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78" r:id="rId3"/>
    <p:sldId id="287" r:id="rId4"/>
    <p:sldId id="284" r:id="rId5"/>
    <p:sldId id="285" r:id="rId6"/>
    <p:sldId id="286" r:id="rId7"/>
    <p:sldId id="288" r:id="rId8"/>
    <p:sldId id="289" r:id="rId9"/>
    <p:sldId id="290" r:id="rId10"/>
    <p:sldId id="291" r:id="rId11"/>
    <p:sldId id="292" r:id="rId12"/>
    <p:sldId id="279" r:id="rId13"/>
    <p:sldId id="257" r:id="rId14"/>
    <p:sldId id="259" r:id="rId15"/>
    <p:sldId id="258" r:id="rId16"/>
    <p:sldId id="276" r:id="rId17"/>
    <p:sldId id="260" r:id="rId18"/>
    <p:sldId id="261" r:id="rId19"/>
    <p:sldId id="262" r:id="rId20"/>
    <p:sldId id="310" r:id="rId21"/>
    <p:sldId id="311" r:id="rId22"/>
    <p:sldId id="266" r:id="rId23"/>
    <p:sldId id="263" r:id="rId24"/>
    <p:sldId id="307" r:id="rId25"/>
    <p:sldId id="308" r:id="rId26"/>
    <p:sldId id="312" r:id="rId27"/>
    <p:sldId id="313" r:id="rId28"/>
    <p:sldId id="314" r:id="rId29"/>
    <p:sldId id="268" r:id="rId30"/>
    <p:sldId id="316" r:id="rId31"/>
    <p:sldId id="306" r:id="rId32"/>
    <p:sldId id="299" r:id="rId33"/>
    <p:sldId id="297" r:id="rId34"/>
    <p:sldId id="300" r:id="rId35"/>
    <p:sldId id="305" r:id="rId36"/>
    <p:sldId id="296" r:id="rId37"/>
    <p:sldId id="274" r:id="rId38"/>
    <p:sldId id="315" r:id="rId39"/>
    <p:sldId id="27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4708" autoAdjust="0"/>
  </p:normalViewPr>
  <p:slideViewPr>
    <p:cSldViewPr>
      <p:cViewPr varScale="1">
        <p:scale>
          <a:sx n="68" d="100"/>
          <a:sy n="68" d="100"/>
        </p:scale>
        <p:origin x="-1452" y="-90"/>
      </p:cViewPr>
      <p:guideLst>
        <p:guide orient="horz" pos="2160"/>
        <p:guide pos="2880"/>
      </p:guideLst>
    </p:cSldViewPr>
  </p:slideViewPr>
  <p:outlineViewPr>
    <p:cViewPr>
      <p:scale>
        <a:sx n="33" d="100"/>
        <a:sy n="33" d="100"/>
      </p:scale>
      <p:origin x="0" y="330"/>
    </p:cViewPr>
  </p:outlineViewPr>
  <p:notesTextViewPr>
    <p:cViewPr>
      <p:scale>
        <a:sx n="100" d="100"/>
        <a:sy n="100" d="100"/>
      </p:scale>
      <p:origin x="0" y="0"/>
    </p:cViewPr>
  </p:notesTextViewPr>
  <p:sorterViewPr>
    <p:cViewPr>
      <p:scale>
        <a:sx n="66" d="100"/>
        <a:sy n="66" d="100"/>
      </p:scale>
      <p:origin x="0" y="139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E63A82-A1F3-4A73-8D89-7B3DC9AE251D}" type="datetimeFigureOut">
              <a:rPr lang="zh-CN" altLang="en-US" smtClean="0"/>
              <a:pPr/>
              <a:t>2011-5-4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1BE575-F47A-41B9-A6B2-62B148A1061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Tm="50000">
    <p:pull dir="d"/>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2011-5-4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50000">
    <p:pull dir="d"/>
    <p:sndAc>
      <p:stSnd>
        <p:snd r:embed="rId13" name="chimes.wav" builtIn="1"/>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6.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7.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3.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7290" y="500042"/>
            <a:ext cx="6286544" cy="1261884"/>
          </a:xfrm>
          <a:prstGeom prst="rect">
            <a:avLst/>
          </a:prstGeom>
        </p:spPr>
        <p:txBody>
          <a:bodyPr wrap="square">
            <a:spAutoFit/>
          </a:bodyPr>
          <a:lstStyle/>
          <a:p>
            <a:pPr algn="ctr">
              <a:spcBef>
                <a:spcPct val="50000"/>
              </a:spcBef>
              <a:defRPr/>
            </a:pPr>
            <a:r>
              <a:rPr lang="zh-CN" altLang="en-US" sz="28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rPr>
              <a:t>义务教育课程标准实验教科书</a:t>
            </a:r>
            <a:endParaRPr lang="en-US" altLang="zh-CN" sz="28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endParaRPr>
          </a:p>
          <a:p>
            <a:pPr algn="ctr">
              <a:spcBef>
                <a:spcPct val="50000"/>
              </a:spcBef>
              <a:defRPr/>
            </a:pPr>
            <a:r>
              <a:rPr lang="zh-CN" altLang="en-US" sz="32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rPr>
              <a:t>小学语文五年级下册</a:t>
            </a:r>
            <a:endParaRPr lang="zh-CN" altLang="en-US" sz="3200" b="1" dirty="0">
              <a:solidFill>
                <a:srgbClr val="0000CC"/>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矩形 2"/>
          <p:cNvSpPr/>
          <p:nvPr/>
        </p:nvSpPr>
        <p:spPr>
          <a:xfrm>
            <a:off x="4286248" y="5473005"/>
            <a:ext cx="5286380" cy="1384995"/>
          </a:xfrm>
          <a:prstGeom prst="rect">
            <a:avLst/>
          </a:prstGeom>
        </p:spPr>
        <p:txBody>
          <a:bodyPr wrap="square">
            <a:spAutoFit/>
          </a:bodyPr>
          <a:lstStyle/>
          <a:p>
            <a:pPr algn="ct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达州职业技术学院</a:t>
            </a:r>
          </a:p>
          <a:p>
            <a:pPr algn="ct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师范系</a:t>
            </a:r>
            <a:r>
              <a:rPr lang="en-US" altLang="zh-CN"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09</a:t>
            </a: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语文专业</a:t>
            </a:r>
          </a:p>
          <a:p>
            <a:pPr algn="ctr"/>
            <a:r>
              <a:rPr lang="zh-CN" altLang="en-US" sz="2800" b="1" dirty="0" smtClean="0">
                <a:solidFill>
                  <a:srgbClr val="CC0000"/>
                </a:solidFill>
                <a:effectLst>
                  <a:outerShdw blurRad="38100" dist="38100" dir="2700000" algn="tl">
                    <a:srgbClr val="C0C0C0"/>
                  </a:outerShdw>
                </a:effectLst>
                <a:latin typeface="华文隶书" pitchFamily="2" charset="-122"/>
                <a:ea typeface="华文隶书" pitchFamily="2" charset="-122"/>
              </a:rPr>
              <a:t>赵霜</a:t>
            </a:r>
            <a:endParaRPr lang="zh-CN" altLang="en-US" sz="2800" b="1" dirty="0">
              <a:solidFill>
                <a:srgbClr val="CC0000"/>
              </a:solidFill>
              <a:effectLst>
                <a:outerShdw blurRad="38100" dist="38100" dir="2700000" algn="tl">
                  <a:srgbClr val="C0C0C0"/>
                </a:outerShdw>
              </a:effectLst>
              <a:latin typeface="华文隶书" pitchFamily="2" charset="-122"/>
              <a:ea typeface="华文隶书" pitchFamily="2" charset="-122"/>
            </a:endParaRPr>
          </a:p>
        </p:txBody>
      </p:sp>
      <p:pic>
        <p:nvPicPr>
          <p:cNvPr id="4" name="图片 3" descr="YQQB)S}7]IZATC(RM)IOVWI.jpg"/>
          <p:cNvPicPr>
            <a:picLocks noChangeAspect="1"/>
          </p:cNvPicPr>
          <p:nvPr/>
        </p:nvPicPr>
        <p:blipFill>
          <a:blip r:embed="rId3"/>
          <a:stretch>
            <a:fillRect/>
          </a:stretch>
        </p:blipFill>
        <p:spPr>
          <a:xfrm>
            <a:off x="2214546" y="1643050"/>
            <a:ext cx="6493617" cy="3600000"/>
          </a:xfrm>
          <a:prstGeom prst="rect">
            <a:avLst/>
          </a:prstGeom>
        </p:spPr>
      </p:pic>
      <p:sp>
        <p:nvSpPr>
          <p:cNvPr id="7" name="TextBox 6"/>
          <p:cNvSpPr txBox="1"/>
          <p:nvPr/>
        </p:nvSpPr>
        <p:spPr>
          <a:xfrm>
            <a:off x="500034" y="1357298"/>
            <a:ext cx="1015663" cy="6000792"/>
          </a:xfrm>
          <a:prstGeom prst="rect">
            <a:avLst/>
          </a:prstGeom>
          <a:noFill/>
        </p:spPr>
        <p:txBody>
          <a:bodyPr vert="eaVert" wrap="square" rtlCol="0">
            <a:spAutoFit/>
          </a:bodyPr>
          <a:lstStyle/>
          <a:p>
            <a:r>
              <a:rPr lang="zh-CN" altLang="en-US" sz="5400" dirty="0" smtClean="0">
                <a:latin typeface="华文隶书" pitchFamily="2" charset="-122"/>
                <a:ea typeface="华文隶书" pitchFamily="2" charset="-122"/>
              </a:rPr>
              <a:t>彩色的非洲</a:t>
            </a:r>
            <a:endParaRPr lang="zh-CN" altLang="en-US" sz="5400" dirty="0">
              <a:latin typeface="华文隶书" pitchFamily="2" charset="-122"/>
              <a:ea typeface="华文隶书"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203_clip_image004.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ipe dir="d"/>
    <p:sndAc>
      <p:stSnd>
        <p:snd r:embed="rId2" name="explode.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g375326_1.jpg"/>
          <p:cNvPicPr>
            <a:picLocks noChangeAspect="1"/>
          </p:cNvPicPr>
          <p:nvPr/>
        </p:nvPicPr>
        <p:blipFill>
          <a:blip r:embed="rId3"/>
          <a:stretch>
            <a:fillRect/>
          </a:stretch>
        </p:blipFill>
        <p:spPr>
          <a:xfrm>
            <a:off x="0" y="0"/>
            <a:ext cx="9144000" cy="6857999"/>
          </a:xfrm>
          <a:prstGeom prst="rect">
            <a:avLst/>
          </a:prstGeom>
        </p:spPr>
      </p:pic>
    </p:spTree>
  </p:cSld>
  <p:clrMapOvr>
    <a:masterClrMapping/>
  </p:clrMapOvr>
  <p:transition spd="slow" advTm="50000">
    <p:wipe dir="d"/>
    <p:sndAc>
      <p:stSnd>
        <p:snd r:embed="rId2" name="chimes.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760184g7927b27adb72&amp;690.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edge/>
    <p:sndAc>
      <p:stSnd>
        <p:snd r:embed="rId2" name="chimes.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40ade3db234a30abba167a4.jpg"/>
          <p:cNvPicPr>
            <a:picLocks noChangeAspect="1"/>
          </p:cNvPicPr>
          <p:nvPr/>
        </p:nvPicPr>
        <p:blipFill>
          <a:blip r:embed="rId3"/>
          <a:stretch>
            <a:fillRect/>
          </a:stretch>
        </p:blipFill>
        <p:spPr>
          <a:xfrm>
            <a:off x="0" y="0"/>
            <a:ext cx="9144000" cy="6643710"/>
          </a:xfrm>
          <a:prstGeom prst="rect">
            <a:avLst/>
          </a:prstGeom>
        </p:spPr>
      </p:pic>
      <p:sp>
        <p:nvSpPr>
          <p:cNvPr id="2" name="矩形 1"/>
          <p:cNvSpPr/>
          <p:nvPr/>
        </p:nvSpPr>
        <p:spPr>
          <a:xfrm>
            <a:off x="0" y="928670"/>
            <a:ext cx="9144000" cy="5632311"/>
          </a:xfrm>
          <a:prstGeom prst="rect">
            <a:avLst/>
          </a:prstGeom>
        </p:spPr>
        <p:txBody>
          <a:bodyPr wrap="square">
            <a:spAutoFit/>
          </a:bodyPr>
          <a:lstStyle/>
          <a:p>
            <a:r>
              <a:rPr lang="zh-CN" altLang="en-US" b="1" dirty="0" smtClean="0"/>
              <a:t>       非洲</a:t>
            </a:r>
            <a:r>
              <a:rPr lang="zh-CN" altLang="en-US" dirty="0" smtClean="0"/>
              <a:t> 非洲是世界第二大陆。它形如一个巨大的不等边三角形，南窄北宽，地中海、红海、印度洋和大西洋环绕四周，沿海岛屿不多，最大的岛屿是马达加斯加岛。在非洲生息着不同肤色的居民，有黑人，也有白人，还有黄种人，其中黑人约占总人口的三分之二。</a:t>
            </a:r>
          </a:p>
          <a:p>
            <a:r>
              <a:rPr lang="zh-CN" altLang="en-US" dirty="0" smtClean="0"/>
              <a:t>        非洲的全名叫“阿非利加洲”。非洲大体是一个起伏不大的高原，赤道横贯大陆中部，四分之三的地区年平均气温在</a:t>
            </a:r>
            <a:r>
              <a:rPr lang="en-US" altLang="zh-CN" dirty="0" smtClean="0"/>
              <a:t>20</a:t>
            </a:r>
            <a:r>
              <a:rPr lang="zh-CN" altLang="en-US" dirty="0" smtClean="0"/>
              <a:t>摄氏度以上，几乎全年都是夏天，故被人们称为“热带大陆”。位于非洲北部的撒哈拉沙漠是世界上最大的沙漠。非洲第一大河尼罗河也是世界第一长河，尼罗河流域是孕育世界古代文明的摇篮之一。屹立在肯尼亚和坦桑尼亚交界处的乞力马扎罗山是非洲第一高山，顶峰终年积雪，素有“赤道边上的白雪公主”的雅称。东非大裂谷纵贯非洲东部，是世界最大的断层陷落带。镶嵌在东非高原的维多利亚湖风光绮丽，是世界第二大淡水湖。</a:t>
            </a:r>
          </a:p>
          <a:p>
            <a:r>
              <a:rPr lang="zh-CN" altLang="en-US" dirty="0" smtClean="0"/>
              <a:t>       非洲拥有丰富的矿产、水力、农业和林业资源。世界上最重要的五十多种矿产非洲都不缺少，其中至少有</a:t>
            </a:r>
            <a:r>
              <a:rPr lang="en-US" altLang="zh-CN" dirty="0" smtClean="0"/>
              <a:t>17</a:t>
            </a:r>
            <a:r>
              <a:rPr lang="zh-CN" altLang="en-US" dirty="0" smtClean="0"/>
              <a:t>种矿产的蕴藏量在世界位居第一。被称为“不毛之地”的撒哈拉沙漠是个巨大的能源宝库，地下蕴藏着大量可供开采的石油。南非是世界上最大的黄金生产国和出口国。赞比亚素有“铜矿之国”的美称。</a:t>
            </a:r>
          </a:p>
          <a:p>
            <a:r>
              <a:rPr lang="zh-CN" altLang="en-US" dirty="0" smtClean="0"/>
              <a:t>         非洲盛产可可、咖啡、棉花、小麦、玉米、高粱、小米、木薯和棕榈油等农产品。埃及的长纤维棉花以产量高质量好驰名世界。</a:t>
            </a:r>
          </a:p>
          <a:p>
            <a:r>
              <a:rPr lang="zh-CN" altLang="en-US" dirty="0" smtClean="0"/>
              <a:t>        非洲地大物博，资源非常丰富，人民吃苦耐劳。但是，非洲曾经遭受长达</a:t>
            </a:r>
            <a:r>
              <a:rPr lang="en-US" altLang="zh-CN" dirty="0" smtClean="0"/>
              <a:t>500</a:t>
            </a:r>
            <a:r>
              <a:rPr lang="zh-CN" altLang="en-US" dirty="0" smtClean="0"/>
              <a:t>年之久的殖民统治，帝国主义、殖民主义的侵略、剥削和掠夺，将非洲变成世界上“最贫困的大陆”。非洲五十多个国家中，最不发达国家占总数的一半以上。尽管非洲目前面临着种种挑战，但它仍是一个“有希望的大陆”。</a:t>
            </a:r>
            <a:endParaRPr lang="zh-CN" altLang="en-US" dirty="0"/>
          </a:p>
        </p:txBody>
      </p:sp>
      <p:sp>
        <p:nvSpPr>
          <p:cNvPr id="5" name="标题 4"/>
          <p:cNvSpPr>
            <a:spLocks noGrp="1"/>
          </p:cNvSpPr>
          <p:nvPr>
            <p:ph type="title"/>
          </p:nvPr>
        </p:nvSpPr>
        <p:spPr>
          <a:xfrm>
            <a:off x="357158" y="0"/>
            <a:ext cx="8229600" cy="1143000"/>
          </a:xfrm>
        </p:spPr>
        <p:txBody>
          <a:bodyPr/>
          <a:lstStyle/>
          <a:p>
            <a:r>
              <a:rPr lang="zh-CN" altLang="en-US" b="1" dirty="0" smtClean="0"/>
              <a:t>扩展知识</a:t>
            </a:r>
            <a:endParaRPr lang="zh-CN" altLang="en-US" b="1" dirty="0"/>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0" fill="hold"/>
                                        <p:tgtEl>
                                          <p:spTgt spid="2"/>
                                        </p:tgtEl>
                                        <p:attrNameLst>
                                          <p:attrName>ppt_x</p:attrName>
                                        </p:attrNameLst>
                                      </p:cBhvr>
                                      <p:tavLst>
                                        <p:tav tm="0">
                                          <p:val>
                                            <p:strVal val="#ppt_x"/>
                                          </p:val>
                                        </p:tav>
                                        <p:tav tm="100000">
                                          <p:val>
                                            <p:strVal val="#ppt_x"/>
                                          </p:val>
                                        </p:tav>
                                      </p:tavLst>
                                    </p:anim>
                                    <p:anim calcmode="lin" valueType="num">
                                      <p:cBhvr additive="base">
                                        <p:cTn id="1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YQQB)S}7]IZATC(RM)IOVWI.jpg"/>
          <p:cNvPicPr>
            <a:picLocks noChangeAspect="1"/>
          </p:cNvPicPr>
          <p:nvPr/>
        </p:nvPicPr>
        <p:blipFill>
          <a:blip r:embed="rId3"/>
          <a:stretch>
            <a:fillRect/>
          </a:stretch>
        </p:blipFill>
        <p:spPr>
          <a:xfrm>
            <a:off x="428596" y="1357298"/>
            <a:ext cx="8215370" cy="4743455"/>
          </a:xfrm>
          <a:prstGeom prst="rect">
            <a:avLst/>
          </a:prstGeom>
        </p:spPr>
      </p:pic>
      <p:sp>
        <p:nvSpPr>
          <p:cNvPr id="3" name="标题 2"/>
          <p:cNvSpPr>
            <a:spLocks noGrp="1"/>
          </p:cNvSpPr>
          <p:nvPr>
            <p:ph type="title" idx="4294967295"/>
          </p:nvPr>
        </p:nvSpPr>
        <p:spPr>
          <a:xfrm>
            <a:off x="0" y="274638"/>
            <a:ext cx="8229600" cy="1143000"/>
          </a:xfrm>
        </p:spPr>
        <p:txBody>
          <a:bodyPr>
            <a:normAutofit/>
          </a:bodyPr>
          <a:lstStyle/>
          <a:p>
            <a:r>
              <a:rPr lang="zh-CN" altLang="en-US" sz="6000" b="1" dirty="0" smtClean="0">
                <a:latin typeface="华文楷体" pitchFamily="2" charset="-122"/>
                <a:ea typeface="华文楷体" pitchFamily="2" charset="-122"/>
              </a:rPr>
              <a:t>导语设计</a:t>
            </a:r>
            <a:endParaRPr lang="zh-CN" altLang="en-US" sz="6000" b="1" dirty="0">
              <a:latin typeface="华文楷体" pitchFamily="2" charset="-122"/>
              <a:ea typeface="华文楷体"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40ade3db234a30abba167a4.jpg"/>
          <p:cNvPicPr>
            <a:picLocks noChangeAspect="1"/>
          </p:cNvPicPr>
          <p:nvPr/>
        </p:nvPicPr>
        <p:blipFill>
          <a:blip r:embed="rId3"/>
          <a:stretch>
            <a:fillRect/>
          </a:stretch>
        </p:blipFill>
        <p:spPr>
          <a:xfrm>
            <a:off x="0" y="0"/>
            <a:ext cx="9144000" cy="6858000"/>
          </a:xfrm>
          <a:prstGeom prst="rect">
            <a:avLst/>
          </a:prstGeom>
        </p:spPr>
      </p:pic>
      <p:sp>
        <p:nvSpPr>
          <p:cNvPr id="2" name="矩形 1"/>
          <p:cNvSpPr/>
          <p:nvPr/>
        </p:nvSpPr>
        <p:spPr>
          <a:xfrm>
            <a:off x="0" y="357166"/>
            <a:ext cx="9144000" cy="5816977"/>
          </a:xfrm>
          <a:prstGeom prst="rect">
            <a:avLst/>
          </a:prstGeom>
        </p:spPr>
        <p:txBody>
          <a:bodyPr wrap="square">
            <a:spAutoFit/>
          </a:bodyPr>
          <a:lstStyle/>
          <a:p>
            <a:r>
              <a:rPr lang="zh-CN" altLang="en-US" sz="4800" dirty="0" smtClean="0"/>
              <a:t>        </a:t>
            </a:r>
            <a:r>
              <a:rPr lang="zh-CN" altLang="en-US" sz="3600" b="1" dirty="0" smtClean="0">
                <a:latin typeface="华文楷体" pitchFamily="2" charset="-122"/>
                <a:ea typeface="华文楷体" pitchFamily="2" charset="-122"/>
              </a:rPr>
              <a:t>置身欧洲的德国，我们感受到奇丽的景色，奇特的民族；游览威尼斯，我们领略到水上城市的风情；离开亚洲的泰国，我们还沉浸在与象共舞的欢乐气氛中。</a:t>
            </a:r>
            <a:endParaRPr lang="en-US" altLang="zh-CN" sz="3600" b="1" dirty="0" smtClean="0">
              <a:latin typeface="华文楷体" pitchFamily="2" charset="-122"/>
              <a:ea typeface="华文楷体" pitchFamily="2" charset="-122"/>
            </a:endParaRPr>
          </a:p>
          <a:p>
            <a:r>
              <a:rPr lang="en-US" altLang="zh-CN" sz="3600" b="1" dirty="0" smtClean="0">
                <a:latin typeface="华文楷体" pitchFamily="2" charset="-122"/>
                <a:ea typeface="华文楷体" pitchFamily="2" charset="-122"/>
              </a:rPr>
              <a:t>    </a:t>
            </a:r>
            <a:r>
              <a:rPr lang="zh-CN" altLang="en-US" sz="3600" b="1" dirty="0" smtClean="0">
                <a:latin typeface="华文楷体" pitchFamily="2" charset="-122"/>
                <a:ea typeface="华文楷体" pitchFamily="2" charset="-122"/>
              </a:rPr>
              <a:t>同学们，</a:t>
            </a:r>
            <a:r>
              <a:rPr lang="en-US" altLang="zh-CN" sz="3600" b="1" dirty="0" smtClean="0">
                <a:latin typeface="华文楷体" pitchFamily="2" charset="-122"/>
                <a:ea typeface="华文楷体" pitchFamily="2" charset="-122"/>
              </a:rPr>
              <a:t>17</a:t>
            </a:r>
            <a:r>
              <a:rPr lang="zh-CN" altLang="en-US" sz="3600" b="1" dirty="0" smtClean="0">
                <a:latin typeface="华文楷体" pitchFamily="2" charset="-122"/>
                <a:ea typeface="华文楷体" pitchFamily="2" charset="-122"/>
              </a:rPr>
              <a:t>世纪英国名作家汤玛斯布朗曾经写道：“人类总是向外追寻那原本就隐藏在我们心灵深处的奥秘。其实，我们每个人都蕴藏着非洲的原始与神秘。”今天，就让我们走进这片神秘的土地。看看那辽阔的非洲是怎么样一个多彩的世界呢？</a:t>
            </a:r>
            <a:endParaRPr lang="zh-CN" altLang="en-US" sz="3600" b="1" dirty="0">
              <a:latin typeface="华文楷体" pitchFamily="2" charset="-122"/>
              <a:ea typeface="华文楷体"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_${{~VIF2PE4KTB6(U@F37P.jpg"/>
          <p:cNvPicPr>
            <a:picLocks noChangeAspect="1"/>
          </p:cNvPicPr>
          <p:nvPr/>
        </p:nvPicPr>
        <p:blipFill>
          <a:blip r:embed="rId3"/>
          <a:stretch>
            <a:fillRect/>
          </a:stretch>
        </p:blipFill>
        <p:spPr>
          <a:xfrm>
            <a:off x="0" y="1504950"/>
            <a:ext cx="9144000" cy="5353050"/>
          </a:xfrm>
          <a:prstGeom prst="rect">
            <a:avLst/>
          </a:prstGeom>
        </p:spPr>
      </p:pic>
      <p:sp>
        <p:nvSpPr>
          <p:cNvPr id="3" name="标题 2"/>
          <p:cNvSpPr>
            <a:spLocks noGrp="1"/>
          </p:cNvSpPr>
          <p:nvPr>
            <p:ph type="title"/>
          </p:nvPr>
        </p:nvSpPr>
        <p:spPr/>
        <p:txBody>
          <a:bodyPr>
            <a:noAutofit/>
          </a:bodyPr>
          <a:lstStyle/>
          <a:p>
            <a:r>
              <a:rPr lang="zh-CN" altLang="en-US" sz="7200" b="1" dirty="0" smtClean="0">
                <a:latin typeface="华文楷体" pitchFamily="2" charset="-122"/>
                <a:ea typeface="华文楷体" pitchFamily="2" charset="-122"/>
              </a:rPr>
              <a:t>生字认识</a:t>
            </a:r>
            <a:endParaRPr lang="zh-CN" altLang="en-US" sz="7200" b="1" dirty="0">
              <a:latin typeface="华文楷体" pitchFamily="2" charset="-122"/>
              <a:ea typeface="华文楷体"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3108" y="357166"/>
            <a:ext cx="4572000" cy="1015663"/>
          </a:xfrm>
          <a:prstGeom prst="rect">
            <a:avLst/>
          </a:prstGeom>
        </p:spPr>
        <p:txBody>
          <a:bodyPr wrap="square">
            <a:spAutoFit/>
          </a:bodyPr>
          <a:lstStyle/>
          <a:p>
            <a:pPr algn="ctr"/>
            <a:r>
              <a:rPr lang="zh-CN" altLang="en-US" sz="6000" b="1" dirty="0" smtClean="0">
                <a:latin typeface="华文楷体" pitchFamily="2" charset="-122"/>
                <a:ea typeface="华文楷体" pitchFamily="2" charset="-122"/>
              </a:rPr>
              <a:t>朗读感悟</a:t>
            </a:r>
            <a:endParaRPr lang="zh-CN" altLang="en-US" sz="6000" b="1" dirty="0">
              <a:latin typeface="华文楷体" pitchFamily="2" charset="-122"/>
              <a:ea typeface="华文楷体" pitchFamily="2" charset="-122"/>
            </a:endParaRPr>
          </a:p>
        </p:txBody>
      </p:sp>
      <p:pic>
        <p:nvPicPr>
          <p:cNvPr id="5" name="图片 4" descr="YQQB)S}7]IZATC(RM)IOVWI.jpg"/>
          <p:cNvPicPr>
            <a:picLocks noChangeAspect="1"/>
          </p:cNvPicPr>
          <p:nvPr/>
        </p:nvPicPr>
        <p:blipFill>
          <a:blip r:embed="rId3"/>
          <a:stretch>
            <a:fillRect/>
          </a:stretch>
        </p:blipFill>
        <p:spPr>
          <a:xfrm>
            <a:off x="785786" y="1643050"/>
            <a:ext cx="7267575" cy="4029075"/>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W020101216510228185703.jpg"/>
          <p:cNvPicPr>
            <a:picLocks noChangeAspect="1"/>
          </p:cNvPicPr>
          <p:nvPr/>
        </p:nvPicPr>
        <p:blipFill>
          <a:blip r:embed="rId3"/>
          <a:stretch>
            <a:fillRect/>
          </a:stretch>
        </p:blipFill>
        <p:spPr>
          <a:xfrm>
            <a:off x="0" y="0"/>
            <a:ext cx="4429124" cy="6858000"/>
          </a:xfrm>
          <a:prstGeom prst="rect">
            <a:avLst/>
          </a:prstGeom>
        </p:spPr>
      </p:pic>
      <p:pic>
        <p:nvPicPr>
          <p:cNvPr id="9" name="图片 8" descr="W020101216510227717282.jpg"/>
          <p:cNvPicPr>
            <a:picLocks noChangeAspect="1"/>
          </p:cNvPicPr>
          <p:nvPr/>
        </p:nvPicPr>
        <p:blipFill>
          <a:blip r:embed="rId4"/>
          <a:stretch>
            <a:fillRect/>
          </a:stretch>
        </p:blipFill>
        <p:spPr>
          <a:xfrm>
            <a:off x="4546458" y="0"/>
            <a:ext cx="4597542" cy="685800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W020101216510227257681.jpg"/>
          <p:cNvPicPr>
            <a:picLocks noChangeAspect="1"/>
          </p:cNvPicPr>
          <p:nvPr/>
        </p:nvPicPr>
        <p:blipFill>
          <a:blip r:embed="rId3"/>
          <a:stretch>
            <a:fillRect/>
          </a:stretch>
        </p:blipFill>
        <p:spPr>
          <a:xfrm>
            <a:off x="0" y="0"/>
            <a:ext cx="4665306" cy="6858000"/>
          </a:xfrm>
          <a:prstGeom prst="rect">
            <a:avLst/>
          </a:prstGeom>
        </p:spPr>
      </p:pic>
      <p:pic>
        <p:nvPicPr>
          <p:cNvPr id="3" name="图片 2" descr="W020101216510226934018.jpg"/>
          <p:cNvPicPr>
            <a:picLocks noChangeAspect="1"/>
          </p:cNvPicPr>
          <p:nvPr/>
        </p:nvPicPr>
        <p:blipFill>
          <a:blip r:embed="rId4"/>
          <a:stretch>
            <a:fillRect/>
          </a:stretch>
        </p:blipFill>
        <p:spPr>
          <a:xfrm>
            <a:off x="4627205" y="0"/>
            <a:ext cx="4516795" cy="685800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9a.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dissolve/>
    <p:sndAc>
      <p:stSnd>
        <p:snd r:embed="rId2" name="chimes.wav" builtIn="1"/>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0" y="0"/>
            <a:ext cx="9128861" cy="6858000"/>
          </a:xfrm>
          <a:prstGeom prst="rect">
            <a:avLst/>
          </a:prstGeom>
        </p:spPr>
      </p:pic>
      <p:sp>
        <p:nvSpPr>
          <p:cNvPr id="6" name="TextBox 5"/>
          <p:cNvSpPr txBox="1"/>
          <p:nvPr/>
        </p:nvSpPr>
        <p:spPr>
          <a:xfrm>
            <a:off x="214282" y="3571876"/>
            <a:ext cx="8786874" cy="2800767"/>
          </a:xfrm>
          <a:prstGeom prst="rect">
            <a:avLst/>
          </a:prstGeom>
          <a:noFill/>
        </p:spPr>
        <p:txBody>
          <a:bodyPr wrap="square" rtlCol="0">
            <a:spAutoFit/>
          </a:bodyPr>
          <a:lstStyle/>
          <a:p>
            <a:r>
              <a:rPr lang="en-US" altLang="zh-CN" sz="3200" b="1" i="1" u="sng" dirty="0" smtClean="0"/>
              <a:t>2  </a:t>
            </a:r>
            <a:r>
              <a:rPr lang="en-US" altLang="zh-CN" sz="3200" b="1" dirty="0" smtClean="0"/>
              <a:t>“</a:t>
            </a:r>
            <a:r>
              <a:rPr lang="zh-CN" altLang="en-US" sz="3200" b="1" dirty="0" smtClean="0"/>
              <a:t>非洲真是一个色彩斑斓的世界”都表现在哪些方面？</a:t>
            </a:r>
            <a:endParaRPr lang="en-US" altLang="zh-CN" sz="3200" b="1" dirty="0" smtClean="0"/>
          </a:p>
          <a:p>
            <a:r>
              <a:rPr lang="zh-CN" altLang="en-US" sz="2800" dirty="0" smtClean="0"/>
              <a:t>     非洲的蓝天、骄阳是彩色的。</a:t>
            </a:r>
            <a:endParaRPr lang="en-US" altLang="zh-CN" sz="2800" dirty="0" smtClean="0"/>
          </a:p>
          <a:p>
            <a:r>
              <a:rPr lang="zh-CN" altLang="en-US" sz="2800" dirty="0" smtClean="0"/>
              <a:t>     非洲的植物世界是彩色的。</a:t>
            </a:r>
            <a:endParaRPr lang="en-US" altLang="zh-CN" sz="2800" dirty="0" smtClean="0"/>
          </a:p>
          <a:p>
            <a:r>
              <a:rPr lang="zh-CN" altLang="en-US" sz="2800" dirty="0" smtClean="0"/>
              <a:t>     非洲的动物世界是彩色的。</a:t>
            </a:r>
            <a:endParaRPr lang="en-US" altLang="zh-CN" sz="2800" dirty="0" smtClean="0"/>
          </a:p>
          <a:p>
            <a:r>
              <a:rPr lang="zh-CN" altLang="en-US" sz="2800" dirty="0" smtClean="0"/>
              <a:t>     非洲的艺术是彩色的。</a:t>
            </a:r>
            <a:endParaRPr lang="zh-CN" altLang="en-US" sz="2800" dirty="0"/>
          </a:p>
        </p:txBody>
      </p:sp>
      <p:sp>
        <p:nvSpPr>
          <p:cNvPr id="7" name="TextBox 6"/>
          <p:cNvSpPr txBox="1"/>
          <p:nvPr/>
        </p:nvSpPr>
        <p:spPr>
          <a:xfrm>
            <a:off x="214282" y="428604"/>
            <a:ext cx="8358246" cy="1785104"/>
          </a:xfrm>
          <a:prstGeom prst="rect">
            <a:avLst/>
          </a:prstGeom>
          <a:noFill/>
        </p:spPr>
        <p:txBody>
          <a:bodyPr wrap="square" rtlCol="0">
            <a:spAutoFit/>
          </a:bodyPr>
          <a:lstStyle/>
          <a:p>
            <a:r>
              <a:rPr lang="en-US" altLang="zh-CN" sz="3200" b="1" i="1" u="sng" dirty="0" smtClean="0"/>
              <a:t>1  </a:t>
            </a:r>
            <a:r>
              <a:rPr lang="zh-CN" altLang="en-US" sz="3200" b="1" dirty="0" smtClean="0"/>
              <a:t>为什么说非洲是彩色的。从课文中找出三个直接说非洲是彩色的感叹句子。</a:t>
            </a:r>
            <a:endParaRPr lang="en-US" altLang="zh-CN" sz="3200" b="1" dirty="0" smtClean="0"/>
          </a:p>
          <a:p>
            <a:r>
              <a:rPr lang="zh-CN" altLang="en-US" dirty="0" smtClean="0"/>
              <a:t>      </a:t>
            </a:r>
            <a:r>
              <a:rPr lang="zh-CN" altLang="en-US" sz="2800" dirty="0" smtClean="0"/>
              <a:t>非洲真是个色彩斑斓的世界！</a:t>
            </a:r>
            <a:endParaRPr lang="en-US" altLang="zh-CN" sz="2800" dirty="0" smtClean="0"/>
          </a:p>
          <a:p>
            <a:endParaRPr lang="zh-CN" altLang="en-US" dirty="0"/>
          </a:p>
        </p:txBody>
      </p:sp>
      <p:sp>
        <p:nvSpPr>
          <p:cNvPr id="8" name="TextBox 7"/>
          <p:cNvSpPr txBox="1"/>
          <p:nvPr/>
        </p:nvSpPr>
        <p:spPr>
          <a:xfrm>
            <a:off x="214282" y="1857364"/>
            <a:ext cx="8358246" cy="1508105"/>
          </a:xfrm>
          <a:prstGeom prst="rect">
            <a:avLst/>
          </a:prstGeom>
          <a:noFill/>
        </p:spPr>
        <p:txBody>
          <a:bodyPr wrap="square" rtlCol="0">
            <a:spAutoFit/>
          </a:bodyPr>
          <a:lstStyle/>
          <a:p>
            <a:r>
              <a:rPr lang="zh-CN" altLang="en-US" sz="2800" dirty="0" smtClean="0"/>
              <a:t>    蓝天、骄阳、绿树、红土、彩花，以及皮肤油黑发亮的黑人兄弟，构成了七彩的非洲</a:t>
            </a:r>
            <a:r>
              <a:rPr lang="en-US" altLang="zh-CN" sz="2800" dirty="0" smtClean="0"/>
              <a:t>!</a:t>
            </a:r>
          </a:p>
          <a:p>
            <a:r>
              <a:rPr lang="en-US" altLang="zh-CN" dirty="0" smtClean="0"/>
              <a:t/>
            </a:r>
            <a:br>
              <a:rPr lang="en-US" altLang="zh-CN" dirty="0" smtClean="0"/>
            </a:br>
            <a:endParaRPr lang="zh-CN" altLang="en-US" dirty="0"/>
          </a:p>
        </p:txBody>
      </p:sp>
      <p:sp>
        <p:nvSpPr>
          <p:cNvPr id="9" name="TextBox 8"/>
          <p:cNvSpPr txBox="1"/>
          <p:nvPr/>
        </p:nvSpPr>
        <p:spPr>
          <a:xfrm>
            <a:off x="500034" y="2786058"/>
            <a:ext cx="7929618" cy="800219"/>
          </a:xfrm>
          <a:prstGeom prst="rect">
            <a:avLst/>
          </a:prstGeom>
          <a:noFill/>
        </p:spPr>
        <p:txBody>
          <a:bodyPr wrap="square" rtlCol="0">
            <a:spAutoFit/>
          </a:bodyPr>
          <a:lstStyle/>
          <a:p>
            <a:r>
              <a:rPr lang="zh-CN" altLang="en-US" sz="2800" dirty="0" smtClean="0"/>
              <a:t>啊，非洲，好一个多姿多彩的世界</a:t>
            </a:r>
            <a:r>
              <a:rPr lang="zh-CN" altLang="en-US" dirty="0" smtClean="0"/>
              <a:t>。 </a:t>
            </a:r>
            <a:br>
              <a:rPr lang="zh-CN" altLang="en-US" dirty="0" smtClean="0"/>
            </a:br>
            <a:endParaRPr lang="zh-CN" altLang="en-US" dirty="0"/>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box(in)">
                                      <p:cBhvr>
                                        <p:cTn id="25" dur="500"/>
                                        <p:tgtEl>
                                          <p:spTgt spid="6">
                                            <p:txEl>
                                              <p:pRg st="1" end="1"/>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box(in)">
                                      <p:cBhvr>
                                        <p:cTn id="28" dur="500"/>
                                        <p:tgtEl>
                                          <p:spTgt spid="6">
                                            <p:txEl>
                                              <p:pRg st="2" end="2"/>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box(in)">
                                      <p:cBhvr>
                                        <p:cTn id="31" dur="500"/>
                                        <p:tgtEl>
                                          <p:spTgt spid="6">
                                            <p:txEl>
                                              <p:pRg st="3" end="3"/>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box(in)">
                                      <p:cBhvr>
                                        <p:cTn id="3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0" y="0"/>
            <a:ext cx="9128861" cy="6858000"/>
          </a:xfrm>
          <a:prstGeom prst="rect">
            <a:avLst/>
          </a:prstGeom>
        </p:spPr>
      </p:pic>
      <p:sp>
        <p:nvSpPr>
          <p:cNvPr id="3" name="TextBox 2"/>
          <p:cNvSpPr txBox="1"/>
          <p:nvPr/>
        </p:nvSpPr>
        <p:spPr>
          <a:xfrm>
            <a:off x="214282" y="285728"/>
            <a:ext cx="8572560" cy="923330"/>
          </a:xfrm>
          <a:prstGeom prst="rect">
            <a:avLst/>
          </a:prstGeom>
          <a:noFill/>
        </p:spPr>
        <p:txBody>
          <a:bodyPr wrap="square" rtlCol="0">
            <a:spAutoFit/>
          </a:bodyPr>
          <a:lstStyle/>
          <a:p>
            <a:pPr algn="ctr"/>
            <a:r>
              <a:rPr lang="zh-CN" altLang="en-US" sz="3600" b="1" dirty="0" smtClean="0">
                <a:latin typeface="仿宋_GB2312" pitchFamily="49" charset="-122"/>
                <a:ea typeface="仿宋_GB2312" pitchFamily="49" charset="-122"/>
              </a:rPr>
              <a:t>初次感悟非洲</a:t>
            </a:r>
            <a:endParaRPr lang="en-US" altLang="zh-CN" sz="3600" b="1" dirty="0" smtClean="0">
              <a:latin typeface="仿宋_GB2312" pitchFamily="49" charset="-122"/>
              <a:ea typeface="仿宋_GB2312" pitchFamily="49" charset="-122"/>
            </a:endParaRPr>
          </a:p>
          <a:p>
            <a:endParaRPr lang="zh-CN" altLang="en-US" dirty="0"/>
          </a:p>
        </p:txBody>
      </p:sp>
      <p:sp>
        <p:nvSpPr>
          <p:cNvPr id="4" name="TextBox 3"/>
          <p:cNvSpPr txBox="1"/>
          <p:nvPr/>
        </p:nvSpPr>
        <p:spPr>
          <a:xfrm>
            <a:off x="428596" y="1500174"/>
            <a:ext cx="8358246" cy="1384995"/>
          </a:xfrm>
          <a:prstGeom prst="rect">
            <a:avLst/>
          </a:prstGeom>
          <a:noFill/>
        </p:spPr>
        <p:txBody>
          <a:bodyPr wrap="square" rtlCol="0">
            <a:spAutoFit/>
          </a:bodyPr>
          <a:lstStyle/>
          <a:p>
            <a:r>
              <a:rPr lang="zh-CN" altLang="en-US" sz="2800" dirty="0" smtClean="0"/>
              <a:t>       同学们，刚刚读了课文，有谁能来说说，你是怎么来看待这个神奇的土地的呢，你有什么话想对非洲说呢？</a:t>
            </a:r>
            <a:endParaRPr lang="zh-CN" altLang="en-US" sz="2800" dirty="0"/>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357188"/>
            <a:ext cx="7772400" cy="1470025"/>
          </a:xfrm>
        </p:spPr>
        <p:txBody>
          <a:bodyPr>
            <a:normAutofit/>
          </a:bodyPr>
          <a:lstStyle/>
          <a:p>
            <a:r>
              <a:rPr lang="zh-CN" altLang="en-US" sz="6000" b="1" dirty="0" smtClean="0">
                <a:latin typeface="华文楷体" pitchFamily="2" charset="-122"/>
                <a:ea typeface="华文楷体" pitchFamily="2" charset="-122"/>
              </a:rPr>
              <a:t>课文赏析</a:t>
            </a:r>
            <a:endParaRPr lang="zh-CN" altLang="en-US" sz="6000" b="1" dirty="0">
              <a:latin typeface="华文楷体" pitchFamily="2" charset="-122"/>
              <a:ea typeface="华文楷体" pitchFamily="2" charset="-122"/>
            </a:endParaRPr>
          </a:p>
        </p:txBody>
      </p:sp>
      <p:pic>
        <p:nvPicPr>
          <p:cNvPr id="4" name="图片 3" descr="YQQB)S}7]IZATC(RM)IOVWI.jpg"/>
          <p:cNvPicPr>
            <a:picLocks noChangeAspect="1"/>
          </p:cNvPicPr>
          <p:nvPr/>
        </p:nvPicPr>
        <p:blipFill>
          <a:blip r:embed="rId3"/>
          <a:stretch>
            <a:fillRect/>
          </a:stretch>
        </p:blipFill>
        <p:spPr>
          <a:xfrm>
            <a:off x="571472" y="1714488"/>
            <a:ext cx="8143932" cy="464347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40ade3db234a30abba167a4.jpg"/>
          <p:cNvPicPr>
            <a:picLocks noChangeAspect="1"/>
          </p:cNvPicPr>
          <p:nvPr/>
        </p:nvPicPr>
        <p:blipFill>
          <a:blip r:embed="rId3"/>
          <a:stretch>
            <a:fillRect/>
          </a:stretch>
        </p:blipFill>
        <p:spPr>
          <a:xfrm>
            <a:off x="0" y="0"/>
            <a:ext cx="9144000" cy="6858000"/>
          </a:xfrm>
          <a:prstGeom prst="rect">
            <a:avLst/>
          </a:prstGeom>
        </p:spPr>
      </p:pic>
      <p:sp>
        <p:nvSpPr>
          <p:cNvPr id="2" name="矩形 1"/>
          <p:cNvSpPr/>
          <p:nvPr/>
        </p:nvSpPr>
        <p:spPr>
          <a:xfrm>
            <a:off x="428596" y="428604"/>
            <a:ext cx="8286808" cy="1938992"/>
          </a:xfrm>
          <a:prstGeom prst="rect">
            <a:avLst/>
          </a:prstGeom>
        </p:spPr>
        <p:txBody>
          <a:bodyPr wrap="square">
            <a:spAutoFit/>
          </a:bodyPr>
          <a:lstStyle/>
          <a:p>
            <a:r>
              <a:rPr lang="en-US" altLang="zh-CN" sz="4000" b="1" dirty="0" smtClean="0">
                <a:latin typeface="华文隶书" pitchFamily="2" charset="-122"/>
                <a:ea typeface="华文隶书" pitchFamily="2" charset="-122"/>
              </a:rPr>
              <a:t>※</a:t>
            </a:r>
            <a:r>
              <a:rPr lang="zh-CN" altLang="en-US" sz="4000" b="1" dirty="0" smtClean="0">
                <a:latin typeface="华文隶书" pitchFamily="2" charset="-122"/>
                <a:ea typeface="华文隶书" pitchFamily="2" charset="-122"/>
              </a:rPr>
              <a:t>认真阅读课文，仔细体会作者向我们展示了一个怎样多姿多彩的非洲。</a:t>
            </a:r>
            <a:endParaRPr lang="zh-CN" altLang="en-US" sz="4000" dirty="0">
              <a:latin typeface="华文隶书" pitchFamily="2" charset="-122"/>
              <a:ea typeface="华文隶书" pitchFamily="2" charset="-122"/>
            </a:endParaRPr>
          </a:p>
        </p:txBody>
      </p:sp>
      <p:sp>
        <p:nvSpPr>
          <p:cNvPr id="3" name="矩形 2"/>
          <p:cNvSpPr/>
          <p:nvPr/>
        </p:nvSpPr>
        <p:spPr>
          <a:xfrm>
            <a:off x="500034" y="2214554"/>
            <a:ext cx="8215370" cy="3416320"/>
          </a:xfrm>
          <a:prstGeom prst="rect">
            <a:avLst/>
          </a:prstGeom>
        </p:spPr>
        <p:txBody>
          <a:bodyPr wrap="square">
            <a:spAutoFit/>
          </a:bodyPr>
          <a:lstStyle/>
          <a:p>
            <a:r>
              <a:rPr lang="zh-CN" altLang="en-US" sz="3600" dirty="0" smtClean="0">
                <a:latin typeface="仿宋_GB2312" pitchFamily="49" charset="-122"/>
                <a:ea typeface="仿宋_GB2312" pitchFamily="49" charset="-122"/>
              </a:rPr>
              <a:t>    课文抓住了非洲的骄阳蓝天、花草树木、动物世界、人们的日常生活以及艺术风采，从多个方面展示了非洲的自然风光和异域文化，突出表现了作者的真切感受</a:t>
            </a:r>
            <a:r>
              <a:rPr lang="en-US" altLang="zh-CN" sz="3600" dirty="0" smtClean="0">
                <a:latin typeface="仿宋_GB2312" pitchFamily="49" charset="-122"/>
                <a:ea typeface="仿宋_GB2312" pitchFamily="49" charset="-122"/>
              </a:rPr>
              <a:t>——“</a:t>
            </a:r>
            <a:r>
              <a:rPr lang="zh-CN" altLang="en-US" sz="3600" dirty="0" smtClean="0">
                <a:latin typeface="仿宋_GB2312" pitchFamily="49" charset="-122"/>
                <a:ea typeface="仿宋_GB2312" pitchFamily="49" charset="-122"/>
              </a:rPr>
              <a:t>非洲真是一个色彩斑斓的世界”。</a:t>
            </a:r>
            <a:endParaRPr lang="zh-CN" altLang="en-US" sz="3600"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15139" y="0"/>
            <a:ext cx="9128861" cy="6858000"/>
          </a:xfrm>
          <a:prstGeom prst="rect">
            <a:avLst/>
          </a:prstGeom>
        </p:spPr>
      </p:pic>
      <p:sp>
        <p:nvSpPr>
          <p:cNvPr id="3" name="TextBox 2"/>
          <p:cNvSpPr txBox="1"/>
          <p:nvPr/>
        </p:nvSpPr>
        <p:spPr>
          <a:xfrm>
            <a:off x="285720" y="357166"/>
            <a:ext cx="8572560" cy="2031325"/>
          </a:xfrm>
          <a:prstGeom prst="rect">
            <a:avLst/>
          </a:prstGeom>
          <a:noFill/>
        </p:spPr>
        <p:txBody>
          <a:bodyPr wrap="square" rtlCol="0">
            <a:spAutoFit/>
          </a:bodyPr>
          <a:lstStyle/>
          <a:p>
            <a:pPr algn="ctr"/>
            <a:r>
              <a:rPr lang="zh-CN" altLang="en-US" sz="3600" b="1" dirty="0" smtClean="0">
                <a:latin typeface="仿宋_GB2312" pitchFamily="49" charset="-122"/>
                <a:ea typeface="仿宋_GB2312" pitchFamily="49" charset="-122"/>
              </a:rPr>
              <a:t>深悟非洲</a:t>
            </a:r>
            <a:endParaRPr lang="en-US" altLang="zh-CN" sz="3600" b="1" dirty="0" smtClean="0">
              <a:latin typeface="仿宋_GB2312" pitchFamily="49" charset="-122"/>
              <a:ea typeface="仿宋_GB2312" pitchFamily="49" charset="-122"/>
            </a:endParaRPr>
          </a:p>
          <a:p>
            <a:pPr algn="ctr"/>
            <a:r>
              <a:rPr lang="en-US" altLang="zh-CN" sz="3600" b="1" dirty="0" smtClean="0">
                <a:latin typeface="仿宋_GB2312" pitchFamily="49" charset="-122"/>
                <a:ea typeface="仿宋_GB2312" pitchFamily="49" charset="-122"/>
              </a:rPr>
              <a:t>&lt;</a:t>
            </a:r>
            <a:r>
              <a:rPr lang="zh-CN" altLang="en-US" sz="3600" b="1" dirty="0" smtClean="0">
                <a:latin typeface="仿宋_GB2312" pitchFamily="49" charset="-122"/>
                <a:ea typeface="仿宋_GB2312" pitchFamily="49" charset="-122"/>
              </a:rPr>
              <a:t>一</a:t>
            </a:r>
            <a:r>
              <a:rPr lang="en-US" altLang="zh-CN" sz="3600" b="1" dirty="0" smtClean="0">
                <a:latin typeface="仿宋_GB2312" pitchFamily="49" charset="-122"/>
                <a:ea typeface="仿宋_GB2312" pitchFamily="49" charset="-122"/>
              </a:rPr>
              <a:t>&gt;</a:t>
            </a:r>
          </a:p>
          <a:p>
            <a:pPr algn="ctr"/>
            <a:r>
              <a:rPr lang="zh-CN" altLang="en-US" sz="3600" b="1" dirty="0" smtClean="0">
                <a:latin typeface="仿宋_GB2312" pitchFamily="49" charset="-122"/>
                <a:ea typeface="仿宋_GB2312" pitchFamily="49" charset="-122"/>
              </a:rPr>
              <a:t>彩色的植物世界</a:t>
            </a:r>
            <a:endParaRPr lang="en-US" altLang="zh-CN" sz="3600" b="1" dirty="0" smtClean="0">
              <a:latin typeface="仿宋_GB2312" pitchFamily="49" charset="-122"/>
              <a:ea typeface="仿宋_GB2312" pitchFamily="49" charset="-122"/>
            </a:endParaRPr>
          </a:p>
          <a:p>
            <a:endParaRPr lang="zh-CN" altLang="en-US" dirty="0"/>
          </a:p>
        </p:txBody>
      </p:sp>
      <p:sp>
        <p:nvSpPr>
          <p:cNvPr id="4" name="TextBox 3"/>
          <p:cNvSpPr txBox="1"/>
          <p:nvPr/>
        </p:nvSpPr>
        <p:spPr>
          <a:xfrm>
            <a:off x="357158" y="2214554"/>
            <a:ext cx="8501122" cy="4524315"/>
          </a:xfrm>
          <a:prstGeom prst="rect">
            <a:avLst/>
          </a:prstGeom>
          <a:noFill/>
        </p:spPr>
        <p:txBody>
          <a:bodyPr wrap="square" rtlCol="0">
            <a:spAutoFit/>
          </a:bodyPr>
          <a:lstStyle/>
          <a:p>
            <a:r>
              <a:rPr lang="en-US" altLang="zh-CN" sz="3600" dirty="0" smtClean="0">
                <a:latin typeface="仿宋_GB2312" pitchFamily="49" charset="-122"/>
                <a:ea typeface="仿宋_GB2312" pitchFamily="49" charset="-122"/>
              </a:rPr>
              <a:t>1</a:t>
            </a:r>
            <a:r>
              <a:rPr lang="zh-CN" altLang="en-US" sz="3600" dirty="0" smtClean="0">
                <a:latin typeface="仿宋_GB2312" pitchFamily="49" charset="-122"/>
                <a:ea typeface="仿宋_GB2312" pitchFamily="49" charset="-122"/>
              </a:rPr>
              <a:t>）充沛的阳光和雨水，使得除了沙漠之外的非洲大地，繁花似锦，绿海荡波，到处是绿色，处处是花海。</a:t>
            </a:r>
          </a:p>
          <a:p>
            <a:r>
              <a:rPr lang="zh-CN" altLang="en-US" sz="3600" dirty="0" smtClean="0">
                <a:latin typeface="仿宋_GB2312" pitchFamily="49" charset="-122"/>
                <a:ea typeface="仿宋_GB2312" pitchFamily="49" charset="-122"/>
              </a:rPr>
              <a:t>（</a:t>
            </a:r>
            <a:r>
              <a:rPr lang="en-US" altLang="zh-CN" sz="3600" dirty="0" smtClean="0">
                <a:latin typeface="仿宋_GB2312" pitchFamily="49" charset="-122"/>
                <a:ea typeface="仿宋_GB2312" pitchFamily="49" charset="-122"/>
              </a:rPr>
              <a:t>2</a:t>
            </a:r>
            <a:r>
              <a:rPr lang="zh-CN" altLang="en-US" sz="3600" dirty="0" smtClean="0">
                <a:latin typeface="仿宋_GB2312" pitchFamily="49" charset="-122"/>
                <a:ea typeface="仿宋_GB2312" pitchFamily="49" charset="-122"/>
              </a:rPr>
              <a:t>）芒果树开的是星星点点的白花，仙人树开的是金灿灿的黄花，玉兰树高擎着白色或白里透青的玉杯，火炬树绽放的花朵比绿叶还要多，一棵似一团火，一排是一片霞。</a:t>
            </a:r>
            <a:endParaRPr lang="zh-CN" altLang="en-US" sz="3600"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diamond(in)">
                                      <p:cBhvr>
                                        <p:cTn id="13"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7569" y="0"/>
            <a:ext cx="9128861" cy="6858000"/>
          </a:xfrm>
          <a:prstGeom prst="rect">
            <a:avLst/>
          </a:prstGeom>
        </p:spPr>
      </p:pic>
      <p:sp>
        <p:nvSpPr>
          <p:cNvPr id="4" name="TextBox 3"/>
          <p:cNvSpPr txBox="1"/>
          <p:nvPr/>
        </p:nvSpPr>
        <p:spPr>
          <a:xfrm>
            <a:off x="142844" y="357166"/>
            <a:ext cx="8786874" cy="4524315"/>
          </a:xfrm>
          <a:prstGeom prst="rect">
            <a:avLst/>
          </a:prstGeom>
          <a:noFill/>
        </p:spPr>
        <p:txBody>
          <a:bodyPr wrap="square" rtlCol="0">
            <a:spAutoFit/>
          </a:bodyPr>
          <a:lstStyle/>
          <a:p>
            <a:r>
              <a:rPr lang="zh-CN" altLang="en-US" sz="3600" dirty="0" smtClean="0">
                <a:latin typeface="仿宋_GB2312" pitchFamily="49" charset="-122"/>
                <a:ea typeface="仿宋_GB2312" pitchFamily="49" charset="-122"/>
              </a:rPr>
              <a:t>（</a:t>
            </a:r>
            <a:r>
              <a:rPr lang="en-US" altLang="zh-CN" sz="3600" dirty="0" smtClean="0">
                <a:latin typeface="仿宋_GB2312" pitchFamily="49" charset="-122"/>
                <a:ea typeface="仿宋_GB2312" pitchFamily="49" charset="-122"/>
              </a:rPr>
              <a:t>3</a:t>
            </a:r>
            <a:r>
              <a:rPr lang="zh-CN" altLang="en-US" sz="3600" dirty="0" smtClean="0">
                <a:latin typeface="仿宋_GB2312" pitchFamily="49" charset="-122"/>
                <a:ea typeface="仿宋_GB2312" pitchFamily="49" charset="-122"/>
              </a:rPr>
              <a:t>）到了开花季节，一条条街道，都成了彩色的成河。人在街上走，就像置身于花海深处。</a:t>
            </a:r>
          </a:p>
          <a:p>
            <a:r>
              <a:rPr lang="zh-CN" altLang="en-US" sz="3600" dirty="0" smtClean="0">
                <a:latin typeface="仿宋_GB2312" pitchFamily="49" charset="-122"/>
                <a:ea typeface="仿宋_GB2312" pitchFamily="49" charset="-122"/>
              </a:rPr>
              <a:t>（</a:t>
            </a:r>
            <a:r>
              <a:rPr lang="en-US" altLang="zh-CN" sz="3600" dirty="0" smtClean="0">
                <a:latin typeface="仿宋_GB2312" pitchFamily="49" charset="-122"/>
                <a:ea typeface="仿宋_GB2312" pitchFamily="49" charset="-122"/>
              </a:rPr>
              <a:t>4</a:t>
            </a:r>
            <a:r>
              <a:rPr lang="zh-CN" altLang="en-US" sz="3600" dirty="0" smtClean="0">
                <a:latin typeface="仿宋_GB2312" pitchFamily="49" charset="-122"/>
                <a:ea typeface="仿宋_GB2312" pitchFamily="49" charset="-122"/>
              </a:rPr>
              <a:t>）还有一种叫做花树的树，更是妙不可言。远远望去，树上像是开满了五彩缤纷的花，非常壮观；走近一看，却是满树的彩叶，紫的、黄的、绿的、红的，像含情脉脉的少女，向人们频频点头。</a:t>
            </a:r>
            <a:endParaRPr lang="zh-CN" altLang="en-US" sz="3600"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diamond(in)">
                                      <p:cBhvr>
                                        <p:cTn id="13"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7569" y="0"/>
            <a:ext cx="9128861" cy="6858000"/>
          </a:xfrm>
          <a:prstGeom prst="rect">
            <a:avLst/>
          </a:prstGeom>
        </p:spPr>
      </p:pic>
      <p:sp>
        <p:nvSpPr>
          <p:cNvPr id="3" name="TextBox 2"/>
          <p:cNvSpPr txBox="1"/>
          <p:nvPr/>
        </p:nvSpPr>
        <p:spPr>
          <a:xfrm>
            <a:off x="214282" y="0"/>
            <a:ext cx="8715436" cy="1477328"/>
          </a:xfrm>
          <a:prstGeom prst="rect">
            <a:avLst/>
          </a:prstGeom>
          <a:noFill/>
        </p:spPr>
        <p:txBody>
          <a:bodyPr wrap="square" rtlCol="0">
            <a:spAutoFit/>
          </a:bodyPr>
          <a:lstStyle/>
          <a:p>
            <a:pPr algn="ctr"/>
            <a:r>
              <a:rPr lang="en-US" altLang="zh-CN" sz="3600" b="1" dirty="0" smtClean="0"/>
              <a:t>&lt;</a:t>
            </a:r>
            <a:r>
              <a:rPr lang="zh-CN" altLang="en-US" sz="3600" b="1" dirty="0" smtClean="0"/>
              <a:t>二</a:t>
            </a:r>
            <a:r>
              <a:rPr lang="en-US" altLang="zh-CN" sz="3600" b="1" dirty="0" smtClean="0"/>
              <a:t>&gt;</a:t>
            </a:r>
          </a:p>
          <a:p>
            <a:pPr algn="ctr"/>
            <a:r>
              <a:rPr lang="zh-CN" altLang="en-US" sz="3600" b="1" dirty="0" smtClean="0"/>
              <a:t>彩色的动物世界</a:t>
            </a:r>
            <a:endParaRPr lang="en-US" altLang="zh-CN" sz="3600" b="1" dirty="0" smtClean="0"/>
          </a:p>
          <a:p>
            <a:pPr algn="ctr"/>
            <a:endParaRPr lang="zh-CN" altLang="en-US" dirty="0"/>
          </a:p>
        </p:txBody>
      </p:sp>
      <p:sp>
        <p:nvSpPr>
          <p:cNvPr id="4" name="TextBox 3"/>
          <p:cNvSpPr txBox="1"/>
          <p:nvPr/>
        </p:nvSpPr>
        <p:spPr>
          <a:xfrm>
            <a:off x="285720" y="1142984"/>
            <a:ext cx="8715436" cy="1569660"/>
          </a:xfrm>
          <a:prstGeom prst="rect">
            <a:avLst/>
          </a:prstGeom>
          <a:noFill/>
        </p:spPr>
        <p:txBody>
          <a:bodyPr wrap="square" rtlCol="0">
            <a:spAutoFit/>
          </a:bodyPr>
          <a:lstStyle/>
          <a:p>
            <a:r>
              <a:rPr lang="zh-CN" altLang="en-US" sz="3200" b="1" dirty="0" smtClean="0"/>
              <a:t>“非洲的植物世界是彩色的，动物世界也是彩色的。”请同学们找找那些句子说道了这是动物的色彩呢？</a:t>
            </a:r>
            <a:endParaRPr lang="en-US" altLang="zh-CN" sz="3200" b="1" dirty="0" smtClean="0"/>
          </a:p>
        </p:txBody>
      </p:sp>
      <p:sp>
        <p:nvSpPr>
          <p:cNvPr id="5" name="TextBox 4"/>
          <p:cNvSpPr txBox="1"/>
          <p:nvPr/>
        </p:nvSpPr>
        <p:spPr>
          <a:xfrm>
            <a:off x="357158" y="2571744"/>
            <a:ext cx="8429684" cy="1815882"/>
          </a:xfrm>
          <a:prstGeom prst="rect">
            <a:avLst/>
          </a:prstGeom>
          <a:noFill/>
        </p:spPr>
        <p:txBody>
          <a:bodyPr wrap="square" rtlCol="0">
            <a:spAutoFit/>
          </a:bodyPr>
          <a:lstStyle/>
          <a:p>
            <a:r>
              <a:rPr lang="zh-CN" altLang="en-US" dirty="0" smtClean="0"/>
              <a:t>     </a:t>
            </a:r>
            <a:r>
              <a:rPr lang="zh-CN" altLang="en-US" sz="2800" dirty="0" smtClean="0">
                <a:latin typeface="仿宋_GB2312" pitchFamily="49" charset="-122"/>
                <a:ea typeface="仿宋_GB2312" pitchFamily="49" charset="-122"/>
              </a:rPr>
              <a:t>在扎伊尔维龙加天然动物园里，有七彩的巨蟒，黑白相间的斑马，有数不清的红羽鸟、各种颜色交织的五彩鸟，有美丽温顺的梅花鹿，更有非洲雄狮、河马、金钱豹和象群。</a:t>
            </a:r>
            <a:endParaRPr lang="zh-CN" altLang="en-US" sz="2800" dirty="0">
              <a:latin typeface="仿宋_GB2312" pitchFamily="49" charset="-122"/>
              <a:ea typeface="仿宋_GB2312" pitchFamily="49" charset="-122"/>
            </a:endParaRPr>
          </a:p>
        </p:txBody>
      </p:sp>
      <p:sp>
        <p:nvSpPr>
          <p:cNvPr id="6" name="TextBox 5"/>
          <p:cNvSpPr txBox="1"/>
          <p:nvPr/>
        </p:nvSpPr>
        <p:spPr>
          <a:xfrm>
            <a:off x="428596" y="4286256"/>
            <a:ext cx="8429684" cy="2677656"/>
          </a:xfrm>
          <a:prstGeom prst="rect">
            <a:avLst/>
          </a:prstGeom>
          <a:noFill/>
        </p:spPr>
        <p:txBody>
          <a:bodyPr wrap="square" rtlCol="0">
            <a:spAutoFit/>
          </a:bodyPr>
          <a:lstStyle/>
          <a:p>
            <a:r>
              <a:rPr lang="zh-CN" altLang="en-US" dirty="0" smtClean="0"/>
              <a:t>      </a:t>
            </a:r>
            <a:r>
              <a:rPr lang="zh-CN" altLang="en-US" sz="2800" dirty="0" smtClean="0">
                <a:latin typeface="仿宋_GB2312" pitchFamily="49" charset="-122"/>
                <a:ea typeface="仿宋_GB2312" pitchFamily="49" charset="-122"/>
              </a:rPr>
              <a:t>蝴蝶一格一格的放着，一袋就有几十个品种，其颜色不光有赤橙黄绿青蓝紫，而且各自的色彩和整袋的色彩皆变幻着，交织首，渗透着、辉映着，若把几十袋、几百袋蝴蝶工艺品组合在一起，在你眼前呈现的将是一片七彩流霞的斑斓世界，令你目不暇接，令你击节赞叹。</a:t>
            </a:r>
            <a:endParaRPr lang="zh-CN" altLang="en-US" sz="2800"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0" y="0"/>
            <a:ext cx="9128861" cy="6858000"/>
          </a:xfrm>
          <a:prstGeom prst="rect">
            <a:avLst/>
          </a:prstGeom>
        </p:spPr>
      </p:pic>
      <p:sp>
        <p:nvSpPr>
          <p:cNvPr id="3" name="TextBox 2"/>
          <p:cNvSpPr txBox="1"/>
          <p:nvPr/>
        </p:nvSpPr>
        <p:spPr>
          <a:xfrm>
            <a:off x="214282" y="357166"/>
            <a:ext cx="8715436" cy="1477328"/>
          </a:xfrm>
          <a:prstGeom prst="rect">
            <a:avLst/>
          </a:prstGeom>
          <a:noFill/>
        </p:spPr>
        <p:txBody>
          <a:bodyPr wrap="square" rtlCol="0">
            <a:spAutoFit/>
          </a:bodyPr>
          <a:lstStyle/>
          <a:p>
            <a:pPr algn="ctr"/>
            <a:r>
              <a:rPr lang="en-US" altLang="zh-CN" dirty="0" smtClean="0"/>
              <a:t>&lt;</a:t>
            </a:r>
            <a:r>
              <a:rPr lang="zh-CN" altLang="en-US" sz="3600" b="1" dirty="0" smtClean="0">
                <a:latin typeface="仿宋_GB2312" pitchFamily="49" charset="-122"/>
                <a:ea typeface="仿宋_GB2312" pitchFamily="49" charset="-122"/>
              </a:rPr>
              <a:t>三</a:t>
            </a:r>
            <a:r>
              <a:rPr lang="en-US" altLang="zh-CN" sz="3600" b="1" dirty="0" smtClean="0">
                <a:latin typeface="仿宋_GB2312" pitchFamily="49" charset="-122"/>
                <a:ea typeface="仿宋_GB2312" pitchFamily="49" charset="-122"/>
              </a:rPr>
              <a:t>&gt;</a:t>
            </a:r>
          </a:p>
          <a:p>
            <a:pPr algn="ctr"/>
            <a:r>
              <a:rPr lang="zh-CN" altLang="en-US" sz="3600" b="1" dirty="0" smtClean="0">
                <a:latin typeface="仿宋_GB2312" pitchFamily="49" charset="-122"/>
                <a:ea typeface="仿宋_GB2312" pitchFamily="49" charset="-122"/>
              </a:rPr>
              <a:t>彩色的日常生活</a:t>
            </a:r>
            <a:endParaRPr lang="en-US" altLang="zh-CN" sz="3600" b="1" dirty="0" smtClean="0">
              <a:latin typeface="仿宋_GB2312" pitchFamily="49" charset="-122"/>
              <a:ea typeface="仿宋_GB2312" pitchFamily="49" charset="-122"/>
            </a:endParaRPr>
          </a:p>
          <a:p>
            <a:endParaRPr lang="zh-CN" altLang="en-US" dirty="0"/>
          </a:p>
        </p:txBody>
      </p:sp>
      <p:sp>
        <p:nvSpPr>
          <p:cNvPr id="4" name="TextBox 3"/>
          <p:cNvSpPr txBox="1"/>
          <p:nvPr/>
        </p:nvSpPr>
        <p:spPr>
          <a:xfrm>
            <a:off x="214282" y="1643050"/>
            <a:ext cx="8643998" cy="3970318"/>
          </a:xfrm>
          <a:prstGeom prst="rect">
            <a:avLst/>
          </a:prstGeom>
          <a:noFill/>
        </p:spPr>
        <p:txBody>
          <a:bodyPr wrap="square" rtlCol="0">
            <a:spAutoFit/>
          </a:bodyPr>
          <a:lstStyle/>
          <a:p>
            <a:r>
              <a:rPr lang="zh-CN" altLang="en-US" dirty="0" smtClean="0"/>
              <a:t>             </a:t>
            </a:r>
            <a:r>
              <a:rPr lang="zh-CN" altLang="en-US" sz="3600" dirty="0" smtClean="0">
                <a:latin typeface="仿宋_GB2312" pitchFamily="49" charset="-122"/>
                <a:ea typeface="仿宋_GB2312" pitchFamily="49" charset="-122"/>
              </a:rPr>
              <a:t>非洲人特别注重服装的颜色的鲜亮耀眼，不管男女老少皆喜欢穿花衣服，妇女则更考究颜色的搭配，最喜欢较大的反差，像蓝底白花、黄底红花、红绿相间等颜色的大花布，最畅销。你在节日的市场上放眼望去，是花花绿绿的衣服交汇成的彩河、彩色的湖泊</a:t>
            </a:r>
            <a:r>
              <a:rPr lang="zh-CN" altLang="en-US" dirty="0" smtClean="0"/>
              <a:t>。</a:t>
            </a:r>
            <a:endParaRPr lang="zh-CN" altLang="en-US" dirty="0"/>
          </a:p>
        </p:txBody>
      </p:sp>
      <p:sp>
        <p:nvSpPr>
          <p:cNvPr id="5" name="TextBox 4"/>
          <p:cNvSpPr txBox="1"/>
          <p:nvPr/>
        </p:nvSpPr>
        <p:spPr>
          <a:xfrm>
            <a:off x="357158" y="5657671"/>
            <a:ext cx="8215370" cy="1200329"/>
          </a:xfrm>
          <a:prstGeom prst="rect">
            <a:avLst/>
          </a:prstGeom>
          <a:noFill/>
        </p:spPr>
        <p:txBody>
          <a:bodyPr wrap="square" rtlCol="0">
            <a:spAutoFit/>
          </a:bodyPr>
          <a:lstStyle/>
          <a:p>
            <a:r>
              <a:rPr lang="zh-CN" altLang="en-US" sz="3600" b="1" dirty="0" smtClean="0">
                <a:latin typeface="仿宋_GB2312" pitchFamily="49" charset="-122"/>
                <a:ea typeface="仿宋_GB2312" pitchFamily="49" charset="-122"/>
              </a:rPr>
              <a:t>你还知道关于非洲的其他的日常生活的吗？</a:t>
            </a:r>
            <a:endParaRPr lang="zh-CN" altLang="en-US" sz="3600" b="1"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plus(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0" y="0"/>
            <a:ext cx="9128861" cy="6858000"/>
          </a:xfrm>
          <a:prstGeom prst="rect">
            <a:avLst/>
          </a:prstGeom>
        </p:spPr>
      </p:pic>
      <p:sp>
        <p:nvSpPr>
          <p:cNvPr id="3" name="TextBox 2"/>
          <p:cNvSpPr txBox="1"/>
          <p:nvPr/>
        </p:nvSpPr>
        <p:spPr>
          <a:xfrm>
            <a:off x="285720" y="357166"/>
            <a:ext cx="8429684" cy="1200329"/>
          </a:xfrm>
          <a:prstGeom prst="rect">
            <a:avLst/>
          </a:prstGeom>
          <a:noFill/>
        </p:spPr>
        <p:txBody>
          <a:bodyPr wrap="square" rtlCol="0">
            <a:spAutoFit/>
          </a:bodyPr>
          <a:lstStyle/>
          <a:p>
            <a:pPr algn="ctr"/>
            <a:r>
              <a:rPr lang="en-US" altLang="zh-CN" sz="3600" b="1" dirty="0" smtClean="0">
                <a:latin typeface="仿宋_GB2312" pitchFamily="49" charset="-122"/>
                <a:ea typeface="仿宋_GB2312" pitchFamily="49" charset="-122"/>
              </a:rPr>
              <a:t>&lt;</a:t>
            </a:r>
            <a:r>
              <a:rPr lang="zh-CN" altLang="en-US" sz="3600" b="1" dirty="0" smtClean="0">
                <a:latin typeface="仿宋_GB2312" pitchFamily="49" charset="-122"/>
                <a:ea typeface="仿宋_GB2312" pitchFamily="49" charset="-122"/>
              </a:rPr>
              <a:t>四</a:t>
            </a:r>
            <a:r>
              <a:rPr lang="en-US" altLang="zh-CN" sz="3600" b="1" dirty="0" smtClean="0">
                <a:latin typeface="仿宋_GB2312" pitchFamily="49" charset="-122"/>
                <a:ea typeface="仿宋_GB2312" pitchFamily="49" charset="-122"/>
              </a:rPr>
              <a:t>&gt;</a:t>
            </a:r>
          </a:p>
          <a:p>
            <a:pPr algn="ctr"/>
            <a:r>
              <a:rPr lang="zh-CN" altLang="en-US" sz="3600" b="1" dirty="0" smtClean="0">
                <a:latin typeface="仿宋_GB2312" pitchFamily="49" charset="-122"/>
                <a:ea typeface="仿宋_GB2312" pitchFamily="49" charset="-122"/>
              </a:rPr>
              <a:t>彩色的艺术</a:t>
            </a:r>
            <a:endParaRPr lang="zh-CN" altLang="en-US" sz="3600" b="1" dirty="0">
              <a:latin typeface="仿宋_GB2312" pitchFamily="49" charset="-122"/>
              <a:ea typeface="仿宋_GB2312" pitchFamily="49" charset="-122"/>
            </a:endParaRPr>
          </a:p>
        </p:txBody>
      </p:sp>
      <p:sp>
        <p:nvSpPr>
          <p:cNvPr id="4" name="TextBox 3"/>
          <p:cNvSpPr txBox="1"/>
          <p:nvPr/>
        </p:nvSpPr>
        <p:spPr>
          <a:xfrm>
            <a:off x="0" y="1571612"/>
            <a:ext cx="9144000" cy="3046988"/>
          </a:xfrm>
          <a:prstGeom prst="rect">
            <a:avLst/>
          </a:prstGeom>
          <a:noFill/>
        </p:spPr>
        <p:txBody>
          <a:bodyPr wrap="square" rtlCol="0">
            <a:spAutoFit/>
          </a:bodyPr>
          <a:lstStyle/>
          <a:p>
            <a:r>
              <a:rPr lang="zh-CN" altLang="en-US" sz="3200" dirty="0" smtClean="0">
                <a:latin typeface="仿宋_GB2312" pitchFamily="49" charset="-122"/>
                <a:ea typeface="仿宋_GB2312" pitchFamily="49" charset="-122"/>
              </a:rPr>
              <a:t>   非洲人强悍、粗犷的音乐、舞蹈是彩色的。如你有幸参加篝火晚会，看到熊熊燃烧的火焰旁身穿花衣裙欢跳的人群，不，是流动的、飞舞的五彩的旋律，你就会加倍地领悟非洲的彩色的美，非洲彩色的涌动与无限的活力。</a:t>
            </a:r>
            <a:br>
              <a:rPr lang="zh-CN" altLang="en-US" sz="3200" dirty="0" smtClean="0">
                <a:latin typeface="仿宋_GB2312" pitchFamily="49" charset="-122"/>
                <a:ea typeface="仿宋_GB2312" pitchFamily="49" charset="-122"/>
              </a:rPr>
            </a:br>
            <a:endParaRPr lang="zh-CN" altLang="en-US" sz="3200" dirty="0">
              <a:latin typeface="仿宋_GB2312" pitchFamily="49" charset="-122"/>
              <a:ea typeface="仿宋_GB2312" pitchFamily="49" charset="-122"/>
            </a:endParaRPr>
          </a:p>
        </p:txBody>
      </p:sp>
      <p:sp>
        <p:nvSpPr>
          <p:cNvPr id="5" name="TextBox 4"/>
          <p:cNvSpPr txBox="1"/>
          <p:nvPr/>
        </p:nvSpPr>
        <p:spPr>
          <a:xfrm>
            <a:off x="214282" y="4303455"/>
            <a:ext cx="8643998" cy="2554545"/>
          </a:xfrm>
          <a:prstGeom prst="rect">
            <a:avLst/>
          </a:prstGeom>
          <a:noFill/>
        </p:spPr>
        <p:txBody>
          <a:bodyPr wrap="square" rtlCol="0">
            <a:spAutoFit/>
          </a:bodyPr>
          <a:lstStyle/>
          <a:p>
            <a:r>
              <a:rPr lang="zh-CN" altLang="en-US" dirty="0" smtClean="0"/>
              <a:t>     </a:t>
            </a:r>
            <a:r>
              <a:rPr lang="zh-CN" altLang="en-US" sz="3200" b="1" dirty="0" smtClean="0">
                <a:latin typeface="仿宋_GB2312" pitchFamily="49" charset="-122"/>
                <a:ea typeface="仿宋_GB2312" pitchFamily="49" charset="-122"/>
              </a:rPr>
              <a:t>人们常说，非洲舞蹈是非洲艺术的灵魂，非洲的舞蹈是热情的、清纯、火热、质朴。请同学好好品味这几句。谈谈对工艺品的感受，能介绍给大家认识吗？可以给同学们介绍非洲的舞蹈吗？</a:t>
            </a:r>
            <a:endParaRPr lang="zh-CN" altLang="en-US" sz="3200" b="1"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amond(in)">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14348" y="357166"/>
            <a:ext cx="7772400" cy="1470025"/>
          </a:xfrm>
        </p:spPr>
        <p:txBody>
          <a:bodyPr>
            <a:normAutofit/>
          </a:bodyPr>
          <a:lstStyle/>
          <a:p>
            <a:r>
              <a:rPr lang="zh-CN" altLang="en-US" sz="6000" b="1" dirty="0" smtClean="0">
                <a:latin typeface="华文楷体" pitchFamily="2" charset="-122"/>
                <a:ea typeface="华文楷体" pitchFamily="2" charset="-122"/>
              </a:rPr>
              <a:t>课堂讨论</a:t>
            </a:r>
            <a:endParaRPr lang="zh-CN" altLang="en-US" sz="6000" b="1" dirty="0">
              <a:latin typeface="华文楷体" pitchFamily="2" charset="-122"/>
              <a:ea typeface="华文楷体" pitchFamily="2" charset="-122"/>
            </a:endParaRPr>
          </a:p>
        </p:txBody>
      </p:sp>
      <p:pic>
        <p:nvPicPr>
          <p:cNvPr id="4" name="图片 3" descr="YQQB)S}7]IZATC(RM)IOVWI.jpg"/>
          <p:cNvPicPr>
            <a:picLocks noChangeAspect="1"/>
          </p:cNvPicPr>
          <p:nvPr/>
        </p:nvPicPr>
        <p:blipFill>
          <a:blip r:embed="rId3"/>
          <a:stretch>
            <a:fillRect/>
          </a:stretch>
        </p:blipFill>
        <p:spPr>
          <a:xfrm>
            <a:off x="500034" y="1785926"/>
            <a:ext cx="8143932" cy="464347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090804112509297.jpg"/>
          <p:cNvPicPr>
            <a:picLocks noChangeAspect="1"/>
          </p:cNvPicPr>
          <p:nvPr/>
        </p:nvPicPr>
        <p:blipFill>
          <a:blip r:embed="rId3"/>
          <a:stretch>
            <a:fillRect/>
          </a:stretch>
        </p:blipFill>
        <p:spPr>
          <a:xfrm>
            <a:off x="0" y="0"/>
            <a:ext cx="8929718" cy="6858000"/>
          </a:xfrm>
          <a:prstGeom prst="rect">
            <a:avLst/>
          </a:prstGeom>
        </p:spPr>
      </p:pic>
    </p:spTree>
  </p:cSld>
  <p:clrMapOvr>
    <a:masterClrMapping/>
  </p:clrMapOvr>
  <p:transition spd="slow" advTm="50000">
    <p:wipe/>
    <p:sndAc>
      <p:stSnd>
        <p:snd r:embed="rId2" name="wind.wav" builtIn="1"/>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7569" y="0"/>
            <a:ext cx="9128861" cy="6858000"/>
          </a:xfrm>
          <a:prstGeom prst="rect">
            <a:avLst/>
          </a:prstGeom>
        </p:spPr>
      </p:pic>
      <p:sp>
        <p:nvSpPr>
          <p:cNvPr id="3" name="TextBox 2"/>
          <p:cNvSpPr txBox="1"/>
          <p:nvPr/>
        </p:nvSpPr>
        <p:spPr>
          <a:xfrm>
            <a:off x="0" y="0"/>
            <a:ext cx="9144000" cy="7263527"/>
          </a:xfrm>
          <a:prstGeom prst="rect">
            <a:avLst/>
          </a:prstGeom>
          <a:noFill/>
        </p:spPr>
        <p:txBody>
          <a:bodyPr wrap="square" rtlCol="0">
            <a:spAutoFit/>
          </a:bodyPr>
          <a:lstStyle/>
          <a:p>
            <a:r>
              <a:rPr lang="zh-CN" altLang="en-US" sz="2800" b="1" dirty="0" smtClean="0">
                <a:latin typeface="仿宋_GB2312" pitchFamily="49" charset="-122"/>
                <a:ea typeface="仿宋_GB2312" pitchFamily="49" charset="-122"/>
              </a:rPr>
              <a:t>我们从课文中学到了哪些表达方法呢？</a:t>
            </a:r>
            <a:r>
              <a:rPr lang="zh-CN" altLang="en-US" sz="2800" dirty="0" smtClean="0">
                <a:latin typeface="仿宋_GB2312" pitchFamily="49" charset="-122"/>
                <a:ea typeface="仿宋_GB2312" pitchFamily="49" charset="-122"/>
              </a:rPr>
              <a:t/>
            </a:r>
            <a:br>
              <a:rPr lang="zh-CN" altLang="en-US" sz="2800" dirty="0" smtClean="0">
                <a:latin typeface="仿宋_GB2312" pitchFamily="49" charset="-122"/>
                <a:ea typeface="仿宋_GB2312" pitchFamily="49" charset="-122"/>
              </a:rPr>
            </a:br>
            <a:r>
              <a:rPr lang="zh-CN" altLang="en-US" sz="2800" dirty="0" smtClean="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1</a:t>
            </a:r>
            <a:r>
              <a:rPr lang="zh-CN" altLang="en-US" sz="2800" dirty="0" smtClean="0">
                <a:latin typeface="仿宋_GB2312" pitchFamily="49" charset="-122"/>
                <a:ea typeface="仿宋_GB2312" pitchFamily="49" charset="-122"/>
              </a:rPr>
              <a:t>）结构上采用了先概述再分述最后又概括总结全文的方法。既首尾照应，呼应课题，又直接抒发了作者对非洲风情文化的赞美之情。</a:t>
            </a:r>
            <a:br>
              <a:rPr lang="zh-CN" altLang="en-US" sz="2800" dirty="0" smtClean="0">
                <a:latin typeface="仿宋_GB2312" pitchFamily="49" charset="-122"/>
                <a:ea typeface="仿宋_GB2312" pitchFamily="49" charset="-122"/>
              </a:rPr>
            </a:br>
            <a:r>
              <a:rPr lang="zh-CN" altLang="en-US" sz="2800" dirty="0" smtClean="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2</a:t>
            </a:r>
            <a:r>
              <a:rPr lang="zh-CN" altLang="en-US" sz="2800" dirty="0" smtClean="0">
                <a:latin typeface="仿宋_GB2312" pitchFamily="49" charset="-122"/>
                <a:ea typeface="仿宋_GB2312" pitchFamily="49" charset="-122"/>
              </a:rPr>
              <a:t>）课文不仅条理清楚，层次分明，过渡也十分自然。如，过渡句“非洲不仅植物世界是彩色的，动物世界也是彩色的”和“非洲的自然景观是彩色的，非洲人的日常生活也无一不是彩色的”等，起到了承上启下的作用，使文章顺畅自然。</a:t>
            </a:r>
            <a:br>
              <a:rPr lang="zh-CN" altLang="en-US" sz="2800" dirty="0" smtClean="0">
                <a:latin typeface="仿宋_GB2312" pitchFamily="49" charset="-122"/>
                <a:ea typeface="仿宋_GB2312" pitchFamily="49" charset="-122"/>
              </a:rPr>
            </a:br>
            <a:r>
              <a:rPr lang="zh-CN" altLang="en-US" sz="2800" dirty="0" smtClean="0">
                <a:latin typeface="仿宋_GB2312" pitchFamily="49" charset="-122"/>
                <a:ea typeface="仿宋_GB2312" pitchFamily="49" charset="-122"/>
              </a:rPr>
              <a:t>　　（</a:t>
            </a:r>
            <a:r>
              <a:rPr lang="en-US" altLang="zh-CN" sz="2800" dirty="0" smtClean="0">
                <a:latin typeface="仿宋_GB2312" pitchFamily="49" charset="-122"/>
                <a:ea typeface="仿宋_GB2312" pitchFamily="49" charset="-122"/>
              </a:rPr>
              <a:t>3</a:t>
            </a:r>
            <a:r>
              <a:rPr lang="zh-CN" altLang="en-US" sz="2800" dirty="0" smtClean="0">
                <a:latin typeface="仿宋_GB2312" pitchFamily="49" charset="-122"/>
                <a:ea typeface="仿宋_GB2312" pitchFamily="49" charset="-122"/>
              </a:rPr>
              <a:t>）课文的语言十分优美生动。作者联想丰富，如，“金灿灿的阳光，映照得天空格外的蓝，好似透明的蓝宝石”，“</a:t>
            </a:r>
            <a:r>
              <a:rPr lang="en-US" altLang="zh-CN" sz="2800" dirty="0" smtClean="0">
                <a:latin typeface="仿宋_GB2312" pitchFamily="49" charset="-122"/>
                <a:ea typeface="仿宋_GB2312" pitchFamily="49" charset="-122"/>
              </a:rPr>
              <a:t>……</a:t>
            </a:r>
            <a:r>
              <a:rPr lang="zh-CN" altLang="en-US" sz="2800" dirty="0" smtClean="0">
                <a:latin typeface="仿宋_GB2312" pitchFamily="49" charset="-122"/>
                <a:ea typeface="仿宋_GB2312" pitchFamily="49" charset="-122"/>
              </a:rPr>
              <a:t>繁花似锦，绿海荡波，满眼是绿色，处处是花海”，“一棵似一团火，一排是一片霞。到了开花季节</a:t>
            </a:r>
            <a:r>
              <a:rPr lang="en-US" altLang="zh-CN" sz="2800" dirty="0" smtClean="0">
                <a:latin typeface="仿宋_GB2312" pitchFamily="49" charset="-122"/>
                <a:ea typeface="仿宋_GB2312" pitchFamily="49" charset="-122"/>
              </a:rPr>
              <a:t>……</a:t>
            </a:r>
            <a:r>
              <a:rPr lang="zh-CN" altLang="en-US" sz="2800" dirty="0" smtClean="0">
                <a:latin typeface="仿宋_GB2312" pitchFamily="49" charset="-122"/>
                <a:ea typeface="仿宋_GB2312" pitchFamily="49" charset="-122"/>
              </a:rPr>
              <a:t>就像置身于花海深处”，无不体现着意境的色彩美和语言文字本身的美，读来就像欣赏一幅幅五彩的画卷，让人回味无穷。</a:t>
            </a:r>
            <a:r>
              <a:rPr lang="zh-CN" altLang="en-US" dirty="0" smtClean="0"/>
              <a:t/>
            </a:r>
            <a:br>
              <a:rPr lang="zh-CN" altLang="en-US" dirty="0" smtClean="0"/>
            </a:br>
            <a:endParaRPr lang="zh-CN" altLang="en-US" dirty="0"/>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7569" y="0"/>
            <a:ext cx="9128861" cy="6858000"/>
          </a:xfrm>
          <a:prstGeom prst="rect">
            <a:avLst/>
          </a:prstGeom>
        </p:spPr>
      </p:pic>
      <p:sp>
        <p:nvSpPr>
          <p:cNvPr id="4" name="TextBox 3"/>
          <p:cNvSpPr txBox="1"/>
          <p:nvPr/>
        </p:nvSpPr>
        <p:spPr>
          <a:xfrm>
            <a:off x="142844" y="214290"/>
            <a:ext cx="9001156" cy="3416320"/>
          </a:xfrm>
          <a:prstGeom prst="rect">
            <a:avLst/>
          </a:prstGeom>
          <a:noFill/>
        </p:spPr>
        <p:txBody>
          <a:bodyPr wrap="square" rtlCol="0">
            <a:spAutoFit/>
          </a:bodyPr>
          <a:lstStyle/>
          <a:p>
            <a:r>
              <a:rPr lang="zh-CN" altLang="en-US" sz="3600" dirty="0" smtClean="0">
                <a:latin typeface="仿宋_GB2312" pitchFamily="49" charset="-122"/>
                <a:ea typeface="仿宋_GB2312" pitchFamily="49" charset="-122"/>
              </a:rPr>
              <a:t>   非洲的艺术也是彩色的。黑非洲人绘画</a:t>
            </a:r>
            <a:r>
              <a:rPr lang="en-US" altLang="zh-CN" sz="3600" dirty="0" smtClean="0">
                <a:latin typeface="仿宋_GB2312" pitchFamily="49" charset="-122"/>
                <a:ea typeface="仿宋_GB2312" pitchFamily="49" charset="-122"/>
              </a:rPr>
              <a:t>——</a:t>
            </a:r>
            <a:r>
              <a:rPr lang="zh-CN" altLang="en-US" sz="3600" dirty="0" smtClean="0">
                <a:latin typeface="仿宋_GB2312" pitchFamily="49" charset="-122"/>
                <a:ea typeface="仿宋_GB2312" pitchFamily="49" charset="-122"/>
              </a:rPr>
              <a:t>无论是铜敲画、木雕挂画、沙画，还是龟壳画、蝴蝶画，是彩色的；黑非洲人的工艺品，无论是黑木雕、灰木雕，还是象牙雕，是彩色的；黑非洲人强悍、粗犷的音乐、舞蹈是彩色的。</a:t>
            </a:r>
            <a:endParaRPr lang="zh-CN" altLang="en-US" sz="3600" dirty="0">
              <a:latin typeface="仿宋_GB2312" pitchFamily="49" charset="-122"/>
              <a:ea typeface="仿宋_GB2312" pitchFamily="49" charset="-122"/>
            </a:endParaRPr>
          </a:p>
        </p:txBody>
      </p:sp>
      <p:sp>
        <p:nvSpPr>
          <p:cNvPr id="5" name="TextBox 4"/>
          <p:cNvSpPr txBox="1"/>
          <p:nvPr/>
        </p:nvSpPr>
        <p:spPr>
          <a:xfrm>
            <a:off x="0" y="4000504"/>
            <a:ext cx="8929718" cy="1200329"/>
          </a:xfrm>
          <a:prstGeom prst="rect">
            <a:avLst/>
          </a:prstGeom>
          <a:noFill/>
        </p:spPr>
        <p:txBody>
          <a:bodyPr wrap="square" rtlCol="0">
            <a:spAutoFit/>
          </a:bodyPr>
          <a:lstStyle/>
          <a:p>
            <a:r>
              <a:rPr lang="zh-CN" altLang="en-US" sz="3600" b="1" dirty="0" smtClean="0">
                <a:latin typeface="仿宋_GB2312" pitchFamily="49" charset="-122"/>
                <a:ea typeface="仿宋_GB2312" pitchFamily="49" charset="-122"/>
              </a:rPr>
              <a:t>  请问，这几句话从那几个方面具体的描绘了非洲的彩色艺术呢？</a:t>
            </a:r>
            <a:endParaRPr lang="zh-CN" altLang="en-US" sz="3600" b="1" dirty="0">
              <a:latin typeface="仿宋_GB2312" pitchFamily="49" charset="-122"/>
              <a:ea typeface="仿宋_GB2312" pitchFamily="49" charset="-122"/>
            </a:endParaRPr>
          </a:p>
        </p:txBody>
      </p:sp>
      <p:sp>
        <p:nvSpPr>
          <p:cNvPr id="6" name="TextBox 5"/>
          <p:cNvSpPr txBox="1"/>
          <p:nvPr/>
        </p:nvSpPr>
        <p:spPr>
          <a:xfrm>
            <a:off x="0" y="5572140"/>
            <a:ext cx="9144000" cy="1200329"/>
          </a:xfrm>
          <a:prstGeom prst="rect">
            <a:avLst/>
          </a:prstGeom>
          <a:noFill/>
        </p:spPr>
        <p:txBody>
          <a:bodyPr wrap="square" rtlCol="0">
            <a:spAutoFit/>
          </a:bodyPr>
          <a:lstStyle/>
          <a:p>
            <a:r>
              <a:rPr lang="zh-CN" altLang="en-US" sz="3600" b="1" u="sng" dirty="0" smtClean="0">
                <a:latin typeface="仿宋_GB2312" pitchFamily="49" charset="-122"/>
                <a:ea typeface="仿宋_GB2312" pitchFamily="49" charset="-122"/>
              </a:rPr>
              <a:t>    这几句话是从绘画，工艺品，音乐和舞蹈四个方面来描绘非洲艺术的彩色的。</a:t>
            </a:r>
            <a:endParaRPr lang="zh-CN" altLang="en-US" sz="3600" b="1" u="sng"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14348" y="357166"/>
            <a:ext cx="7772400" cy="1470025"/>
          </a:xfrm>
        </p:spPr>
        <p:txBody>
          <a:bodyPr>
            <a:normAutofit/>
          </a:bodyPr>
          <a:lstStyle/>
          <a:p>
            <a:r>
              <a:rPr lang="zh-CN" altLang="en-US" sz="6000" b="1" dirty="0" smtClean="0">
                <a:latin typeface="华文楷体" pitchFamily="2" charset="-122"/>
                <a:ea typeface="华文楷体" pitchFamily="2" charset="-122"/>
              </a:rPr>
              <a:t>版书设计</a:t>
            </a:r>
            <a:endParaRPr lang="zh-CN" altLang="en-US" sz="6000" b="1" dirty="0">
              <a:latin typeface="华文楷体" pitchFamily="2" charset="-122"/>
              <a:ea typeface="华文楷体" pitchFamily="2" charset="-122"/>
            </a:endParaRPr>
          </a:p>
        </p:txBody>
      </p:sp>
      <p:pic>
        <p:nvPicPr>
          <p:cNvPr id="4" name="图片 3" descr="YQQB)S}7]IZATC(RM)IOVWI.jpg"/>
          <p:cNvPicPr>
            <a:picLocks noChangeAspect="1"/>
          </p:cNvPicPr>
          <p:nvPr/>
        </p:nvPicPr>
        <p:blipFill>
          <a:blip r:embed="rId3"/>
          <a:stretch>
            <a:fillRect/>
          </a:stretch>
        </p:blipFill>
        <p:spPr>
          <a:xfrm>
            <a:off x="500034" y="1785926"/>
            <a:ext cx="8143932" cy="464347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200812200514324816.jpg"/>
          <p:cNvPicPr>
            <a:picLocks noChangeAspect="1"/>
          </p:cNvPicPr>
          <p:nvPr/>
        </p:nvPicPr>
        <p:blipFill>
          <a:blip r:embed="rId3"/>
          <a:stretch>
            <a:fillRect/>
          </a:stretch>
        </p:blipFill>
        <p:spPr>
          <a:xfrm>
            <a:off x="0" y="0"/>
            <a:ext cx="9144000" cy="6858000"/>
          </a:xfrm>
          <a:prstGeom prst="rect">
            <a:avLst/>
          </a:prstGeom>
        </p:spPr>
      </p:pic>
      <p:sp>
        <p:nvSpPr>
          <p:cNvPr id="2" name="TextBox 1"/>
          <p:cNvSpPr txBox="1"/>
          <p:nvPr/>
        </p:nvSpPr>
        <p:spPr>
          <a:xfrm>
            <a:off x="285720" y="500042"/>
            <a:ext cx="1107996" cy="6143668"/>
          </a:xfrm>
          <a:prstGeom prst="rect">
            <a:avLst/>
          </a:prstGeom>
          <a:noFill/>
        </p:spPr>
        <p:txBody>
          <a:bodyPr vert="eaVert" wrap="square" rtlCol="0">
            <a:spAutoFit/>
          </a:bodyPr>
          <a:lstStyle/>
          <a:p>
            <a:r>
              <a:rPr lang="zh-CN" altLang="en-US" sz="6000" b="1" dirty="0" smtClean="0">
                <a:latin typeface="华文楷体" pitchFamily="2" charset="-122"/>
                <a:ea typeface="华文楷体" pitchFamily="2" charset="-122"/>
              </a:rPr>
              <a:t>彩色的非洲</a:t>
            </a:r>
            <a:endParaRPr lang="zh-CN" altLang="en-US" sz="6000" b="1" dirty="0">
              <a:latin typeface="华文楷体" pitchFamily="2" charset="-122"/>
              <a:ea typeface="华文楷体" pitchFamily="2" charset="-122"/>
            </a:endParaRPr>
          </a:p>
        </p:txBody>
      </p:sp>
      <p:sp>
        <p:nvSpPr>
          <p:cNvPr id="3" name="TextBox 2"/>
          <p:cNvSpPr txBox="1"/>
          <p:nvPr/>
        </p:nvSpPr>
        <p:spPr>
          <a:xfrm>
            <a:off x="1571604" y="785794"/>
            <a:ext cx="4000528" cy="707886"/>
          </a:xfrm>
          <a:prstGeom prst="rect">
            <a:avLst/>
          </a:prstGeom>
          <a:noFill/>
        </p:spPr>
        <p:txBody>
          <a:bodyPr wrap="square" rtlCol="0">
            <a:spAutoFit/>
          </a:bodyPr>
          <a:lstStyle/>
          <a:p>
            <a:r>
              <a:rPr lang="zh-CN" altLang="en-US" sz="4000" b="1" dirty="0" smtClean="0"/>
              <a:t>色彩斑斓的世界</a:t>
            </a:r>
            <a:endParaRPr lang="zh-CN" altLang="en-US" sz="4000" b="1" dirty="0"/>
          </a:p>
        </p:txBody>
      </p:sp>
      <p:sp>
        <p:nvSpPr>
          <p:cNvPr id="4" name="TextBox 3"/>
          <p:cNvSpPr txBox="1"/>
          <p:nvPr/>
        </p:nvSpPr>
        <p:spPr>
          <a:xfrm>
            <a:off x="1643042" y="5429264"/>
            <a:ext cx="3929090" cy="707886"/>
          </a:xfrm>
          <a:prstGeom prst="rect">
            <a:avLst/>
          </a:prstGeom>
          <a:noFill/>
        </p:spPr>
        <p:txBody>
          <a:bodyPr wrap="square" rtlCol="0">
            <a:spAutoFit/>
          </a:bodyPr>
          <a:lstStyle/>
          <a:p>
            <a:r>
              <a:rPr lang="zh-CN" altLang="en-US" sz="4000" b="1" dirty="0" smtClean="0"/>
              <a:t>多姿多彩的世界</a:t>
            </a:r>
            <a:endParaRPr lang="zh-CN" altLang="en-US" sz="4000" b="1" dirty="0"/>
          </a:p>
        </p:txBody>
      </p:sp>
      <p:sp>
        <p:nvSpPr>
          <p:cNvPr id="5" name="TextBox 4"/>
          <p:cNvSpPr txBox="1"/>
          <p:nvPr/>
        </p:nvSpPr>
        <p:spPr>
          <a:xfrm>
            <a:off x="1571604" y="3000372"/>
            <a:ext cx="1428760" cy="707886"/>
          </a:xfrm>
          <a:prstGeom prst="rect">
            <a:avLst/>
          </a:prstGeom>
          <a:noFill/>
        </p:spPr>
        <p:txBody>
          <a:bodyPr wrap="square" rtlCol="0">
            <a:spAutoFit/>
          </a:bodyPr>
          <a:lstStyle/>
          <a:p>
            <a:r>
              <a:rPr lang="zh-CN" altLang="en-US" sz="4000" b="1" dirty="0" smtClean="0"/>
              <a:t>分述</a:t>
            </a:r>
            <a:endParaRPr lang="zh-CN" altLang="en-US" sz="4000" b="1" dirty="0"/>
          </a:p>
        </p:txBody>
      </p:sp>
      <p:sp>
        <p:nvSpPr>
          <p:cNvPr id="6" name="左大括号 5"/>
          <p:cNvSpPr/>
          <p:nvPr/>
        </p:nvSpPr>
        <p:spPr>
          <a:xfrm>
            <a:off x="1071538" y="857232"/>
            <a:ext cx="642942" cy="507209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 name="左大括号 6"/>
          <p:cNvSpPr/>
          <p:nvPr/>
        </p:nvSpPr>
        <p:spPr>
          <a:xfrm>
            <a:off x="2786050" y="1785926"/>
            <a:ext cx="285752" cy="35004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3000364" y="1785926"/>
            <a:ext cx="3857652" cy="369332"/>
          </a:xfrm>
          <a:prstGeom prst="rect">
            <a:avLst/>
          </a:prstGeom>
          <a:noFill/>
        </p:spPr>
        <p:txBody>
          <a:bodyPr wrap="square" rtlCol="0">
            <a:spAutoFit/>
          </a:bodyPr>
          <a:lstStyle/>
          <a:p>
            <a:r>
              <a:rPr lang="zh-CN" altLang="en-US" dirty="0" smtClean="0"/>
              <a:t>骄阳蓝天：阳光、大海、天穹</a:t>
            </a:r>
            <a:endParaRPr lang="zh-CN" altLang="en-US" dirty="0"/>
          </a:p>
        </p:txBody>
      </p:sp>
      <p:sp>
        <p:nvSpPr>
          <p:cNvPr id="9" name="TextBox 8"/>
          <p:cNvSpPr txBox="1"/>
          <p:nvPr/>
        </p:nvSpPr>
        <p:spPr>
          <a:xfrm>
            <a:off x="3143240" y="2428868"/>
            <a:ext cx="3000396" cy="369332"/>
          </a:xfrm>
          <a:prstGeom prst="rect">
            <a:avLst/>
          </a:prstGeom>
          <a:noFill/>
        </p:spPr>
        <p:txBody>
          <a:bodyPr wrap="square" rtlCol="0">
            <a:spAutoFit/>
          </a:bodyPr>
          <a:lstStyle/>
          <a:p>
            <a:r>
              <a:rPr lang="zh-CN" altLang="en-US" dirty="0" smtClean="0"/>
              <a:t>花草树木：野花、各种树木</a:t>
            </a:r>
            <a:endParaRPr lang="zh-CN" altLang="en-US" dirty="0"/>
          </a:p>
        </p:txBody>
      </p:sp>
      <p:sp>
        <p:nvSpPr>
          <p:cNvPr id="10" name="TextBox 9"/>
          <p:cNvSpPr txBox="1"/>
          <p:nvPr/>
        </p:nvSpPr>
        <p:spPr>
          <a:xfrm>
            <a:off x="3071802" y="3143248"/>
            <a:ext cx="3643338" cy="369332"/>
          </a:xfrm>
          <a:prstGeom prst="rect">
            <a:avLst/>
          </a:prstGeom>
          <a:noFill/>
        </p:spPr>
        <p:txBody>
          <a:bodyPr wrap="square" rtlCol="0">
            <a:spAutoFit/>
          </a:bodyPr>
          <a:lstStyle/>
          <a:p>
            <a:r>
              <a:rPr lang="zh-CN" altLang="en-US" dirty="0" smtClean="0"/>
              <a:t>动物世界：鸟、蝴蝶、其他动物</a:t>
            </a:r>
            <a:endParaRPr lang="zh-CN" altLang="en-US" dirty="0"/>
          </a:p>
        </p:txBody>
      </p:sp>
      <p:sp>
        <p:nvSpPr>
          <p:cNvPr id="11" name="TextBox 10"/>
          <p:cNvSpPr txBox="1"/>
          <p:nvPr/>
        </p:nvSpPr>
        <p:spPr>
          <a:xfrm>
            <a:off x="3071802" y="3929066"/>
            <a:ext cx="3357586" cy="369332"/>
          </a:xfrm>
          <a:prstGeom prst="rect">
            <a:avLst/>
          </a:prstGeom>
          <a:noFill/>
        </p:spPr>
        <p:txBody>
          <a:bodyPr wrap="square" rtlCol="0">
            <a:spAutoFit/>
          </a:bodyPr>
          <a:lstStyle/>
          <a:p>
            <a:r>
              <a:rPr lang="zh-CN" altLang="en-US" dirty="0" smtClean="0"/>
              <a:t>日常生活：服装、饮食、居住</a:t>
            </a:r>
            <a:endParaRPr lang="zh-CN" altLang="en-US" dirty="0"/>
          </a:p>
        </p:txBody>
      </p:sp>
      <p:sp>
        <p:nvSpPr>
          <p:cNvPr id="12" name="TextBox 11"/>
          <p:cNvSpPr txBox="1"/>
          <p:nvPr/>
        </p:nvSpPr>
        <p:spPr>
          <a:xfrm>
            <a:off x="3000364" y="4714884"/>
            <a:ext cx="3500462" cy="369332"/>
          </a:xfrm>
          <a:prstGeom prst="rect">
            <a:avLst/>
          </a:prstGeom>
          <a:noFill/>
        </p:spPr>
        <p:txBody>
          <a:bodyPr wrap="square" rtlCol="0">
            <a:spAutoFit/>
          </a:bodyPr>
          <a:lstStyle/>
          <a:p>
            <a:r>
              <a:rPr lang="zh-CN" altLang="en-US" dirty="0" smtClean="0"/>
              <a:t>艺术风采：绘画、音乐、舞蹈</a:t>
            </a:r>
            <a:endParaRPr lang="zh-CN" altLang="en-US" dirty="0"/>
          </a:p>
        </p:txBody>
      </p:sp>
      <p:sp>
        <p:nvSpPr>
          <p:cNvPr id="13" name="右大括号 12"/>
          <p:cNvSpPr/>
          <p:nvPr/>
        </p:nvSpPr>
        <p:spPr>
          <a:xfrm>
            <a:off x="6215074" y="1857364"/>
            <a:ext cx="500066" cy="314327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TextBox 14"/>
          <p:cNvSpPr txBox="1"/>
          <p:nvPr/>
        </p:nvSpPr>
        <p:spPr>
          <a:xfrm>
            <a:off x="6500826" y="2357430"/>
            <a:ext cx="800219" cy="3000396"/>
          </a:xfrm>
          <a:prstGeom prst="rect">
            <a:avLst/>
          </a:prstGeom>
          <a:noFill/>
        </p:spPr>
        <p:txBody>
          <a:bodyPr vert="eaVert" wrap="square" rtlCol="0">
            <a:spAutoFit/>
          </a:bodyPr>
          <a:lstStyle/>
          <a:p>
            <a:r>
              <a:rPr lang="zh-CN" altLang="en-US" sz="4000" dirty="0" smtClean="0"/>
              <a:t>特点鲜明</a:t>
            </a:r>
            <a:endParaRPr lang="zh-CN" altLang="en-US" sz="4000" dirty="0"/>
          </a:p>
        </p:txBody>
      </p:sp>
      <p:sp>
        <p:nvSpPr>
          <p:cNvPr id="16" name="右大括号 15"/>
          <p:cNvSpPr/>
          <p:nvPr/>
        </p:nvSpPr>
        <p:spPr>
          <a:xfrm>
            <a:off x="7000892" y="928670"/>
            <a:ext cx="785818" cy="507209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TextBox 19"/>
          <p:cNvSpPr txBox="1"/>
          <p:nvPr/>
        </p:nvSpPr>
        <p:spPr>
          <a:xfrm>
            <a:off x="7572396" y="2071678"/>
            <a:ext cx="1415772" cy="4000528"/>
          </a:xfrm>
          <a:prstGeom prst="rect">
            <a:avLst/>
          </a:prstGeom>
          <a:noFill/>
        </p:spPr>
        <p:txBody>
          <a:bodyPr vert="eaVert" wrap="square" rtlCol="0">
            <a:spAutoFit/>
          </a:bodyPr>
          <a:lstStyle/>
          <a:p>
            <a:r>
              <a:rPr lang="zh-CN" altLang="en-US" sz="4000" b="1" dirty="0" smtClean="0">
                <a:latin typeface="华文隶书" pitchFamily="2" charset="-122"/>
                <a:ea typeface="华文隶书" pitchFamily="2" charset="-122"/>
              </a:rPr>
              <a:t>身在画中游</a:t>
            </a:r>
            <a:endParaRPr lang="en-US" altLang="zh-CN" sz="4000" b="1" dirty="0" smtClean="0">
              <a:latin typeface="华文隶书" pitchFamily="2" charset="-122"/>
              <a:ea typeface="华文隶书" pitchFamily="2" charset="-122"/>
            </a:endParaRPr>
          </a:p>
          <a:p>
            <a:r>
              <a:rPr lang="zh-CN" altLang="en-US" sz="4000" b="1" dirty="0" smtClean="0">
                <a:latin typeface="华文隶书" pitchFamily="2" charset="-122"/>
                <a:ea typeface="华文隶书" pitchFamily="2" charset="-122"/>
              </a:rPr>
              <a:t>尽赏色彩美</a:t>
            </a:r>
            <a:endParaRPr lang="zh-CN" altLang="en-US" sz="4000" b="1" dirty="0">
              <a:latin typeface="华文隶书" pitchFamily="2" charset="-122"/>
              <a:ea typeface="华文隶书"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5"/>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diamond(in)">
                                      <p:cBhvr>
                                        <p:cTn id="51" dur="2000"/>
                                        <p:tgtEl>
                                          <p:spTgt spid="4"/>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checkerboard(across)">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ox(in)">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P spid="9" grpId="0"/>
      <p:bldP spid="10" grpId="0"/>
      <p:bldP spid="11" grpId="0"/>
      <p:bldP spid="12" grpId="0"/>
      <p:bldP spid="15"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14348" y="357166"/>
            <a:ext cx="7772400" cy="1470025"/>
          </a:xfrm>
        </p:spPr>
        <p:txBody>
          <a:bodyPr>
            <a:normAutofit/>
          </a:bodyPr>
          <a:lstStyle/>
          <a:p>
            <a:r>
              <a:rPr lang="zh-CN" altLang="en-US" sz="6000" b="1" dirty="0" smtClean="0">
                <a:latin typeface="华文楷体" pitchFamily="2" charset="-122"/>
                <a:ea typeface="华文楷体" pitchFamily="2" charset="-122"/>
              </a:rPr>
              <a:t>教师总结</a:t>
            </a:r>
            <a:endParaRPr lang="zh-CN" altLang="en-US" sz="6000" b="1" dirty="0">
              <a:latin typeface="华文楷体" pitchFamily="2" charset="-122"/>
              <a:ea typeface="华文楷体" pitchFamily="2" charset="-122"/>
            </a:endParaRPr>
          </a:p>
        </p:txBody>
      </p:sp>
      <p:pic>
        <p:nvPicPr>
          <p:cNvPr id="4" name="图片 3" descr="YQQB)S}7]IZATC(RM)IOVWI.jpg"/>
          <p:cNvPicPr>
            <a:picLocks noChangeAspect="1"/>
          </p:cNvPicPr>
          <p:nvPr/>
        </p:nvPicPr>
        <p:blipFill>
          <a:blip r:embed="rId3"/>
          <a:stretch>
            <a:fillRect/>
          </a:stretch>
        </p:blipFill>
        <p:spPr>
          <a:xfrm>
            <a:off x="500034" y="1785926"/>
            <a:ext cx="8143932" cy="464347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40ade3db234a30abba167a4.jpg"/>
          <p:cNvPicPr>
            <a:picLocks noChangeAspect="1"/>
          </p:cNvPicPr>
          <p:nvPr/>
        </p:nvPicPr>
        <p:blipFill>
          <a:blip r:embed="rId3"/>
          <a:stretch>
            <a:fillRect/>
          </a:stretch>
        </p:blipFill>
        <p:spPr>
          <a:xfrm>
            <a:off x="0" y="0"/>
            <a:ext cx="9144000" cy="6643710"/>
          </a:xfrm>
          <a:prstGeom prst="rect">
            <a:avLst/>
          </a:prstGeom>
        </p:spPr>
      </p:pic>
      <p:sp>
        <p:nvSpPr>
          <p:cNvPr id="6" name="TextBox 5"/>
          <p:cNvSpPr txBox="1"/>
          <p:nvPr/>
        </p:nvSpPr>
        <p:spPr>
          <a:xfrm>
            <a:off x="285720" y="428604"/>
            <a:ext cx="8572560" cy="6740307"/>
          </a:xfrm>
          <a:prstGeom prst="rect">
            <a:avLst/>
          </a:prstGeom>
          <a:noFill/>
        </p:spPr>
        <p:txBody>
          <a:bodyPr wrap="square" rtlCol="0">
            <a:spAutoFit/>
          </a:bodyPr>
          <a:lstStyle/>
          <a:p>
            <a:r>
              <a:rPr lang="zh-CN" altLang="en-US" sz="3600" b="1" dirty="0" smtClean="0">
                <a:latin typeface="华文楷体" pitchFamily="2" charset="-122"/>
                <a:ea typeface="华文楷体" pitchFamily="2" charset="-122"/>
              </a:rPr>
              <a:t>        教学本文应以学生自读自悟为主。全班研讨交流的重点是：“非洲真是一个色彩斑斓的世界”表现在哪些方面</a:t>
            </a:r>
            <a:r>
              <a:rPr lang="en-US" altLang="zh-CN" sz="3600" b="1" dirty="0" smtClean="0">
                <a:latin typeface="华文楷体" pitchFamily="2" charset="-122"/>
                <a:ea typeface="华文楷体" pitchFamily="2" charset="-122"/>
              </a:rPr>
              <a:t>?</a:t>
            </a:r>
            <a:r>
              <a:rPr lang="zh-CN" altLang="en-US" sz="3600" b="1" dirty="0" smtClean="0">
                <a:latin typeface="华文楷体" pitchFamily="2" charset="-122"/>
                <a:ea typeface="华文楷体" pitchFamily="2" charset="-122"/>
              </a:rPr>
              <a:t>从课文中学到了哪些表达的方法</a:t>
            </a:r>
            <a:r>
              <a:rPr lang="en-US" altLang="zh-CN" sz="3600" b="1" dirty="0" smtClean="0">
                <a:latin typeface="华文楷体" pitchFamily="2" charset="-122"/>
                <a:ea typeface="华文楷体" pitchFamily="2" charset="-122"/>
              </a:rPr>
              <a:t>?</a:t>
            </a:r>
            <a:r>
              <a:rPr lang="zh-CN" altLang="en-US" sz="3600" b="1" dirty="0" smtClean="0">
                <a:latin typeface="华文楷体" pitchFamily="2" charset="-122"/>
                <a:ea typeface="华文楷体" pitchFamily="2" charset="-122"/>
              </a:rPr>
              <a:t>对于其他的枝节问题与学生感兴趣的问题可个别解决或引导课外去探究。</a:t>
            </a:r>
            <a:endParaRPr lang="en-US" altLang="zh-CN" sz="3600" b="1" dirty="0" smtClean="0">
              <a:latin typeface="华文楷体" pitchFamily="2" charset="-122"/>
              <a:ea typeface="华文楷体" pitchFamily="2" charset="-122"/>
            </a:endParaRPr>
          </a:p>
          <a:p>
            <a:r>
              <a:rPr lang="en-US" altLang="zh-CN" sz="3600" b="1" dirty="0" smtClean="0">
                <a:latin typeface="华文楷体" pitchFamily="2" charset="-122"/>
                <a:ea typeface="华文楷体" pitchFamily="2" charset="-122"/>
              </a:rPr>
              <a:t>      </a:t>
            </a:r>
            <a:r>
              <a:rPr lang="zh-CN" altLang="en-US" sz="3600" b="1" dirty="0" smtClean="0">
                <a:latin typeface="华文楷体" pitchFamily="2" charset="-122"/>
                <a:ea typeface="华文楷体" pitchFamily="2" charset="-122"/>
              </a:rPr>
              <a:t>由于本文篇幅较长，所以要把朗读、默读、速读结合起来，把个人自读与小组合作研读结合起来，在读的目的、层次、形式上下功夫，以求得实实在在的教学效果。</a:t>
            </a:r>
          </a:p>
          <a:p>
            <a:r>
              <a:rPr lang="zh-CN" altLang="en-US" sz="3600" b="1" dirty="0" smtClean="0">
                <a:latin typeface="华文楷体" pitchFamily="2" charset="-122"/>
                <a:ea typeface="华文楷体" pitchFamily="2" charset="-122"/>
              </a:rPr>
              <a:t> </a:t>
            </a:r>
            <a:endParaRPr lang="zh-CN" altLang="en-US" sz="3600" b="1" dirty="0">
              <a:latin typeface="华文楷体" pitchFamily="2" charset="-122"/>
              <a:ea typeface="华文楷体" pitchFamily="2"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14348" y="357166"/>
            <a:ext cx="7772400" cy="1470025"/>
          </a:xfrm>
        </p:spPr>
        <p:txBody>
          <a:bodyPr>
            <a:normAutofit/>
          </a:bodyPr>
          <a:lstStyle/>
          <a:p>
            <a:r>
              <a:rPr lang="zh-CN" altLang="en-US" sz="6000" b="1" dirty="0" smtClean="0">
                <a:latin typeface="华文楷体" pitchFamily="2" charset="-122"/>
                <a:ea typeface="华文楷体" pitchFamily="2" charset="-122"/>
              </a:rPr>
              <a:t>作业布置</a:t>
            </a:r>
            <a:endParaRPr lang="zh-CN" altLang="en-US" sz="6000" b="1" dirty="0">
              <a:latin typeface="华文楷体" pitchFamily="2" charset="-122"/>
              <a:ea typeface="华文楷体" pitchFamily="2" charset="-122"/>
            </a:endParaRPr>
          </a:p>
        </p:txBody>
      </p:sp>
      <p:pic>
        <p:nvPicPr>
          <p:cNvPr id="4" name="图片 3" descr="YQQB)S}7]IZATC(RM)IOVWI.jpg"/>
          <p:cNvPicPr>
            <a:picLocks noChangeAspect="1"/>
          </p:cNvPicPr>
          <p:nvPr/>
        </p:nvPicPr>
        <p:blipFill>
          <a:blip r:embed="rId3"/>
          <a:stretch>
            <a:fillRect/>
          </a:stretch>
        </p:blipFill>
        <p:spPr>
          <a:xfrm>
            <a:off x="500034" y="1785926"/>
            <a:ext cx="8143932" cy="464347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812200514324816.jpg"/>
          <p:cNvPicPr>
            <a:picLocks noChangeAspect="1"/>
          </p:cNvPicPr>
          <p:nvPr/>
        </p:nvPicPr>
        <p:blipFill>
          <a:blip r:embed="rId3"/>
          <a:stretch>
            <a:fillRect/>
          </a:stretch>
        </p:blipFill>
        <p:spPr>
          <a:xfrm>
            <a:off x="0" y="0"/>
            <a:ext cx="9144000" cy="6858000"/>
          </a:xfrm>
          <a:prstGeom prst="rect">
            <a:avLst/>
          </a:prstGeom>
        </p:spPr>
      </p:pic>
      <p:pic>
        <p:nvPicPr>
          <p:cNvPr id="2" name="图片 1" descr="TFJH01234HBN6_ZFSKCB%V3.jpg"/>
          <p:cNvPicPr>
            <a:picLocks noChangeAspect="1"/>
          </p:cNvPicPr>
          <p:nvPr/>
        </p:nvPicPr>
        <p:blipFill>
          <a:blip r:embed="rId4"/>
          <a:stretch>
            <a:fillRect/>
          </a:stretch>
        </p:blipFill>
        <p:spPr>
          <a:xfrm>
            <a:off x="0" y="0"/>
            <a:ext cx="9143999" cy="6858000"/>
          </a:xfrm>
          <a:prstGeom prst="rect">
            <a:avLst/>
          </a:prstGeom>
        </p:spPr>
      </p:pic>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jpg"/>
          <p:cNvPicPr>
            <a:picLocks noChangeAspect="1"/>
          </p:cNvPicPr>
          <p:nvPr/>
        </p:nvPicPr>
        <p:blipFill>
          <a:blip r:embed="rId3"/>
          <a:stretch>
            <a:fillRect/>
          </a:stretch>
        </p:blipFill>
        <p:spPr>
          <a:xfrm>
            <a:off x="7569" y="0"/>
            <a:ext cx="9128861" cy="6858000"/>
          </a:xfrm>
          <a:prstGeom prst="rect">
            <a:avLst/>
          </a:prstGeom>
        </p:spPr>
      </p:pic>
      <p:sp>
        <p:nvSpPr>
          <p:cNvPr id="3" name="TextBox 2"/>
          <p:cNvSpPr txBox="1"/>
          <p:nvPr/>
        </p:nvSpPr>
        <p:spPr>
          <a:xfrm>
            <a:off x="0" y="285728"/>
            <a:ext cx="8929718" cy="4031873"/>
          </a:xfrm>
          <a:prstGeom prst="rect">
            <a:avLst/>
          </a:prstGeom>
          <a:noFill/>
        </p:spPr>
        <p:txBody>
          <a:bodyPr wrap="square" rtlCol="0">
            <a:spAutoFit/>
          </a:bodyPr>
          <a:lstStyle/>
          <a:p>
            <a:r>
              <a:rPr lang="zh-CN" altLang="en-US" sz="4000" b="1" u="sng" dirty="0" smtClean="0">
                <a:latin typeface="仿宋_GB2312" pitchFamily="49" charset="-122"/>
                <a:ea typeface="仿宋_GB2312" pitchFamily="49" charset="-122"/>
              </a:rPr>
              <a:t>课后作业：</a:t>
            </a:r>
            <a:r>
              <a:rPr lang="zh-CN" altLang="en-US" dirty="0" smtClean="0"/>
              <a:t/>
            </a:r>
            <a:br>
              <a:rPr lang="zh-CN" altLang="en-US" dirty="0" smtClean="0"/>
            </a:br>
            <a:r>
              <a:rPr lang="zh-CN" altLang="en-US" dirty="0" smtClean="0"/>
              <a:t>　　</a:t>
            </a:r>
            <a:r>
              <a:rPr lang="en-US" altLang="zh-CN" sz="3600" dirty="0" smtClean="0">
                <a:latin typeface="仿宋_GB2312" pitchFamily="49" charset="-122"/>
                <a:ea typeface="仿宋_GB2312" pitchFamily="49" charset="-122"/>
              </a:rPr>
              <a:t>1</a:t>
            </a:r>
            <a:r>
              <a:rPr lang="zh-CN" altLang="en-US" sz="3600" dirty="0" smtClean="0">
                <a:latin typeface="仿宋_GB2312" pitchFamily="49" charset="-122"/>
                <a:ea typeface="仿宋_GB2312" pitchFamily="49" charset="-122"/>
              </a:rPr>
              <a:t>．收集、查找有关非洲的图片，并且运用课文语言给图片配上解说词，可以举办一个非洲风情展览会。</a:t>
            </a:r>
            <a:br>
              <a:rPr lang="zh-CN" altLang="en-US" sz="3600" dirty="0" smtClean="0">
                <a:latin typeface="仿宋_GB2312" pitchFamily="49" charset="-122"/>
                <a:ea typeface="仿宋_GB2312" pitchFamily="49" charset="-122"/>
              </a:rPr>
            </a:br>
            <a:r>
              <a:rPr lang="zh-CN" altLang="en-US" sz="3600" dirty="0" smtClean="0">
                <a:latin typeface="仿宋_GB2312" pitchFamily="49" charset="-122"/>
                <a:ea typeface="仿宋_GB2312" pitchFamily="49" charset="-122"/>
              </a:rPr>
              <a:t>　　</a:t>
            </a:r>
            <a:r>
              <a:rPr lang="en-US" altLang="zh-CN" sz="3600" dirty="0" smtClean="0">
                <a:latin typeface="仿宋_GB2312" pitchFamily="49" charset="-122"/>
                <a:ea typeface="仿宋_GB2312" pitchFamily="49" charset="-122"/>
              </a:rPr>
              <a:t>2</a:t>
            </a:r>
            <a:r>
              <a:rPr lang="zh-CN" altLang="en-US" sz="3600" dirty="0" smtClean="0">
                <a:latin typeface="仿宋_GB2312" pitchFamily="49" charset="-122"/>
                <a:ea typeface="仿宋_GB2312" pitchFamily="49" charset="-122"/>
              </a:rPr>
              <a:t>．阅读</a:t>
            </a:r>
            <a:r>
              <a:rPr lang="en-US" altLang="zh-CN" sz="3600" dirty="0" smtClean="0">
                <a:latin typeface="仿宋_GB2312" pitchFamily="49" charset="-122"/>
                <a:ea typeface="仿宋_GB2312" pitchFamily="49" charset="-122"/>
              </a:rPr>
              <a:t>《</a:t>
            </a:r>
            <a:r>
              <a:rPr lang="zh-CN" altLang="en-US" sz="3600" dirty="0" smtClean="0">
                <a:latin typeface="仿宋_GB2312" pitchFamily="49" charset="-122"/>
                <a:ea typeface="仿宋_GB2312" pitchFamily="49" charset="-122"/>
              </a:rPr>
              <a:t>台湾蝴蝶甲天下</a:t>
            </a:r>
            <a:r>
              <a:rPr lang="en-US" altLang="zh-CN" sz="3600" dirty="0" smtClean="0">
                <a:latin typeface="仿宋_GB2312" pitchFamily="49" charset="-122"/>
                <a:ea typeface="仿宋_GB2312" pitchFamily="49" charset="-122"/>
              </a:rPr>
              <a:t>》</a:t>
            </a:r>
            <a:r>
              <a:rPr lang="zh-CN" altLang="en-US" sz="3600" dirty="0" smtClean="0">
                <a:latin typeface="仿宋_GB2312" pitchFamily="49" charset="-122"/>
                <a:ea typeface="仿宋_GB2312" pitchFamily="49" charset="-122"/>
              </a:rPr>
              <a:t>与课文中描写蝴蝶的语段，比较台湾蝴蝶与非洲蝴蝶的异同。</a:t>
            </a:r>
            <a:endParaRPr lang="zh-CN" altLang="en-US" sz="3600" dirty="0">
              <a:latin typeface="仿宋_GB2312" pitchFamily="49" charset="-122"/>
              <a:ea typeface="仿宋_GB2312" pitchFamily="49" charset="-122"/>
            </a:endParaRPr>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YQQB)S}7]IZATC(RM)IOVWI.jpg"/>
          <p:cNvPicPr>
            <a:picLocks noChangeAspect="1"/>
          </p:cNvPicPr>
          <p:nvPr/>
        </p:nvPicPr>
        <p:blipFill>
          <a:blip r:embed="rId3"/>
          <a:stretch>
            <a:fillRect/>
          </a:stretch>
        </p:blipFill>
        <p:spPr>
          <a:xfrm>
            <a:off x="714348" y="1571612"/>
            <a:ext cx="7267575" cy="4029075"/>
          </a:xfrm>
          <a:prstGeom prst="rect">
            <a:avLst/>
          </a:prstGeom>
        </p:spPr>
      </p:pic>
      <p:sp>
        <p:nvSpPr>
          <p:cNvPr id="5" name="WordArt 4"/>
          <p:cNvSpPr>
            <a:spLocks noGrp="1" noChangeArrowheads="1" noChangeShapeType="1" noTextEdit="1"/>
          </p:cNvSpPr>
          <p:nvPr>
            <p:ph type="ctrTitle" idx="4294967295"/>
          </p:nvPr>
        </p:nvSpPr>
        <p:spPr bwMode="auto">
          <a:xfrm>
            <a:off x="0" y="428604"/>
            <a:ext cx="7772400" cy="1470025"/>
          </a:xfrm>
          <a:prstGeom prst="rect">
            <a:avLst/>
          </a:prstGeom>
        </p:spPr>
        <p:txBody>
          <a:bodyPr wrap="none" fromWordArt="1">
            <a:prstTxWarp prst="textCascadeUp">
              <a:avLst>
                <a:gd name="adj" fmla="val 44444"/>
              </a:avLst>
            </a:prstTxWarp>
            <a:scene3d>
              <a:camera prst="legacyPerspectiveFront">
                <a:rot lat="20519971" lon="1080000" rev="0"/>
              </a:camera>
              <a:lightRig rig="legacyHarsh2" dir="b"/>
            </a:scene3d>
            <a:sp3d extrusionH="430200" prstMaterial="legacyMatte">
              <a:extrusionClr>
                <a:srgbClr val="FF6600"/>
              </a:extrusionClr>
            </a:sp3d>
          </a:bodyPr>
          <a:lstStyle/>
          <a:p>
            <a:r>
              <a:rPr lang="zh-CN" altLang="en-US" sz="3600" b="1" kern="10" dirty="0" smtClean="0">
                <a:ln w="9525">
                  <a:round/>
                  <a:headEnd/>
                  <a:tailEnd/>
                </a:ln>
                <a:gradFill rotWithShape="1">
                  <a:gsLst>
                    <a:gs pos="0">
                      <a:srgbClr val="FFE701"/>
                    </a:gs>
                    <a:gs pos="100000">
                      <a:srgbClr val="FE3E02"/>
                    </a:gs>
                  </a:gsLst>
                  <a:lin ang="5400000" scaled="1"/>
                </a:gradFill>
                <a:latin typeface="宋体"/>
              </a:rPr>
              <a:t>衷心感谢各位领导、专家、同仁光临指导！</a:t>
            </a:r>
            <a:endParaRPr lang="zh-CN" altLang="en-US" sz="3600" b="1" kern="10" dirty="0">
              <a:ln w="9525">
                <a:round/>
                <a:headEnd/>
                <a:tailEnd/>
              </a:ln>
              <a:gradFill rotWithShape="1">
                <a:gsLst>
                  <a:gs pos="0">
                    <a:srgbClr val="FFE701"/>
                  </a:gs>
                  <a:gs pos="100000">
                    <a:srgbClr val="FE3E02"/>
                  </a:gs>
                </a:gsLst>
                <a:lin ang="5400000" scaled="1"/>
              </a:gradFill>
              <a:latin typeface="宋体"/>
              <a:ea typeface="宋体"/>
            </a:endParaRPr>
          </a:p>
        </p:txBody>
      </p:sp>
      <p:sp>
        <p:nvSpPr>
          <p:cNvPr id="8" name="WordArt 5" descr="窄竖线"/>
          <p:cNvSpPr>
            <a:spLocks noChangeArrowheads="1" noChangeShapeType="1" noTextEdit="1"/>
          </p:cNvSpPr>
          <p:nvPr/>
        </p:nvSpPr>
        <p:spPr bwMode="auto">
          <a:xfrm>
            <a:off x="6400800" y="4737100"/>
            <a:ext cx="2400300" cy="2120900"/>
          </a:xfrm>
          <a:prstGeom prst="rect">
            <a:avLst/>
          </a:prstGeom>
        </p:spPr>
        <p:txBody>
          <a:bodyPr wrap="none" fromWordArt="1">
            <a:prstTxWarp prst="textCurveUp">
              <a:avLst>
                <a:gd name="adj" fmla="val 40356"/>
              </a:avLst>
            </a:prstTxWarp>
          </a:bodyPr>
          <a:lstStyle/>
          <a:p>
            <a:pPr algn="ctr"/>
            <a:r>
              <a:rPr lang="zh-CN" altLang="en-US" sz="5400" b="1"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楷体_GB2312" pitchFamily="49" charset="-122"/>
                <a:ea typeface="楷体_GB2312" pitchFamily="49" charset="-122"/>
              </a:rPr>
              <a:t>谢 谢</a:t>
            </a:r>
            <a:r>
              <a:rPr lang="zh-CN" altLang="en-US" sz="5400" b="1"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宋体"/>
                <a:ea typeface="宋体"/>
              </a:rPr>
              <a:t>！</a:t>
            </a:r>
          </a:p>
        </p:txBody>
      </p:sp>
    </p:spTree>
  </p:cSld>
  <p:clrMapOvr>
    <a:masterClrMapping/>
  </p:clrMapOvr>
  <p:transition spd="slow" advTm="50000">
    <p:pull dir="d"/>
    <p:sndAc>
      <p:stSnd>
        <p:snd r:embed="rId2" name="chimes.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2be50c5afd009ef38db4965.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ipe dir="r"/>
    <p:sndAc>
      <p:stSnd>
        <p:snd r:embed="rId2" name="hammer.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0011629.gif"/>
          <p:cNvPicPr>
            <a:picLocks noChangeAspect="1"/>
          </p:cNvPicPr>
          <p:nvPr/>
        </p:nvPicPr>
        <p:blipFill>
          <a:blip r:embed="rId3"/>
          <a:stretch>
            <a:fillRect/>
          </a:stretch>
        </p:blipFill>
        <p:spPr>
          <a:xfrm>
            <a:off x="0" y="54863"/>
            <a:ext cx="9144000" cy="6803137"/>
          </a:xfrm>
          <a:prstGeom prst="rect">
            <a:avLst/>
          </a:prstGeom>
        </p:spPr>
      </p:pic>
    </p:spTree>
  </p:cSld>
  <p:clrMapOvr>
    <a:masterClrMapping/>
  </p:clrMapOvr>
  <p:transition spd="slow" advTm="50000">
    <p:dissolve/>
    <p:sndAc>
      <p:stSnd>
        <p:snd r:embed="rId2" name="push.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6042241979261a09ca641ed.jpg"/>
          <p:cNvPicPr>
            <a:picLocks noChangeAspect="1"/>
          </p:cNvPicPr>
          <p:nvPr/>
        </p:nvPicPr>
        <p:blipFill>
          <a:blip r:embed="rId3"/>
          <a:stretch>
            <a:fillRect/>
          </a:stretch>
        </p:blipFill>
        <p:spPr>
          <a:xfrm>
            <a:off x="0" y="285728"/>
            <a:ext cx="9144000" cy="6858000"/>
          </a:xfrm>
          <a:prstGeom prst="rect">
            <a:avLst/>
          </a:prstGeom>
        </p:spPr>
      </p:pic>
    </p:spTree>
  </p:cSld>
  <p:clrMapOvr>
    <a:masterClrMapping/>
  </p:clrMapOvr>
  <p:transition spd="slow" advTm="50000">
    <p:wipe/>
    <p:sndAc>
      <p:stSnd>
        <p:snd r:embed="rId2" name="voltage.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09122513025787742.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edge/>
    <p:sndAc>
      <p:stSnd>
        <p:snd r:embed="rId2" name="laser.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300000178518121746678225873.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ipe dir="u"/>
    <p:sndAc>
      <p:stSnd>
        <p:snd r:embed="rId2" name="type.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203_clip_image001.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spd="slow" advTm="50000">
    <p:wipe dir="u"/>
    <p:sndAc>
      <p:stSnd>
        <p:snd r:embed="rId2" name="hammer.wav" builtIn="1"/>
      </p:stSnd>
    </p:sndAc>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TotalTime>
  <Words>1302</Words>
  <PresentationFormat>全屏显示(4:3)</PresentationFormat>
  <Paragraphs>78</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扩展知识</vt:lpstr>
      <vt:lpstr>导语设计</vt:lpstr>
      <vt:lpstr>幻灯片 15</vt:lpstr>
      <vt:lpstr>生字认识</vt:lpstr>
      <vt:lpstr>幻灯片 17</vt:lpstr>
      <vt:lpstr>幻灯片 18</vt:lpstr>
      <vt:lpstr>幻灯片 19</vt:lpstr>
      <vt:lpstr>幻灯片 20</vt:lpstr>
      <vt:lpstr>幻灯片 21</vt:lpstr>
      <vt:lpstr>课文赏析</vt:lpstr>
      <vt:lpstr>幻灯片 23</vt:lpstr>
      <vt:lpstr>幻灯片 24</vt:lpstr>
      <vt:lpstr>幻灯片 25</vt:lpstr>
      <vt:lpstr>幻灯片 26</vt:lpstr>
      <vt:lpstr>幻灯片 27</vt:lpstr>
      <vt:lpstr>幻灯片 28</vt:lpstr>
      <vt:lpstr>课堂讨论</vt:lpstr>
      <vt:lpstr>幻灯片 30</vt:lpstr>
      <vt:lpstr>幻灯片 31</vt:lpstr>
      <vt:lpstr>版书设计</vt:lpstr>
      <vt:lpstr>幻灯片 33</vt:lpstr>
      <vt:lpstr>教师总结</vt:lpstr>
      <vt:lpstr>幻灯片 35</vt:lpstr>
      <vt:lpstr>作业布置</vt:lpstr>
      <vt:lpstr>幻灯片 37</vt:lpstr>
      <vt:lpstr>幻灯片 38</vt:lpstr>
      <vt:lpstr>衷心感谢各位领导、专家、同仁光临指导！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微软系统</cp:lastModifiedBy>
  <cp:revision>39</cp:revision>
  <dcterms:modified xsi:type="dcterms:W3CDTF">2011-05-04T11:56:09Z</dcterms:modified>
</cp:coreProperties>
</file>