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667" r:id="rId5"/>
    <p:sldId id="682" r:id="rId6"/>
    <p:sldId id="938" r:id="rId7"/>
    <p:sldId id="1027" r:id="rId8"/>
    <p:sldId id="939" r:id="rId9"/>
    <p:sldId id="1028" r:id="rId10"/>
    <p:sldId id="940" r:id="rId11"/>
    <p:sldId id="851" r:id="rId12"/>
    <p:sldId id="1034" r:id="rId13"/>
    <p:sldId id="1035" r:id="rId14"/>
    <p:sldId id="1036" r:id="rId15"/>
    <p:sldId id="941" r:id="rId16"/>
    <p:sldId id="942" r:id="rId17"/>
    <p:sldId id="1083" r:id="rId18"/>
    <p:sldId id="1084" r:id="rId19"/>
    <p:sldId id="1085" r:id="rId20"/>
    <p:sldId id="925" r:id="rId21"/>
    <p:sldId id="926" r:id="rId22"/>
    <p:sldId id="943" r:id="rId23"/>
    <p:sldId id="944" r:id="rId24"/>
    <p:sldId id="1037" r:id="rId25"/>
    <p:sldId id="945" r:id="rId26"/>
    <p:sldId id="1038" r:id="rId27"/>
    <p:sldId id="946" r:id="rId28"/>
    <p:sldId id="947" r:id="rId29"/>
    <p:sldId id="1039" r:id="rId30"/>
    <p:sldId id="948" r:id="rId31"/>
    <p:sldId id="950" r:id="rId32"/>
    <p:sldId id="951" r:id="rId33"/>
    <p:sldId id="952" r:id="rId34"/>
    <p:sldId id="953" r:id="rId35"/>
    <p:sldId id="954" r:id="rId36"/>
    <p:sldId id="1040" r:id="rId37"/>
    <p:sldId id="958" r:id="rId38"/>
    <p:sldId id="1041" r:id="rId39"/>
    <p:sldId id="1042" r:id="rId40"/>
    <p:sldId id="1043" r:id="rId41"/>
    <p:sldId id="1044" r:id="rId42"/>
    <p:sldId id="1045" r:id="rId43"/>
    <p:sldId id="961" r:id="rId44"/>
    <p:sldId id="1048" r:id="rId45"/>
    <p:sldId id="1046" r:id="rId46"/>
    <p:sldId id="1047" r:id="rId47"/>
    <p:sldId id="963" r:id="rId48"/>
    <p:sldId id="964" r:id="rId49"/>
    <p:sldId id="965" r:id="rId50"/>
    <p:sldId id="966" r:id="rId51"/>
    <p:sldId id="967" r:id="rId52"/>
    <p:sldId id="992" r:id="rId53"/>
    <p:sldId id="993" r:id="rId54"/>
    <p:sldId id="994" r:id="rId55"/>
    <p:sldId id="1086" r:id="rId56"/>
    <p:sldId id="995" r:id="rId57"/>
    <p:sldId id="1062" r:id="rId58"/>
    <p:sldId id="996" r:id="rId59"/>
    <p:sldId id="969" r:id="rId60"/>
    <p:sldId id="970" r:id="rId61"/>
    <p:sldId id="1049" r:id="rId62"/>
    <p:sldId id="971" r:id="rId63"/>
    <p:sldId id="1050" r:id="rId64"/>
    <p:sldId id="972" r:id="rId65"/>
    <p:sldId id="1051" r:id="rId66"/>
    <p:sldId id="973" r:id="rId67"/>
    <p:sldId id="1052" r:id="rId68"/>
    <p:sldId id="1053" r:id="rId69"/>
    <p:sldId id="1054" r:id="rId70"/>
    <p:sldId id="1055" r:id="rId71"/>
    <p:sldId id="1056" r:id="rId72"/>
    <p:sldId id="974" r:id="rId73"/>
    <p:sldId id="975" r:id="rId74"/>
    <p:sldId id="976" r:id="rId75"/>
    <p:sldId id="978" r:id="rId76"/>
    <p:sldId id="977" r:id="rId77"/>
    <p:sldId id="1057" r:id="rId78"/>
    <p:sldId id="979" r:id="rId79"/>
    <p:sldId id="980" r:id="rId80"/>
    <p:sldId id="1087" r:id="rId81"/>
    <p:sldId id="1088" r:id="rId82"/>
    <p:sldId id="983" r:id="rId83"/>
    <p:sldId id="985" r:id="rId84"/>
    <p:sldId id="1063" r:id="rId85"/>
    <p:sldId id="1064" r:id="rId86"/>
    <p:sldId id="1065" r:id="rId87"/>
    <p:sldId id="1060" r:id="rId88"/>
    <p:sldId id="1066" r:id="rId89"/>
    <p:sldId id="1067" r:id="rId90"/>
    <p:sldId id="1061" r:id="rId91"/>
    <p:sldId id="1058" r:id="rId92"/>
    <p:sldId id="1059" r:id="rId93"/>
    <p:sldId id="987" r:id="rId94"/>
    <p:sldId id="1089" r:id="rId95"/>
    <p:sldId id="989" r:id="rId96"/>
    <p:sldId id="990" r:id="rId97"/>
    <p:sldId id="991" r:id="rId98"/>
    <p:sldId id="997" r:id="rId99"/>
    <p:sldId id="998" r:id="rId100"/>
    <p:sldId id="1000" r:id="rId101"/>
    <p:sldId id="1090" r:id="rId102"/>
    <p:sldId id="1001" r:id="rId103"/>
    <p:sldId id="1030" r:id="rId104"/>
    <p:sldId id="1003" r:id="rId105"/>
    <p:sldId id="1004" r:id="rId106"/>
    <p:sldId id="1069" r:id="rId107"/>
    <p:sldId id="1006" r:id="rId108"/>
    <p:sldId id="1007" r:id="rId109"/>
    <p:sldId id="1071" r:id="rId110"/>
    <p:sldId id="1073" r:id="rId111"/>
    <p:sldId id="1074" r:id="rId112"/>
    <p:sldId id="1072" r:id="rId113"/>
    <p:sldId id="1008" r:id="rId114"/>
    <p:sldId id="1075" r:id="rId115"/>
    <p:sldId id="1009" r:id="rId116"/>
    <p:sldId id="1031" r:id="rId117"/>
    <p:sldId id="1010" r:id="rId118"/>
    <p:sldId id="1076" r:id="rId119"/>
    <p:sldId id="1012" r:id="rId120"/>
    <p:sldId id="1013" r:id="rId121"/>
    <p:sldId id="1015" r:id="rId122"/>
    <p:sldId id="1016" r:id="rId123"/>
    <p:sldId id="1017" r:id="rId124"/>
    <p:sldId id="1018" r:id="rId125"/>
    <p:sldId id="1019" r:id="rId126"/>
    <p:sldId id="1022" r:id="rId127"/>
    <p:sldId id="1023" r:id="rId128"/>
    <p:sldId id="1078" r:id="rId129"/>
    <p:sldId id="1079" r:id="rId130"/>
    <p:sldId id="1077" r:id="rId131"/>
    <p:sldId id="1080" r:id="rId132"/>
    <p:sldId id="1081" r:id="rId133"/>
    <p:sldId id="1024" r:id="rId134"/>
    <p:sldId id="1025" r:id="rId135"/>
    <p:sldId id="1032" r:id="rId136"/>
    <p:sldId id="1026" r:id="rId137"/>
    <p:sldId id="1082" r:id="rId138"/>
    <p:sldId id="1091" r:id="rId139"/>
    <p:sldId id="1092" r:id="rId140"/>
    <p:sldId id="1093" r:id="rId141"/>
    <p:sldId id="1094" r:id="rId142"/>
    <p:sldId id="1095" r:id="rId143"/>
    <p:sldId id="1096" r:id="rId144"/>
    <p:sldId id="1097" r:id="rId145"/>
    <p:sldId id="1098" r:id="rId146"/>
    <p:sldId id="1099" r:id="rId147"/>
    <p:sldId id="1100" r:id="rId148"/>
    <p:sldId id="1101" r:id="rId149"/>
    <p:sldId id="1102" r:id="rId150"/>
    <p:sldId id="1103" r:id="rId151"/>
    <p:sldId id="1104" r:id="rId152"/>
    <p:sldId id="1105" r:id="rId153"/>
    <p:sldId id="1106" r:id="rId154"/>
    <p:sldId id="1107" r:id="rId155"/>
    <p:sldId id="1108" r:id="rId156"/>
    <p:sldId id="1109" r:id="rId157"/>
    <p:sldId id="1110" r:id="rId158"/>
    <p:sldId id="1111" r:id="rId159"/>
    <p:sldId id="1112" r:id="rId160"/>
    <p:sldId id="1113" r:id="rId161"/>
    <p:sldId id="1114" r:id="rId162"/>
    <p:sldId id="1115" r:id="rId163"/>
    <p:sldId id="1116" r:id="rId164"/>
    <p:sldId id="1117" r:id="rId165"/>
    <p:sldId id="1118" r:id="rId166"/>
    <p:sldId id="1119" r:id="rId167"/>
    <p:sldId id="1120" r:id="rId168"/>
    <p:sldId id="1121" r:id="rId169"/>
    <p:sldId id="1122" r:id="rId170"/>
    <p:sldId id="1123" r:id="rId171"/>
    <p:sldId id="1124" r:id="rId172"/>
    <p:sldId id="1125" r:id="rId173"/>
    <p:sldId id="1126" r:id="rId174"/>
    <p:sldId id="1127" r:id="rId175"/>
    <p:sldId id="1128" r:id="rId176"/>
    <p:sldId id="1129" r:id="rId177"/>
    <p:sldId id="1130" r:id="rId178"/>
    <p:sldId id="1131" r:id="rId179"/>
    <p:sldId id="1132" r:id="rId180"/>
    <p:sldId id="1133" r:id="rId181"/>
    <p:sldId id="1134" r:id="rId182"/>
    <p:sldId id="1135" r:id="rId183"/>
    <p:sldId id="1136" r:id="rId184"/>
    <p:sldId id="1137" r:id="rId185"/>
    <p:sldId id="1138" r:id="rId186"/>
    <p:sldId id="1139" r:id="rId187"/>
    <p:sldId id="1140" r:id="rId188"/>
    <p:sldId id="1141" r:id="rId189"/>
    <p:sldId id="1142" r:id="rId190"/>
    <p:sldId id="1143" r:id="rId191"/>
    <p:sldId id="1144" r:id="rId192"/>
    <p:sldId id="1145" r:id="rId193"/>
    <p:sldId id="1146" r:id="rId194"/>
    <p:sldId id="1147" r:id="rId195"/>
    <p:sldId id="1148" r:id="rId196"/>
    <p:sldId id="1149" r:id="rId197"/>
    <p:sldId id="1150" r:id="rId198"/>
    <p:sldId id="1151" r:id="rId199"/>
    <p:sldId id="1152" r:id="rId200"/>
    <p:sldId id="1153" r:id="rId201"/>
    <p:sldId id="1154" r:id="rId202"/>
    <p:sldId id="1155" r:id="rId203"/>
    <p:sldId id="1156" r:id="rId204"/>
    <p:sldId id="1157" r:id="rId205"/>
    <p:sldId id="1158" r:id="rId206"/>
    <p:sldId id="1159" r:id="rId207"/>
    <p:sldId id="1160" r:id="rId208"/>
    <p:sldId id="1161" r:id="rId209"/>
    <p:sldId id="1162" r:id="rId210"/>
    <p:sldId id="1163" r:id="rId211"/>
    <p:sldId id="1164" r:id="rId212"/>
    <p:sldId id="1165" r:id="rId213"/>
    <p:sldId id="1166" r:id="rId214"/>
    <p:sldId id="1167" r:id="rId215"/>
    <p:sldId id="1168" r:id="rId216"/>
    <p:sldId id="1169" r:id="rId21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300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300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300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300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300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300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300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300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300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CC0099"/>
    <a:srgbClr val="FEE6F9"/>
    <a:srgbClr val="FECEF5"/>
    <a:srgbClr val="FFFF00"/>
    <a:srgbClr val="FF0066"/>
    <a:srgbClr val="FF89B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552"/>
    <p:restoredTop sz="86348"/>
  </p:normalViewPr>
  <p:slideViewPr>
    <p:cSldViewPr showGuides="1">
      <p:cViewPr varScale="1">
        <p:scale>
          <a:sx n="80" d="100"/>
          <a:sy n="80" d="100"/>
        </p:scale>
        <p:origin x="-186" y="-90"/>
      </p:cViewPr>
      <p:guideLst>
        <p:guide orient="horz"/>
        <p:guide pos="5375"/>
        <p:guide pos="3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 showFormatting="0">
    <p:cViewPr>
      <p:scale>
        <a:sx n="66" d="100"/>
        <a:sy n="66" d="100"/>
      </p:scale>
      <p:origin x="0" y="264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0" Type="http://schemas.openxmlformats.org/officeDocument/2006/relationships/tableStyles" Target="tableStyles.xml"/><Relationship Id="rId22" Type="http://schemas.openxmlformats.org/officeDocument/2006/relationships/slide" Target="slides/slide19.xml"/><Relationship Id="rId219" Type="http://schemas.openxmlformats.org/officeDocument/2006/relationships/viewProps" Target="viewProps.xml"/><Relationship Id="rId218" Type="http://schemas.openxmlformats.org/officeDocument/2006/relationships/presProps" Target="presProps.xml"/><Relationship Id="rId217" Type="http://schemas.openxmlformats.org/officeDocument/2006/relationships/slide" Target="slides/slide214.xml"/><Relationship Id="rId216" Type="http://schemas.openxmlformats.org/officeDocument/2006/relationships/slide" Target="slides/slide213.xml"/><Relationship Id="rId215" Type="http://schemas.openxmlformats.org/officeDocument/2006/relationships/slide" Target="slides/slide212.xml"/><Relationship Id="rId214" Type="http://schemas.openxmlformats.org/officeDocument/2006/relationships/slide" Target="slides/slide211.xml"/><Relationship Id="rId213" Type="http://schemas.openxmlformats.org/officeDocument/2006/relationships/slide" Target="slides/slide210.xml"/><Relationship Id="rId212" Type="http://schemas.openxmlformats.org/officeDocument/2006/relationships/slide" Target="slides/slide209.xml"/><Relationship Id="rId211" Type="http://schemas.openxmlformats.org/officeDocument/2006/relationships/slide" Target="slides/slide208.xml"/><Relationship Id="rId210" Type="http://schemas.openxmlformats.org/officeDocument/2006/relationships/slide" Target="slides/slide207.xml"/><Relationship Id="rId21" Type="http://schemas.openxmlformats.org/officeDocument/2006/relationships/slide" Target="slides/slide18.xml"/><Relationship Id="rId209" Type="http://schemas.openxmlformats.org/officeDocument/2006/relationships/slide" Target="slides/slide206.xml"/><Relationship Id="rId208" Type="http://schemas.openxmlformats.org/officeDocument/2006/relationships/slide" Target="slides/slide205.xml"/><Relationship Id="rId207" Type="http://schemas.openxmlformats.org/officeDocument/2006/relationships/slide" Target="slides/slide204.xml"/><Relationship Id="rId206" Type="http://schemas.openxmlformats.org/officeDocument/2006/relationships/slide" Target="slides/slide203.xml"/><Relationship Id="rId205" Type="http://schemas.openxmlformats.org/officeDocument/2006/relationships/slide" Target="slides/slide202.xml"/><Relationship Id="rId204" Type="http://schemas.openxmlformats.org/officeDocument/2006/relationships/slide" Target="slides/slide201.xml"/><Relationship Id="rId203" Type="http://schemas.openxmlformats.org/officeDocument/2006/relationships/slide" Target="slides/slide200.xml"/><Relationship Id="rId202" Type="http://schemas.openxmlformats.org/officeDocument/2006/relationships/slide" Target="slides/slide199.xml"/><Relationship Id="rId201" Type="http://schemas.openxmlformats.org/officeDocument/2006/relationships/slide" Target="slides/slide198.xml"/><Relationship Id="rId200" Type="http://schemas.openxmlformats.org/officeDocument/2006/relationships/slide" Target="slides/slide197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9" Type="http://schemas.openxmlformats.org/officeDocument/2006/relationships/slide" Target="slides/slide196.xml"/><Relationship Id="rId198" Type="http://schemas.openxmlformats.org/officeDocument/2006/relationships/slide" Target="slides/slide195.xml"/><Relationship Id="rId197" Type="http://schemas.openxmlformats.org/officeDocument/2006/relationships/slide" Target="slides/slide194.xml"/><Relationship Id="rId196" Type="http://schemas.openxmlformats.org/officeDocument/2006/relationships/slide" Target="slides/slide193.xml"/><Relationship Id="rId195" Type="http://schemas.openxmlformats.org/officeDocument/2006/relationships/slide" Target="slides/slide192.xml"/><Relationship Id="rId194" Type="http://schemas.openxmlformats.org/officeDocument/2006/relationships/slide" Target="slides/slide191.xml"/><Relationship Id="rId193" Type="http://schemas.openxmlformats.org/officeDocument/2006/relationships/slide" Target="slides/slide190.xml"/><Relationship Id="rId192" Type="http://schemas.openxmlformats.org/officeDocument/2006/relationships/slide" Target="slides/slide189.xml"/><Relationship Id="rId191" Type="http://schemas.openxmlformats.org/officeDocument/2006/relationships/slide" Target="slides/slide188.xml"/><Relationship Id="rId190" Type="http://schemas.openxmlformats.org/officeDocument/2006/relationships/slide" Target="slides/slide187.xml"/><Relationship Id="rId19" Type="http://schemas.openxmlformats.org/officeDocument/2006/relationships/slide" Target="slides/slide16.xml"/><Relationship Id="rId189" Type="http://schemas.openxmlformats.org/officeDocument/2006/relationships/slide" Target="slides/slide186.xml"/><Relationship Id="rId188" Type="http://schemas.openxmlformats.org/officeDocument/2006/relationships/slide" Target="slides/slide185.xml"/><Relationship Id="rId187" Type="http://schemas.openxmlformats.org/officeDocument/2006/relationships/slide" Target="slides/slide184.xml"/><Relationship Id="rId186" Type="http://schemas.openxmlformats.org/officeDocument/2006/relationships/slide" Target="slides/slide183.xml"/><Relationship Id="rId185" Type="http://schemas.openxmlformats.org/officeDocument/2006/relationships/slide" Target="slides/slide182.xml"/><Relationship Id="rId184" Type="http://schemas.openxmlformats.org/officeDocument/2006/relationships/slide" Target="slides/slide181.xml"/><Relationship Id="rId183" Type="http://schemas.openxmlformats.org/officeDocument/2006/relationships/slide" Target="slides/slide180.xml"/><Relationship Id="rId182" Type="http://schemas.openxmlformats.org/officeDocument/2006/relationships/slide" Target="slides/slide179.xml"/><Relationship Id="rId181" Type="http://schemas.openxmlformats.org/officeDocument/2006/relationships/slide" Target="slides/slide178.xml"/><Relationship Id="rId180" Type="http://schemas.openxmlformats.org/officeDocument/2006/relationships/slide" Target="slides/slide177.xml"/><Relationship Id="rId18" Type="http://schemas.openxmlformats.org/officeDocument/2006/relationships/slide" Target="slides/slide15.xml"/><Relationship Id="rId179" Type="http://schemas.openxmlformats.org/officeDocument/2006/relationships/slide" Target="slides/slide176.xml"/><Relationship Id="rId178" Type="http://schemas.openxmlformats.org/officeDocument/2006/relationships/slide" Target="slides/slide175.xml"/><Relationship Id="rId177" Type="http://schemas.openxmlformats.org/officeDocument/2006/relationships/slide" Target="slides/slide174.xml"/><Relationship Id="rId176" Type="http://schemas.openxmlformats.org/officeDocument/2006/relationships/slide" Target="slides/slide173.xml"/><Relationship Id="rId175" Type="http://schemas.openxmlformats.org/officeDocument/2006/relationships/slide" Target="slides/slide172.xml"/><Relationship Id="rId174" Type="http://schemas.openxmlformats.org/officeDocument/2006/relationships/slide" Target="slides/slide171.xml"/><Relationship Id="rId173" Type="http://schemas.openxmlformats.org/officeDocument/2006/relationships/slide" Target="slides/slide170.xml"/><Relationship Id="rId172" Type="http://schemas.openxmlformats.org/officeDocument/2006/relationships/slide" Target="slides/slide169.xml"/><Relationship Id="rId171" Type="http://schemas.openxmlformats.org/officeDocument/2006/relationships/slide" Target="slides/slide168.xml"/><Relationship Id="rId170" Type="http://schemas.openxmlformats.org/officeDocument/2006/relationships/slide" Target="slides/slide167.xml"/><Relationship Id="rId17" Type="http://schemas.openxmlformats.org/officeDocument/2006/relationships/slide" Target="slides/slide14.xml"/><Relationship Id="rId169" Type="http://schemas.openxmlformats.org/officeDocument/2006/relationships/slide" Target="slides/slide166.xml"/><Relationship Id="rId168" Type="http://schemas.openxmlformats.org/officeDocument/2006/relationships/slide" Target="slides/slide165.xml"/><Relationship Id="rId167" Type="http://schemas.openxmlformats.org/officeDocument/2006/relationships/slide" Target="slides/slide164.xml"/><Relationship Id="rId166" Type="http://schemas.openxmlformats.org/officeDocument/2006/relationships/slide" Target="slides/slide163.xml"/><Relationship Id="rId165" Type="http://schemas.openxmlformats.org/officeDocument/2006/relationships/slide" Target="slides/slide162.xml"/><Relationship Id="rId164" Type="http://schemas.openxmlformats.org/officeDocument/2006/relationships/slide" Target="slides/slide161.xml"/><Relationship Id="rId163" Type="http://schemas.openxmlformats.org/officeDocument/2006/relationships/slide" Target="slides/slide160.xml"/><Relationship Id="rId162" Type="http://schemas.openxmlformats.org/officeDocument/2006/relationships/slide" Target="slides/slide159.xml"/><Relationship Id="rId161" Type="http://schemas.openxmlformats.org/officeDocument/2006/relationships/slide" Target="slides/slide158.xml"/><Relationship Id="rId160" Type="http://schemas.openxmlformats.org/officeDocument/2006/relationships/slide" Target="slides/slide157.xml"/><Relationship Id="rId16" Type="http://schemas.openxmlformats.org/officeDocument/2006/relationships/slide" Target="slides/slide13.xml"/><Relationship Id="rId159" Type="http://schemas.openxmlformats.org/officeDocument/2006/relationships/slide" Target="slides/slide156.xml"/><Relationship Id="rId158" Type="http://schemas.openxmlformats.org/officeDocument/2006/relationships/slide" Target="slides/slide155.xml"/><Relationship Id="rId157" Type="http://schemas.openxmlformats.org/officeDocument/2006/relationships/slide" Target="slides/slide154.xml"/><Relationship Id="rId156" Type="http://schemas.openxmlformats.org/officeDocument/2006/relationships/slide" Target="slides/slide153.xml"/><Relationship Id="rId155" Type="http://schemas.openxmlformats.org/officeDocument/2006/relationships/slide" Target="slides/slide152.xml"/><Relationship Id="rId154" Type="http://schemas.openxmlformats.org/officeDocument/2006/relationships/slide" Target="slides/slide151.xml"/><Relationship Id="rId153" Type="http://schemas.openxmlformats.org/officeDocument/2006/relationships/slide" Target="slides/slide150.xml"/><Relationship Id="rId152" Type="http://schemas.openxmlformats.org/officeDocument/2006/relationships/slide" Target="slides/slide149.xml"/><Relationship Id="rId151" Type="http://schemas.openxmlformats.org/officeDocument/2006/relationships/slide" Target="slides/slide148.xml"/><Relationship Id="rId150" Type="http://schemas.openxmlformats.org/officeDocument/2006/relationships/slide" Target="slides/slide147.xml"/><Relationship Id="rId15" Type="http://schemas.openxmlformats.org/officeDocument/2006/relationships/slide" Target="slides/slide12.xml"/><Relationship Id="rId149" Type="http://schemas.openxmlformats.org/officeDocument/2006/relationships/slide" Target="slides/slide146.xml"/><Relationship Id="rId148" Type="http://schemas.openxmlformats.org/officeDocument/2006/relationships/slide" Target="slides/slide145.xml"/><Relationship Id="rId147" Type="http://schemas.openxmlformats.org/officeDocument/2006/relationships/slide" Target="slides/slide144.xml"/><Relationship Id="rId146" Type="http://schemas.openxmlformats.org/officeDocument/2006/relationships/slide" Target="slides/slide143.xml"/><Relationship Id="rId145" Type="http://schemas.openxmlformats.org/officeDocument/2006/relationships/slide" Target="slides/slide142.xml"/><Relationship Id="rId144" Type="http://schemas.openxmlformats.org/officeDocument/2006/relationships/slide" Target="slides/slide141.xml"/><Relationship Id="rId143" Type="http://schemas.openxmlformats.org/officeDocument/2006/relationships/slide" Target="slides/slide140.xml"/><Relationship Id="rId142" Type="http://schemas.openxmlformats.org/officeDocument/2006/relationships/slide" Target="slides/slide139.xml"/><Relationship Id="rId141" Type="http://schemas.openxmlformats.org/officeDocument/2006/relationships/slide" Target="slides/slide138.xml"/><Relationship Id="rId140" Type="http://schemas.openxmlformats.org/officeDocument/2006/relationships/slide" Target="slides/slide137.xml"/><Relationship Id="rId14" Type="http://schemas.openxmlformats.org/officeDocument/2006/relationships/slide" Target="slides/slide11.xml"/><Relationship Id="rId139" Type="http://schemas.openxmlformats.org/officeDocument/2006/relationships/slide" Target="slides/slide136.xml"/><Relationship Id="rId138" Type="http://schemas.openxmlformats.org/officeDocument/2006/relationships/slide" Target="slides/slide135.xml"/><Relationship Id="rId137" Type="http://schemas.openxmlformats.org/officeDocument/2006/relationships/slide" Target="slides/slide134.xml"/><Relationship Id="rId136" Type="http://schemas.openxmlformats.org/officeDocument/2006/relationships/slide" Target="slides/slide133.xml"/><Relationship Id="rId135" Type="http://schemas.openxmlformats.org/officeDocument/2006/relationships/slide" Target="slides/slide132.xml"/><Relationship Id="rId134" Type="http://schemas.openxmlformats.org/officeDocument/2006/relationships/slide" Target="slides/slide131.xml"/><Relationship Id="rId133" Type="http://schemas.openxmlformats.org/officeDocument/2006/relationships/slide" Target="slides/slide130.xml"/><Relationship Id="rId132" Type="http://schemas.openxmlformats.org/officeDocument/2006/relationships/slide" Target="slides/slide129.xml"/><Relationship Id="rId131" Type="http://schemas.openxmlformats.org/officeDocument/2006/relationships/slide" Target="slides/slide128.xml"/><Relationship Id="rId130" Type="http://schemas.openxmlformats.org/officeDocument/2006/relationships/slide" Target="slides/slide127.xml"/><Relationship Id="rId13" Type="http://schemas.openxmlformats.org/officeDocument/2006/relationships/slide" Target="slides/slide10.xml"/><Relationship Id="rId129" Type="http://schemas.openxmlformats.org/officeDocument/2006/relationships/slide" Target="slides/slide126.xml"/><Relationship Id="rId128" Type="http://schemas.openxmlformats.org/officeDocument/2006/relationships/slide" Target="slides/slide125.xml"/><Relationship Id="rId127" Type="http://schemas.openxmlformats.org/officeDocument/2006/relationships/slide" Target="slides/slide124.xml"/><Relationship Id="rId126" Type="http://schemas.openxmlformats.org/officeDocument/2006/relationships/slide" Target="slides/slide123.xml"/><Relationship Id="rId125" Type="http://schemas.openxmlformats.org/officeDocument/2006/relationships/slide" Target="slides/slide122.xml"/><Relationship Id="rId124" Type="http://schemas.openxmlformats.org/officeDocument/2006/relationships/slide" Target="slides/slide121.xml"/><Relationship Id="rId123" Type="http://schemas.openxmlformats.org/officeDocument/2006/relationships/slide" Target="slides/slide120.xml"/><Relationship Id="rId122" Type="http://schemas.openxmlformats.org/officeDocument/2006/relationships/slide" Target="slides/slide119.xml"/><Relationship Id="rId121" Type="http://schemas.openxmlformats.org/officeDocument/2006/relationships/slide" Target="slides/slide118.xml"/><Relationship Id="rId120" Type="http://schemas.openxmlformats.org/officeDocument/2006/relationships/slide" Target="slides/slide117.xml"/><Relationship Id="rId12" Type="http://schemas.openxmlformats.org/officeDocument/2006/relationships/slide" Target="slides/slide9.xml"/><Relationship Id="rId119" Type="http://schemas.openxmlformats.org/officeDocument/2006/relationships/slide" Target="slides/slide116.xml"/><Relationship Id="rId118" Type="http://schemas.openxmlformats.org/officeDocument/2006/relationships/slide" Target="slides/slide115.xml"/><Relationship Id="rId117" Type="http://schemas.openxmlformats.org/officeDocument/2006/relationships/slide" Target="slides/slide114.xml"/><Relationship Id="rId116" Type="http://schemas.openxmlformats.org/officeDocument/2006/relationships/slide" Target="slides/slide113.xml"/><Relationship Id="rId115" Type="http://schemas.openxmlformats.org/officeDocument/2006/relationships/slide" Target="slides/slide112.xml"/><Relationship Id="rId114" Type="http://schemas.openxmlformats.org/officeDocument/2006/relationships/slide" Target="slides/slide111.xml"/><Relationship Id="rId113" Type="http://schemas.openxmlformats.org/officeDocument/2006/relationships/slide" Target="slides/slide110.xml"/><Relationship Id="rId112" Type="http://schemas.openxmlformats.org/officeDocument/2006/relationships/slide" Target="slides/slide109.xml"/><Relationship Id="rId111" Type="http://schemas.openxmlformats.org/officeDocument/2006/relationships/slide" Target="slides/slide108.xml"/><Relationship Id="rId110" Type="http://schemas.openxmlformats.org/officeDocument/2006/relationships/slide" Target="slides/slide107.xml"/><Relationship Id="rId11" Type="http://schemas.openxmlformats.org/officeDocument/2006/relationships/slide" Target="slides/slide8.xml"/><Relationship Id="rId109" Type="http://schemas.openxmlformats.org/officeDocument/2006/relationships/slide" Target="slides/slide106.xml"/><Relationship Id="rId108" Type="http://schemas.openxmlformats.org/officeDocument/2006/relationships/slide" Target="slides/slide105.xml"/><Relationship Id="rId107" Type="http://schemas.openxmlformats.org/officeDocument/2006/relationships/slide" Target="slides/slide104.xml"/><Relationship Id="rId106" Type="http://schemas.openxmlformats.org/officeDocument/2006/relationships/slide" Target="slides/slide103.xml"/><Relationship Id="rId105" Type="http://schemas.openxmlformats.org/officeDocument/2006/relationships/slide" Target="slides/slide102.xml"/><Relationship Id="rId104" Type="http://schemas.openxmlformats.org/officeDocument/2006/relationships/slide" Target="slides/slide101.xml"/><Relationship Id="rId103" Type="http://schemas.openxmlformats.org/officeDocument/2006/relationships/slide" Target="slides/slide100.xml"/><Relationship Id="rId102" Type="http://schemas.openxmlformats.org/officeDocument/2006/relationships/slide" Target="slides/slide99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ipe dir="r"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3000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3000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3000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3000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3000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3000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3000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300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0" name="日期占位符 4099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latin typeface="Times New Roman" panose="02020603050405020304" pitchFamily="18" charset="0"/>
              </a:defRPr>
            </a:lvl1pPr>
          </a:lstStyle>
          <a:p>
            <a:pPr lvl="0">
              <a:buClrTx/>
            </a:pPr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101" name="页脚占位符 4100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latin typeface="Times New Roman" panose="02020603050405020304" pitchFamily="18" charset="0"/>
              </a:defRPr>
            </a:lvl1pPr>
          </a:lstStyle>
          <a:p>
            <a:pPr lvl="0">
              <a:buClrTx/>
            </a:pPr>
            <a:endParaRPr lang="zh-CN" dirty="0"/>
          </a:p>
        </p:txBody>
      </p:sp>
      <p:sp>
        <p:nvSpPr>
          <p:cNvPr id="4102" name="灯片编号占位符 4101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Times New Roman" panose="02020603050405020304" pitchFamily="18" charset="0"/>
              </a:defRPr>
            </a:lvl1pPr>
          </a:lstStyle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med">
    <p:wipe dir="r"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lvl="0" indent="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63905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83005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2105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3000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3000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3000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3000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3000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3000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3000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300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0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28.png"/><Relationship Id="rId7" Type="http://schemas.openxmlformats.org/officeDocument/2006/relationships/image" Target="../media/image147.png"/><Relationship Id="rId6" Type="http://schemas.openxmlformats.org/officeDocument/2006/relationships/image" Target="../media/image146.png"/><Relationship Id="rId5" Type="http://schemas.openxmlformats.org/officeDocument/2006/relationships/image" Target="../media/image125.png"/><Relationship Id="rId4" Type="http://schemas.openxmlformats.org/officeDocument/2006/relationships/image" Target="../media/image145.png"/><Relationship Id="rId3" Type="http://schemas.openxmlformats.org/officeDocument/2006/relationships/image" Target="../media/image144.png"/><Relationship Id="rId2" Type="http://schemas.openxmlformats.org/officeDocument/2006/relationships/image" Target="../media/image54.png"/><Relationship Id="rId1" Type="http://schemas.openxmlformats.org/officeDocument/2006/relationships/image" Target="../media/image4.png"/></Relationships>
</file>

<file path=ppt/slides/_rels/slide10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1.png"/><Relationship Id="rId2" Type="http://schemas.openxmlformats.org/officeDocument/2006/relationships/image" Target="../media/image148.png"/><Relationship Id="rId1" Type="http://schemas.openxmlformats.org/officeDocument/2006/relationships/image" Target="../media/image4.pn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9.pn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2.png"/><Relationship Id="rId3" Type="http://schemas.openxmlformats.org/officeDocument/2006/relationships/image" Target="../media/image151.png"/><Relationship Id="rId2" Type="http://schemas.openxmlformats.org/officeDocument/2006/relationships/image" Target="../media/image150.png"/><Relationship Id="rId1" Type="http://schemas.openxmlformats.org/officeDocument/2006/relationships/image" Target="../media/image33.png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5.png"/><Relationship Id="rId3" Type="http://schemas.openxmlformats.org/officeDocument/2006/relationships/image" Target="../media/image154.png"/><Relationship Id="rId2" Type="http://schemas.openxmlformats.org/officeDocument/2006/relationships/image" Target="../media/image153.png"/><Relationship Id="rId1" Type="http://schemas.openxmlformats.org/officeDocument/2006/relationships/image" Target="../media/image33.pn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9.png"/><Relationship Id="rId5" Type="http://schemas.openxmlformats.org/officeDocument/2006/relationships/image" Target="../media/image158.png"/><Relationship Id="rId4" Type="http://schemas.openxmlformats.org/officeDocument/2006/relationships/image" Target="../media/image54.png"/><Relationship Id="rId3" Type="http://schemas.openxmlformats.org/officeDocument/2006/relationships/image" Target="../media/image157.png"/><Relationship Id="rId2" Type="http://schemas.openxmlformats.org/officeDocument/2006/relationships/image" Target="../media/image156.png"/><Relationship Id="rId1" Type="http://schemas.openxmlformats.org/officeDocument/2006/relationships/image" Target="../media/image4.pn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8.png"/><Relationship Id="rId3" Type="http://schemas.openxmlformats.org/officeDocument/2006/relationships/image" Target="../media/image101.png"/><Relationship Id="rId2" Type="http://schemas.openxmlformats.org/officeDocument/2006/relationships/image" Target="../media/image54.png"/><Relationship Id="rId1" Type="http://schemas.openxmlformats.org/officeDocument/2006/relationships/image" Target="../media/image4.png"/></Relationships>
</file>

<file path=ppt/slides/_rels/slide1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2.png"/><Relationship Id="rId2" Type="http://schemas.openxmlformats.org/officeDocument/2006/relationships/image" Target="../media/image160.png"/><Relationship Id="rId1" Type="http://schemas.openxmlformats.org/officeDocument/2006/relationships/image" Target="../media/image4.png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1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2.png"/><Relationship Id="rId1" Type="http://schemas.openxmlformats.org/officeDocument/2006/relationships/image" Target="../media/image33.png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4.png"/><Relationship Id="rId2" Type="http://schemas.openxmlformats.org/officeDocument/2006/relationships/image" Target="../media/image163.png"/><Relationship Id="rId1" Type="http://schemas.openxmlformats.org/officeDocument/2006/relationships/image" Target="../media/image33.png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5.png"/><Relationship Id="rId1" Type="http://schemas.openxmlformats.org/officeDocument/2006/relationships/image" Target="../media/image33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5.png"/><Relationship Id="rId1" Type="http://schemas.openxmlformats.org/officeDocument/2006/relationships/image" Target="../media/image33.png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3.png"/></Relationships>
</file>

<file path=ppt/slides/_rels/slide1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4.png"/><Relationship Id="rId3" Type="http://schemas.openxmlformats.org/officeDocument/2006/relationships/image" Target="../media/image167.png"/><Relationship Id="rId2" Type="http://schemas.openxmlformats.org/officeDocument/2006/relationships/image" Target="../media/image166.png"/><Relationship Id="rId1" Type="http://schemas.openxmlformats.org/officeDocument/2006/relationships/image" Target="../media/image4.png"/></Relationships>
</file>

<file path=ppt/slides/_rels/slide1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1.png"/><Relationship Id="rId4" Type="http://schemas.openxmlformats.org/officeDocument/2006/relationships/image" Target="../media/image170.png"/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image" Target="../media/image4.png"/></Relationships>
</file>

<file path=ppt/slides/_rels/slide1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3.png"/><Relationship Id="rId2" Type="http://schemas.openxmlformats.org/officeDocument/2006/relationships/image" Target="../media/image172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0.png"/><Relationship Id="rId2" Type="http://schemas.openxmlformats.org/officeDocument/2006/relationships/image" Target="../media/image174.png"/><Relationship Id="rId1" Type="http://schemas.openxmlformats.org/officeDocument/2006/relationships/image" Target="../media/image4.png"/></Relationships>
</file>

<file path=ppt/slides/_rels/slide1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6.png"/><Relationship Id="rId2" Type="http://schemas.openxmlformats.org/officeDocument/2006/relationships/image" Target="../media/image175.png"/><Relationship Id="rId1" Type="http://schemas.openxmlformats.org/officeDocument/2006/relationships/image" Target="../media/image20.png"/></Relationships>
</file>

<file path=ppt/slides/_rels/slide14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9.png"/><Relationship Id="rId4" Type="http://schemas.openxmlformats.org/officeDocument/2006/relationships/image" Target="../media/image54.png"/><Relationship Id="rId3" Type="http://schemas.openxmlformats.org/officeDocument/2006/relationships/image" Target="../media/image178.png"/><Relationship Id="rId2" Type="http://schemas.openxmlformats.org/officeDocument/2006/relationships/image" Target="../media/image177.png"/><Relationship Id="rId1" Type="http://schemas.openxmlformats.org/officeDocument/2006/relationships/image" Target="../media/image4.png"/></Relationships>
</file>

<file path=ppt/slides/_rels/slide1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1.png"/><Relationship Id="rId3" Type="http://schemas.openxmlformats.org/officeDocument/2006/relationships/image" Target="../media/image180.png"/><Relationship Id="rId2" Type="http://schemas.openxmlformats.org/officeDocument/2006/relationships/image" Target="../media/image177.png"/><Relationship Id="rId1" Type="http://schemas.openxmlformats.org/officeDocument/2006/relationships/image" Target="../media/image4.png"/></Relationships>
</file>

<file path=ppt/slides/_rels/slide14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6.png"/><Relationship Id="rId3" Type="http://schemas.openxmlformats.org/officeDocument/2006/relationships/image" Target="../media/image182.png"/><Relationship Id="rId2" Type="http://schemas.openxmlformats.org/officeDocument/2006/relationships/image" Target="../media/image177.png"/><Relationship Id="rId1" Type="http://schemas.openxmlformats.org/officeDocument/2006/relationships/image" Target="../media/image4.png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3.png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5.png"/><Relationship Id="rId2" Type="http://schemas.openxmlformats.org/officeDocument/2006/relationships/image" Target="../media/image184.png"/><Relationship Id="rId1" Type="http://schemas.openxmlformats.org/officeDocument/2006/relationships/image" Target="../media/image33.png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7.png"/><Relationship Id="rId2" Type="http://schemas.openxmlformats.org/officeDocument/2006/relationships/image" Target="../media/image186.png"/><Relationship Id="rId1" Type="http://schemas.openxmlformats.org/officeDocument/2006/relationships/image" Target="../media/image33.png"/></Relationships>
</file>

<file path=ppt/slides/_rels/slide15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9.png"/><Relationship Id="rId3" Type="http://schemas.openxmlformats.org/officeDocument/2006/relationships/image" Target="../media/image189.png"/><Relationship Id="rId2" Type="http://schemas.openxmlformats.org/officeDocument/2006/relationships/image" Target="../media/image188.png"/><Relationship Id="rId1" Type="http://schemas.openxmlformats.org/officeDocument/2006/relationships/image" Target="../media/image33.png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5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93.png"/><Relationship Id="rId4" Type="http://schemas.openxmlformats.org/officeDocument/2006/relationships/image" Target="../media/image192.png"/><Relationship Id="rId3" Type="http://schemas.openxmlformats.org/officeDocument/2006/relationships/image" Target="../media/image191.png"/><Relationship Id="rId2" Type="http://schemas.openxmlformats.org/officeDocument/2006/relationships/image" Target="../media/image190.png"/><Relationship Id="rId1" Type="http://schemas.openxmlformats.org/officeDocument/2006/relationships/image" Target="../media/image33.png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5.png"/></Relationships>
</file>

<file path=ppt/slides/_rels/slide16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96.png"/><Relationship Id="rId5" Type="http://schemas.openxmlformats.org/officeDocument/2006/relationships/image" Target="../media/image195.png"/><Relationship Id="rId4" Type="http://schemas.openxmlformats.org/officeDocument/2006/relationships/image" Target="../media/image194.png"/><Relationship Id="rId3" Type="http://schemas.openxmlformats.org/officeDocument/2006/relationships/image" Target="../media/image54.png"/><Relationship Id="rId2" Type="http://schemas.openxmlformats.org/officeDocument/2006/relationships/image" Target="../media/image157.png"/><Relationship Id="rId1" Type="http://schemas.openxmlformats.org/officeDocument/2006/relationships/image" Target="../media/image4.png"/></Relationships>
</file>

<file path=ppt/slides/_rels/slide16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9.png"/><Relationship Id="rId3" Type="http://schemas.openxmlformats.org/officeDocument/2006/relationships/image" Target="../media/image198.png"/><Relationship Id="rId2" Type="http://schemas.openxmlformats.org/officeDocument/2006/relationships/image" Target="../media/image197.png"/><Relationship Id="rId1" Type="http://schemas.openxmlformats.org/officeDocument/2006/relationships/image" Target="../media/image4.png"/></Relationships>
</file>

<file path=ppt/slides/_rels/slide16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5.png"/><Relationship Id="rId2" Type="http://schemas.openxmlformats.org/officeDocument/2006/relationships/image" Target="../media/image200.png"/><Relationship Id="rId1" Type="http://schemas.openxmlformats.org/officeDocument/2006/relationships/image" Target="../media/image4.png"/></Relationships>
</file>

<file path=ppt/slides/_rels/slide16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203.png"/><Relationship Id="rId3" Type="http://schemas.openxmlformats.org/officeDocument/2006/relationships/image" Target="../media/image202.png"/><Relationship Id="rId2" Type="http://schemas.openxmlformats.org/officeDocument/2006/relationships/image" Target="../media/image201.png"/><Relationship Id="rId1" Type="http://schemas.openxmlformats.org/officeDocument/2006/relationships/image" Target="../media/image4.png"/></Relationships>
</file>

<file path=ppt/slides/_rels/slide16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05.png"/><Relationship Id="rId4" Type="http://schemas.openxmlformats.org/officeDocument/2006/relationships/image" Target="../media/image204.png"/><Relationship Id="rId3" Type="http://schemas.openxmlformats.org/officeDocument/2006/relationships/image" Target="../media/image75.png"/><Relationship Id="rId2" Type="http://schemas.openxmlformats.org/officeDocument/2006/relationships/image" Target="../media/image31.png"/><Relationship Id="rId1" Type="http://schemas.openxmlformats.org/officeDocument/2006/relationships/image" Target="../media/image4.png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6.png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image" Target="../media/image25.png"/></Relationships>
</file>

<file path=ppt/slides/_rels/slide17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8.png"/><Relationship Id="rId2" Type="http://schemas.openxmlformats.org/officeDocument/2006/relationships/image" Target="../media/image207.png"/><Relationship Id="rId1" Type="http://schemas.openxmlformats.org/officeDocument/2006/relationships/image" Target="../media/image33.png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7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0.png"/><Relationship Id="rId2" Type="http://schemas.openxmlformats.org/officeDocument/2006/relationships/image" Target="../media/image209.png"/><Relationship Id="rId1" Type="http://schemas.openxmlformats.org/officeDocument/2006/relationships/image" Target="../media/image33.png"/></Relationships>
</file>

<file path=ppt/slides/_rels/slide17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2.png"/><Relationship Id="rId2" Type="http://schemas.openxmlformats.org/officeDocument/2006/relationships/image" Target="../media/image211.png"/><Relationship Id="rId1" Type="http://schemas.openxmlformats.org/officeDocument/2006/relationships/image" Target="../media/image33.png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7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5.png"/><Relationship Id="rId2" Type="http://schemas.openxmlformats.org/officeDocument/2006/relationships/image" Target="../media/image213.png"/><Relationship Id="rId1" Type="http://schemas.openxmlformats.org/officeDocument/2006/relationships/image" Target="../media/image33.png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3.png"/></Relationships>
</file>

<file path=ppt/slides/_rels/slide18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4.png"/><Relationship Id="rId2" Type="http://schemas.openxmlformats.org/officeDocument/2006/relationships/image" Target="../media/image214.png"/><Relationship Id="rId1" Type="http://schemas.openxmlformats.org/officeDocument/2006/relationships/image" Target="../media/image4.png"/></Relationships>
</file>

<file path=ppt/slides/_rels/slide18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png"/><Relationship Id="rId3" Type="http://schemas.openxmlformats.org/officeDocument/2006/relationships/image" Target="../media/image101.png"/><Relationship Id="rId2" Type="http://schemas.openxmlformats.org/officeDocument/2006/relationships/image" Target="../media/image214.png"/><Relationship Id="rId1" Type="http://schemas.openxmlformats.org/officeDocument/2006/relationships/image" Target="../media/image4.png"/></Relationships>
</file>

<file path=ppt/slides/_rels/slide18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5.png"/><Relationship Id="rId2" Type="http://schemas.openxmlformats.org/officeDocument/2006/relationships/image" Target="../media/image119.png"/><Relationship Id="rId1" Type="http://schemas.openxmlformats.org/officeDocument/2006/relationships/image" Target="../media/image4.png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1.png"/><Relationship Id="rId6" Type="http://schemas.openxmlformats.org/officeDocument/2006/relationships/image" Target="../media/image30.png"/><Relationship Id="rId5" Type="http://schemas.openxmlformats.org/officeDocument/2006/relationships/image" Target="../media/image54.png"/><Relationship Id="rId4" Type="http://schemas.openxmlformats.org/officeDocument/2006/relationships/image" Target="../media/image217.png"/><Relationship Id="rId3" Type="http://schemas.openxmlformats.org/officeDocument/2006/relationships/image" Target="../media/image216.png"/><Relationship Id="rId2" Type="http://schemas.openxmlformats.org/officeDocument/2006/relationships/image" Target="../media/image215.png"/><Relationship Id="rId1" Type="http://schemas.openxmlformats.org/officeDocument/2006/relationships/image" Target="../media/image4.png"/></Relationships>
</file>

<file path=ppt/slides/_rels/slide18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7.png"/><Relationship Id="rId3" Type="http://schemas.openxmlformats.org/officeDocument/2006/relationships/image" Target="../media/image219.png"/><Relationship Id="rId2" Type="http://schemas.openxmlformats.org/officeDocument/2006/relationships/image" Target="../media/image218.png"/><Relationship Id="rId1" Type="http://schemas.openxmlformats.org/officeDocument/2006/relationships/image" Target="../media/image4.png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1.png"/><Relationship Id="rId1" Type="http://schemas.openxmlformats.org/officeDocument/2006/relationships/image" Target="../media/image33.png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9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3.png"/><Relationship Id="rId3" Type="http://schemas.openxmlformats.org/officeDocument/2006/relationships/image" Target="../media/image105.png"/><Relationship Id="rId2" Type="http://schemas.openxmlformats.org/officeDocument/2006/relationships/image" Target="../media/image222.png"/><Relationship Id="rId1" Type="http://schemas.openxmlformats.org/officeDocument/2006/relationships/image" Target="../media/image33.png"/></Relationships>
</file>

<file path=ppt/slides/_rels/slide19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5.png"/><Relationship Id="rId3" Type="http://schemas.openxmlformats.org/officeDocument/2006/relationships/image" Target="../media/image105.png"/><Relationship Id="rId2" Type="http://schemas.openxmlformats.org/officeDocument/2006/relationships/image" Target="../media/image224.png"/><Relationship Id="rId1" Type="http://schemas.openxmlformats.org/officeDocument/2006/relationships/image" Target="../media/image33.png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png"/><Relationship Id="rId1" Type="http://schemas.openxmlformats.org/officeDocument/2006/relationships/image" Target="../media/image33.png"/></Relationships>
</file>

<file path=ppt/slides/_rels/slide20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4.png"/><Relationship Id="rId2" Type="http://schemas.openxmlformats.org/officeDocument/2006/relationships/image" Target="../media/image227.png"/><Relationship Id="rId1" Type="http://schemas.openxmlformats.org/officeDocument/2006/relationships/image" Target="../media/image226.png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6.png"/></Relationships>
</file>

<file path=ppt/slides/_rels/slide20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31.png"/><Relationship Id="rId5" Type="http://schemas.openxmlformats.org/officeDocument/2006/relationships/image" Target="../media/image230.png"/><Relationship Id="rId4" Type="http://schemas.openxmlformats.org/officeDocument/2006/relationships/image" Target="../media/image229.png"/><Relationship Id="rId3" Type="http://schemas.openxmlformats.org/officeDocument/2006/relationships/image" Target="../media/image228.png"/><Relationship Id="rId2" Type="http://schemas.openxmlformats.org/officeDocument/2006/relationships/image" Target="../media/image195.png"/><Relationship Id="rId1" Type="http://schemas.openxmlformats.org/officeDocument/2006/relationships/image" Target="../media/image226.png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6.png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6.png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2.png"/></Relationships>
</file>

<file path=ppt/slides/_rels/slide20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1.png"/><Relationship Id="rId2" Type="http://schemas.openxmlformats.org/officeDocument/2006/relationships/image" Target="../media/image233.png"/><Relationship Id="rId1" Type="http://schemas.openxmlformats.org/officeDocument/2006/relationships/image" Target="../media/image33.png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4.jpeg"/><Relationship Id="rId1" Type="http://schemas.openxmlformats.org/officeDocument/2006/relationships/image" Target="../media/image33.png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20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93.png"/><Relationship Id="rId4" Type="http://schemas.openxmlformats.org/officeDocument/2006/relationships/image" Target="../media/image236.png"/><Relationship Id="rId3" Type="http://schemas.openxmlformats.org/officeDocument/2006/relationships/image" Target="../media/image235.png"/><Relationship Id="rId2" Type="http://schemas.openxmlformats.org/officeDocument/2006/relationships/image" Target="../media/image205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3.png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2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8.png"/><Relationship Id="rId3" Type="http://schemas.openxmlformats.org/officeDocument/2006/relationships/image" Target="../media/image191.png"/><Relationship Id="rId2" Type="http://schemas.openxmlformats.org/officeDocument/2006/relationships/image" Target="../media/image237.png"/><Relationship Id="rId1" Type="http://schemas.openxmlformats.org/officeDocument/2006/relationships/image" Target="../media/image33.png"/></Relationships>
</file>

<file path=ppt/slides/_rels/slide2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1.png"/><Relationship Id="rId2" Type="http://schemas.openxmlformats.org/officeDocument/2006/relationships/image" Target="../media/image239.png"/><Relationship Id="rId1" Type="http://schemas.openxmlformats.org/officeDocument/2006/relationships/image" Target="../media/image33.png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0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9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6.png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6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4.png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9.png"/><Relationship Id="rId2" Type="http://schemas.openxmlformats.org/officeDocument/2006/relationships/image" Target="../media/image30.png"/><Relationship Id="rId1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61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1.png"/><Relationship Id="rId2" Type="http://schemas.openxmlformats.org/officeDocument/2006/relationships/image" Target="../media/image62.png"/><Relationship Id="rId1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3.png"/><Relationship Id="rId1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image" Target="../media/image33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image" Target="../media/image33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image" Target="../media/image33.png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2.png"/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image" Target="../media/image3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3.png"/><Relationship Id="rId1" Type="http://schemas.openxmlformats.org/officeDocument/2006/relationships/image" Target="../media/image3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6.png"/><Relationship Id="rId5" Type="http://schemas.openxmlformats.org/officeDocument/2006/relationships/image" Target="../media/image30.png"/><Relationship Id="rId4" Type="http://schemas.openxmlformats.org/officeDocument/2006/relationships/image" Target="../media/image75.png"/><Relationship Id="rId3" Type="http://schemas.openxmlformats.org/officeDocument/2006/relationships/image" Target="../media/image54.png"/><Relationship Id="rId2" Type="http://schemas.openxmlformats.org/officeDocument/2006/relationships/image" Target="../media/image74.png"/><Relationship Id="rId1" Type="http://schemas.openxmlformats.org/officeDocument/2006/relationships/image" Target="../media/image4.png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9.png"/><Relationship Id="rId4" Type="http://schemas.openxmlformats.org/officeDocument/2006/relationships/image" Target="../media/image30.png"/><Relationship Id="rId3" Type="http://schemas.openxmlformats.org/officeDocument/2006/relationships/image" Target="../media/image54.png"/><Relationship Id="rId2" Type="http://schemas.openxmlformats.org/officeDocument/2006/relationships/image" Target="../media/image77.png"/><Relationship Id="rId1" Type="http://schemas.openxmlformats.org/officeDocument/2006/relationships/image" Target="../media/image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0.png"/><Relationship Id="rId4" Type="http://schemas.openxmlformats.org/officeDocument/2006/relationships/image" Target="../media/image54.png"/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image" Target="../media/image4.png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5.png"/><Relationship Id="rId3" Type="http://schemas.openxmlformats.org/officeDocument/2006/relationships/image" Target="../media/image81.png"/><Relationship Id="rId2" Type="http://schemas.openxmlformats.org/officeDocument/2006/relationships/image" Target="../media/image78.png"/><Relationship Id="rId1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4.png"/><Relationship Id="rId3" Type="http://schemas.openxmlformats.org/officeDocument/2006/relationships/image" Target="../media/image45.png"/><Relationship Id="rId2" Type="http://schemas.openxmlformats.org/officeDocument/2006/relationships/image" Target="../media/image82.png"/><Relationship Id="rId1" Type="http://schemas.openxmlformats.org/officeDocument/2006/relationships/image" Target="../media/image4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2.png"/><Relationship Id="rId2" Type="http://schemas.openxmlformats.org/officeDocument/2006/relationships/image" Target="../media/image83.png"/><Relationship Id="rId1" Type="http://schemas.openxmlformats.org/officeDocument/2006/relationships/image" Target="../media/image4.png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image" Target="../media/image4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6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5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image" Target="../media/image33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3.png"/><Relationship Id="rId1" Type="http://schemas.openxmlformats.org/officeDocument/2006/relationships/image" Target="../media/image33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6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6.png"/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image" Target="../media/image3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7.jpeg"/><Relationship Id="rId1" Type="http://schemas.openxmlformats.org/officeDocument/2006/relationships/image" Target="../media/image33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8.jpeg"/><Relationship Id="rId1" Type="http://schemas.openxmlformats.org/officeDocument/2006/relationships/image" Target="../media/image33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4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3.png"/></Relationships>
</file>

<file path=ppt/slides/_rels/slide7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5.png"/><Relationship Id="rId3" Type="http://schemas.openxmlformats.org/officeDocument/2006/relationships/image" Target="../media/image99.png"/><Relationship Id="rId2" Type="http://schemas.openxmlformats.org/officeDocument/2006/relationships/image" Target="../media/image54.png"/><Relationship Id="rId1" Type="http://schemas.openxmlformats.org/officeDocument/2006/relationships/image" Target="../media/image4.png"/></Relationships>
</file>

<file path=ppt/slides/_rels/slide7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image" Target="../media/image4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7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5.png"/><Relationship Id="rId2" Type="http://schemas.openxmlformats.org/officeDocument/2006/relationships/image" Target="../media/image102.png"/><Relationship Id="rId1" Type="http://schemas.openxmlformats.org/officeDocument/2006/relationships/image" Target="../media/image4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4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4.png"/><Relationship Id="rId1" Type="http://schemas.openxmlformats.org/officeDocument/2006/relationships/image" Target="../media/image103.jpeg"/></Relationships>
</file>

<file path=ppt/slides/_rels/slide7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8.png"/><Relationship Id="rId4" Type="http://schemas.openxmlformats.org/officeDocument/2006/relationships/image" Target="../media/image107.png"/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image" Target="../media/image10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9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15.png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4" Type="http://schemas.openxmlformats.org/officeDocument/2006/relationships/image" Target="../media/image112.png"/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image" Target="../media/image33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8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8.png"/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image" Target="../media/image33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8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1.png"/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image" Target="../media/image33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2.png"/><Relationship Id="rId1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9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3.png"/><Relationship Id="rId2" Type="http://schemas.openxmlformats.org/officeDocument/2006/relationships/image" Target="../media/image108.png"/><Relationship Id="rId1" Type="http://schemas.openxmlformats.org/officeDocument/2006/relationships/image" Target="../media/image33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3.png"/></Relationships>
</file>

<file path=ppt/slides/_rels/slide9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5.png"/><Relationship Id="rId4" Type="http://schemas.openxmlformats.org/officeDocument/2006/relationships/image" Target="../media/image6.png"/><Relationship Id="rId3" Type="http://schemas.openxmlformats.org/officeDocument/2006/relationships/image" Target="../media/image54.png"/><Relationship Id="rId2" Type="http://schemas.openxmlformats.org/officeDocument/2006/relationships/image" Target="../media/image124.png"/><Relationship Id="rId1" Type="http://schemas.openxmlformats.org/officeDocument/2006/relationships/image" Target="../media/image4.png"/></Relationships>
</file>

<file path=ppt/slides/_rels/slide9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9.png"/><Relationship Id="rId4" Type="http://schemas.openxmlformats.org/officeDocument/2006/relationships/image" Target="../media/image128.png"/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image" Target="../media/image4.png"/></Relationships>
</file>

<file path=ppt/slides/_rels/slide9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1.png"/><Relationship Id="rId2" Type="http://schemas.openxmlformats.org/officeDocument/2006/relationships/image" Target="../media/image130.png"/><Relationship Id="rId1" Type="http://schemas.openxmlformats.org/officeDocument/2006/relationships/image" Target="../media/image4.png"/></Relationships>
</file>

<file path=ppt/slides/_rels/slide9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image" Target="../media/image4.png"/></Relationships>
</file>

<file path=ppt/slides/_rels/slide9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1.png"/><Relationship Id="rId8" Type="http://schemas.openxmlformats.org/officeDocument/2006/relationships/image" Target="../media/image140.png"/><Relationship Id="rId7" Type="http://schemas.openxmlformats.org/officeDocument/2006/relationships/image" Target="../media/image139.png"/><Relationship Id="rId6" Type="http://schemas.openxmlformats.org/officeDocument/2006/relationships/image" Target="../media/image138.png"/><Relationship Id="rId5" Type="http://schemas.openxmlformats.org/officeDocument/2006/relationships/image" Target="../media/image137.png"/><Relationship Id="rId4" Type="http://schemas.openxmlformats.org/officeDocument/2006/relationships/image" Target="../media/image136.png"/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43.png"/><Relationship Id="rId10" Type="http://schemas.openxmlformats.org/officeDocument/2006/relationships/image" Target="../media/image142.png"/><Relationship Id="rId1" Type="http://schemas.openxmlformats.org/officeDocument/2006/relationships/image" Target="../media/image20.png"/></Relationships>
</file>

<file path=ppt/slides/_rels/slide9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1.png"/><Relationship Id="rId8" Type="http://schemas.openxmlformats.org/officeDocument/2006/relationships/image" Target="../media/image140.png"/><Relationship Id="rId7" Type="http://schemas.openxmlformats.org/officeDocument/2006/relationships/image" Target="../media/image139.png"/><Relationship Id="rId6" Type="http://schemas.openxmlformats.org/officeDocument/2006/relationships/image" Target="../media/image138.png"/><Relationship Id="rId5" Type="http://schemas.openxmlformats.org/officeDocument/2006/relationships/image" Target="../media/image137.png"/><Relationship Id="rId4" Type="http://schemas.openxmlformats.org/officeDocument/2006/relationships/image" Target="../media/image136.png"/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43.png"/><Relationship Id="rId10" Type="http://schemas.openxmlformats.org/officeDocument/2006/relationships/image" Target="../media/image142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3" name="矩形 5122"/>
          <p:cNvSpPr/>
          <p:nvPr/>
        </p:nvSpPr>
        <p:spPr>
          <a:xfrm>
            <a:off x="2413000" y="1844675"/>
            <a:ext cx="4391025" cy="732790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40000"/>
              </a:lnSpc>
            </a:pPr>
            <a:r>
              <a:rPr lang="zh-CN" altLang="en-US" sz="3000" b="1" baseline="0" dirty="0">
                <a:latin typeface="黑体" panose="02010609060101010101" pitchFamily="2" charset="-122"/>
                <a:ea typeface="黑体" panose="02010609060101010101" pitchFamily="2" charset="-122"/>
              </a:rPr>
              <a:t>  分数的意义和性质</a:t>
            </a:r>
            <a:endParaRPr lang="zh-CN" altLang="en-US" sz="3000" b="1" baseline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120258" name="组合 1120257"/>
          <p:cNvGrpSpPr/>
          <p:nvPr/>
        </p:nvGrpSpPr>
        <p:grpSpPr>
          <a:xfrm>
            <a:off x="898525" y="1484313"/>
            <a:ext cx="781050" cy="1670050"/>
            <a:chOff x="385" y="1389"/>
            <a:chExt cx="492" cy="1052"/>
          </a:xfrm>
        </p:grpSpPr>
        <p:pic>
          <p:nvPicPr>
            <p:cNvPr id="1120259" name="图片 1120258" descr="P-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" y="1389"/>
              <a:ext cx="492" cy="2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0260" name="图片 1120259" descr="P-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" y="1668"/>
              <a:ext cx="492" cy="2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0261" name="图片 1120260" descr="P-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" y="1947"/>
              <a:ext cx="492" cy="2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0262" name="图片 1120261" descr="P-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" y="2227"/>
              <a:ext cx="492" cy="21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20263" name="组合 1120262"/>
          <p:cNvGrpSpPr/>
          <p:nvPr/>
        </p:nvGrpSpPr>
        <p:grpSpPr>
          <a:xfrm>
            <a:off x="1870075" y="1484313"/>
            <a:ext cx="781050" cy="1670050"/>
            <a:chOff x="938" y="1389"/>
            <a:chExt cx="492" cy="1052"/>
          </a:xfrm>
        </p:grpSpPr>
        <p:pic>
          <p:nvPicPr>
            <p:cNvPr id="1120264" name="图片 1120263" descr="P-62-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8" y="1389"/>
              <a:ext cx="492" cy="20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0265" name="图片 1120264" descr="P-62-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8" y="1672"/>
              <a:ext cx="492" cy="20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0266" name="图片 1120265" descr="P-62-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8" y="1955"/>
              <a:ext cx="492" cy="20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0267" name="图片 1120266" descr="P-62-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8" y="2238"/>
              <a:ext cx="492" cy="20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20268" name="组合 1120267"/>
          <p:cNvGrpSpPr/>
          <p:nvPr/>
        </p:nvGrpSpPr>
        <p:grpSpPr>
          <a:xfrm>
            <a:off x="2843213" y="1484313"/>
            <a:ext cx="715962" cy="1670050"/>
            <a:chOff x="1491" y="1389"/>
            <a:chExt cx="451" cy="1052"/>
          </a:xfrm>
        </p:grpSpPr>
        <p:pic>
          <p:nvPicPr>
            <p:cNvPr id="1120269" name="图片 1120268" descr="P-62-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91" y="1389"/>
              <a:ext cx="451" cy="2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0270" name="图片 1120269" descr="P-62-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91" y="1672"/>
              <a:ext cx="451" cy="2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0271" name="图片 1120270" descr="P-62-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91" y="1956"/>
              <a:ext cx="451" cy="2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0272" name="图片 1120271" descr="P-62-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91" y="2240"/>
              <a:ext cx="451" cy="20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20273" name="矩形 1120272"/>
          <p:cNvSpPr/>
          <p:nvPr/>
        </p:nvSpPr>
        <p:spPr>
          <a:xfrm>
            <a:off x="3851275" y="1268413"/>
            <a:ext cx="4608513" cy="1571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8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一堆糖，平均分成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2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份，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8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每份是这堆糖的         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20274" name="组合 1120273"/>
          <p:cNvGrpSpPr/>
          <p:nvPr/>
        </p:nvGrpSpPr>
        <p:grpSpPr>
          <a:xfrm>
            <a:off x="6299200" y="2109788"/>
            <a:ext cx="1008063" cy="914400"/>
            <a:chOff x="2517" y="2387"/>
            <a:chExt cx="635" cy="576"/>
          </a:xfrm>
        </p:grpSpPr>
        <p:sp>
          <p:nvSpPr>
            <p:cNvPr id="1120275" name="矩形 1120274"/>
            <p:cNvSpPr/>
            <p:nvPr/>
          </p:nvSpPr>
          <p:spPr>
            <a:xfrm>
              <a:off x="2517" y="2387"/>
              <a:ext cx="635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20276" name="直接连接符 1120275"/>
            <p:cNvSpPr/>
            <p:nvPr/>
          </p:nvSpPr>
          <p:spPr>
            <a:xfrm>
              <a:off x="2613" y="2675"/>
              <a:ext cx="443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20277" name="组合 1120276"/>
          <p:cNvGrpSpPr/>
          <p:nvPr/>
        </p:nvGrpSpPr>
        <p:grpSpPr>
          <a:xfrm>
            <a:off x="1619250" y="3257550"/>
            <a:ext cx="6340475" cy="914400"/>
            <a:chOff x="1020" y="2052"/>
            <a:chExt cx="3994" cy="576"/>
          </a:xfrm>
        </p:grpSpPr>
        <p:sp>
          <p:nvSpPr>
            <p:cNvPr id="1120278" name="矩形 1120277"/>
            <p:cNvSpPr/>
            <p:nvPr/>
          </p:nvSpPr>
          <p:spPr>
            <a:xfrm>
              <a:off x="1020" y="2143"/>
              <a:ext cx="3994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平均分成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3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份，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2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份是这堆糖的          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20279" name="组合 1120278"/>
            <p:cNvGrpSpPr/>
            <p:nvPr/>
          </p:nvGrpSpPr>
          <p:grpSpPr>
            <a:xfrm>
              <a:off x="4007" y="2052"/>
              <a:ext cx="635" cy="576"/>
              <a:chOff x="2517" y="2387"/>
              <a:chExt cx="635" cy="576"/>
            </a:xfrm>
          </p:grpSpPr>
          <p:sp>
            <p:nvSpPr>
              <p:cNvPr id="1120280" name="矩形 1120279"/>
              <p:cNvSpPr/>
              <p:nvPr/>
            </p:nvSpPr>
            <p:spPr>
              <a:xfrm>
                <a:off x="2517" y="2387"/>
                <a:ext cx="635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  )</a:t>
                </a:r>
                <a:endPara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120281" name="直接连接符 1120280"/>
              <p:cNvSpPr/>
              <p:nvPr/>
            </p:nvSpPr>
            <p:spPr>
              <a:xfrm>
                <a:off x="2613" y="2675"/>
                <a:ext cx="443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sp>
        <p:nvSpPr>
          <p:cNvPr id="1120292" name="矩形 1120291"/>
          <p:cNvSpPr/>
          <p:nvPr/>
        </p:nvSpPr>
        <p:spPr>
          <a:xfrm>
            <a:off x="6613525" y="2132013"/>
            <a:ext cx="352425" cy="914400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0293" name="矩形 1120292"/>
          <p:cNvSpPr/>
          <p:nvPr/>
        </p:nvSpPr>
        <p:spPr>
          <a:xfrm>
            <a:off x="6675438" y="3281363"/>
            <a:ext cx="352425" cy="914400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0296" name="圆角矩形 1120295"/>
          <p:cNvSpPr/>
          <p:nvPr/>
        </p:nvSpPr>
        <p:spPr>
          <a:xfrm>
            <a:off x="844550" y="1412875"/>
            <a:ext cx="1905000" cy="1808163"/>
          </a:xfrm>
          <a:prstGeom prst="roundRect">
            <a:avLst>
              <a:gd name="adj" fmla="val 3310"/>
            </a:avLst>
          </a:prstGeom>
          <a:noFill/>
          <a:ln w="22225" cap="flat" cmpd="sng">
            <a:solidFill>
              <a:srgbClr val="008000"/>
            </a:solidFill>
            <a:prstDash val="dash"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0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0293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33223" name="矩形 1033222"/>
          <p:cNvSpPr/>
          <p:nvPr/>
        </p:nvSpPr>
        <p:spPr>
          <a:xfrm>
            <a:off x="1492250" y="1052513"/>
            <a:ext cx="5400675" cy="64770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3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怎样求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18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27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的最大公因数。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33242" name="组合 1033241"/>
          <p:cNvGrpSpPr/>
          <p:nvPr/>
        </p:nvGrpSpPr>
        <p:grpSpPr>
          <a:xfrm>
            <a:off x="611188" y="1123950"/>
            <a:ext cx="1025525" cy="569913"/>
            <a:chOff x="585" y="1319"/>
            <a:chExt cx="646" cy="359"/>
          </a:xfrm>
        </p:grpSpPr>
        <p:pic>
          <p:nvPicPr>
            <p:cNvPr id="1033243" name="图片 1033242" descr="小鱼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5" y="1319"/>
              <a:ext cx="515" cy="3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3244" name="矩形 1033243"/>
            <p:cNvSpPr/>
            <p:nvPr/>
          </p:nvSpPr>
          <p:spPr>
            <a:xfrm>
              <a:off x="745" y="1338"/>
              <a:ext cx="48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buClrTx/>
              </a:pPr>
              <a:r>
                <a:rPr lang="en-US" altLang="zh-CN" sz="2800" b="1" baseline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2</a:t>
              </a:r>
              <a:endParaRPr lang="en-US" altLang="zh-CN" sz="2800" b="1" baseline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1033261" name="组合 1033260"/>
          <p:cNvGrpSpPr/>
          <p:nvPr/>
        </p:nvGrpSpPr>
        <p:grpSpPr>
          <a:xfrm>
            <a:off x="2400300" y="1608138"/>
            <a:ext cx="6564313" cy="1749425"/>
            <a:chOff x="1512" y="1013"/>
            <a:chExt cx="4135" cy="1102"/>
          </a:xfrm>
        </p:grpSpPr>
        <p:grpSp>
          <p:nvGrpSpPr>
            <p:cNvPr id="1033234" name="组合 1033233"/>
            <p:cNvGrpSpPr/>
            <p:nvPr/>
          </p:nvGrpSpPr>
          <p:grpSpPr>
            <a:xfrm>
              <a:off x="1512" y="1013"/>
              <a:ext cx="2683" cy="1060"/>
              <a:chOff x="1603" y="1071"/>
              <a:chExt cx="2683" cy="1060"/>
            </a:xfrm>
          </p:grpSpPr>
          <p:pic>
            <p:nvPicPr>
              <p:cNvPr id="1033226" name="图片 1033225" descr="99999"/>
              <p:cNvPicPr>
                <a:picLocks noChangeAspect="1"/>
              </p:cNvPicPr>
              <p:nvPr/>
            </p:nvPicPr>
            <p:blipFill>
              <a:blip r:embed="rId3"/>
              <a:srcRect l="12976" t="7349" r="37741" b="65479"/>
              <a:stretch>
                <a:fillRect/>
              </a:stretch>
            </p:blipFill>
            <p:spPr>
              <a:xfrm>
                <a:off x="1603" y="1178"/>
                <a:ext cx="2176" cy="85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33229" name="图片 1033228" descr="P-81-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586" y="1071"/>
                <a:ext cx="700" cy="106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033250" name="组合 1033249"/>
            <p:cNvGrpSpPr/>
            <p:nvPr/>
          </p:nvGrpSpPr>
          <p:grpSpPr>
            <a:xfrm>
              <a:off x="4060" y="1032"/>
              <a:ext cx="1587" cy="1083"/>
              <a:chOff x="3930" y="1000"/>
              <a:chExt cx="1587" cy="1083"/>
            </a:xfrm>
          </p:grpSpPr>
          <p:pic>
            <p:nvPicPr>
              <p:cNvPr id="1033246" name="图片 1033245" descr="P-061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930" y="1038"/>
                <a:ext cx="1369" cy="104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33235" name="矩形 1033234"/>
              <p:cNvSpPr/>
              <p:nvPr/>
            </p:nvSpPr>
            <p:spPr>
              <a:xfrm>
                <a:off x="4066" y="1000"/>
                <a:ext cx="1451" cy="106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>
                  <a:lnSpc>
                    <a:spcPct val="130000"/>
                  </a:lnSpc>
                </a:pP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它们的公因</a:t>
                </a:r>
                <a:endPara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130000"/>
                  </a:lnSpc>
                </a:pP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数 </a:t>
                </a:r>
                <a:r>
                  <a:rPr lang="en-US" altLang="zh-CN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，</a:t>
                </a:r>
                <a:r>
                  <a:rPr lang="en-US" altLang="zh-CN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，</a:t>
                </a:r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130000"/>
                  </a:lnSpc>
                </a:pP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中，</a:t>
                </a:r>
                <a:r>
                  <a:rPr lang="en-US" altLang="zh-CN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9 </a:t>
                </a: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最大。</a:t>
                </a:r>
                <a:endPara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</p:grpSp>
      <p:grpSp>
        <p:nvGrpSpPr>
          <p:cNvPr id="1033260" name="组合 1033259"/>
          <p:cNvGrpSpPr/>
          <p:nvPr/>
        </p:nvGrpSpPr>
        <p:grpSpPr>
          <a:xfrm>
            <a:off x="1258888" y="4511675"/>
            <a:ext cx="7634287" cy="1725613"/>
            <a:chOff x="793" y="2933"/>
            <a:chExt cx="4809" cy="1087"/>
          </a:xfrm>
        </p:grpSpPr>
        <p:grpSp>
          <p:nvGrpSpPr>
            <p:cNvPr id="1033233" name="组合 1033232"/>
            <p:cNvGrpSpPr/>
            <p:nvPr/>
          </p:nvGrpSpPr>
          <p:grpSpPr>
            <a:xfrm>
              <a:off x="793" y="3067"/>
              <a:ext cx="2825" cy="944"/>
              <a:chOff x="1144" y="3121"/>
              <a:chExt cx="2825" cy="944"/>
            </a:xfrm>
          </p:grpSpPr>
          <p:pic>
            <p:nvPicPr>
              <p:cNvPr id="1033227" name="图片 1033226" descr="99999"/>
              <p:cNvPicPr>
                <a:picLocks noChangeAspect="1"/>
              </p:cNvPicPr>
              <p:nvPr/>
            </p:nvPicPr>
            <p:blipFill>
              <a:blip r:embed="rId3"/>
              <a:srcRect l="7994" t="68982" r="41386" b="11774"/>
              <a:stretch>
                <a:fillRect/>
              </a:stretch>
            </p:blipFill>
            <p:spPr>
              <a:xfrm>
                <a:off x="1144" y="3249"/>
                <a:ext cx="2235" cy="60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33230" name="图片 1033229" descr="P-81-3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199" y="3121"/>
                <a:ext cx="770" cy="94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033254" name="组合 1033253"/>
            <p:cNvGrpSpPr/>
            <p:nvPr/>
          </p:nvGrpSpPr>
          <p:grpSpPr>
            <a:xfrm>
              <a:off x="3643" y="2933"/>
              <a:ext cx="1959" cy="1087"/>
              <a:chOff x="3560" y="3025"/>
              <a:chExt cx="1959" cy="1087"/>
            </a:xfrm>
          </p:grpSpPr>
          <p:pic>
            <p:nvPicPr>
              <p:cNvPr id="1033252" name="图片 1033251" descr="P-061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560" y="3067"/>
                <a:ext cx="1739" cy="104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33236" name="矩形 1033235"/>
              <p:cNvSpPr/>
              <p:nvPr/>
            </p:nvSpPr>
            <p:spPr>
              <a:xfrm>
                <a:off x="3750" y="3025"/>
                <a:ext cx="1769" cy="106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>
                  <a:lnSpc>
                    <a:spcPct val="130000"/>
                  </a:lnSpc>
                </a:pP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我是看 </a:t>
                </a:r>
                <a:r>
                  <a:rPr lang="en-US" altLang="zh-CN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18 </a:t>
                </a: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的因</a:t>
                </a:r>
                <a:endPara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130000"/>
                  </a:lnSpc>
                </a:pP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数中有哪些是</a:t>
                </a:r>
                <a:endPara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130000"/>
                  </a:lnSpc>
                </a:pPr>
                <a:r>
                  <a:rPr lang="en-US" altLang="zh-CN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27 </a:t>
                </a: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的因数 </a:t>
                </a:r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······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</p:grpSp>
      <p:grpSp>
        <p:nvGrpSpPr>
          <p:cNvPr id="1033262" name="组合 1033261"/>
          <p:cNvGrpSpPr/>
          <p:nvPr/>
        </p:nvGrpSpPr>
        <p:grpSpPr>
          <a:xfrm>
            <a:off x="539750" y="1773238"/>
            <a:ext cx="4984750" cy="2906712"/>
            <a:chOff x="340" y="1117"/>
            <a:chExt cx="3140" cy="1831"/>
          </a:xfrm>
        </p:grpSpPr>
        <p:grpSp>
          <p:nvGrpSpPr>
            <p:cNvPr id="1033239" name="组合 1033238"/>
            <p:cNvGrpSpPr/>
            <p:nvPr/>
          </p:nvGrpSpPr>
          <p:grpSpPr>
            <a:xfrm>
              <a:off x="385" y="2024"/>
              <a:ext cx="3095" cy="924"/>
              <a:chOff x="420" y="2069"/>
              <a:chExt cx="3095" cy="924"/>
            </a:xfrm>
          </p:grpSpPr>
          <p:pic>
            <p:nvPicPr>
              <p:cNvPr id="1033228" name="图片 1033227" descr="99999"/>
              <p:cNvPicPr>
                <a:picLocks noChangeAspect="1"/>
              </p:cNvPicPr>
              <p:nvPr/>
            </p:nvPicPr>
            <p:blipFill>
              <a:blip r:embed="rId3"/>
              <a:srcRect l="42374" t="36983" r="7437" b="33479"/>
              <a:stretch>
                <a:fillRect/>
              </a:stretch>
            </p:blipFill>
            <p:spPr>
              <a:xfrm>
                <a:off x="1299" y="2069"/>
                <a:ext cx="2216" cy="9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33225" name="图片 1033224" descr="P-81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20" y="2114"/>
                <a:ext cx="1099" cy="87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033258" name="组合 1033257"/>
            <p:cNvGrpSpPr/>
            <p:nvPr/>
          </p:nvGrpSpPr>
          <p:grpSpPr>
            <a:xfrm>
              <a:off x="340" y="1117"/>
              <a:ext cx="1674" cy="921"/>
              <a:chOff x="385" y="1253"/>
              <a:chExt cx="1674" cy="921"/>
            </a:xfrm>
          </p:grpSpPr>
          <p:pic>
            <p:nvPicPr>
              <p:cNvPr id="1033256" name="图片 1033255" descr="气泡-10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5" y="1282"/>
                <a:ext cx="1099" cy="8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33257" name="矩形 1033256"/>
              <p:cNvSpPr/>
              <p:nvPr/>
            </p:nvSpPr>
            <p:spPr>
              <a:xfrm>
                <a:off x="426" y="1253"/>
                <a:ext cx="1633" cy="6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>
                  <a:lnSpc>
                    <a:spcPct val="120000"/>
                  </a:lnSpc>
                </a:pP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我是这样</a:t>
                </a:r>
                <a:endPara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120000"/>
                  </a:lnSpc>
                </a:pP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表示的。</a:t>
                </a:r>
                <a:endParaRPr lang="zh-CN" altLang="en-US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3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3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3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114132" name="组合 1114131"/>
          <p:cNvGrpSpPr/>
          <p:nvPr/>
        </p:nvGrpSpPr>
        <p:grpSpPr>
          <a:xfrm>
            <a:off x="684213" y="1557338"/>
            <a:ext cx="8064500" cy="1612900"/>
            <a:chOff x="340" y="1099"/>
            <a:chExt cx="5080" cy="1016"/>
          </a:xfrm>
        </p:grpSpPr>
        <p:pic>
          <p:nvPicPr>
            <p:cNvPr id="1114131" name="图片 1114130" descr="气泡-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85" y="1517"/>
              <a:ext cx="3951" cy="3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14118" name="矩形 1114117"/>
            <p:cNvSpPr/>
            <p:nvPr/>
          </p:nvSpPr>
          <p:spPr>
            <a:xfrm>
              <a:off x="1428" y="1541"/>
              <a:ext cx="399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你还有其他方法吗</a:t>
              </a:r>
              <a:r>
                <a:rPr lang="en-US" altLang="zh-CN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?  </a:t>
              </a: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和同学讨论一下。</a:t>
              </a:r>
              <a:endPara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1114125" name="图片 1114124" descr="小精灵-0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0" y="1099"/>
              <a:ext cx="1031" cy="101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14133" name="矩形 1114132"/>
          <p:cNvSpPr/>
          <p:nvPr/>
        </p:nvSpPr>
        <p:spPr>
          <a:xfrm>
            <a:off x="468313" y="3573463"/>
            <a:ext cx="8208962" cy="137477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观察一下，两个数的公因数和它们的最大公因数之间有什么关系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35266" name="矩形 1035265"/>
          <p:cNvSpPr/>
          <p:nvPr/>
        </p:nvSpPr>
        <p:spPr>
          <a:xfrm>
            <a:off x="746125" y="1268413"/>
            <a:ext cx="6921500" cy="140652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6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找出下列每组数的最大公因数。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4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8        16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32        1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7        8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9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35267" name="矩形 1035266"/>
          <p:cNvSpPr/>
          <p:nvPr/>
        </p:nvSpPr>
        <p:spPr>
          <a:xfrm>
            <a:off x="1093788" y="2708275"/>
            <a:ext cx="5113337" cy="272097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60000"/>
              </a:lnSpc>
            </a:pP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8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的最大公因数是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16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32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的最大公因数是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16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7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的最大公因数是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8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9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的最大公因数是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26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526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267">
                                            <p:txEl>
                                              <p:charRg st="1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35267">
                                            <p:txEl>
                                              <p:charRg st="17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267">
                                            <p:txEl>
                                              <p:charRg st="37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35267">
                                            <p:txEl>
                                              <p:charRg st="37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267">
                                            <p:txEl>
                                              <p:charRg st="54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35267">
                                            <p:txEl>
                                              <p:charRg st="54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36292" name="矩形 1036291"/>
          <p:cNvSpPr/>
          <p:nvPr/>
        </p:nvSpPr>
        <p:spPr>
          <a:xfrm>
            <a:off x="1277938" y="1773238"/>
            <a:ext cx="3941762" cy="503237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做完后你发现了什么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36293" name="矩形 1036292"/>
          <p:cNvSpPr/>
          <p:nvPr/>
        </p:nvSpPr>
        <p:spPr>
          <a:xfrm>
            <a:off x="611188" y="2420938"/>
            <a:ext cx="8280400" cy="206375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60000"/>
              </a:lnSpc>
            </a:pP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我发现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: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当两个数是倍数关系时，这两个数的最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大公因数就是那个较小的数；当两个数是互质数时，这两个数的最大公因数就是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6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6293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60195" name="矩形 1160194"/>
          <p:cNvSpPr/>
          <p:nvPr/>
        </p:nvSpPr>
        <p:spPr>
          <a:xfrm>
            <a:off x="468313" y="1292225"/>
            <a:ext cx="8280400" cy="350520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6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利用分解质因数的方法，可以比较简便地求出两个数的最大公因数。例如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: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                        24 = </a:t>
            </a: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800" b="1" baseline="0">
                <a:latin typeface="Times New Roman" panose="02020603050405020304" pitchFamily="18" charset="0"/>
                <a:ea typeface="黑体" panose="02010609060101010101" pitchFamily="2" charset="-122"/>
              </a:rPr>
              <a:t>×</a:t>
            </a: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800" b="1" baseline="0">
                <a:latin typeface="Times New Roman" panose="02020603050405020304" pitchFamily="18" charset="0"/>
                <a:ea typeface="黑体" panose="02010609060101010101" pitchFamily="2" charset="-122"/>
              </a:rPr>
              <a:t>×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800" b="1" baseline="0">
                <a:latin typeface="Times New Roman" panose="02020603050405020304" pitchFamily="18" charset="0"/>
                <a:ea typeface="黑体" panose="02010609060101010101" pitchFamily="2" charset="-122"/>
              </a:rPr>
              <a:t>×</a:t>
            </a: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endParaRPr lang="en-US" altLang="zh-CN" sz="2800" b="1" baseline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                        36 = </a:t>
            </a: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800" b="1" baseline="0">
                <a:latin typeface="Times New Roman" panose="02020603050405020304" pitchFamily="18" charset="0"/>
                <a:ea typeface="黑体" panose="02010609060101010101" pitchFamily="2" charset="-122"/>
              </a:rPr>
              <a:t>×</a:t>
            </a: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800" b="1" baseline="0">
                <a:latin typeface="Times New Roman" panose="02020603050405020304" pitchFamily="18" charset="0"/>
                <a:ea typeface="黑体" panose="02010609060101010101" pitchFamily="2" charset="-122"/>
              </a:rPr>
              <a:t>×</a:t>
            </a: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en-US" altLang="zh-CN" sz="2800" b="1" baseline="0">
                <a:latin typeface="Times New Roman" panose="02020603050405020304" pitchFamily="18" charset="0"/>
                <a:ea typeface="黑体" panose="02010609060101010101" pitchFamily="2" charset="-122"/>
              </a:rPr>
              <a:t>×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    24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36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的最大公因数 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= </a:t>
            </a: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800" b="1" baseline="0">
                <a:latin typeface="Times New Roman" panose="02020603050405020304" pitchFamily="18" charset="0"/>
                <a:ea typeface="黑体" panose="02010609060101010101" pitchFamily="2" charset="-122"/>
              </a:rPr>
              <a:t>×</a:t>
            </a: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800" b="1" baseline="0">
                <a:latin typeface="Times New Roman" panose="02020603050405020304" pitchFamily="18" charset="0"/>
                <a:ea typeface="黑体" panose="02010609060101010101" pitchFamily="2" charset="-122"/>
              </a:rPr>
              <a:t>×</a:t>
            </a: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en-US" altLang="zh-CN" sz="2800" b="1" baseline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= 12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med">
    <p:wipe dir="r"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39443" name="矩形 1039442"/>
          <p:cNvSpPr/>
          <p:nvPr/>
        </p:nvSpPr>
        <p:spPr>
          <a:xfrm>
            <a:off x="755650" y="1268413"/>
            <a:ext cx="7129463" cy="213995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6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1.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填空。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10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15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的公因数有 </a:t>
            </a:r>
            <a:r>
              <a:rPr lang="en-US" altLang="zh-CN" sz="2800" b="0" baseline="0">
                <a:solidFill>
                  <a:srgbClr val="CC0099"/>
                </a:solidFill>
                <a:latin typeface="Times New Roman" panose="02020603050405020304" pitchFamily="18" charset="0"/>
                <a:ea typeface="楷体_GB2312" pitchFamily="49" charset="-122"/>
              </a:rPr>
              <a:t>_____________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800" b="1" baseline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14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49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的公因数有 </a:t>
            </a:r>
            <a:r>
              <a:rPr lang="en-US" altLang="zh-CN" sz="2800" b="0" baseline="0">
                <a:solidFill>
                  <a:srgbClr val="CC0099"/>
                </a:solidFill>
                <a:latin typeface="Times New Roman" panose="02020603050405020304" pitchFamily="18" charset="0"/>
                <a:ea typeface="楷体_GB2312" pitchFamily="49" charset="-122"/>
              </a:rPr>
              <a:t>_____________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39444" name="矩形 1039443"/>
          <p:cNvSpPr/>
          <p:nvPr/>
        </p:nvSpPr>
        <p:spPr>
          <a:xfrm>
            <a:off x="5221288" y="2133600"/>
            <a:ext cx="1079500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39445" name="矩形 1039444"/>
          <p:cNvSpPr/>
          <p:nvPr/>
        </p:nvSpPr>
        <p:spPr>
          <a:xfrm>
            <a:off x="5221288" y="2852738"/>
            <a:ext cx="1079500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7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39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39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9444" grpId="0"/>
      <p:bldP spid="1039445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62245" name="矩形 1162244"/>
          <p:cNvSpPr/>
          <p:nvPr/>
        </p:nvSpPr>
        <p:spPr>
          <a:xfrm>
            <a:off x="611188" y="1196975"/>
            <a:ext cx="7786687" cy="350520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6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2.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找出下面每组数的最大公因数。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6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9                       15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12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42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54                   30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45 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5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9                       34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17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16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48                   15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16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62247" name="矩形 1162246"/>
          <p:cNvSpPr/>
          <p:nvPr/>
        </p:nvSpPr>
        <p:spPr>
          <a:xfrm>
            <a:off x="2505075" y="2060575"/>
            <a:ext cx="1922463" cy="519113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62248" name="矩形 1162247"/>
          <p:cNvSpPr/>
          <p:nvPr/>
        </p:nvSpPr>
        <p:spPr>
          <a:xfrm>
            <a:off x="5602288" y="2060575"/>
            <a:ext cx="1922462" cy="519113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62249" name="矩形 1162248"/>
          <p:cNvSpPr/>
          <p:nvPr/>
        </p:nvSpPr>
        <p:spPr>
          <a:xfrm>
            <a:off x="2484438" y="2765425"/>
            <a:ext cx="1922462" cy="519113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62250" name="矩形 1162249"/>
          <p:cNvSpPr/>
          <p:nvPr/>
        </p:nvSpPr>
        <p:spPr>
          <a:xfrm>
            <a:off x="5529263" y="2765425"/>
            <a:ext cx="1922462" cy="519113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15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62251" name="矩形 1162250"/>
          <p:cNvSpPr/>
          <p:nvPr/>
        </p:nvSpPr>
        <p:spPr>
          <a:xfrm>
            <a:off x="2505075" y="3429000"/>
            <a:ext cx="1922463" cy="519113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62252" name="矩形 1162251"/>
          <p:cNvSpPr/>
          <p:nvPr/>
        </p:nvSpPr>
        <p:spPr>
          <a:xfrm>
            <a:off x="5529263" y="3429000"/>
            <a:ext cx="1922462" cy="519113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17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62253" name="矩形 1162252"/>
          <p:cNvSpPr/>
          <p:nvPr/>
        </p:nvSpPr>
        <p:spPr>
          <a:xfrm>
            <a:off x="2505075" y="4149725"/>
            <a:ext cx="1922463" cy="519113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16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62254" name="矩形 1162253"/>
          <p:cNvSpPr/>
          <p:nvPr/>
        </p:nvSpPr>
        <p:spPr>
          <a:xfrm>
            <a:off x="5529263" y="4149725"/>
            <a:ext cx="1922462" cy="519113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62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62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62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62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62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62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62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62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2247" grpId="0"/>
      <p:bldP spid="1162248" grpId="0"/>
      <p:bldP spid="1162249" grpId="0"/>
      <p:bldP spid="1162250" grpId="0"/>
      <p:bldP spid="1162251" grpId="0"/>
      <p:bldP spid="1162252" grpId="0"/>
      <p:bldP spid="1162253" grpId="0"/>
      <p:bldP spid="1162254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65314" name="矩形 1165313"/>
          <p:cNvSpPr/>
          <p:nvPr/>
        </p:nvSpPr>
        <p:spPr>
          <a:xfrm>
            <a:off x="539750" y="1052513"/>
            <a:ext cx="7986713" cy="5278437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35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3.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选出正确答案的编号填在横线上。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35000"/>
              </a:lnSpc>
            </a:pPr>
            <a:r>
              <a:rPr lang="zh-CN" altLang="en-US" sz="2800" b="1" baseline="0"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9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16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的最大公因数是</a:t>
            </a: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______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35000"/>
              </a:lnSpc>
            </a:pPr>
            <a:r>
              <a:rPr lang="zh-CN" altLang="en-US" sz="2800" b="1" baseline="0">
                <a:latin typeface="Times New Roman" panose="02020603050405020304" pitchFamily="18" charset="0"/>
                <a:ea typeface="楷体_GB2312" pitchFamily="49" charset="-122"/>
              </a:rPr>
              <a:t>           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A. 1           B. 3           C. 4           D. 9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35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16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48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的最大公因数是</a:t>
            </a: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______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35000"/>
              </a:lnSpc>
            </a:pPr>
            <a:r>
              <a:rPr lang="zh-CN" altLang="en-US" sz="2800" b="1" baseline="0">
                <a:latin typeface="Times New Roman" panose="02020603050405020304" pitchFamily="18" charset="0"/>
                <a:ea typeface="楷体_GB2312" pitchFamily="49" charset="-122"/>
              </a:rPr>
              <a:t>           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A. 4           B. 6           C. 8           D. 16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35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甲数是乙数的倍数，甲、乙两数的最大公因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35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       数是</a:t>
            </a: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______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35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      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A. 1           B.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甲数          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C.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乙数           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35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      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D.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甲、乙两数的积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65315" name="矩形 1165314"/>
          <p:cNvSpPr/>
          <p:nvPr/>
        </p:nvSpPr>
        <p:spPr>
          <a:xfrm>
            <a:off x="5521325" y="1744663"/>
            <a:ext cx="1922463" cy="519112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65316" name="矩形 1165315"/>
          <p:cNvSpPr/>
          <p:nvPr/>
        </p:nvSpPr>
        <p:spPr>
          <a:xfrm>
            <a:off x="5673725" y="2901950"/>
            <a:ext cx="1922463" cy="519113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D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65317" name="矩形 1165316"/>
          <p:cNvSpPr/>
          <p:nvPr/>
        </p:nvSpPr>
        <p:spPr>
          <a:xfrm>
            <a:off x="2649538" y="4638675"/>
            <a:ext cx="1922462" cy="519113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C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65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65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65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5315" grpId="0"/>
      <p:bldP spid="1165316" grpId="0"/>
      <p:bldP spid="1165317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64290" name="矩形 1164289"/>
          <p:cNvSpPr/>
          <p:nvPr/>
        </p:nvSpPr>
        <p:spPr>
          <a:xfrm>
            <a:off x="611188" y="1285875"/>
            <a:ext cx="7786687" cy="77470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6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4.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写出下列各分数分子和分母的最大公因数。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64291" name="矩形 1164290"/>
          <p:cNvSpPr/>
          <p:nvPr/>
        </p:nvSpPr>
        <p:spPr>
          <a:xfrm>
            <a:off x="1406525" y="2408238"/>
            <a:ext cx="1436688" cy="519112"/>
          </a:xfrm>
          <a:prstGeom prst="rect">
            <a:avLst/>
          </a:prstGeom>
          <a:noFill/>
          <a:ln w="22225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8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   )  </a:t>
            </a:r>
            <a:endParaRPr lang="en-US" altLang="zh-CN" sz="2800" b="1" baseline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64292" name="组合 1164291"/>
          <p:cNvGrpSpPr/>
          <p:nvPr/>
        </p:nvGrpSpPr>
        <p:grpSpPr>
          <a:xfrm>
            <a:off x="1116013" y="2195513"/>
            <a:ext cx="358775" cy="946150"/>
            <a:chOff x="2293" y="3190"/>
            <a:chExt cx="226" cy="596"/>
          </a:xfrm>
        </p:grpSpPr>
        <p:sp>
          <p:nvSpPr>
            <p:cNvPr id="1164293" name="矩形 1164292"/>
            <p:cNvSpPr/>
            <p:nvPr/>
          </p:nvSpPr>
          <p:spPr>
            <a:xfrm>
              <a:off x="2293" y="3190"/>
              <a:ext cx="22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9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64294" name="直接连接符 1164293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64295" name="组合 1164294"/>
          <p:cNvGrpSpPr/>
          <p:nvPr/>
        </p:nvGrpSpPr>
        <p:grpSpPr>
          <a:xfrm>
            <a:off x="2987675" y="2195513"/>
            <a:ext cx="536575" cy="946150"/>
            <a:chOff x="3107" y="1393"/>
            <a:chExt cx="338" cy="596"/>
          </a:xfrm>
        </p:grpSpPr>
        <p:sp>
          <p:nvSpPr>
            <p:cNvPr id="1164296" name="矩形 1164295"/>
            <p:cNvSpPr/>
            <p:nvPr/>
          </p:nvSpPr>
          <p:spPr>
            <a:xfrm>
              <a:off x="3107" y="1393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36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64297" name="直接连接符 1164296"/>
            <p:cNvSpPr/>
            <p:nvPr/>
          </p:nvSpPr>
          <p:spPr>
            <a:xfrm>
              <a:off x="3145" y="1688"/>
              <a:ext cx="262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64298" name="矩形 1164297"/>
          <p:cNvSpPr/>
          <p:nvPr/>
        </p:nvSpPr>
        <p:spPr>
          <a:xfrm>
            <a:off x="3419475" y="2408238"/>
            <a:ext cx="1436688" cy="519112"/>
          </a:xfrm>
          <a:prstGeom prst="rect">
            <a:avLst/>
          </a:prstGeom>
          <a:noFill/>
          <a:ln w="22225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8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   )  </a:t>
            </a:r>
            <a:endParaRPr lang="en-US" altLang="zh-CN" sz="2800" b="1" baseline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64299" name="组合 1164298"/>
          <p:cNvGrpSpPr/>
          <p:nvPr/>
        </p:nvGrpSpPr>
        <p:grpSpPr>
          <a:xfrm>
            <a:off x="5224463" y="2195513"/>
            <a:ext cx="536575" cy="946150"/>
            <a:chOff x="3107" y="1393"/>
            <a:chExt cx="338" cy="596"/>
          </a:xfrm>
        </p:grpSpPr>
        <p:sp>
          <p:nvSpPr>
            <p:cNvPr id="1164300" name="矩形 1164299"/>
            <p:cNvSpPr/>
            <p:nvPr/>
          </p:nvSpPr>
          <p:spPr>
            <a:xfrm>
              <a:off x="3107" y="1393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18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72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64301" name="直接连接符 1164300"/>
            <p:cNvSpPr/>
            <p:nvPr/>
          </p:nvSpPr>
          <p:spPr>
            <a:xfrm>
              <a:off x="3145" y="1688"/>
              <a:ext cx="262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64302" name="矩形 1164301"/>
          <p:cNvSpPr/>
          <p:nvPr/>
        </p:nvSpPr>
        <p:spPr>
          <a:xfrm>
            <a:off x="5656263" y="2408238"/>
            <a:ext cx="1436687" cy="519112"/>
          </a:xfrm>
          <a:prstGeom prst="rect">
            <a:avLst/>
          </a:prstGeom>
          <a:noFill/>
          <a:ln w="22225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8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   )  </a:t>
            </a:r>
            <a:endParaRPr lang="en-US" altLang="zh-CN" sz="2800" b="1" baseline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64303" name="组合 1164302"/>
          <p:cNvGrpSpPr/>
          <p:nvPr/>
        </p:nvGrpSpPr>
        <p:grpSpPr>
          <a:xfrm>
            <a:off x="7167563" y="2195513"/>
            <a:ext cx="536575" cy="946150"/>
            <a:chOff x="3107" y="1393"/>
            <a:chExt cx="338" cy="596"/>
          </a:xfrm>
        </p:grpSpPr>
        <p:sp>
          <p:nvSpPr>
            <p:cNvPr id="1164304" name="矩形 1164303"/>
            <p:cNvSpPr/>
            <p:nvPr/>
          </p:nvSpPr>
          <p:spPr>
            <a:xfrm>
              <a:off x="3107" y="1393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9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15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64305" name="直接连接符 1164304"/>
            <p:cNvSpPr/>
            <p:nvPr/>
          </p:nvSpPr>
          <p:spPr>
            <a:xfrm>
              <a:off x="3145" y="1688"/>
              <a:ext cx="262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64306" name="矩形 1164305"/>
          <p:cNvSpPr/>
          <p:nvPr/>
        </p:nvSpPr>
        <p:spPr>
          <a:xfrm>
            <a:off x="7599363" y="2408238"/>
            <a:ext cx="1436687" cy="519112"/>
          </a:xfrm>
          <a:prstGeom prst="rect">
            <a:avLst/>
          </a:prstGeom>
          <a:noFill/>
          <a:ln w="22225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8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   )  </a:t>
            </a:r>
            <a:endParaRPr lang="en-US" altLang="zh-CN" sz="2800" b="1" baseline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64307" name="矩形 1164306"/>
          <p:cNvSpPr/>
          <p:nvPr/>
        </p:nvSpPr>
        <p:spPr>
          <a:xfrm>
            <a:off x="1785938" y="2420938"/>
            <a:ext cx="1922462" cy="519112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64308" name="矩形 1164307"/>
          <p:cNvSpPr/>
          <p:nvPr/>
        </p:nvSpPr>
        <p:spPr>
          <a:xfrm>
            <a:off x="3802063" y="2420938"/>
            <a:ext cx="1922462" cy="519112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64309" name="矩形 1164308"/>
          <p:cNvSpPr/>
          <p:nvPr/>
        </p:nvSpPr>
        <p:spPr>
          <a:xfrm>
            <a:off x="5962650" y="2420938"/>
            <a:ext cx="1922463" cy="519112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18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64310" name="矩形 1164309"/>
          <p:cNvSpPr/>
          <p:nvPr/>
        </p:nvSpPr>
        <p:spPr>
          <a:xfrm>
            <a:off x="7978775" y="2420938"/>
            <a:ext cx="765175" cy="519112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64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64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64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64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4307" grpId="0"/>
      <p:bldP spid="1164308" grpId="0"/>
      <p:bldP spid="1164309" grpId="0"/>
      <p:bldP spid="11643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122306" name="组合 1122305"/>
          <p:cNvGrpSpPr/>
          <p:nvPr/>
        </p:nvGrpSpPr>
        <p:grpSpPr>
          <a:xfrm>
            <a:off x="898525" y="1484313"/>
            <a:ext cx="781050" cy="1670050"/>
            <a:chOff x="385" y="1389"/>
            <a:chExt cx="492" cy="1052"/>
          </a:xfrm>
        </p:grpSpPr>
        <p:pic>
          <p:nvPicPr>
            <p:cNvPr id="1122307" name="图片 1122306" descr="P-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" y="1389"/>
              <a:ext cx="492" cy="2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2308" name="图片 1122307" descr="P-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" y="1668"/>
              <a:ext cx="492" cy="2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2309" name="图片 1122308" descr="P-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" y="1947"/>
              <a:ext cx="492" cy="2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2310" name="图片 1122309" descr="P-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" y="2227"/>
              <a:ext cx="492" cy="21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22311" name="组合 1122310"/>
          <p:cNvGrpSpPr/>
          <p:nvPr/>
        </p:nvGrpSpPr>
        <p:grpSpPr>
          <a:xfrm>
            <a:off x="1870075" y="1484313"/>
            <a:ext cx="781050" cy="1670050"/>
            <a:chOff x="938" y="1389"/>
            <a:chExt cx="492" cy="1052"/>
          </a:xfrm>
        </p:grpSpPr>
        <p:pic>
          <p:nvPicPr>
            <p:cNvPr id="1122312" name="图片 1122311" descr="P-62-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8" y="1389"/>
              <a:ext cx="492" cy="20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2313" name="图片 1122312" descr="P-62-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8" y="1672"/>
              <a:ext cx="492" cy="20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2314" name="图片 1122313" descr="P-62-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8" y="1955"/>
              <a:ext cx="492" cy="20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2315" name="图片 1122314" descr="P-62-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8" y="2238"/>
              <a:ext cx="492" cy="20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22316" name="组合 1122315"/>
          <p:cNvGrpSpPr/>
          <p:nvPr/>
        </p:nvGrpSpPr>
        <p:grpSpPr>
          <a:xfrm>
            <a:off x="2843213" y="1484313"/>
            <a:ext cx="715962" cy="1670050"/>
            <a:chOff x="1491" y="1389"/>
            <a:chExt cx="451" cy="1052"/>
          </a:xfrm>
        </p:grpSpPr>
        <p:pic>
          <p:nvPicPr>
            <p:cNvPr id="1122317" name="图片 1122316" descr="P-62-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91" y="1389"/>
              <a:ext cx="451" cy="2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2318" name="图片 1122317" descr="P-62-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91" y="1672"/>
              <a:ext cx="451" cy="2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2319" name="图片 1122318" descr="P-62-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91" y="1956"/>
              <a:ext cx="451" cy="2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2320" name="图片 1122319" descr="P-62-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91" y="2240"/>
              <a:ext cx="451" cy="20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22321" name="矩形 1122320"/>
          <p:cNvSpPr/>
          <p:nvPr/>
        </p:nvSpPr>
        <p:spPr>
          <a:xfrm>
            <a:off x="3851275" y="1268413"/>
            <a:ext cx="4608513" cy="1571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8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一堆糖，平均分成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2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份，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8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每份是这堆糖的         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22322" name="组合 1122321"/>
          <p:cNvGrpSpPr/>
          <p:nvPr/>
        </p:nvGrpSpPr>
        <p:grpSpPr>
          <a:xfrm>
            <a:off x="6299200" y="2109788"/>
            <a:ext cx="1008063" cy="914400"/>
            <a:chOff x="2517" y="2387"/>
            <a:chExt cx="635" cy="576"/>
          </a:xfrm>
        </p:grpSpPr>
        <p:sp>
          <p:nvSpPr>
            <p:cNvPr id="1122323" name="矩形 1122322"/>
            <p:cNvSpPr/>
            <p:nvPr/>
          </p:nvSpPr>
          <p:spPr>
            <a:xfrm>
              <a:off x="2517" y="2387"/>
              <a:ext cx="635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22324" name="直接连接符 1122323"/>
            <p:cNvSpPr/>
            <p:nvPr/>
          </p:nvSpPr>
          <p:spPr>
            <a:xfrm>
              <a:off x="2613" y="2675"/>
              <a:ext cx="443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22325" name="组合 1122324"/>
          <p:cNvGrpSpPr/>
          <p:nvPr/>
        </p:nvGrpSpPr>
        <p:grpSpPr>
          <a:xfrm>
            <a:off x="1619250" y="3257550"/>
            <a:ext cx="6340475" cy="914400"/>
            <a:chOff x="1020" y="2052"/>
            <a:chExt cx="3994" cy="576"/>
          </a:xfrm>
        </p:grpSpPr>
        <p:sp>
          <p:nvSpPr>
            <p:cNvPr id="1122326" name="矩形 1122325"/>
            <p:cNvSpPr/>
            <p:nvPr/>
          </p:nvSpPr>
          <p:spPr>
            <a:xfrm>
              <a:off x="1020" y="2143"/>
              <a:ext cx="3994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平均分成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3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份，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2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份是这堆糖的          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22327" name="组合 1122326"/>
            <p:cNvGrpSpPr/>
            <p:nvPr/>
          </p:nvGrpSpPr>
          <p:grpSpPr>
            <a:xfrm>
              <a:off x="4007" y="2052"/>
              <a:ext cx="635" cy="576"/>
              <a:chOff x="2517" y="2387"/>
              <a:chExt cx="635" cy="576"/>
            </a:xfrm>
          </p:grpSpPr>
          <p:sp>
            <p:nvSpPr>
              <p:cNvPr id="1122328" name="矩形 1122327"/>
              <p:cNvSpPr/>
              <p:nvPr/>
            </p:nvSpPr>
            <p:spPr>
              <a:xfrm>
                <a:off x="2517" y="2387"/>
                <a:ext cx="635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  )</a:t>
                </a:r>
                <a:endPara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122329" name="直接连接符 1122328"/>
              <p:cNvSpPr/>
              <p:nvPr/>
            </p:nvSpPr>
            <p:spPr>
              <a:xfrm>
                <a:off x="2613" y="2675"/>
                <a:ext cx="443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22330" name="组合 1122329"/>
          <p:cNvGrpSpPr/>
          <p:nvPr/>
        </p:nvGrpSpPr>
        <p:grpSpPr>
          <a:xfrm>
            <a:off x="1619250" y="4241800"/>
            <a:ext cx="6340475" cy="914400"/>
            <a:chOff x="1020" y="2672"/>
            <a:chExt cx="3994" cy="576"/>
          </a:xfrm>
        </p:grpSpPr>
        <p:sp>
          <p:nvSpPr>
            <p:cNvPr id="1122331" name="矩形 1122330"/>
            <p:cNvSpPr/>
            <p:nvPr/>
          </p:nvSpPr>
          <p:spPr>
            <a:xfrm>
              <a:off x="1020" y="2763"/>
              <a:ext cx="3994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平均分成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4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份，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3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份是这堆糖的          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22332" name="组合 1122331"/>
            <p:cNvGrpSpPr/>
            <p:nvPr/>
          </p:nvGrpSpPr>
          <p:grpSpPr>
            <a:xfrm>
              <a:off x="4007" y="2672"/>
              <a:ext cx="635" cy="576"/>
              <a:chOff x="2517" y="2387"/>
              <a:chExt cx="635" cy="576"/>
            </a:xfrm>
          </p:grpSpPr>
          <p:sp>
            <p:nvSpPr>
              <p:cNvPr id="1122333" name="矩形 1122332"/>
              <p:cNvSpPr/>
              <p:nvPr/>
            </p:nvSpPr>
            <p:spPr>
              <a:xfrm>
                <a:off x="2517" y="2387"/>
                <a:ext cx="635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  )</a:t>
                </a:r>
                <a:endPara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122334" name="直接连接符 1122333"/>
              <p:cNvSpPr/>
              <p:nvPr/>
            </p:nvSpPr>
            <p:spPr>
              <a:xfrm>
                <a:off x="2613" y="2675"/>
                <a:ext cx="443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sp>
        <p:nvSpPr>
          <p:cNvPr id="1122340" name="矩形 1122339"/>
          <p:cNvSpPr/>
          <p:nvPr/>
        </p:nvSpPr>
        <p:spPr>
          <a:xfrm>
            <a:off x="6613525" y="2132013"/>
            <a:ext cx="352425" cy="914400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2341" name="矩形 1122340"/>
          <p:cNvSpPr/>
          <p:nvPr/>
        </p:nvSpPr>
        <p:spPr>
          <a:xfrm>
            <a:off x="6675438" y="3281363"/>
            <a:ext cx="352425" cy="914400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2342" name="矩形 1122341"/>
          <p:cNvSpPr/>
          <p:nvPr/>
        </p:nvSpPr>
        <p:spPr>
          <a:xfrm>
            <a:off x="6675438" y="4256088"/>
            <a:ext cx="352425" cy="914400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2344" name="圆角矩形 1122343"/>
          <p:cNvSpPr/>
          <p:nvPr/>
        </p:nvSpPr>
        <p:spPr>
          <a:xfrm>
            <a:off x="844550" y="1412875"/>
            <a:ext cx="2790825" cy="1352550"/>
          </a:xfrm>
          <a:prstGeom prst="roundRect">
            <a:avLst>
              <a:gd name="adj" fmla="val 3310"/>
            </a:avLst>
          </a:prstGeom>
          <a:noFill/>
          <a:ln w="22225" cap="flat" cmpd="sng">
            <a:solidFill>
              <a:srgbClr val="008000"/>
            </a:solidFill>
            <a:prstDash val="dash"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2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2342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63301" name="矩形 1163300"/>
          <p:cNvSpPr/>
          <p:nvPr/>
        </p:nvSpPr>
        <p:spPr>
          <a:xfrm>
            <a:off x="2457450" y="4772025"/>
            <a:ext cx="352425" cy="503238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63302" name="矩形 1163301"/>
          <p:cNvSpPr/>
          <p:nvPr/>
        </p:nvSpPr>
        <p:spPr>
          <a:xfrm>
            <a:off x="3384550" y="4318000"/>
            <a:ext cx="352425" cy="503238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63303" name="矩形 1163302"/>
          <p:cNvSpPr/>
          <p:nvPr/>
        </p:nvSpPr>
        <p:spPr>
          <a:xfrm>
            <a:off x="4321175" y="3862388"/>
            <a:ext cx="352425" cy="503237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63304" name="矩形 1163303"/>
          <p:cNvSpPr/>
          <p:nvPr/>
        </p:nvSpPr>
        <p:spPr>
          <a:xfrm>
            <a:off x="5207000" y="3408363"/>
            <a:ext cx="523875" cy="503237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12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63305" name="矩形 1163304"/>
          <p:cNvSpPr/>
          <p:nvPr/>
        </p:nvSpPr>
        <p:spPr>
          <a:xfrm>
            <a:off x="6169025" y="2952750"/>
            <a:ext cx="523875" cy="503238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36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63266" name="矩形 1163265"/>
          <p:cNvSpPr/>
          <p:nvPr/>
        </p:nvSpPr>
        <p:spPr>
          <a:xfrm>
            <a:off x="539750" y="1381125"/>
            <a:ext cx="7847013" cy="1327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5.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在相应的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(    )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里写出相邻阶梯上两个数的最大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公因数。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63298" name="矩形 1163297"/>
          <p:cNvSpPr/>
          <p:nvPr/>
        </p:nvSpPr>
        <p:spPr>
          <a:xfrm>
            <a:off x="6192838" y="2492375"/>
            <a:ext cx="523875" cy="503238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72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63312" name="组合 1163311"/>
          <p:cNvGrpSpPr/>
          <p:nvPr/>
        </p:nvGrpSpPr>
        <p:grpSpPr>
          <a:xfrm>
            <a:off x="1239838" y="2935288"/>
            <a:ext cx="5699125" cy="2716212"/>
            <a:chOff x="781" y="2004"/>
            <a:chExt cx="3590" cy="1711"/>
          </a:xfrm>
        </p:grpSpPr>
        <p:grpSp>
          <p:nvGrpSpPr>
            <p:cNvPr id="1163268" name="组合 1163267"/>
            <p:cNvGrpSpPr/>
            <p:nvPr/>
          </p:nvGrpSpPr>
          <p:grpSpPr>
            <a:xfrm>
              <a:off x="1031" y="3142"/>
              <a:ext cx="948" cy="333"/>
              <a:chOff x="807" y="2736"/>
              <a:chExt cx="948" cy="333"/>
            </a:xfrm>
          </p:grpSpPr>
          <p:grpSp>
            <p:nvGrpSpPr>
              <p:cNvPr id="1163269" name="组合 1163268"/>
              <p:cNvGrpSpPr/>
              <p:nvPr/>
            </p:nvGrpSpPr>
            <p:grpSpPr>
              <a:xfrm>
                <a:off x="1156" y="2743"/>
                <a:ext cx="599" cy="285"/>
                <a:chOff x="1156" y="2750"/>
                <a:chExt cx="499" cy="239"/>
              </a:xfrm>
            </p:grpSpPr>
            <p:sp>
              <p:nvSpPr>
                <p:cNvPr id="1163270" name="直接连接符 1163269"/>
                <p:cNvSpPr/>
                <p:nvPr/>
              </p:nvSpPr>
              <p:spPr>
                <a:xfrm>
                  <a:off x="1156" y="2750"/>
                  <a:ext cx="499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lg" len="lg"/>
                </a:ln>
              </p:spPr>
            </p:sp>
            <p:sp>
              <p:nvSpPr>
                <p:cNvPr id="1163271" name="直接连接符 1163270"/>
                <p:cNvSpPr/>
                <p:nvPr/>
              </p:nvSpPr>
              <p:spPr>
                <a:xfrm>
                  <a:off x="1156" y="2750"/>
                  <a:ext cx="0" cy="239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  <p:sp>
            <p:nvSpPr>
              <p:cNvPr id="1163272" name="矩形 1163271"/>
              <p:cNvSpPr/>
              <p:nvPr/>
            </p:nvSpPr>
            <p:spPr>
              <a:xfrm>
                <a:off x="807" y="2736"/>
                <a:ext cx="330" cy="317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63273" name="矩形 1163272"/>
              <p:cNvSpPr/>
              <p:nvPr/>
            </p:nvSpPr>
            <p:spPr>
              <a:xfrm>
                <a:off x="1132" y="2752"/>
                <a:ext cx="600" cy="317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163274" name="组合 1163273"/>
            <p:cNvGrpSpPr/>
            <p:nvPr/>
          </p:nvGrpSpPr>
          <p:grpSpPr>
            <a:xfrm>
              <a:off x="1627" y="2854"/>
              <a:ext cx="948" cy="333"/>
              <a:chOff x="807" y="2736"/>
              <a:chExt cx="948" cy="333"/>
            </a:xfrm>
          </p:grpSpPr>
          <p:grpSp>
            <p:nvGrpSpPr>
              <p:cNvPr id="1163275" name="组合 1163274"/>
              <p:cNvGrpSpPr/>
              <p:nvPr/>
            </p:nvGrpSpPr>
            <p:grpSpPr>
              <a:xfrm>
                <a:off x="1156" y="2743"/>
                <a:ext cx="599" cy="285"/>
                <a:chOff x="1156" y="2750"/>
                <a:chExt cx="499" cy="239"/>
              </a:xfrm>
            </p:grpSpPr>
            <p:sp>
              <p:nvSpPr>
                <p:cNvPr id="1163276" name="直接连接符 1163275"/>
                <p:cNvSpPr/>
                <p:nvPr/>
              </p:nvSpPr>
              <p:spPr>
                <a:xfrm>
                  <a:off x="1156" y="2750"/>
                  <a:ext cx="499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lg" len="lg"/>
                </a:ln>
              </p:spPr>
            </p:sp>
            <p:sp>
              <p:nvSpPr>
                <p:cNvPr id="1163277" name="直接连接符 1163276"/>
                <p:cNvSpPr/>
                <p:nvPr/>
              </p:nvSpPr>
              <p:spPr>
                <a:xfrm>
                  <a:off x="1156" y="2750"/>
                  <a:ext cx="0" cy="239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  <p:sp>
            <p:nvSpPr>
              <p:cNvPr id="1163278" name="矩形 1163277"/>
              <p:cNvSpPr/>
              <p:nvPr/>
            </p:nvSpPr>
            <p:spPr>
              <a:xfrm>
                <a:off x="807" y="2736"/>
                <a:ext cx="330" cy="317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15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63279" name="矩形 1163278"/>
              <p:cNvSpPr/>
              <p:nvPr/>
            </p:nvSpPr>
            <p:spPr>
              <a:xfrm>
                <a:off x="1132" y="2752"/>
                <a:ext cx="600" cy="317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163280" name="组合 1163279"/>
            <p:cNvGrpSpPr/>
            <p:nvPr/>
          </p:nvGrpSpPr>
          <p:grpSpPr>
            <a:xfrm>
              <a:off x="2221" y="2569"/>
              <a:ext cx="948" cy="333"/>
              <a:chOff x="807" y="2736"/>
              <a:chExt cx="948" cy="333"/>
            </a:xfrm>
          </p:grpSpPr>
          <p:grpSp>
            <p:nvGrpSpPr>
              <p:cNvPr id="1163281" name="组合 1163280"/>
              <p:cNvGrpSpPr/>
              <p:nvPr/>
            </p:nvGrpSpPr>
            <p:grpSpPr>
              <a:xfrm>
                <a:off x="1156" y="2743"/>
                <a:ext cx="599" cy="285"/>
                <a:chOff x="1156" y="2750"/>
                <a:chExt cx="499" cy="239"/>
              </a:xfrm>
            </p:grpSpPr>
            <p:sp>
              <p:nvSpPr>
                <p:cNvPr id="1163282" name="直接连接符 1163281"/>
                <p:cNvSpPr/>
                <p:nvPr/>
              </p:nvSpPr>
              <p:spPr>
                <a:xfrm>
                  <a:off x="1156" y="2750"/>
                  <a:ext cx="499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lg" len="lg"/>
                </a:ln>
              </p:spPr>
            </p:sp>
            <p:sp>
              <p:nvSpPr>
                <p:cNvPr id="1163283" name="直接连接符 1163282"/>
                <p:cNvSpPr/>
                <p:nvPr/>
              </p:nvSpPr>
              <p:spPr>
                <a:xfrm>
                  <a:off x="1156" y="2750"/>
                  <a:ext cx="0" cy="239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  <p:sp>
            <p:nvSpPr>
              <p:cNvPr id="1163284" name="矩形 1163283"/>
              <p:cNvSpPr/>
              <p:nvPr/>
            </p:nvSpPr>
            <p:spPr>
              <a:xfrm>
                <a:off x="807" y="2736"/>
                <a:ext cx="330" cy="317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18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63285" name="矩形 1163284"/>
              <p:cNvSpPr/>
              <p:nvPr/>
            </p:nvSpPr>
            <p:spPr>
              <a:xfrm>
                <a:off x="1132" y="2752"/>
                <a:ext cx="600" cy="317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163286" name="组合 1163285"/>
            <p:cNvGrpSpPr/>
            <p:nvPr/>
          </p:nvGrpSpPr>
          <p:grpSpPr>
            <a:xfrm>
              <a:off x="2815" y="2283"/>
              <a:ext cx="948" cy="333"/>
              <a:chOff x="807" y="2736"/>
              <a:chExt cx="948" cy="333"/>
            </a:xfrm>
          </p:grpSpPr>
          <p:grpSp>
            <p:nvGrpSpPr>
              <p:cNvPr id="1163287" name="组合 1163286"/>
              <p:cNvGrpSpPr/>
              <p:nvPr/>
            </p:nvGrpSpPr>
            <p:grpSpPr>
              <a:xfrm>
                <a:off x="1156" y="2743"/>
                <a:ext cx="599" cy="285"/>
                <a:chOff x="1156" y="2750"/>
                <a:chExt cx="499" cy="239"/>
              </a:xfrm>
            </p:grpSpPr>
            <p:sp>
              <p:nvSpPr>
                <p:cNvPr id="1163288" name="直接连接符 1163287"/>
                <p:cNvSpPr/>
                <p:nvPr/>
              </p:nvSpPr>
              <p:spPr>
                <a:xfrm>
                  <a:off x="1156" y="2750"/>
                  <a:ext cx="499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lg" len="lg"/>
                </a:ln>
              </p:spPr>
            </p:sp>
            <p:sp>
              <p:nvSpPr>
                <p:cNvPr id="1163289" name="直接连接符 1163288"/>
                <p:cNvSpPr/>
                <p:nvPr/>
              </p:nvSpPr>
              <p:spPr>
                <a:xfrm>
                  <a:off x="1156" y="2750"/>
                  <a:ext cx="0" cy="239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  <p:sp>
            <p:nvSpPr>
              <p:cNvPr id="1163290" name="矩形 1163289"/>
              <p:cNvSpPr/>
              <p:nvPr/>
            </p:nvSpPr>
            <p:spPr>
              <a:xfrm>
                <a:off x="807" y="2736"/>
                <a:ext cx="330" cy="317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24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63291" name="矩形 1163290"/>
              <p:cNvSpPr/>
              <p:nvPr/>
            </p:nvSpPr>
            <p:spPr>
              <a:xfrm>
                <a:off x="1132" y="2752"/>
                <a:ext cx="600" cy="317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163292" name="组合 1163291"/>
            <p:cNvGrpSpPr/>
            <p:nvPr/>
          </p:nvGrpSpPr>
          <p:grpSpPr>
            <a:xfrm>
              <a:off x="3417" y="2004"/>
              <a:ext cx="948" cy="333"/>
              <a:chOff x="807" y="2736"/>
              <a:chExt cx="948" cy="333"/>
            </a:xfrm>
          </p:grpSpPr>
          <p:grpSp>
            <p:nvGrpSpPr>
              <p:cNvPr id="1163293" name="组合 1163292"/>
              <p:cNvGrpSpPr/>
              <p:nvPr/>
            </p:nvGrpSpPr>
            <p:grpSpPr>
              <a:xfrm>
                <a:off x="1156" y="2743"/>
                <a:ext cx="599" cy="285"/>
                <a:chOff x="1156" y="2750"/>
                <a:chExt cx="499" cy="239"/>
              </a:xfrm>
            </p:grpSpPr>
            <p:sp>
              <p:nvSpPr>
                <p:cNvPr id="1163294" name="直接连接符 1163293"/>
                <p:cNvSpPr/>
                <p:nvPr/>
              </p:nvSpPr>
              <p:spPr>
                <a:xfrm>
                  <a:off x="1156" y="2750"/>
                  <a:ext cx="499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lg" len="lg"/>
                </a:ln>
              </p:spPr>
            </p:sp>
            <p:sp>
              <p:nvSpPr>
                <p:cNvPr id="1163295" name="直接连接符 1163294"/>
                <p:cNvSpPr/>
                <p:nvPr/>
              </p:nvSpPr>
              <p:spPr>
                <a:xfrm>
                  <a:off x="1156" y="2750"/>
                  <a:ext cx="0" cy="239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  <p:sp>
            <p:nvSpPr>
              <p:cNvPr id="1163296" name="矩形 1163295"/>
              <p:cNvSpPr/>
              <p:nvPr/>
            </p:nvSpPr>
            <p:spPr>
              <a:xfrm>
                <a:off x="807" y="2736"/>
                <a:ext cx="330" cy="317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36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63297" name="矩形 1163296"/>
              <p:cNvSpPr/>
              <p:nvPr/>
            </p:nvSpPr>
            <p:spPr>
              <a:xfrm>
                <a:off x="1132" y="2752"/>
                <a:ext cx="600" cy="317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163299" name="直接连接符 1163298"/>
            <p:cNvSpPr/>
            <p:nvPr/>
          </p:nvSpPr>
          <p:spPr>
            <a:xfrm>
              <a:off x="781" y="3710"/>
              <a:ext cx="3582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163300" name="直接连接符 1163299"/>
            <p:cNvSpPr/>
            <p:nvPr/>
          </p:nvSpPr>
          <p:spPr>
            <a:xfrm flipH="1">
              <a:off x="4365" y="2004"/>
              <a:ext cx="6" cy="1708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  <p:grpSp>
          <p:nvGrpSpPr>
            <p:cNvPr id="1163307" name="组合 1163306"/>
            <p:cNvGrpSpPr/>
            <p:nvPr/>
          </p:nvGrpSpPr>
          <p:grpSpPr>
            <a:xfrm>
              <a:off x="784" y="3430"/>
              <a:ext cx="599" cy="285"/>
              <a:chOff x="1156" y="2750"/>
              <a:chExt cx="499" cy="239"/>
            </a:xfrm>
          </p:grpSpPr>
          <p:sp>
            <p:nvSpPr>
              <p:cNvPr id="1163308" name="直接连接符 1163307"/>
              <p:cNvSpPr/>
              <p:nvPr/>
            </p:nvSpPr>
            <p:spPr>
              <a:xfrm>
                <a:off x="1156" y="2750"/>
                <a:ext cx="499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163309" name="直接连接符 1163308"/>
              <p:cNvSpPr/>
              <p:nvPr/>
            </p:nvSpPr>
            <p:spPr>
              <a:xfrm>
                <a:off x="1156" y="2750"/>
                <a:ext cx="0" cy="239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63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63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63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63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63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3301" grpId="0"/>
      <p:bldP spid="1163302" grpId="0"/>
      <p:bldP spid="1163303" grpId="0"/>
      <p:bldP spid="1163304" grpId="0"/>
      <p:bldP spid="1163305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40386" name="矩形 1040385"/>
          <p:cNvSpPr/>
          <p:nvPr/>
        </p:nvSpPr>
        <p:spPr>
          <a:xfrm>
            <a:off x="539750" y="1381125"/>
            <a:ext cx="8208963" cy="282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6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6.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按要求写出两个数，使它们的最大公因数是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800" b="1" baseline="0"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两个数都是质数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:  </a:t>
            </a:r>
            <a:r>
              <a:rPr lang="en-US" altLang="zh-CN" sz="2800" b="0" baseline="0">
                <a:solidFill>
                  <a:srgbClr val="CC3399"/>
                </a:solidFill>
                <a:latin typeface="Times New Roman" panose="02020603050405020304" pitchFamily="18" charset="0"/>
                <a:ea typeface="楷体_GB2312" pitchFamily="49" charset="-122"/>
              </a:rPr>
              <a:t>____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800" b="0" baseline="0">
                <a:solidFill>
                  <a:srgbClr val="CC3399"/>
                </a:solidFill>
                <a:latin typeface="Times New Roman" panose="02020603050405020304" pitchFamily="18" charset="0"/>
                <a:ea typeface="楷体_GB2312" pitchFamily="49" charset="-122"/>
              </a:rPr>
              <a:t>____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两个数都是合数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:  </a:t>
            </a:r>
            <a:r>
              <a:rPr lang="en-US" altLang="zh-CN" sz="2800" b="0" baseline="0">
                <a:solidFill>
                  <a:srgbClr val="CC3399"/>
                </a:solidFill>
                <a:latin typeface="Times New Roman" panose="02020603050405020304" pitchFamily="18" charset="0"/>
                <a:ea typeface="楷体_GB2312" pitchFamily="49" charset="-122"/>
              </a:rPr>
              <a:t>____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800" b="0" baseline="0">
                <a:solidFill>
                  <a:srgbClr val="CC3399"/>
                </a:solidFill>
                <a:latin typeface="Times New Roman" panose="02020603050405020304" pitchFamily="18" charset="0"/>
                <a:ea typeface="楷体_GB2312" pitchFamily="49" charset="-122"/>
              </a:rPr>
              <a:t>____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一个质数一个合数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:  </a:t>
            </a:r>
            <a:r>
              <a:rPr lang="en-US" altLang="zh-CN" sz="2800" b="0" baseline="0">
                <a:solidFill>
                  <a:srgbClr val="CC3399"/>
                </a:solidFill>
                <a:latin typeface="Times New Roman" panose="02020603050405020304" pitchFamily="18" charset="0"/>
                <a:ea typeface="楷体_GB2312" pitchFamily="49" charset="-122"/>
              </a:rPr>
              <a:t>____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800" b="0" baseline="0">
                <a:solidFill>
                  <a:srgbClr val="CC3399"/>
                </a:solidFill>
                <a:latin typeface="Times New Roman" panose="02020603050405020304" pitchFamily="18" charset="0"/>
                <a:ea typeface="楷体_GB2312" pitchFamily="49" charset="-122"/>
              </a:rPr>
              <a:t>____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40426" name="矩形 1040425"/>
          <p:cNvSpPr/>
          <p:nvPr/>
        </p:nvSpPr>
        <p:spPr>
          <a:xfrm>
            <a:off x="4572000" y="2295525"/>
            <a:ext cx="431800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40427" name="矩形 1040426"/>
          <p:cNvSpPr/>
          <p:nvPr/>
        </p:nvSpPr>
        <p:spPr>
          <a:xfrm>
            <a:off x="5795963" y="2295525"/>
            <a:ext cx="504825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40428" name="矩形 1040427"/>
          <p:cNvSpPr/>
          <p:nvPr/>
        </p:nvSpPr>
        <p:spPr>
          <a:xfrm>
            <a:off x="4572000" y="2970213"/>
            <a:ext cx="431800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40429" name="矩形 1040428"/>
          <p:cNvSpPr/>
          <p:nvPr/>
        </p:nvSpPr>
        <p:spPr>
          <a:xfrm>
            <a:off x="5795963" y="2976563"/>
            <a:ext cx="504825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9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40430" name="矩形 1040429"/>
          <p:cNvSpPr/>
          <p:nvPr/>
        </p:nvSpPr>
        <p:spPr>
          <a:xfrm>
            <a:off x="4859338" y="3644900"/>
            <a:ext cx="863600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13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40431" name="矩形 1040430"/>
          <p:cNvSpPr/>
          <p:nvPr/>
        </p:nvSpPr>
        <p:spPr>
          <a:xfrm>
            <a:off x="6148388" y="3659188"/>
            <a:ext cx="647700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8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4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40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4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4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40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40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0426" grpId="0"/>
      <p:bldP spid="1040427" grpId="0"/>
      <p:bldP spid="1040428" grpId="0"/>
      <p:bldP spid="1040429" grpId="0"/>
      <p:bldP spid="1040430" grpId="0"/>
      <p:bldP spid="1040431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66338" name="矩形 1166337"/>
          <p:cNvSpPr/>
          <p:nvPr/>
        </p:nvSpPr>
        <p:spPr>
          <a:xfrm>
            <a:off x="539750" y="1196975"/>
            <a:ext cx="8208963" cy="2139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6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7.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有一张长方形纸，长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70 cm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，宽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50 cm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。如果要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剪成若干同样大小的正方形而没有剩余，剪出的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小正方形的边长最大是几厘米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66529" name="组合 1166528"/>
          <p:cNvGrpSpPr/>
          <p:nvPr/>
        </p:nvGrpSpPr>
        <p:grpSpPr>
          <a:xfrm>
            <a:off x="5580063" y="3460750"/>
            <a:ext cx="2879725" cy="2055813"/>
            <a:chOff x="3515" y="2180"/>
            <a:chExt cx="1814" cy="1295"/>
          </a:xfrm>
        </p:grpSpPr>
        <p:sp>
          <p:nvSpPr>
            <p:cNvPr id="1166348" name="矩形 1166347"/>
            <p:cNvSpPr/>
            <p:nvPr/>
          </p:nvSpPr>
          <p:spPr>
            <a:xfrm>
              <a:off x="3515" y="2180"/>
              <a:ext cx="1814" cy="1295"/>
            </a:xfrm>
            <a:prstGeom prst="rect">
              <a:avLst/>
            </a:prstGeom>
            <a:solidFill>
              <a:srgbClr val="FF89B9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49" name="椭圆 1166348"/>
            <p:cNvSpPr/>
            <p:nvPr/>
          </p:nvSpPr>
          <p:spPr>
            <a:xfrm>
              <a:off x="4014" y="2387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52" name="椭圆 1166351"/>
            <p:cNvSpPr/>
            <p:nvPr/>
          </p:nvSpPr>
          <p:spPr>
            <a:xfrm>
              <a:off x="3651" y="2205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53" name="椭圆 1166352"/>
            <p:cNvSpPr/>
            <p:nvPr/>
          </p:nvSpPr>
          <p:spPr>
            <a:xfrm>
              <a:off x="4125" y="2478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54" name="椭圆 1166353"/>
            <p:cNvSpPr/>
            <p:nvPr/>
          </p:nvSpPr>
          <p:spPr>
            <a:xfrm>
              <a:off x="3762" y="2511"/>
              <a:ext cx="52" cy="52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55" name="椭圆 1166354"/>
            <p:cNvSpPr/>
            <p:nvPr/>
          </p:nvSpPr>
          <p:spPr>
            <a:xfrm>
              <a:off x="4059" y="2523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56" name="椭圆 1166355"/>
            <p:cNvSpPr/>
            <p:nvPr/>
          </p:nvSpPr>
          <p:spPr>
            <a:xfrm>
              <a:off x="3846" y="2383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57" name="椭圆 1166356"/>
            <p:cNvSpPr/>
            <p:nvPr/>
          </p:nvSpPr>
          <p:spPr>
            <a:xfrm>
              <a:off x="3822" y="2638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58" name="椭圆 1166357"/>
            <p:cNvSpPr/>
            <p:nvPr/>
          </p:nvSpPr>
          <p:spPr>
            <a:xfrm>
              <a:off x="3696" y="2568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59" name="椭圆 1166358"/>
            <p:cNvSpPr/>
            <p:nvPr/>
          </p:nvSpPr>
          <p:spPr>
            <a:xfrm>
              <a:off x="3742" y="2387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60" name="椭圆 1166359"/>
            <p:cNvSpPr/>
            <p:nvPr/>
          </p:nvSpPr>
          <p:spPr>
            <a:xfrm>
              <a:off x="3651" y="2432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61" name="椭圆 1166360"/>
            <p:cNvSpPr/>
            <p:nvPr/>
          </p:nvSpPr>
          <p:spPr>
            <a:xfrm>
              <a:off x="3833" y="2523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62" name="椭圆 1166361"/>
            <p:cNvSpPr/>
            <p:nvPr/>
          </p:nvSpPr>
          <p:spPr>
            <a:xfrm>
              <a:off x="3752" y="2317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63" name="椭圆 1166362"/>
            <p:cNvSpPr/>
            <p:nvPr/>
          </p:nvSpPr>
          <p:spPr>
            <a:xfrm>
              <a:off x="4641" y="2465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64" name="椭圆 1166363"/>
            <p:cNvSpPr/>
            <p:nvPr/>
          </p:nvSpPr>
          <p:spPr>
            <a:xfrm>
              <a:off x="4278" y="2374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65" name="椭圆 1166364"/>
            <p:cNvSpPr/>
            <p:nvPr/>
          </p:nvSpPr>
          <p:spPr>
            <a:xfrm>
              <a:off x="4752" y="2654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66" name="椭圆 1166365"/>
            <p:cNvSpPr/>
            <p:nvPr/>
          </p:nvSpPr>
          <p:spPr>
            <a:xfrm>
              <a:off x="4241" y="2704"/>
              <a:ext cx="52" cy="52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67" name="椭圆 1166366"/>
            <p:cNvSpPr/>
            <p:nvPr/>
          </p:nvSpPr>
          <p:spPr>
            <a:xfrm>
              <a:off x="4686" y="2693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68" name="椭圆 1166367"/>
            <p:cNvSpPr/>
            <p:nvPr/>
          </p:nvSpPr>
          <p:spPr>
            <a:xfrm>
              <a:off x="4473" y="2461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69" name="椭圆 1166368"/>
            <p:cNvSpPr/>
            <p:nvPr/>
          </p:nvSpPr>
          <p:spPr>
            <a:xfrm>
              <a:off x="4449" y="2716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70" name="椭圆 1166369"/>
            <p:cNvSpPr/>
            <p:nvPr/>
          </p:nvSpPr>
          <p:spPr>
            <a:xfrm>
              <a:off x="4323" y="2646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71" name="椭圆 1166370"/>
            <p:cNvSpPr/>
            <p:nvPr/>
          </p:nvSpPr>
          <p:spPr>
            <a:xfrm>
              <a:off x="4369" y="2465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72" name="椭圆 1166371"/>
            <p:cNvSpPr/>
            <p:nvPr/>
          </p:nvSpPr>
          <p:spPr>
            <a:xfrm>
              <a:off x="4105" y="2341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73" name="椭圆 1166372"/>
            <p:cNvSpPr/>
            <p:nvPr/>
          </p:nvSpPr>
          <p:spPr>
            <a:xfrm>
              <a:off x="4604" y="3249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74" name="椭圆 1166373"/>
            <p:cNvSpPr/>
            <p:nvPr/>
          </p:nvSpPr>
          <p:spPr>
            <a:xfrm>
              <a:off x="4379" y="2395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75" name="椭圆 1166374"/>
            <p:cNvSpPr/>
            <p:nvPr/>
          </p:nvSpPr>
          <p:spPr>
            <a:xfrm>
              <a:off x="4356" y="2837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76" name="椭圆 1166375"/>
            <p:cNvSpPr/>
            <p:nvPr/>
          </p:nvSpPr>
          <p:spPr>
            <a:xfrm>
              <a:off x="3993" y="2746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77" name="椭圆 1166376"/>
            <p:cNvSpPr/>
            <p:nvPr/>
          </p:nvSpPr>
          <p:spPr>
            <a:xfrm>
              <a:off x="4467" y="3026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78" name="椭圆 1166377"/>
            <p:cNvSpPr/>
            <p:nvPr/>
          </p:nvSpPr>
          <p:spPr>
            <a:xfrm>
              <a:off x="4104" y="2961"/>
              <a:ext cx="52" cy="52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79" name="椭圆 1166378"/>
            <p:cNvSpPr/>
            <p:nvPr/>
          </p:nvSpPr>
          <p:spPr>
            <a:xfrm>
              <a:off x="4401" y="3065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80" name="椭圆 1166379"/>
            <p:cNvSpPr/>
            <p:nvPr/>
          </p:nvSpPr>
          <p:spPr>
            <a:xfrm>
              <a:off x="4188" y="2833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81" name="椭圆 1166380"/>
            <p:cNvSpPr/>
            <p:nvPr/>
          </p:nvSpPr>
          <p:spPr>
            <a:xfrm>
              <a:off x="4150" y="3067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82" name="椭圆 1166381"/>
            <p:cNvSpPr/>
            <p:nvPr/>
          </p:nvSpPr>
          <p:spPr>
            <a:xfrm>
              <a:off x="4038" y="3018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83" name="椭圆 1166382"/>
            <p:cNvSpPr/>
            <p:nvPr/>
          </p:nvSpPr>
          <p:spPr>
            <a:xfrm>
              <a:off x="4084" y="2837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84" name="椭圆 1166383"/>
            <p:cNvSpPr/>
            <p:nvPr/>
          </p:nvSpPr>
          <p:spPr>
            <a:xfrm>
              <a:off x="3993" y="2882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85" name="椭圆 1166384"/>
            <p:cNvSpPr/>
            <p:nvPr/>
          </p:nvSpPr>
          <p:spPr>
            <a:xfrm>
              <a:off x="3651" y="2659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86" name="椭圆 1166385"/>
            <p:cNvSpPr/>
            <p:nvPr/>
          </p:nvSpPr>
          <p:spPr>
            <a:xfrm>
              <a:off x="4094" y="2767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87" name="椭圆 1166386"/>
            <p:cNvSpPr/>
            <p:nvPr/>
          </p:nvSpPr>
          <p:spPr>
            <a:xfrm>
              <a:off x="4002" y="3068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88" name="椭圆 1166387"/>
            <p:cNvSpPr/>
            <p:nvPr/>
          </p:nvSpPr>
          <p:spPr>
            <a:xfrm>
              <a:off x="3639" y="2926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89" name="椭圆 1166388"/>
            <p:cNvSpPr/>
            <p:nvPr/>
          </p:nvSpPr>
          <p:spPr>
            <a:xfrm>
              <a:off x="4113" y="3206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90" name="椭圆 1166389"/>
            <p:cNvSpPr/>
            <p:nvPr/>
          </p:nvSpPr>
          <p:spPr>
            <a:xfrm>
              <a:off x="3750" y="3141"/>
              <a:ext cx="52" cy="52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91" name="椭圆 1166390"/>
            <p:cNvSpPr/>
            <p:nvPr/>
          </p:nvSpPr>
          <p:spPr>
            <a:xfrm>
              <a:off x="4047" y="3245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92" name="椭圆 1166391"/>
            <p:cNvSpPr/>
            <p:nvPr/>
          </p:nvSpPr>
          <p:spPr>
            <a:xfrm>
              <a:off x="3834" y="3013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93" name="椭圆 1166392"/>
            <p:cNvSpPr/>
            <p:nvPr/>
          </p:nvSpPr>
          <p:spPr>
            <a:xfrm>
              <a:off x="3810" y="3268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94" name="椭圆 1166393"/>
            <p:cNvSpPr/>
            <p:nvPr/>
          </p:nvSpPr>
          <p:spPr>
            <a:xfrm>
              <a:off x="3684" y="3198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95" name="椭圆 1166394"/>
            <p:cNvSpPr/>
            <p:nvPr/>
          </p:nvSpPr>
          <p:spPr>
            <a:xfrm>
              <a:off x="3730" y="3017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96" name="椭圆 1166395"/>
            <p:cNvSpPr/>
            <p:nvPr/>
          </p:nvSpPr>
          <p:spPr>
            <a:xfrm>
              <a:off x="3639" y="3062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97" name="椭圆 1166396"/>
            <p:cNvSpPr/>
            <p:nvPr/>
          </p:nvSpPr>
          <p:spPr>
            <a:xfrm>
              <a:off x="3911" y="3352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98" name="椭圆 1166397"/>
            <p:cNvSpPr/>
            <p:nvPr/>
          </p:nvSpPr>
          <p:spPr>
            <a:xfrm>
              <a:off x="3740" y="2947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399" name="椭圆 1166398"/>
            <p:cNvSpPr/>
            <p:nvPr/>
          </p:nvSpPr>
          <p:spPr>
            <a:xfrm>
              <a:off x="4836" y="2915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00" name="椭圆 1166399"/>
            <p:cNvSpPr/>
            <p:nvPr/>
          </p:nvSpPr>
          <p:spPr>
            <a:xfrm>
              <a:off x="4195" y="2976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01" name="椭圆 1166400"/>
            <p:cNvSpPr/>
            <p:nvPr/>
          </p:nvSpPr>
          <p:spPr>
            <a:xfrm>
              <a:off x="4947" y="3104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02" name="椭圆 1166401"/>
            <p:cNvSpPr/>
            <p:nvPr/>
          </p:nvSpPr>
          <p:spPr>
            <a:xfrm>
              <a:off x="4584" y="3039"/>
              <a:ext cx="52" cy="52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03" name="椭圆 1166402"/>
            <p:cNvSpPr/>
            <p:nvPr/>
          </p:nvSpPr>
          <p:spPr>
            <a:xfrm>
              <a:off x="4881" y="3143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04" name="椭圆 1166403"/>
            <p:cNvSpPr/>
            <p:nvPr/>
          </p:nvSpPr>
          <p:spPr>
            <a:xfrm>
              <a:off x="4668" y="2911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05" name="椭圆 1166404"/>
            <p:cNvSpPr/>
            <p:nvPr/>
          </p:nvSpPr>
          <p:spPr>
            <a:xfrm>
              <a:off x="4644" y="3166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06" name="椭圆 1166405"/>
            <p:cNvSpPr/>
            <p:nvPr/>
          </p:nvSpPr>
          <p:spPr>
            <a:xfrm>
              <a:off x="4518" y="3096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07" name="椭圆 1166406"/>
            <p:cNvSpPr/>
            <p:nvPr/>
          </p:nvSpPr>
          <p:spPr>
            <a:xfrm>
              <a:off x="4564" y="2915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08" name="椭圆 1166407"/>
            <p:cNvSpPr/>
            <p:nvPr/>
          </p:nvSpPr>
          <p:spPr>
            <a:xfrm>
              <a:off x="4473" y="2960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09" name="椭圆 1166408"/>
            <p:cNvSpPr/>
            <p:nvPr/>
          </p:nvSpPr>
          <p:spPr>
            <a:xfrm>
              <a:off x="4745" y="3352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10" name="椭圆 1166409"/>
            <p:cNvSpPr/>
            <p:nvPr/>
          </p:nvSpPr>
          <p:spPr>
            <a:xfrm>
              <a:off x="4574" y="2845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11" name="椭圆 1166410"/>
            <p:cNvSpPr/>
            <p:nvPr/>
          </p:nvSpPr>
          <p:spPr>
            <a:xfrm>
              <a:off x="4468" y="2251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12" name="椭圆 1166411"/>
            <p:cNvSpPr/>
            <p:nvPr/>
          </p:nvSpPr>
          <p:spPr>
            <a:xfrm>
              <a:off x="3935" y="2251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13" name="椭圆 1166412"/>
            <p:cNvSpPr/>
            <p:nvPr/>
          </p:nvSpPr>
          <p:spPr>
            <a:xfrm>
              <a:off x="4409" y="2659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14" name="椭圆 1166413"/>
            <p:cNvSpPr/>
            <p:nvPr/>
          </p:nvSpPr>
          <p:spPr>
            <a:xfrm>
              <a:off x="4046" y="2432"/>
              <a:ext cx="52" cy="52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15" name="椭圆 1166414"/>
            <p:cNvSpPr/>
            <p:nvPr/>
          </p:nvSpPr>
          <p:spPr>
            <a:xfrm>
              <a:off x="4343" y="2523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16" name="椭圆 1166415"/>
            <p:cNvSpPr/>
            <p:nvPr/>
          </p:nvSpPr>
          <p:spPr>
            <a:xfrm>
              <a:off x="4254" y="2205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17" name="椭圆 1166416"/>
            <p:cNvSpPr/>
            <p:nvPr/>
          </p:nvSpPr>
          <p:spPr>
            <a:xfrm>
              <a:off x="4106" y="2646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18" name="椭圆 1166417"/>
            <p:cNvSpPr/>
            <p:nvPr/>
          </p:nvSpPr>
          <p:spPr>
            <a:xfrm>
              <a:off x="3980" y="2523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19" name="椭圆 1166418"/>
            <p:cNvSpPr/>
            <p:nvPr/>
          </p:nvSpPr>
          <p:spPr>
            <a:xfrm>
              <a:off x="4197" y="2387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20" name="椭圆 1166419"/>
            <p:cNvSpPr/>
            <p:nvPr/>
          </p:nvSpPr>
          <p:spPr>
            <a:xfrm>
              <a:off x="3935" y="2440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21" name="椭圆 1166420"/>
            <p:cNvSpPr/>
            <p:nvPr/>
          </p:nvSpPr>
          <p:spPr>
            <a:xfrm>
              <a:off x="4207" y="2531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22" name="椭圆 1166421"/>
            <p:cNvSpPr/>
            <p:nvPr/>
          </p:nvSpPr>
          <p:spPr>
            <a:xfrm>
              <a:off x="4061" y="2251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23" name="椭圆 1166422"/>
            <p:cNvSpPr/>
            <p:nvPr/>
          </p:nvSpPr>
          <p:spPr>
            <a:xfrm>
              <a:off x="4925" y="2341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24" name="椭圆 1166423"/>
            <p:cNvSpPr/>
            <p:nvPr/>
          </p:nvSpPr>
          <p:spPr>
            <a:xfrm>
              <a:off x="4562" y="2382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25" name="椭圆 1166424"/>
            <p:cNvSpPr/>
            <p:nvPr/>
          </p:nvSpPr>
          <p:spPr>
            <a:xfrm>
              <a:off x="5036" y="2662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26" name="椭圆 1166425"/>
            <p:cNvSpPr/>
            <p:nvPr/>
          </p:nvSpPr>
          <p:spPr>
            <a:xfrm>
              <a:off x="4673" y="2597"/>
              <a:ext cx="52" cy="52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27" name="椭圆 1166426"/>
            <p:cNvSpPr/>
            <p:nvPr/>
          </p:nvSpPr>
          <p:spPr>
            <a:xfrm>
              <a:off x="4970" y="2701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28" name="椭圆 1166427"/>
            <p:cNvSpPr/>
            <p:nvPr/>
          </p:nvSpPr>
          <p:spPr>
            <a:xfrm>
              <a:off x="4757" y="2469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29" name="椭圆 1166428"/>
            <p:cNvSpPr/>
            <p:nvPr/>
          </p:nvSpPr>
          <p:spPr>
            <a:xfrm>
              <a:off x="4733" y="2724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30" name="椭圆 1166429"/>
            <p:cNvSpPr/>
            <p:nvPr/>
          </p:nvSpPr>
          <p:spPr>
            <a:xfrm>
              <a:off x="4607" y="2654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31" name="椭圆 1166430"/>
            <p:cNvSpPr/>
            <p:nvPr/>
          </p:nvSpPr>
          <p:spPr>
            <a:xfrm>
              <a:off x="4653" y="2473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32" name="椭圆 1166431"/>
            <p:cNvSpPr/>
            <p:nvPr/>
          </p:nvSpPr>
          <p:spPr>
            <a:xfrm>
              <a:off x="4562" y="3385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33" name="椭圆 1166432"/>
            <p:cNvSpPr/>
            <p:nvPr/>
          </p:nvSpPr>
          <p:spPr>
            <a:xfrm>
              <a:off x="5193" y="3339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34" name="椭圆 1166433"/>
            <p:cNvSpPr/>
            <p:nvPr/>
          </p:nvSpPr>
          <p:spPr>
            <a:xfrm>
              <a:off x="4663" y="2403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35" name="椭圆 1166434"/>
            <p:cNvSpPr/>
            <p:nvPr/>
          </p:nvSpPr>
          <p:spPr>
            <a:xfrm>
              <a:off x="4640" y="2845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36" name="椭圆 1166435"/>
            <p:cNvSpPr/>
            <p:nvPr/>
          </p:nvSpPr>
          <p:spPr>
            <a:xfrm>
              <a:off x="4277" y="2754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37" name="椭圆 1166436"/>
            <p:cNvSpPr/>
            <p:nvPr/>
          </p:nvSpPr>
          <p:spPr>
            <a:xfrm>
              <a:off x="4751" y="3034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38" name="椭圆 1166437"/>
            <p:cNvSpPr/>
            <p:nvPr/>
          </p:nvSpPr>
          <p:spPr>
            <a:xfrm>
              <a:off x="4388" y="2969"/>
              <a:ext cx="52" cy="52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39" name="椭圆 1166438"/>
            <p:cNvSpPr/>
            <p:nvPr/>
          </p:nvSpPr>
          <p:spPr>
            <a:xfrm>
              <a:off x="4685" y="3073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40" name="椭圆 1166439"/>
            <p:cNvSpPr/>
            <p:nvPr/>
          </p:nvSpPr>
          <p:spPr>
            <a:xfrm>
              <a:off x="3606" y="3294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41" name="椭圆 1166440"/>
            <p:cNvSpPr/>
            <p:nvPr/>
          </p:nvSpPr>
          <p:spPr>
            <a:xfrm>
              <a:off x="4448" y="3352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42" name="椭圆 1166441"/>
            <p:cNvSpPr/>
            <p:nvPr/>
          </p:nvSpPr>
          <p:spPr>
            <a:xfrm>
              <a:off x="4322" y="3026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43" name="椭圆 1166442"/>
            <p:cNvSpPr/>
            <p:nvPr/>
          </p:nvSpPr>
          <p:spPr>
            <a:xfrm>
              <a:off x="4368" y="2845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44" name="椭圆 1166443"/>
            <p:cNvSpPr/>
            <p:nvPr/>
          </p:nvSpPr>
          <p:spPr>
            <a:xfrm>
              <a:off x="4277" y="2890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45" name="椭圆 1166444"/>
            <p:cNvSpPr/>
            <p:nvPr/>
          </p:nvSpPr>
          <p:spPr>
            <a:xfrm>
              <a:off x="4059" y="3385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46" name="椭圆 1166445"/>
            <p:cNvSpPr/>
            <p:nvPr/>
          </p:nvSpPr>
          <p:spPr>
            <a:xfrm>
              <a:off x="4378" y="2775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47" name="椭圆 1166446"/>
            <p:cNvSpPr/>
            <p:nvPr/>
          </p:nvSpPr>
          <p:spPr>
            <a:xfrm>
              <a:off x="3742" y="2795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48" name="椭圆 1166447"/>
            <p:cNvSpPr/>
            <p:nvPr/>
          </p:nvSpPr>
          <p:spPr>
            <a:xfrm>
              <a:off x="3833" y="2795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49" name="椭圆 1166448"/>
            <p:cNvSpPr/>
            <p:nvPr/>
          </p:nvSpPr>
          <p:spPr>
            <a:xfrm>
              <a:off x="4397" y="3214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50" name="椭圆 1166449"/>
            <p:cNvSpPr/>
            <p:nvPr/>
          </p:nvSpPr>
          <p:spPr>
            <a:xfrm>
              <a:off x="4034" y="3149"/>
              <a:ext cx="52" cy="52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51" name="椭圆 1166450"/>
            <p:cNvSpPr/>
            <p:nvPr/>
          </p:nvSpPr>
          <p:spPr>
            <a:xfrm>
              <a:off x="4331" y="3253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52" name="椭圆 1166451"/>
            <p:cNvSpPr/>
            <p:nvPr/>
          </p:nvSpPr>
          <p:spPr>
            <a:xfrm>
              <a:off x="4967" y="3294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53" name="椭圆 1166452"/>
            <p:cNvSpPr/>
            <p:nvPr/>
          </p:nvSpPr>
          <p:spPr>
            <a:xfrm>
              <a:off x="4094" y="3276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54" name="椭圆 1166453"/>
            <p:cNvSpPr/>
            <p:nvPr/>
          </p:nvSpPr>
          <p:spPr>
            <a:xfrm>
              <a:off x="3878" y="3206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55" name="椭圆 1166454"/>
            <p:cNvSpPr/>
            <p:nvPr/>
          </p:nvSpPr>
          <p:spPr>
            <a:xfrm>
              <a:off x="3878" y="2931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56" name="椭圆 1166455"/>
            <p:cNvSpPr/>
            <p:nvPr/>
          </p:nvSpPr>
          <p:spPr>
            <a:xfrm>
              <a:off x="3923" y="3070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57" name="椭圆 1166456"/>
            <p:cNvSpPr/>
            <p:nvPr/>
          </p:nvSpPr>
          <p:spPr>
            <a:xfrm>
              <a:off x="4299" y="3113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58" name="椭圆 1166457"/>
            <p:cNvSpPr/>
            <p:nvPr/>
          </p:nvSpPr>
          <p:spPr>
            <a:xfrm>
              <a:off x="4024" y="2955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59" name="椭圆 1166458"/>
            <p:cNvSpPr/>
            <p:nvPr/>
          </p:nvSpPr>
          <p:spPr>
            <a:xfrm>
              <a:off x="5120" y="2923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60" name="椭圆 1166459"/>
            <p:cNvSpPr/>
            <p:nvPr/>
          </p:nvSpPr>
          <p:spPr>
            <a:xfrm>
              <a:off x="4757" y="2832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61" name="椭圆 1166460"/>
            <p:cNvSpPr/>
            <p:nvPr/>
          </p:nvSpPr>
          <p:spPr>
            <a:xfrm>
              <a:off x="4868" y="3047"/>
              <a:ext cx="52" cy="52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62" name="椭圆 1166461"/>
            <p:cNvSpPr/>
            <p:nvPr/>
          </p:nvSpPr>
          <p:spPr>
            <a:xfrm>
              <a:off x="5165" y="3151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63" name="椭圆 1166462"/>
            <p:cNvSpPr/>
            <p:nvPr/>
          </p:nvSpPr>
          <p:spPr>
            <a:xfrm>
              <a:off x="4952" y="2919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64" name="椭圆 1166463"/>
            <p:cNvSpPr/>
            <p:nvPr/>
          </p:nvSpPr>
          <p:spPr>
            <a:xfrm>
              <a:off x="4928" y="3174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65" name="椭圆 1166464"/>
            <p:cNvSpPr/>
            <p:nvPr/>
          </p:nvSpPr>
          <p:spPr>
            <a:xfrm>
              <a:off x="4802" y="3104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66" name="椭圆 1166465"/>
            <p:cNvSpPr/>
            <p:nvPr/>
          </p:nvSpPr>
          <p:spPr>
            <a:xfrm>
              <a:off x="4848" y="2923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67" name="椭圆 1166466"/>
            <p:cNvSpPr/>
            <p:nvPr/>
          </p:nvSpPr>
          <p:spPr>
            <a:xfrm>
              <a:off x="4757" y="2968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68" name="椭圆 1166467"/>
            <p:cNvSpPr/>
            <p:nvPr/>
          </p:nvSpPr>
          <p:spPr>
            <a:xfrm>
              <a:off x="5029" y="3059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69" name="椭圆 1166468"/>
            <p:cNvSpPr/>
            <p:nvPr/>
          </p:nvSpPr>
          <p:spPr>
            <a:xfrm>
              <a:off x="4858" y="2853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70" name="椭圆 1166469"/>
            <p:cNvSpPr/>
            <p:nvPr/>
          </p:nvSpPr>
          <p:spPr>
            <a:xfrm>
              <a:off x="3742" y="2704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71" name="椭圆 1166470"/>
            <p:cNvSpPr/>
            <p:nvPr/>
          </p:nvSpPr>
          <p:spPr>
            <a:xfrm>
              <a:off x="3651" y="2795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73" name="椭圆 1166472"/>
            <p:cNvSpPr/>
            <p:nvPr/>
          </p:nvSpPr>
          <p:spPr>
            <a:xfrm>
              <a:off x="4569" y="2266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74" name="椭圆 1166473"/>
            <p:cNvSpPr/>
            <p:nvPr/>
          </p:nvSpPr>
          <p:spPr>
            <a:xfrm>
              <a:off x="4476" y="2387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75" name="椭圆 1166474"/>
            <p:cNvSpPr/>
            <p:nvPr/>
          </p:nvSpPr>
          <p:spPr>
            <a:xfrm>
              <a:off x="4587" y="2576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76" name="椭圆 1166475"/>
            <p:cNvSpPr/>
            <p:nvPr/>
          </p:nvSpPr>
          <p:spPr>
            <a:xfrm>
              <a:off x="4521" y="2615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77" name="椭圆 1166476"/>
            <p:cNvSpPr/>
            <p:nvPr/>
          </p:nvSpPr>
          <p:spPr>
            <a:xfrm>
              <a:off x="4956" y="2465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78" name="椭圆 1166477"/>
            <p:cNvSpPr/>
            <p:nvPr/>
          </p:nvSpPr>
          <p:spPr>
            <a:xfrm>
              <a:off x="5193" y="3022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79" name="椭圆 1166478"/>
            <p:cNvSpPr/>
            <p:nvPr/>
          </p:nvSpPr>
          <p:spPr>
            <a:xfrm>
              <a:off x="5103" y="2523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80" name="椭圆 1166479"/>
            <p:cNvSpPr/>
            <p:nvPr/>
          </p:nvSpPr>
          <p:spPr>
            <a:xfrm>
              <a:off x="4733" y="2589"/>
              <a:ext cx="52" cy="52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81" name="椭圆 1166480"/>
            <p:cNvSpPr/>
            <p:nvPr/>
          </p:nvSpPr>
          <p:spPr>
            <a:xfrm>
              <a:off x="5001" y="2842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82" name="椭圆 1166481"/>
            <p:cNvSpPr/>
            <p:nvPr/>
          </p:nvSpPr>
          <p:spPr>
            <a:xfrm>
              <a:off x="5193" y="2795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83" name="椭圆 1166482"/>
            <p:cNvSpPr/>
            <p:nvPr/>
          </p:nvSpPr>
          <p:spPr>
            <a:xfrm>
              <a:off x="4785" y="3203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84" name="椭圆 1166483"/>
            <p:cNvSpPr/>
            <p:nvPr/>
          </p:nvSpPr>
          <p:spPr>
            <a:xfrm>
              <a:off x="4638" y="2796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85" name="椭圆 1166484"/>
            <p:cNvSpPr/>
            <p:nvPr/>
          </p:nvSpPr>
          <p:spPr>
            <a:xfrm>
              <a:off x="4877" y="2432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86" name="椭圆 1166485"/>
            <p:cNvSpPr/>
            <p:nvPr/>
          </p:nvSpPr>
          <p:spPr>
            <a:xfrm>
              <a:off x="4593" y="2510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87" name="椭圆 1166486"/>
            <p:cNvSpPr/>
            <p:nvPr/>
          </p:nvSpPr>
          <p:spPr>
            <a:xfrm>
              <a:off x="4741" y="2296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88" name="椭圆 1166487"/>
            <p:cNvSpPr/>
            <p:nvPr/>
          </p:nvSpPr>
          <p:spPr>
            <a:xfrm>
              <a:off x="5090" y="2251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89" name="椭圆 1166488"/>
            <p:cNvSpPr/>
            <p:nvPr/>
          </p:nvSpPr>
          <p:spPr>
            <a:xfrm>
              <a:off x="4853" y="2274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90" name="椭圆 1166489"/>
            <p:cNvSpPr/>
            <p:nvPr/>
          </p:nvSpPr>
          <p:spPr>
            <a:xfrm>
              <a:off x="4760" y="2395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91" name="椭圆 1166490"/>
            <p:cNvSpPr/>
            <p:nvPr/>
          </p:nvSpPr>
          <p:spPr>
            <a:xfrm>
              <a:off x="4871" y="2584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92" name="椭圆 1166491"/>
            <p:cNvSpPr/>
            <p:nvPr/>
          </p:nvSpPr>
          <p:spPr>
            <a:xfrm>
              <a:off x="3969" y="2652"/>
              <a:ext cx="52" cy="52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93" name="椭圆 1166492"/>
            <p:cNvSpPr/>
            <p:nvPr/>
          </p:nvSpPr>
          <p:spPr>
            <a:xfrm>
              <a:off x="4805" y="2623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94" name="椭圆 1166493"/>
            <p:cNvSpPr/>
            <p:nvPr/>
          </p:nvSpPr>
          <p:spPr>
            <a:xfrm>
              <a:off x="5103" y="3249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95" name="椭圆 1166494"/>
            <p:cNvSpPr/>
            <p:nvPr/>
          </p:nvSpPr>
          <p:spPr>
            <a:xfrm>
              <a:off x="4442" y="2576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96" name="椭圆 1166495"/>
            <p:cNvSpPr/>
            <p:nvPr/>
          </p:nvSpPr>
          <p:spPr>
            <a:xfrm>
              <a:off x="4488" y="2395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97" name="椭圆 1166496"/>
            <p:cNvSpPr/>
            <p:nvPr/>
          </p:nvSpPr>
          <p:spPr>
            <a:xfrm>
              <a:off x="4241" y="3339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98" name="椭圆 1166497"/>
            <p:cNvSpPr/>
            <p:nvPr/>
          </p:nvSpPr>
          <p:spPr>
            <a:xfrm>
              <a:off x="4498" y="2325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499" name="椭圆 1166498"/>
            <p:cNvSpPr/>
            <p:nvPr/>
          </p:nvSpPr>
          <p:spPr>
            <a:xfrm>
              <a:off x="4517" y="2764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00" name="椭圆 1166499"/>
            <p:cNvSpPr/>
            <p:nvPr/>
          </p:nvSpPr>
          <p:spPr>
            <a:xfrm>
              <a:off x="4451" y="2803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01" name="椭圆 1166500"/>
            <p:cNvSpPr/>
            <p:nvPr/>
          </p:nvSpPr>
          <p:spPr>
            <a:xfrm>
              <a:off x="5240" y="2473"/>
              <a:ext cx="45" cy="45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02" name="椭圆 1166501"/>
            <p:cNvSpPr/>
            <p:nvPr/>
          </p:nvSpPr>
          <p:spPr>
            <a:xfrm>
              <a:off x="5070" y="2296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03" name="椭圆 1166502"/>
            <p:cNvSpPr/>
            <p:nvPr/>
          </p:nvSpPr>
          <p:spPr>
            <a:xfrm>
              <a:off x="4988" y="2597"/>
              <a:ext cx="52" cy="52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04" name="椭圆 1166503"/>
            <p:cNvSpPr/>
            <p:nvPr/>
          </p:nvSpPr>
          <p:spPr>
            <a:xfrm>
              <a:off x="5285" y="2701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05" name="椭圆 1166504"/>
            <p:cNvSpPr/>
            <p:nvPr/>
          </p:nvSpPr>
          <p:spPr>
            <a:xfrm>
              <a:off x="5206" y="2296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06" name="椭圆 1166505"/>
            <p:cNvSpPr/>
            <p:nvPr/>
          </p:nvSpPr>
          <p:spPr>
            <a:xfrm>
              <a:off x="5048" y="2724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07" name="椭圆 1166506"/>
            <p:cNvSpPr/>
            <p:nvPr/>
          </p:nvSpPr>
          <p:spPr>
            <a:xfrm>
              <a:off x="4922" y="2751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08" name="椭圆 1166507"/>
            <p:cNvSpPr/>
            <p:nvPr/>
          </p:nvSpPr>
          <p:spPr>
            <a:xfrm>
              <a:off x="5059" y="2473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09" name="椭圆 1166508"/>
            <p:cNvSpPr/>
            <p:nvPr/>
          </p:nvSpPr>
          <p:spPr>
            <a:xfrm>
              <a:off x="4877" y="2518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10" name="椭圆 1166509"/>
            <p:cNvSpPr/>
            <p:nvPr/>
          </p:nvSpPr>
          <p:spPr>
            <a:xfrm>
              <a:off x="5149" y="2609"/>
              <a:ext cx="78" cy="78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11" name="椭圆 1166510"/>
            <p:cNvSpPr/>
            <p:nvPr/>
          </p:nvSpPr>
          <p:spPr>
            <a:xfrm>
              <a:off x="4978" y="2403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12" name="椭圆 1166511"/>
            <p:cNvSpPr/>
            <p:nvPr/>
          </p:nvSpPr>
          <p:spPr>
            <a:xfrm>
              <a:off x="5057" y="3386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13" name="椭圆 1166512"/>
            <p:cNvSpPr/>
            <p:nvPr/>
          </p:nvSpPr>
          <p:spPr>
            <a:xfrm>
              <a:off x="5057" y="3205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14" name="椭圆 1166513"/>
            <p:cNvSpPr/>
            <p:nvPr/>
          </p:nvSpPr>
          <p:spPr>
            <a:xfrm>
              <a:off x="5193" y="3249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15" name="椭圆 1166514"/>
            <p:cNvSpPr/>
            <p:nvPr/>
          </p:nvSpPr>
          <p:spPr>
            <a:xfrm>
              <a:off x="5239" y="3158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16" name="椭圆 1166515"/>
            <p:cNvSpPr/>
            <p:nvPr/>
          </p:nvSpPr>
          <p:spPr>
            <a:xfrm>
              <a:off x="4876" y="3294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17" name="椭圆 1166516"/>
            <p:cNvSpPr/>
            <p:nvPr/>
          </p:nvSpPr>
          <p:spPr>
            <a:xfrm>
              <a:off x="4921" y="3385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18" name="椭圆 1166517"/>
            <p:cNvSpPr/>
            <p:nvPr/>
          </p:nvSpPr>
          <p:spPr>
            <a:xfrm>
              <a:off x="4740" y="3294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19" name="椭圆 1166518"/>
            <p:cNvSpPr/>
            <p:nvPr/>
          </p:nvSpPr>
          <p:spPr>
            <a:xfrm>
              <a:off x="4513" y="3249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20" name="椭圆 1166519"/>
            <p:cNvSpPr/>
            <p:nvPr/>
          </p:nvSpPr>
          <p:spPr>
            <a:xfrm>
              <a:off x="4241" y="3158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21" name="椭圆 1166520"/>
            <p:cNvSpPr/>
            <p:nvPr/>
          </p:nvSpPr>
          <p:spPr>
            <a:xfrm>
              <a:off x="4195" y="3249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22" name="椭圆 1166521"/>
            <p:cNvSpPr/>
            <p:nvPr/>
          </p:nvSpPr>
          <p:spPr>
            <a:xfrm>
              <a:off x="3969" y="3294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23" name="椭圆 1166522"/>
            <p:cNvSpPr/>
            <p:nvPr/>
          </p:nvSpPr>
          <p:spPr>
            <a:xfrm>
              <a:off x="3742" y="3385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24" name="椭圆 1166523"/>
            <p:cNvSpPr/>
            <p:nvPr/>
          </p:nvSpPr>
          <p:spPr>
            <a:xfrm>
              <a:off x="3742" y="3294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25" name="椭圆 1166524"/>
            <p:cNvSpPr/>
            <p:nvPr/>
          </p:nvSpPr>
          <p:spPr>
            <a:xfrm>
              <a:off x="3606" y="3158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26" name="椭圆 1166525"/>
            <p:cNvSpPr/>
            <p:nvPr/>
          </p:nvSpPr>
          <p:spPr>
            <a:xfrm>
              <a:off x="3560" y="2931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27" name="椭圆 1166526"/>
            <p:cNvSpPr/>
            <p:nvPr/>
          </p:nvSpPr>
          <p:spPr>
            <a:xfrm>
              <a:off x="3560" y="2750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528" name="椭圆 1166527"/>
            <p:cNvSpPr/>
            <p:nvPr/>
          </p:nvSpPr>
          <p:spPr>
            <a:xfrm>
              <a:off x="3606" y="2523"/>
              <a:ext cx="44" cy="44"/>
            </a:xfrm>
            <a:prstGeom prst="ellipse">
              <a:avLst/>
            </a:prstGeom>
            <a:solidFill>
              <a:srgbClr val="FFFF00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166530" name="矩形 1166529"/>
          <p:cNvSpPr/>
          <p:nvPr/>
        </p:nvSpPr>
        <p:spPr>
          <a:xfrm>
            <a:off x="1187450" y="3644900"/>
            <a:ext cx="2355850" cy="519113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10 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厘米。</a:t>
            </a:r>
            <a:endParaRPr lang="zh-CN" altLang="en-US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66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6530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41419" name="图片 1041418" descr="p-8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588" y="2492375"/>
            <a:ext cx="6145212" cy="305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1410" name="矩形 1041409"/>
          <p:cNvSpPr/>
          <p:nvPr/>
        </p:nvSpPr>
        <p:spPr>
          <a:xfrm>
            <a:off x="539750" y="1125538"/>
            <a:ext cx="8064500" cy="1289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4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8.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男、女生分别排队，要使每排的人数相同，每排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4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最多有多少人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? 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这时男、女生分别有几排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41426" name="组合 1041425"/>
          <p:cNvGrpSpPr/>
          <p:nvPr/>
        </p:nvGrpSpPr>
        <p:grpSpPr>
          <a:xfrm>
            <a:off x="6267450" y="3644900"/>
            <a:ext cx="2695575" cy="1143000"/>
            <a:chOff x="3264" y="3281"/>
            <a:chExt cx="1698" cy="720"/>
          </a:xfrm>
        </p:grpSpPr>
        <p:pic>
          <p:nvPicPr>
            <p:cNvPr id="1041423" name="图片 1041422" descr="P-059"/>
            <p:cNvPicPr>
              <a:picLocks noChangeAspect="1"/>
            </p:cNvPicPr>
            <p:nvPr/>
          </p:nvPicPr>
          <p:blipFill>
            <a:blip r:embed="rId3"/>
            <a:srcRect l="-5144" t="-17174" r="-15356" b="-33913"/>
            <a:stretch>
              <a:fillRect/>
            </a:stretch>
          </p:blipFill>
          <p:spPr>
            <a:xfrm>
              <a:off x="3264" y="3281"/>
              <a:ext cx="1698" cy="7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41417" name="矩形 1041416"/>
            <p:cNvSpPr/>
            <p:nvPr/>
          </p:nvSpPr>
          <p:spPr>
            <a:xfrm>
              <a:off x="3353" y="3521"/>
              <a:ext cx="1523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女生有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36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人。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41425" name="组合 1041424"/>
          <p:cNvGrpSpPr/>
          <p:nvPr/>
        </p:nvGrpSpPr>
        <p:grpSpPr>
          <a:xfrm>
            <a:off x="250825" y="3798888"/>
            <a:ext cx="2770188" cy="1143000"/>
            <a:chOff x="806" y="2379"/>
            <a:chExt cx="1745" cy="720"/>
          </a:xfrm>
        </p:grpSpPr>
        <p:pic>
          <p:nvPicPr>
            <p:cNvPr id="1041424" name="图片 1041423" descr="P-059"/>
            <p:cNvPicPr>
              <a:picLocks noChangeAspect="1"/>
            </p:cNvPicPr>
            <p:nvPr/>
          </p:nvPicPr>
          <p:blipFill>
            <a:blip r:embed="rId4"/>
            <a:srcRect l="-15356" t="-17174" r="-5144" b="-33913"/>
            <a:stretch>
              <a:fillRect/>
            </a:stretch>
          </p:blipFill>
          <p:spPr>
            <a:xfrm>
              <a:off x="806" y="2379"/>
              <a:ext cx="1698" cy="7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41418" name="矩形 1041417"/>
            <p:cNvSpPr/>
            <p:nvPr/>
          </p:nvSpPr>
          <p:spPr>
            <a:xfrm>
              <a:off x="1028" y="2624"/>
              <a:ext cx="1523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男生有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48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人。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15139" name="矩形 1115138"/>
          <p:cNvSpPr/>
          <p:nvPr/>
        </p:nvSpPr>
        <p:spPr>
          <a:xfrm>
            <a:off x="431800" y="1844675"/>
            <a:ext cx="8604250" cy="272097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60000"/>
              </a:lnSpc>
            </a:pP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48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36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的最大公因数是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12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            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48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12 = 4 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排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700" b="1" baseline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60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            36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12 = 3 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排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700" b="1" baseline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答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: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每排最多有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12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人，这时男生有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排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女生有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排。</a:t>
            </a:r>
            <a:endParaRPr lang="zh-CN" altLang="en-US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139">
                                            <p:txEl>
                                              <p:charRg st="28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15139">
                                            <p:txEl>
                                              <p:charRg st="28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139">
                                            <p:txEl>
                                              <p:charRg st="68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15139">
                                            <p:txEl>
                                              <p:charRg st="68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139">
                                            <p:txEl>
                                              <p:charRg st="108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15139">
                                            <p:txEl>
                                              <p:charRg st="108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42434" name="矩形 1042433"/>
          <p:cNvSpPr/>
          <p:nvPr/>
        </p:nvSpPr>
        <p:spPr>
          <a:xfrm>
            <a:off x="611188" y="981075"/>
            <a:ext cx="2374900" cy="690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40000"/>
              </a:lnSpc>
            </a:pP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9.*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小巧匠。</a:t>
            </a:r>
            <a:endParaRPr lang="zh-CN" altLang="en-US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42435" name="矩形 1042434"/>
          <p:cNvSpPr/>
          <p:nvPr/>
        </p:nvSpPr>
        <p:spPr>
          <a:xfrm>
            <a:off x="3097213" y="4070350"/>
            <a:ext cx="5867400" cy="137477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12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16 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44 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的最大公因数是 </a:t>
            </a:r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 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答</a:t>
            </a:r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:  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每根小棒最长是 </a:t>
            </a:r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 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厘米。</a:t>
            </a:r>
            <a:endParaRPr lang="zh-CN" altLang="en-US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42439" name="矩形 1042438"/>
          <p:cNvSpPr/>
          <p:nvPr/>
        </p:nvSpPr>
        <p:spPr>
          <a:xfrm>
            <a:off x="1258888" y="3717925"/>
            <a:ext cx="1047750" cy="503238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12 cm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042440" name="图片 1042439" descr="p-83-2"/>
          <p:cNvPicPr>
            <a:picLocks noChangeAspect="1"/>
          </p:cNvPicPr>
          <p:nvPr/>
        </p:nvPicPr>
        <p:blipFill>
          <a:blip r:embed="rId2"/>
          <a:srcRect l="-4898" t="-5791" r="-10742" b="-7121"/>
          <a:stretch>
            <a:fillRect/>
          </a:stretch>
        </p:blipFill>
        <p:spPr>
          <a:xfrm>
            <a:off x="1908175" y="1557338"/>
            <a:ext cx="2324100" cy="2290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2442" name="图片 1042441" descr="P-8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6825" y="4256088"/>
            <a:ext cx="3449638" cy="1909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2443" name="矩形 1042442"/>
          <p:cNvSpPr/>
          <p:nvPr/>
        </p:nvSpPr>
        <p:spPr>
          <a:xfrm>
            <a:off x="1258888" y="4654550"/>
            <a:ext cx="1047750" cy="503238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16 cm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42444" name="矩形 1042443"/>
          <p:cNvSpPr/>
          <p:nvPr/>
        </p:nvSpPr>
        <p:spPr>
          <a:xfrm>
            <a:off x="1258888" y="5446713"/>
            <a:ext cx="1047750" cy="503237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44 cm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42448" name="组合 1042447"/>
          <p:cNvGrpSpPr/>
          <p:nvPr/>
        </p:nvGrpSpPr>
        <p:grpSpPr>
          <a:xfrm>
            <a:off x="3898900" y="1484313"/>
            <a:ext cx="4406900" cy="1820862"/>
            <a:chOff x="2456" y="935"/>
            <a:chExt cx="2776" cy="1147"/>
          </a:xfrm>
        </p:grpSpPr>
        <p:pic>
          <p:nvPicPr>
            <p:cNvPr id="1042447" name="图片 1042446" descr="气泡-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56" y="986"/>
              <a:ext cx="2755" cy="109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42437" name="矩形 1042436"/>
            <p:cNvSpPr/>
            <p:nvPr/>
          </p:nvSpPr>
          <p:spPr>
            <a:xfrm>
              <a:off x="2699" y="935"/>
              <a:ext cx="2533" cy="114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4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要把它们截成同样长的小棒，不能有剩余，每根小棒最长是多少厘米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?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43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4243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435">
                                            <p:txEl>
                                              <p:charRg st="23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42435">
                                            <p:txEl>
                                              <p:charRg st="23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68386" name="矩形 1168385"/>
          <p:cNvSpPr/>
          <p:nvPr/>
        </p:nvSpPr>
        <p:spPr>
          <a:xfrm>
            <a:off x="468313" y="1292225"/>
            <a:ext cx="8280400" cy="282257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6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公因数只有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1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的两个数，叫做</a:t>
            </a:r>
            <a:r>
              <a:rPr lang="zh-CN" altLang="en-US" sz="2800" b="1" baseline="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互质数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。例如，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5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7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是互质数，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7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9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也是互质数。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    想一想：互质的两个数必须都是质数吗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? 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请你举出两个合数互质的例子来。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68387" name="矩形 1168386"/>
          <p:cNvSpPr/>
          <p:nvPr/>
        </p:nvSpPr>
        <p:spPr>
          <a:xfrm>
            <a:off x="2051050" y="4437063"/>
            <a:ext cx="4176713" cy="519112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 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9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8 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15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68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8387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44503" name="图片 1044502" descr="P-84"/>
          <p:cNvPicPr>
            <a:picLocks noChangeAspect="1"/>
          </p:cNvPicPr>
          <p:nvPr/>
        </p:nvPicPr>
        <p:blipFill>
          <a:blip r:embed="rId2"/>
          <a:srcRect r="20206"/>
          <a:stretch>
            <a:fillRect/>
          </a:stretch>
        </p:blipFill>
        <p:spPr>
          <a:xfrm>
            <a:off x="611188" y="1639888"/>
            <a:ext cx="7921625" cy="46688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44507" name="组合 1044506"/>
          <p:cNvGrpSpPr/>
          <p:nvPr/>
        </p:nvGrpSpPr>
        <p:grpSpPr>
          <a:xfrm>
            <a:off x="611188" y="981075"/>
            <a:ext cx="2314575" cy="852488"/>
            <a:chOff x="3152" y="618"/>
            <a:chExt cx="1458" cy="537"/>
          </a:xfrm>
        </p:grpSpPr>
        <p:pic>
          <p:nvPicPr>
            <p:cNvPr id="1044508" name="图片 1044507" descr="虫子-0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52" y="618"/>
              <a:ext cx="1458" cy="5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44509" name="矩形 1044508"/>
            <p:cNvSpPr/>
            <p:nvPr/>
          </p:nvSpPr>
          <p:spPr>
            <a:xfrm>
              <a:off x="3340" y="710"/>
              <a:ext cx="96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2600" b="1" baseline="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约    分 </a:t>
              </a:r>
              <a:endParaRPr lang="zh-CN" altLang="en-US" sz="2600" b="1" baseline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1044510" name="组合 1044509"/>
          <p:cNvGrpSpPr/>
          <p:nvPr/>
        </p:nvGrpSpPr>
        <p:grpSpPr>
          <a:xfrm>
            <a:off x="666750" y="1851025"/>
            <a:ext cx="1025525" cy="569913"/>
            <a:chOff x="585" y="1319"/>
            <a:chExt cx="646" cy="359"/>
          </a:xfrm>
        </p:grpSpPr>
        <p:pic>
          <p:nvPicPr>
            <p:cNvPr id="1044511" name="图片 1044510" descr="小鱼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5" y="1319"/>
              <a:ext cx="515" cy="3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44512" name="矩形 1044511"/>
            <p:cNvSpPr/>
            <p:nvPr/>
          </p:nvSpPr>
          <p:spPr>
            <a:xfrm>
              <a:off x="745" y="1338"/>
              <a:ext cx="48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buClrTx/>
              </a:pPr>
              <a:r>
                <a:rPr lang="en-US" altLang="zh-CN" sz="2800" b="1" baseline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3</a:t>
              </a:r>
              <a:endParaRPr lang="en-US" altLang="zh-CN" sz="2800" b="1" baseline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1044517" name="组合 1044516"/>
          <p:cNvGrpSpPr/>
          <p:nvPr/>
        </p:nvGrpSpPr>
        <p:grpSpPr>
          <a:xfrm>
            <a:off x="6499225" y="3357563"/>
            <a:ext cx="2319338" cy="1614487"/>
            <a:chOff x="4004" y="2115"/>
            <a:chExt cx="1461" cy="1017"/>
          </a:xfrm>
        </p:grpSpPr>
        <p:sp>
          <p:nvSpPr>
            <p:cNvPr id="1044514" name="圆角矩形 1044513"/>
            <p:cNvSpPr/>
            <p:nvPr/>
          </p:nvSpPr>
          <p:spPr>
            <a:xfrm>
              <a:off x="4004" y="2131"/>
              <a:ext cx="1379" cy="782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044513" name="组合 1044512"/>
            <p:cNvGrpSpPr/>
            <p:nvPr/>
          </p:nvGrpSpPr>
          <p:grpSpPr>
            <a:xfrm>
              <a:off x="4059" y="2115"/>
              <a:ext cx="1406" cy="836"/>
              <a:chOff x="4059" y="2957"/>
              <a:chExt cx="1406" cy="836"/>
            </a:xfrm>
          </p:grpSpPr>
          <p:sp>
            <p:nvSpPr>
              <p:cNvPr id="1044489" name="矩形 1044488"/>
              <p:cNvSpPr/>
              <p:nvPr/>
            </p:nvSpPr>
            <p:spPr>
              <a:xfrm>
                <a:off x="4059" y="2957"/>
                <a:ext cx="1406" cy="83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>
                  <a:lnSpc>
                    <a:spcPct val="150000"/>
                  </a:lnSpc>
                </a:pPr>
                <a:r>
                  <a:rPr lang="en-US" altLang="zh-CN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        </a:t>
                </a: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和     是一回事吗</a:t>
                </a:r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? 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grpSp>
            <p:nvGrpSpPr>
              <p:cNvPr id="1044497" name="组合 1044496"/>
              <p:cNvGrpSpPr/>
              <p:nvPr/>
            </p:nvGrpSpPr>
            <p:grpSpPr>
              <a:xfrm>
                <a:off x="4105" y="2970"/>
                <a:ext cx="426" cy="534"/>
                <a:chOff x="3696" y="1525"/>
                <a:chExt cx="426" cy="534"/>
              </a:xfrm>
            </p:grpSpPr>
            <p:sp>
              <p:nvSpPr>
                <p:cNvPr id="1044495" name="矩形 1044494"/>
                <p:cNvSpPr/>
                <p:nvPr/>
              </p:nvSpPr>
              <p:spPr>
                <a:xfrm>
                  <a:off x="3696" y="1525"/>
                  <a:ext cx="426" cy="534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 lIns="90000" tIns="46800" rIns="90000" bIns="46800" anchor="t">
                  <a:spAutoFit/>
                </a:bodyPr>
                <a:p>
                  <a:pPr lvl="0" algn="ctr">
                    <a:lnSpc>
                      <a:spcPct val="95000"/>
                    </a:lnSpc>
                  </a:pPr>
                  <a:r>
                    <a:rPr lang="en-US" altLang="zh-CN" sz="2600" b="1" baseline="0">
                      <a:latin typeface="Times New Roman" panose="02020603050405020304" pitchFamily="18" charset="0"/>
                      <a:ea typeface="楷体_GB2312" pitchFamily="49" charset="-122"/>
                    </a:rPr>
                    <a:t>75</a:t>
                  </a:r>
                  <a:endPara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 algn="ctr">
                    <a:lnSpc>
                      <a:spcPct val="95000"/>
                    </a:lnSpc>
                  </a:pPr>
                  <a:r>
                    <a:rPr lang="en-US" altLang="zh-CN" sz="2600" b="1" baseline="0">
                      <a:latin typeface="Times New Roman" panose="02020603050405020304" pitchFamily="18" charset="0"/>
                      <a:ea typeface="楷体_GB2312" pitchFamily="49" charset="-122"/>
                    </a:rPr>
                    <a:t>100</a:t>
                  </a:r>
                  <a:endPara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044496" name="直接连接符 1044495"/>
                <p:cNvSpPr/>
                <p:nvPr/>
              </p:nvSpPr>
              <p:spPr>
                <a:xfrm>
                  <a:off x="3741" y="1792"/>
                  <a:ext cx="337" cy="0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  <p:grpSp>
            <p:nvGrpSpPr>
              <p:cNvPr id="1044498" name="组合 1044497"/>
              <p:cNvGrpSpPr/>
              <p:nvPr/>
            </p:nvGrpSpPr>
            <p:grpSpPr>
              <a:xfrm>
                <a:off x="4785" y="2970"/>
                <a:ext cx="218" cy="534"/>
                <a:chOff x="3334" y="2916"/>
                <a:chExt cx="218" cy="534"/>
              </a:xfrm>
            </p:grpSpPr>
            <p:sp>
              <p:nvSpPr>
                <p:cNvPr id="1044499" name="矩形 1044498"/>
                <p:cNvSpPr/>
                <p:nvPr/>
              </p:nvSpPr>
              <p:spPr>
                <a:xfrm>
                  <a:off x="3334" y="2916"/>
                  <a:ext cx="218" cy="534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 lIns="90000" tIns="46800" rIns="90000" bIns="46800" anchor="t">
                  <a:spAutoFit/>
                </a:bodyPr>
                <a:p>
                  <a:pPr lvl="0">
                    <a:lnSpc>
                      <a:spcPct val="95000"/>
                    </a:lnSpc>
                  </a:pPr>
                  <a:r>
                    <a:rPr lang="en-US" altLang="zh-CN" sz="2600" b="1" baseline="0">
                      <a:latin typeface="Times New Roman" panose="02020603050405020304" pitchFamily="18" charset="0"/>
                      <a:ea typeface="楷体_GB2312" pitchFamily="49" charset="-122"/>
                    </a:rPr>
                    <a:t>3</a:t>
                  </a:r>
                  <a:endPara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>
                    <a:lnSpc>
                      <a:spcPct val="95000"/>
                    </a:lnSpc>
                  </a:pPr>
                  <a:r>
                    <a:rPr lang="en-US" altLang="zh-CN" sz="2600" b="1" baseline="0">
                      <a:latin typeface="Times New Roman" panose="02020603050405020304" pitchFamily="18" charset="0"/>
                      <a:ea typeface="楷体_GB2312" pitchFamily="49" charset="-122"/>
                    </a:rPr>
                    <a:t>4</a:t>
                  </a:r>
                  <a:endPara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044500" name="直接连接符 1044499"/>
                <p:cNvSpPr/>
                <p:nvPr/>
              </p:nvSpPr>
              <p:spPr>
                <a:xfrm>
                  <a:off x="3356" y="3183"/>
                  <a:ext cx="174" cy="0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</p:grpSp>
        <p:sp>
          <p:nvSpPr>
            <p:cNvPr id="1044515" name="椭圆 1044514"/>
            <p:cNvSpPr/>
            <p:nvPr/>
          </p:nvSpPr>
          <p:spPr>
            <a:xfrm>
              <a:off x="4696" y="2931"/>
              <a:ext cx="225" cy="116"/>
            </a:xfrm>
            <a:prstGeom prst="ellipse">
              <a:avLst/>
            </a:prstGeom>
            <a:solidFill>
              <a:srgbClr val="FFFF99"/>
            </a:solidFill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4516" name="椭圆 1044515"/>
            <p:cNvSpPr/>
            <p:nvPr/>
          </p:nvSpPr>
          <p:spPr>
            <a:xfrm>
              <a:off x="4694" y="3067"/>
              <a:ext cx="125" cy="65"/>
            </a:xfrm>
            <a:prstGeom prst="ellipse">
              <a:avLst/>
            </a:prstGeom>
            <a:solidFill>
              <a:srgbClr val="FFFF99"/>
            </a:solidFill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44520" name="组合 1044519"/>
          <p:cNvGrpSpPr/>
          <p:nvPr/>
        </p:nvGrpSpPr>
        <p:grpSpPr>
          <a:xfrm>
            <a:off x="3994150" y="3573463"/>
            <a:ext cx="2265363" cy="1728787"/>
            <a:chOff x="2496" y="2251"/>
            <a:chExt cx="1427" cy="1089"/>
          </a:xfrm>
        </p:grpSpPr>
        <p:pic>
          <p:nvPicPr>
            <p:cNvPr id="1044518" name="图片 1044517" descr="P-0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496" y="2379"/>
              <a:ext cx="1226" cy="961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044519" name="组合 1044518"/>
            <p:cNvGrpSpPr/>
            <p:nvPr/>
          </p:nvGrpSpPr>
          <p:grpSpPr>
            <a:xfrm>
              <a:off x="2517" y="2251"/>
              <a:ext cx="1406" cy="927"/>
              <a:chOff x="2517" y="2251"/>
              <a:chExt cx="1406" cy="927"/>
            </a:xfrm>
          </p:grpSpPr>
          <p:sp>
            <p:nvSpPr>
              <p:cNvPr id="1044488" name="矩形 1044487"/>
              <p:cNvSpPr/>
              <p:nvPr/>
            </p:nvSpPr>
            <p:spPr>
              <a:xfrm>
                <a:off x="2517" y="2251"/>
                <a:ext cx="1406" cy="83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>
                  <a:lnSpc>
                    <a:spcPct val="150000"/>
                  </a:lnSpc>
                </a:pP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他已经游了</a:t>
                </a:r>
                <a:endPara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全程的     。</a:t>
                </a:r>
                <a:endPara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grpSp>
            <p:nvGrpSpPr>
              <p:cNvPr id="1044493" name="组合 1044492"/>
              <p:cNvGrpSpPr/>
              <p:nvPr/>
            </p:nvGrpSpPr>
            <p:grpSpPr>
              <a:xfrm>
                <a:off x="3243" y="2644"/>
                <a:ext cx="218" cy="534"/>
                <a:chOff x="3334" y="2916"/>
                <a:chExt cx="218" cy="534"/>
              </a:xfrm>
            </p:grpSpPr>
            <p:sp>
              <p:nvSpPr>
                <p:cNvPr id="1044491" name="矩形 1044490"/>
                <p:cNvSpPr/>
                <p:nvPr/>
              </p:nvSpPr>
              <p:spPr>
                <a:xfrm>
                  <a:off x="3334" y="2916"/>
                  <a:ext cx="218" cy="534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 lIns="90000" tIns="46800" rIns="90000" bIns="46800" anchor="t">
                  <a:spAutoFit/>
                </a:bodyPr>
                <a:p>
                  <a:pPr lvl="0">
                    <a:lnSpc>
                      <a:spcPct val="95000"/>
                    </a:lnSpc>
                  </a:pPr>
                  <a:r>
                    <a:rPr lang="en-US" altLang="zh-CN" sz="2600" b="1" baseline="0">
                      <a:latin typeface="Times New Roman" panose="02020603050405020304" pitchFamily="18" charset="0"/>
                      <a:ea typeface="楷体_GB2312" pitchFamily="49" charset="-122"/>
                    </a:rPr>
                    <a:t>3</a:t>
                  </a:r>
                  <a:endPara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>
                    <a:lnSpc>
                      <a:spcPct val="95000"/>
                    </a:lnSpc>
                  </a:pPr>
                  <a:r>
                    <a:rPr lang="en-US" altLang="zh-CN" sz="2600" b="1" baseline="0">
                      <a:latin typeface="Times New Roman" panose="02020603050405020304" pitchFamily="18" charset="0"/>
                      <a:ea typeface="楷体_GB2312" pitchFamily="49" charset="-122"/>
                    </a:rPr>
                    <a:t>4</a:t>
                  </a:r>
                  <a:endPara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044492" name="直接连接符 1044491"/>
                <p:cNvSpPr/>
                <p:nvPr/>
              </p:nvSpPr>
              <p:spPr>
                <a:xfrm>
                  <a:off x="3356" y="3183"/>
                  <a:ext cx="174" cy="0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</p:grpSp>
      </p:grpSp>
      <p:grpSp>
        <p:nvGrpSpPr>
          <p:cNvPr id="1044522" name="组合 1044521"/>
          <p:cNvGrpSpPr/>
          <p:nvPr/>
        </p:nvGrpSpPr>
        <p:grpSpPr>
          <a:xfrm>
            <a:off x="395288" y="3644900"/>
            <a:ext cx="3529012" cy="1406525"/>
            <a:chOff x="204" y="2115"/>
            <a:chExt cx="2223" cy="886"/>
          </a:xfrm>
        </p:grpSpPr>
        <p:pic>
          <p:nvPicPr>
            <p:cNvPr id="1044521" name="图片 1044520" descr="P-01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3" y="2155"/>
              <a:ext cx="1990" cy="84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44487" name="矩形 1044486"/>
            <p:cNvSpPr/>
            <p:nvPr/>
          </p:nvSpPr>
          <p:spPr>
            <a:xfrm>
              <a:off x="204" y="2115"/>
              <a:ext cx="2223" cy="732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一共要游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100 m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，小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明已经游了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75 m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4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4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4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45547" name="组合 1045546"/>
          <p:cNvGrpSpPr/>
          <p:nvPr/>
        </p:nvGrpSpPr>
        <p:grpSpPr>
          <a:xfrm>
            <a:off x="1763713" y="1930400"/>
            <a:ext cx="1743075" cy="914400"/>
            <a:chOff x="1328" y="2128"/>
            <a:chExt cx="1098" cy="576"/>
          </a:xfrm>
        </p:grpSpPr>
        <p:grpSp>
          <p:nvGrpSpPr>
            <p:cNvPr id="1045546" name="组合 1045545"/>
            <p:cNvGrpSpPr/>
            <p:nvPr/>
          </p:nvGrpSpPr>
          <p:grpSpPr>
            <a:xfrm>
              <a:off x="1507" y="2128"/>
              <a:ext cx="919" cy="576"/>
              <a:chOff x="1474" y="2128"/>
              <a:chExt cx="919" cy="576"/>
            </a:xfrm>
          </p:grpSpPr>
          <p:sp>
            <p:nvSpPr>
              <p:cNvPr id="1045528" name="矩形 1045527"/>
              <p:cNvSpPr/>
              <p:nvPr/>
            </p:nvSpPr>
            <p:spPr>
              <a:xfrm>
                <a:off x="1474" y="2128"/>
                <a:ext cx="919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75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÷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25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100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÷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25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45529" name="直接连接符 1045528"/>
              <p:cNvSpPr/>
              <p:nvPr/>
            </p:nvSpPr>
            <p:spPr>
              <a:xfrm>
                <a:off x="1522" y="2414"/>
                <a:ext cx="823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45530" name="矩形 1045529"/>
            <p:cNvSpPr/>
            <p:nvPr/>
          </p:nvSpPr>
          <p:spPr>
            <a:xfrm>
              <a:off x="1328" y="2242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45540" name="组合 1045539"/>
          <p:cNvGrpSpPr/>
          <p:nvPr/>
        </p:nvGrpSpPr>
        <p:grpSpPr>
          <a:xfrm>
            <a:off x="1131888" y="1930400"/>
            <a:ext cx="695325" cy="914400"/>
            <a:chOff x="966" y="2128"/>
            <a:chExt cx="438" cy="576"/>
          </a:xfrm>
        </p:grpSpPr>
        <p:sp>
          <p:nvSpPr>
            <p:cNvPr id="1045537" name="矩形 1045536"/>
            <p:cNvSpPr/>
            <p:nvPr/>
          </p:nvSpPr>
          <p:spPr>
            <a:xfrm>
              <a:off x="966" y="2128"/>
              <a:ext cx="438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75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100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5538" name="直接连接符 1045537"/>
            <p:cNvSpPr/>
            <p:nvPr/>
          </p:nvSpPr>
          <p:spPr>
            <a:xfrm>
              <a:off x="1015" y="2414"/>
              <a:ext cx="340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45568" name="组合 1045567"/>
          <p:cNvGrpSpPr/>
          <p:nvPr/>
        </p:nvGrpSpPr>
        <p:grpSpPr>
          <a:xfrm>
            <a:off x="5619750" y="1930400"/>
            <a:ext cx="1511300" cy="914400"/>
            <a:chOff x="3071" y="1344"/>
            <a:chExt cx="952" cy="576"/>
          </a:xfrm>
        </p:grpSpPr>
        <p:grpSp>
          <p:nvGrpSpPr>
            <p:cNvPr id="1045542" name="组合 1045541"/>
            <p:cNvGrpSpPr/>
            <p:nvPr/>
          </p:nvGrpSpPr>
          <p:grpSpPr>
            <a:xfrm>
              <a:off x="3217" y="1344"/>
              <a:ext cx="806" cy="576"/>
              <a:chOff x="1394" y="2568"/>
              <a:chExt cx="806" cy="576"/>
            </a:xfrm>
          </p:grpSpPr>
          <p:sp>
            <p:nvSpPr>
              <p:cNvPr id="1045543" name="矩形 1045542"/>
              <p:cNvSpPr/>
              <p:nvPr/>
            </p:nvSpPr>
            <p:spPr>
              <a:xfrm>
                <a:off x="1394" y="2568"/>
                <a:ext cx="806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25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25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45544" name="直接连接符 1045543"/>
              <p:cNvSpPr/>
              <p:nvPr/>
            </p:nvSpPr>
            <p:spPr>
              <a:xfrm>
                <a:off x="1503" y="2854"/>
                <a:ext cx="587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45545" name="矩形 1045544"/>
            <p:cNvSpPr/>
            <p:nvPr/>
          </p:nvSpPr>
          <p:spPr>
            <a:xfrm>
              <a:off x="3071" y="1458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45559" name="组合 1045558"/>
          <p:cNvGrpSpPr/>
          <p:nvPr/>
        </p:nvGrpSpPr>
        <p:grpSpPr>
          <a:xfrm>
            <a:off x="3414713" y="1930400"/>
            <a:ext cx="685800" cy="914400"/>
            <a:chOff x="2336" y="2128"/>
            <a:chExt cx="432" cy="576"/>
          </a:xfrm>
        </p:grpSpPr>
        <p:sp>
          <p:nvSpPr>
            <p:cNvPr id="1045532" name="矩形 1045531"/>
            <p:cNvSpPr/>
            <p:nvPr/>
          </p:nvSpPr>
          <p:spPr>
            <a:xfrm>
              <a:off x="2336" y="2242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45556" name="组合 1045555"/>
            <p:cNvGrpSpPr/>
            <p:nvPr/>
          </p:nvGrpSpPr>
          <p:grpSpPr>
            <a:xfrm>
              <a:off x="2546" y="2128"/>
              <a:ext cx="222" cy="576"/>
              <a:chOff x="2293" y="3199"/>
              <a:chExt cx="222" cy="576"/>
            </a:xfrm>
          </p:grpSpPr>
          <p:sp>
            <p:nvSpPr>
              <p:cNvPr id="1045557" name="矩形 1045556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45558" name="直接连接符 1045557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045560" name="组合 1045559"/>
          <p:cNvGrpSpPr/>
          <p:nvPr/>
        </p:nvGrpSpPr>
        <p:grpSpPr>
          <a:xfrm>
            <a:off x="5316538" y="1930400"/>
            <a:ext cx="352425" cy="914400"/>
            <a:chOff x="2293" y="3199"/>
            <a:chExt cx="222" cy="576"/>
          </a:xfrm>
        </p:grpSpPr>
        <p:sp>
          <p:nvSpPr>
            <p:cNvPr id="1045561" name="矩形 1045560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5562" name="直接连接符 1045561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45567" name="组合 1045566"/>
          <p:cNvGrpSpPr/>
          <p:nvPr/>
        </p:nvGrpSpPr>
        <p:grpSpPr>
          <a:xfrm>
            <a:off x="6972300" y="1930400"/>
            <a:ext cx="984250" cy="914400"/>
            <a:chOff x="3923" y="1344"/>
            <a:chExt cx="620" cy="576"/>
          </a:xfrm>
        </p:grpSpPr>
        <p:grpSp>
          <p:nvGrpSpPr>
            <p:cNvPr id="1045563" name="组合 1045562"/>
            <p:cNvGrpSpPr/>
            <p:nvPr/>
          </p:nvGrpSpPr>
          <p:grpSpPr>
            <a:xfrm>
              <a:off x="4105" y="1344"/>
              <a:ext cx="438" cy="576"/>
              <a:chOff x="966" y="2128"/>
              <a:chExt cx="438" cy="576"/>
            </a:xfrm>
          </p:grpSpPr>
          <p:sp>
            <p:nvSpPr>
              <p:cNvPr id="1045564" name="矩形 1045563"/>
              <p:cNvSpPr/>
              <p:nvPr/>
            </p:nvSpPr>
            <p:spPr>
              <a:xfrm>
                <a:off x="966" y="2128"/>
                <a:ext cx="438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75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100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45565" name="直接连接符 1045564"/>
              <p:cNvSpPr/>
              <p:nvPr/>
            </p:nvSpPr>
            <p:spPr>
              <a:xfrm>
                <a:off x="1015" y="2414"/>
                <a:ext cx="340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45566" name="矩形 1045565"/>
            <p:cNvSpPr/>
            <p:nvPr/>
          </p:nvSpPr>
          <p:spPr>
            <a:xfrm>
              <a:off x="3923" y="1458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45574" name="组合 1045573"/>
          <p:cNvGrpSpPr/>
          <p:nvPr/>
        </p:nvGrpSpPr>
        <p:grpSpPr>
          <a:xfrm>
            <a:off x="539750" y="3081338"/>
            <a:ext cx="7921625" cy="1571625"/>
            <a:chOff x="430" y="2024"/>
            <a:chExt cx="4990" cy="990"/>
          </a:xfrm>
        </p:grpSpPr>
        <p:sp>
          <p:nvSpPr>
            <p:cNvPr id="1045509" name="矩形 1045508"/>
            <p:cNvSpPr/>
            <p:nvPr/>
          </p:nvSpPr>
          <p:spPr>
            <a:xfrm>
              <a:off x="430" y="2024"/>
              <a:ext cx="4990" cy="9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lnSpc>
                  <a:spcPct val="180000"/>
                </a:lnSpc>
              </a:pP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             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的分子和分母只有公因数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，像这样的分数叫做</a:t>
              </a:r>
              <a:r>
                <a:rPr lang="zh-CN" altLang="en-US" sz="2700" b="1" baseline="0" dirty="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最简分数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。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45570" name="组合 1045569"/>
            <p:cNvGrpSpPr/>
            <p:nvPr/>
          </p:nvGrpSpPr>
          <p:grpSpPr>
            <a:xfrm>
              <a:off x="1020" y="2069"/>
              <a:ext cx="222" cy="576"/>
              <a:chOff x="2293" y="3199"/>
              <a:chExt cx="222" cy="576"/>
            </a:xfrm>
          </p:grpSpPr>
          <p:sp>
            <p:nvSpPr>
              <p:cNvPr id="1045571" name="矩形 1045570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45572" name="直接连接符 1045571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4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45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45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45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45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45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47554" name="矩形 1047553"/>
          <p:cNvSpPr/>
          <p:nvPr/>
        </p:nvSpPr>
        <p:spPr>
          <a:xfrm>
            <a:off x="746125" y="1268413"/>
            <a:ext cx="6921500" cy="74930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6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1.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下面的分数哪些是最简分数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47588" name="组合 1047587"/>
          <p:cNvGrpSpPr/>
          <p:nvPr/>
        </p:nvGrpSpPr>
        <p:grpSpPr>
          <a:xfrm>
            <a:off x="1187450" y="2154238"/>
            <a:ext cx="523875" cy="914400"/>
            <a:chOff x="1787" y="1417"/>
            <a:chExt cx="330" cy="576"/>
          </a:xfrm>
        </p:grpSpPr>
        <p:sp>
          <p:nvSpPr>
            <p:cNvPr id="1047586" name="矩形 1047585"/>
            <p:cNvSpPr/>
            <p:nvPr/>
          </p:nvSpPr>
          <p:spPr>
            <a:xfrm>
              <a:off x="1787" y="1417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9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15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7587" name="直接连接符 1047586"/>
            <p:cNvSpPr/>
            <p:nvPr/>
          </p:nvSpPr>
          <p:spPr>
            <a:xfrm>
              <a:off x="1823" y="1705"/>
              <a:ext cx="25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47589" name="组合 1047588"/>
          <p:cNvGrpSpPr/>
          <p:nvPr/>
        </p:nvGrpSpPr>
        <p:grpSpPr>
          <a:xfrm>
            <a:off x="2266950" y="2154238"/>
            <a:ext cx="523875" cy="914400"/>
            <a:chOff x="1787" y="1417"/>
            <a:chExt cx="330" cy="576"/>
          </a:xfrm>
        </p:grpSpPr>
        <p:sp>
          <p:nvSpPr>
            <p:cNvPr id="1047590" name="矩形 1047589"/>
            <p:cNvSpPr/>
            <p:nvPr/>
          </p:nvSpPr>
          <p:spPr>
            <a:xfrm>
              <a:off x="1787" y="1417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13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7591" name="直接连接符 1047590"/>
            <p:cNvSpPr/>
            <p:nvPr/>
          </p:nvSpPr>
          <p:spPr>
            <a:xfrm>
              <a:off x="1823" y="1705"/>
              <a:ext cx="25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47592" name="组合 1047591"/>
          <p:cNvGrpSpPr/>
          <p:nvPr/>
        </p:nvGrpSpPr>
        <p:grpSpPr>
          <a:xfrm>
            <a:off x="3346450" y="2154238"/>
            <a:ext cx="523875" cy="914400"/>
            <a:chOff x="1787" y="1417"/>
            <a:chExt cx="330" cy="576"/>
          </a:xfrm>
        </p:grpSpPr>
        <p:sp>
          <p:nvSpPr>
            <p:cNvPr id="1047593" name="矩形 1047592"/>
            <p:cNvSpPr/>
            <p:nvPr/>
          </p:nvSpPr>
          <p:spPr>
            <a:xfrm>
              <a:off x="1787" y="1417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18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7594" name="直接连接符 1047593"/>
            <p:cNvSpPr/>
            <p:nvPr/>
          </p:nvSpPr>
          <p:spPr>
            <a:xfrm>
              <a:off x="1823" y="1705"/>
              <a:ext cx="25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47595" name="组合 1047594"/>
          <p:cNvGrpSpPr/>
          <p:nvPr/>
        </p:nvGrpSpPr>
        <p:grpSpPr>
          <a:xfrm>
            <a:off x="4427538" y="2154238"/>
            <a:ext cx="523875" cy="914400"/>
            <a:chOff x="1787" y="1417"/>
            <a:chExt cx="330" cy="576"/>
          </a:xfrm>
        </p:grpSpPr>
        <p:sp>
          <p:nvSpPr>
            <p:cNvPr id="1047596" name="矩形 1047595"/>
            <p:cNvSpPr/>
            <p:nvPr/>
          </p:nvSpPr>
          <p:spPr>
            <a:xfrm>
              <a:off x="1787" y="1417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15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24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7597" name="直接连接符 1047596"/>
            <p:cNvSpPr/>
            <p:nvPr/>
          </p:nvSpPr>
          <p:spPr>
            <a:xfrm>
              <a:off x="1823" y="1705"/>
              <a:ext cx="25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47598" name="组合 1047597"/>
          <p:cNvGrpSpPr/>
          <p:nvPr/>
        </p:nvGrpSpPr>
        <p:grpSpPr>
          <a:xfrm>
            <a:off x="5507038" y="2154238"/>
            <a:ext cx="523875" cy="914400"/>
            <a:chOff x="1787" y="1417"/>
            <a:chExt cx="330" cy="576"/>
          </a:xfrm>
        </p:grpSpPr>
        <p:sp>
          <p:nvSpPr>
            <p:cNvPr id="1047599" name="矩形 1047598"/>
            <p:cNvSpPr/>
            <p:nvPr/>
          </p:nvSpPr>
          <p:spPr>
            <a:xfrm>
              <a:off x="1787" y="1417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11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7600" name="直接连接符 1047599"/>
            <p:cNvSpPr/>
            <p:nvPr/>
          </p:nvSpPr>
          <p:spPr>
            <a:xfrm>
              <a:off x="1823" y="1705"/>
              <a:ext cx="25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47601" name="组合 1047600"/>
          <p:cNvGrpSpPr/>
          <p:nvPr/>
        </p:nvGrpSpPr>
        <p:grpSpPr>
          <a:xfrm>
            <a:off x="6588125" y="2154238"/>
            <a:ext cx="523875" cy="914400"/>
            <a:chOff x="1787" y="1417"/>
            <a:chExt cx="330" cy="576"/>
          </a:xfrm>
        </p:grpSpPr>
        <p:sp>
          <p:nvSpPr>
            <p:cNvPr id="1047602" name="矩形 1047601"/>
            <p:cNvSpPr/>
            <p:nvPr/>
          </p:nvSpPr>
          <p:spPr>
            <a:xfrm>
              <a:off x="1787" y="1417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16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7603" name="直接连接符 1047602"/>
            <p:cNvSpPr/>
            <p:nvPr/>
          </p:nvSpPr>
          <p:spPr>
            <a:xfrm>
              <a:off x="1823" y="1705"/>
              <a:ext cx="25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047604" name="矩形 1047603"/>
          <p:cNvSpPr/>
          <p:nvPr/>
        </p:nvSpPr>
        <p:spPr>
          <a:xfrm>
            <a:off x="1042988" y="3573463"/>
            <a:ext cx="2282825" cy="503237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最简分数有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: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47609" name="组合 1047608"/>
          <p:cNvGrpSpPr/>
          <p:nvPr/>
        </p:nvGrpSpPr>
        <p:grpSpPr>
          <a:xfrm>
            <a:off x="3059113" y="3429000"/>
            <a:ext cx="958850" cy="914400"/>
            <a:chOff x="1927" y="2160"/>
            <a:chExt cx="604" cy="576"/>
          </a:xfrm>
        </p:grpSpPr>
        <p:grpSp>
          <p:nvGrpSpPr>
            <p:cNvPr id="1047605" name="组合 1047604"/>
            <p:cNvGrpSpPr/>
            <p:nvPr/>
          </p:nvGrpSpPr>
          <p:grpSpPr>
            <a:xfrm>
              <a:off x="1927" y="2160"/>
              <a:ext cx="330" cy="576"/>
              <a:chOff x="1787" y="1417"/>
              <a:chExt cx="330" cy="576"/>
            </a:xfrm>
          </p:grpSpPr>
          <p:sp>
            <p:nvSpPr>
              <p:cNvPr id="1047606" name="矩形 1047605"/>
              <p:cNvSpPr/>
              <p:nvPr/>
            </p:nvSpPr>
            <p:spPr>
              <a:xfrm>
                <a:off x="1787" y="1417"/>
                <a:ext cx="330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13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47607" name="直接连接符 1047606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47608" name="矩形 1047607"/>
            <p:cNvSpPr/>
            <p:nvPr/>
          </p:nvSpPr>
          <p:spPr>
            <a:xfrm>
              <a:off x="2200" y="2387"/>
              <a:ext cx="331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、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47615" name="组合 1047614"/>
          <p:cNvGrpSpPr/>
          <p:nvPr/>
        </p:nvGrpSpPr>
        <p:grpSpPr>
          <a:xfrm>
            <a:off x="3863975" y="3429000"/>
            <a:ext cx="958850" cy="914400"/>
            <a:chOff x="1927" y="2160"/>
            <a:chExt cx="604" cy="576"/>
          </a:xfrm>
        </p:grpSpPr>
        <p:grpSp>
          <p:nvGrpSpPr>
            <p:cNvPr id="1047616" name="组合 1047615"/>
            <p:cNvGrpSpPr/>
            <p:nvPr/>
          </p:nvGrpSpPr>
          <p:grpSpPr>
            <a:xfrm>
              <a:off x="1927" y="2160"/>
              <a:ext cx="330" cy="576"/>
              <a:chOff x="1787" y="1417"/>
              <a:chExt cx="330" cy="576"/>
            </a:xfrm>
          </p:grpSpPr>
          <p:sp>
            <p:nvSpPr>
              <p:cNvPr id="1047617" name="矩形 1047616"/>
              <p:cNvSpPr/>
              <p:nvPr/>
            </p:nvSpPr>
            <p:spPr>
              <a:xfrm>
                <a:off x="1787" y="1417"/>
                <a:ext cx="330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11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47618" name="直接连接符 1047617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47619" name="矩形 1047618"/>
            <p:cNvSpPr/>
            <p:nvPr/>
          </p:nvSpPr>
          <p:spPr>
            <a:xfrm>
              <a:off x="2200" y="2387"/>
              <a:ext cx="331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、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47621" name="组合 1047620"/>
          <p:cNvGrpSpPr/>
          <p:nvPr/>
        </p:nvGrpSpPr>
        <p:grpSpPr>
          <a:xfrm>
            <a:off x="4624388" y="3429000"/>
            <a:ext cx="523875" cy="914400"/>
            <a:chOff x="1787" y="1417"/>
            <a:chExt cx="330" cy="576"/>
          </a:xfrm>
        </p:grpSpPr>
        <p:sp>
          <p:nvSpPr>
            <p:cNvPr id="1047622" name="矩形 1047621"/>
            <p:cNvSpPr/>
            <p:nvPr/>
          </p:nvSpPr>
          <p:spPr>
            <a:xfrm>
              <a:off x="1787" y="1417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16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7623" name="直接连接符 1047622"/>
            <p:cNvSpPr/>
            <p:nvPr/>
          </p:nvSpPr>
          <p:spPr>
            <a:xfrm>
              <a:off x="1823" y="1705"/>
              <a:ext cx="259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47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47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47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47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760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124354" name="组合 1124353"/>
          <p:cNvGrpSpPr/>
          <p:nvPr/>
        </p:nvGrpSpPr>
        <p:grpSpPr>
          <a:xfrm>
            <a:off x="898525" y="1484313"/>
            <a:ext cx="781050" cy="1670050"/>
            <a:chOff x="385" y="1389"/>
            <a:chExt cx="492" cy="1052"/>
          </a:xfrm>
        </p:grpSpPr>
        <p:pic>
          <p:nvPicPr>
            <p:cNvPr id="1124355" name="图片 1124354" descr="P-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" y="1389"/>
              <a:ext cx="492" cy="2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4356" name="图片 1124355" descr="P-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" y="1668"/>
              <a:ext cx="492" cy="2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4357" name="图片 1124356" descr="P-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" y="1947"/>
              <a:ext cx="492" cy="2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4358" name="图片 1124357" descr="P-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" y="2227"/>
              <a:ext cx="492" cy="21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24359" name="组合 1124358"/>
          <p:cNvGrpSpPr/>
          <p:nvPr/>
        </p:nvGrpSpPr>
        <p:grpSpPr>
          <a:xfrm>
            <a:off x="1870075" y="1484313"/>
            <a:ext cx="781050" cy="1670050"/>
            <a:chOff x="938" y="1389"/>
            <a:chExt cx="492" cy="1052"/>
          </a:xfrm>
        </p:grpSpPr>
        <p:pic>
          <p:nvPicPr>
            <p:cNvPr id="1124360" name="图片 1124359" descr="P-62-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8" y="1389"/>
              <a:ext cx="492" cy="20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4361" name="图片 1124360" descr="P-62-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8" y="1672"/>
              <a:ext cx="492" cy="20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4362" name="图片 1124361" descr="P-62-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8" y="1955"/>
              <a:ext cx="492" cy="20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4363" name="图片 1124362" descr="P-62-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8" y="2238"/>
              <a:ext cx="492" cy="20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24364" name="组合 1124363"/>
          <p:cNvGrpSpPr/>
          <p:nvPr/>
        </p:nvGrpSpPr>
        <p:grpSpPr>
          <a:xfrm>
            <a:off x="2843213" y="1484313"/>
            <a:ext cx="715962" cy="1670050"/>
            <a:chOff x="1491" y="1389"/>
            <a:chExt cx="451" cy="1052"/>
          </a:xfrm>
        </p:grpSpPr>
        <p:pic>
          <p:nvPicPr>
            <p:cNvPr id="1124365" name="图片 1124364" descr="P-62-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91" y="1389"/>
              <a:ext cx="451" cy="2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4366" name="图片 1124365" descr="P-62-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91" y="1672"/>
              <a:ext cx="451" cy="2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4367" name="图片 1124366" descr="P-62-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91" y="1956"/>
              <a:ext cx="451" cy="2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4368" name="图片 1124367" descr="P-62-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91" y="2240"/>
              <a:ext cx="451" cy="20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24369" name="矩形 1124368"/>
          <p:cNvSpPr/>
          <p:nvPr/>
        </p:nvSpPr>
        <p:spPr>
          <a:xfrm>
            <a:off x="3851275" y="1268413"/>
            <a:ext cx="4608513" cy="1571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8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一堆糖，平均分成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2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份，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8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每份是这堆糖的         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24370" name="组合 1124369"/>
          <p:cNvGrpSpPr/>
          <p:nvPr/>
        </p:nvGrpSpPr>
        <p:grpSpPr>
          <a:xfrm>
            <a:off x="6299200" y="2109788"/>
            <a:ext cx="1008063" cy="914400"/>
            <a:chOff x="2517" y="2387"/>
            <a:chExt cx="635" cy="576"/>
          </a:xfrm>
        </p:grpSpPr>
        <p:sp>
          <p:nvSpPr>
            <p:cNvPr id="1124371" name="矩形 1124370"/>
            <p:cNvSpPr/>
            <p:nvPr/>
          </p:nvSpPr>
          <p:spPr>
            <a:xfrm>
              <a:off x="2517" y="2387"/>
              <a:ext cx="635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24372" name="直接连接符 1124371"/>
            <p:cNvSpPr/>
            <p:nvPr/>
          </p:nvSpPr>
          <p:spPr>
            <a:xfrm>
              <a:off x="2613" y="2675"/>
              <a:ext cx="443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24373" name="组合 1124372"/>
          <p:cNvGrpSpPr/>
          <p:nvPr/>
        </p:nvGrpSpPr>
        <p:grpSpPr>
          <a:xfrm>
            <a:off x="1619250" y="3257550"/>
            <a:ext cx="6340475" cy="914400"/>
            <a:chOff x="1020" y="2052"/>
            <a:chExt cx="3994" cy="576"/>
          </a:xfrm>
        </p:grpSpPr>
        <p:sp>
          <p:nvSpPr>
            <p:cNvPr id="1124374" name="矩形 1124373"/>
            <p:cNvSpPr/>
            <p:nvPr/>
          </p:nvSpPr>
          <p:spPr>
            <a:xfrm>
              <a:off x="1020" y="2143"/>
              <a:ext cx="3994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平均分成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3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份，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2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份是这堆糖的          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24375" name="组合 1124374"/>
            <p:cNvGrpSpPr/>
            <p:nvPr/>
          </p:nvGrpSpPr>
          <p:grpSpPr>
            <a:xfrm>
              <a:off x="4007" y="2052"/>
              <a:ext cx="635" cy="576"/>
              <a:chOff x="2517" y="2387"/>
              <a:chExt cx="635" cy="576"/>
            </a:xfrm>
          </p:grpSpPr>
          <p:sp>
            <p:nvSpPr>
              <p:cNvPr id="1124376" name="矩形 1124375"/>
              <p:cNvSpPr/>
              <p:nvPr/>
            </p:nvSpPr>
            <p:spPr>
              <a:xfrm>
                <a:off x="2517" y="2387"/>
                <a:ext cx="635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  )</a:t>
                </a:r>
                <a:endPara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124377" name="直接连接符 1124376"/>
              <p:cNvSpPr/>
              <p:nvPr/>
            </p:nvSpPr>
            <p:spPr>
              <a:xfrm>
                <a:off x="2613" y="2675"/>
                <a:ext cx="443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24378" name="组合 1124377"/>
          <p:cNvGrpSpPr/>
          <p:nvPr/>
        </p:nvGrpSpPr>
        <p:grpSpPr>
          <a:xfrm>
            <a:off x="1619250" y="4241800"/>
            <a:ext cx="6340475" cy="914400"/>
            <a:chOff x="1020" y="2672"/>
            <a:chExt cx="3994" cy="576"/>
          </a:xfrm>
        </p:grpSpPr>
        <p:sp>
          <p:nvSpPr>
            <p:cNvPr id="1124379" name="矩形 1124378"/>
            <p:cNvSpPr/>
            <p:nvPr/>
          </p:nvSpPr>
          <p:spPr>
            <a:xfrm>
              <a:off x="1020" y="2763"/>
              <a:ext cx="3994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平均分成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4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份，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3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份是这堆糖的          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24380" name="组合 1124379"/>
            <p:cNvGrpSpPr/>
            <p:nvPr/>
          </p:nvGrpSpPr>
          <p:grpSpPr>
            <a:xfrm>
              <a:off x="4007" y="2672"/>
              <a:ext cx="635" cy="576"/>
              <a:chOff x="2517" y="2387"/>
              <a:chExt cx="635" cy="576"/>
            </a:xfrm>
          </p:grpSpPr>
          <p:sp>
            <p:nvSpPr>
              <p:cNvPr id="1124381" name="矩形 1124380"/>
              <p:cNvSpPr/>
              <p:nvPr/>
            </p:nvSpPr>
            <p:spPr>
              <a:xfrm>
                <a:off x="2517" y="2387"/>
                <a:ext cx="635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  )</a:t>
                </a:r>
                <a:endPara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124382" name="直接连接符 1124381"/>
              <p:cNvSpPr/>
              <p:nvPr/>
            </p:nvSpPr>
            <p:spPr>
              <a:xfrm>
                <a:off x="2613" y="2675"/>
                <a:ext cx="443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24383" name="组合 1124382"/>
          <p:cNvGrpSpPr/>
          <p:nvPr/>
        </p:nvGrpSpPr>
        <p:grpSpPr>
          <a:xfrm>
            <a:off x="1619250" y="5226050"/>
            <a:ext cx="6340475" cy="914400"/>
            <a:chOff x="1020" y="3292"/>
            <a:chExt cx="3994" cy="576"/>
          </a:xfrm>
        </p:grpSpPr>
        <p:sp>
          <p:nvSpPr>
            <p:cNvPr id="1124384" name="矩形 1124383"/>
            <p:cNvSpPr/>
            <p:nvPr/>
          </p:nvSpPr>
          <p:spPr>
            <a:xfrm>
              <a:off x="1020" y="3383"/>
              <a:ext cx="3994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平均分成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6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份，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5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份是这堆糖的          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24385" name="组合 1124384"/>
            <p:cNvGrpSpPr/>
            <p:nvPr/>
          </p:nvGrpSpPr>
          <p:grpSpPr>
            <a:xfrm>
              <a:off x="4007" y="3292"/>
              <a:ext cx="635" cy="576"/>
              <a:chOff x="2517" y="2387"/>
              <a:chExt cx="635" cy="576"/>
            </a:xfrm>
          </p:grpSpPr>
          <p:sp>
            <p:nvSpPr>
              <p:cNvPr id="1124386" name="矩形 1124385"/>
              <p:cNvSpPr/>
              <p:nvPr/>
            </p:nvSpPr>
            <p:spPr>
              <a:xfrm>
                <a:off x="2517" y="2387"/>
                <a:ext cx="635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  )</a:t>
                </a:r>
                <a:endPara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124387" name="直接连接符 1124386"/>
              <p:cNvSpPr/>
              <p:nvPr/>
            </p:nvSpPr>
            <p:spPr>
              <a:xfrm>
                <a:off x="2613" y="2675"/>
                <a:ext cx="443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sp>
        <p:nvSpPr>
          <p:cNvPr id="1124388" name="矩形 1124387"/>
          <p:cNvSpPr/>
          <p:nvPr/>
        </p:nvSpPr>
        <p:spPr>
          <a:xfrm>
            <a:off x="6613525" y="2132013"/>
            <a:ext cx="352425" cy="914400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4389" name="矩形 1124388"/>
          <p:cNvSpPr/>
          <p:nvPr/>
        </p:nvSpPr>
        <p:spPr>
          <a:xfrm>
            <a:off x="6675438" y="3281363"/>
            <a:ext cx="352425" cy="914400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4390" name="矩形 1124389"/>
          <p:cNvSpPr/>
          <p:nvPr/>
        </p:nvSpPr>
        <p:spPr>
          <a:xfrm>
            <a:off x="6675438" y="4256088"/>
            <a:ext cx="352425" cy="914400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4391" name="矩形 1124390"/>
          <p:cNvSpPr/>
          <p:nvPr/>
        </p:nvSpPr>
        <p:spPr>
          <a:xfrm>
            <a:off x="6675438" y="5251450"/>
            <a:ext cx="352425" cy="914400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24399" name="组合 1124398"/>
          <p:cNvGrpSpPr/>
          <p:nvPr/>
        </p:nvGrpSpPr>
        <p:grpSpPr>
          <a:xfrm>
            <a:off x="827088" y="1447800"/>
            <a:ext cx="2830512" cy="1762125"/>
            <a:chOff x="521" y="912"/>
            <a:chExt cx="1783" cy="1110"/>
          </a:xfrm>
        </p:grpSpPr>
        <p:sp>
          <p:nvSpPr>
            <p:cNvPr id="1124393" name="直接连接符 1124392"/>
            <p:cNvSpPr/>
            <p:nvPr/>
          </p:nvSpPr>
          <p:spPr>
            <a:xfrm>
              <a:off x="521" y="918"/>
              <a:ext cx="0" cy="816"/>
            </a:xfrm>
            <a:prstGeom prst="line">
              <a:avLst/>
            </a:prstGeom>
            <a:ln w="22225" cap="flat" cmpd="sng">
              <a:solidFill>
                <a:srgbClr val="008000"/>
              </a:solidFill>
              <a:prstDash val="dash"/>
              <a:headEnd type="none" w="med" len="med"/>
              <a:tailEnd type="none" w="med" len="lg"/>
            </a:ln>
          </p:spPr>
        </p:sp>
        <p:sp>
          <p:nvSpPr>
            <p:cNvPr id="1124394" name="直接连接符 1124393"/>
            <p:cNvSpPr/>
            <p:nvPr/>
          </p:nvSpPr>
          <p:spPr>
            <a:xfrm>
              <a:off x="521" y="1734"/>
              <a:ext cx="1195" cy="0"/>
            </a:xfrm>
            <a:prstGeom prst="line">
              <a:avLst/>
            </a:prstGeom>
            <a:ln w="22225" cap="flat" cmpd="sng">
              <a:solidFill>
                <a:srgbClr val="008000"/>
              </a:solidFill>
              <a:prstDash val="dash"/>
              <a:headEnd type="none" w="med" len="med"/>
              <a:tailEnd type="none" w="med" len="lg"/>
            </a:ln>
          </p:spPr>
        </p:sp>
        <p:sp>
          <p:nvSpPr>
            <p:cNvPr id="1124395" name="直接连接符 1124394"/>
            <p:cNvSpPr/>
            <p:nvPr/>
          </p:nvSpPr>
          <p:spPr>
            <a:xfrm>
              <a:off x="1722" y="1734"/>
              <a:ext cx="0" cy="288"/>
            </a:xfrm>
            <a:prstGeom prst="line">
              <a:avLst/>
            </a:prstGeom>
            <a:ln w="22225" cap="flat" cmpd="sng">
              <a:solidFill>
                <a:srgbClr val="008000"/>
              </a:solidFill>
              <a:prstDash val="dash"/>
              <a:headEnd type="none" w="med" len="med"/>
              <a:tailEnd type="none" w="med" len="lg"/>
            </a:ln>
          </p:spPr>
        </p:sp>
        <p:sp>
          <p:nvSpPr>
            <p:cNvPr id="1124396" name="直接连接符 1124395"/>
            <p:cNvSpPr/>
            <p:nvPr/>
          </p:nvSpPr>
          <p:spPr>
            <a:xfrm>
              <a:off x="522" y="912"/>
              <a:ext cx="1782" cy="0"/>
            </a:xfrm>
            <a:prstGeom prst="line">
              <a:avLst/>
            </a:prstGeom>
            <a:ln w="22225" cap="flat" cmpd="sng">
              <a:solidFill>
                <a:srgbClr val="008000"/>
              </a:solidFill>
              <a:prstDash val="dash"/>
              <a:headEnd type="none" w="med" len="med"/>
              <a:tailEnd type="none" w="med" len="lg"/>
            </a:ln>
          </p:spPr>
        </p:sp>
        <p:sp>
          <p:nvSpPr>
            <p:cNvPr id="1124397" name="直接连接符 1124396"/>
            <p:cNvSpPr/>
            <p:nvPr/>
          </p:nvSpPr>
          <p:spPr>
            <a:xfrm>
              <a:off x="2304" y="912"/>
              <a:ext cx="0" cy="1104"/>
            </a:xfrm>
            <a:prstGeom prst="line">
              <a:avLst/>
            </a:prstGeom>
            <a:ln w="22225" cap="flat" cmpd="sng">
              <a:solidFill>
                <a:srgbClr val="008000"/>
              </a:solidFill>
              <a:prstDash val="dash"/>
              <a:headEnd type="none" w="med" len="med"/>
              <a:tailEnd type="none" w="med" len="lg"/>
            </a:ln>
          </p:spPr>
        </p:sp>
        <p:sp>
          <p:nvSpPr>
            <p:cNvPr id="1124398" name="直接连接符 1124397"/>
            <p:cNvSpPr/>
            <p:nvPr/>
          </p:nvSpPr>
          <p:spPr>
            <a:xfrm flipH="1">
              <a:off x="1728" y="2022"/>
              <a:ext cx="576" cy="0"/>
            </a:xfrm>
            <a:prstGeom prst="line">
              <a:avLst/>
            </a:prstGeom>
            <a:ln w="22225" cap="flat" cmpd="sng">
              <a:solidFill>
                <a:srgbClr val="008000"/>
              </a:solidFill>
              <a:prstDash val="dash"/>
              <a:headEnd type="none" w="med" len="med"/>
              <a:tailEnd type="none" w="med" len="lg"/>
            </a:ln>
          </p:spPr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4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4391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48578" name="矩形 1048577"/>
          <p:cNvSpPr/>
          <p:nvPr/>
        </p:nvSpPr>
        <p:spPr>
          <a:xfrm>
            <a:off x="746125" y="1268413"/>
            <a:ext cx="7281863" cy="74930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6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2.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把上下两行相等的两个分数用线连起来。</a:t>
            </a:r>
            <a:endParaRPr lang="zh-CN" altLang="en-US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48579" name="组合 1048578"/>
          <p:cNvGrpSpPr/>
          <p:nvPr/>
        </p:nvGrpSpPr>
        <p:grpSpPr>
          <a:xfrm>
            <a:off x="1258888" y="3738563"/>
            <a:ext cx="523875" cy="914400"/>
            <a:chOff x="1787" y="1417"/>
            <a:chExt cx="330" cy="576"/>
          </a:xfrm>
        </p:grpSpPr>
        <p:sp>
          <p:nvSpPr>
            <p:cNvPr id="1048580" name="矩形 1048579"/>
            <p:cNvSpPr/>
            <p:nvPr/>
          </p:nvSpPr>
          <p:spPr>
            <a:xfrm>
              <a:off x="1787" y="1417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9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21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8581" name="直接连接符 1048580"/>
            <p:cNvSpPr/>
            <p:nvPr/>
          </p:nvSpPr>
          <p:spPr>
            <a:xfrm>
              <a:off x="1823" y="1705"/>
              <a:ext cx="25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48618" name="组合 1048617"/>
          <p:cNvGrpSpPr/>
          <p:nvPr/>
        </p:nvGrpSpPr>
        <p:grpSpPr>
          <a:xfrm>
            <a:off x="1347788" y="2251075"/>
            <a:ext cx="346075" cy="847725"/>
            <a:chOff x="3334" y="2916"/>
            <a:chExt cx="218" cy="534"/>
          </a:xfrm>
        </p:grpSpPr>
        <p:sp>
          <p:nvSpPr>
            <p:cNvPr id="1048619" name="矩形 1048618"/>
            <p:cNvSpPr/>
            <p:nvPr/>
          </p:nvSpPr>
          <p:spPr>
            <a:xfrm>
              <a:off x="3334" y="2916"/>
              <a:ext cx="218" cy="534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95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95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8620" name="直接连接符 1048619"/>
            <p:cNvSpPr/>
            <p:nvPr/>
          </p:nvSpPr>
          <p:spPr>
            <a:xfrm>
              <a:off x="3356" y="3183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48621" name="组合 1048620"/>
          <p:cNvGrpSpPr/>
          <p:nvPr/>
        </p:nvGrpSpPr>
        <p:grpSpPr>
          <a:xfrm>
            <a:off x="2439988" y="2251075"/>
            <a:ext cx="346075" cy="847725"/>
            <a:chOff x="3334" y="2916"/>
            <a:chExt cx="218" cy="534"/>
          </a:xfrm>
        </p:grpSpPr>
        <p:sp>
          <p:nvSpPr>
            <p:cNvPr id="1048622" name="矩形 1048621"/>
            <p:cNvSpPr/>
            <p:nvPr/>
          </p:nvSpPr>
          <p:spPr>
            <a:xfrm>
              <a:off x="3334" y="2916"/>
              <a:ext cx="218" cy="534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95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95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8623" name="直接连接符 1048622"/>
            <p:cNvSpPr/>
            <p:nvPr/>
          </p:nvSpPr>
          <p:spPr>
            <a:xfrm>
              <a:off x="3356" y="3183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48624" name="组合 1048623"/>
          <p:cNvGrpSpPr/>
          <p:nvPr/>
        </p:nvGrpSpPr>
        <p:grpSpPr>
          <a:xfrm>
            <a:off x="3533775" y="2251075"/>
            <a:ext cx="346075" cy="847725"/>
            <a:chOff x="3334" y="2916"/>
            <a:chExt cx="218" cy="534"/>
          </a:xfrm>
        </p:grpSpPr>
        <p:sp>
          <p:nvSpPr>
            <p:cNvPr id="1048625" name="矩形 1048624"/>
            <p:cNvSpPr/>
            <p:nvPr/>
          </p:nvSpPr>
          <p:spPr>
            <a:xfrm>
              <a:off x="3334" y="2916"/>
              <a:ext cx="218" cy="534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95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95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8626" name="直接连接符 1048625"/>
            <p:cNvSpPr/>
            <p:nvPr/>
          </p:nvSpPr>
          <p:spPr>
            <a:xfrm>
              <a:off x="3356" y="3183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48627" name="组合 1048626"/>
          <p:cNvGrpSpPr/>
          <p:nvPr/>
        </p:nvGrpSpPr>
        <p:grpSpPr>
          <a:xfrm>
            <a:off x="4627563" y="2251075"/>
            <a:ext cx="346075" cy="847725"/>
            <a:chOff x="3334" y="2916"/>
            <a:chExt cx="218" cy="534"/>
          </a:xfrm>
        </p:grpSpPr>
        <p:sp>
          <p:nvSpPr>
            <p:cNvPr id="1048628" name="矩形 1048627"/>
            <p:cNvSpPr/>
            <p:nvPr/>
          </p:nvSpPr>
          <p:spPr>
            <a:xfrm>
              <a:off x="3334" y="2916"/>
              <a:ext cx="218" cy="534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95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95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8629" name="直接连接符 1048628"/>
            <p:cNvSpPr/>
            <p:nvPr/>
          </p:nvSpPr>
          <p:spPr>
            <a:xfrm>
              <a:off x="3356" y="3183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48630" name="组合 1048629"/>
          <p:cNvGrpSpPr/>
          <p:nvPr/>
        </p:nvGrpSpPr>
        <p:grpSpPr>
          <a:xfrm>
            <a:off x="5721350" y="2251075"/>
            <a:ext cx="346075" cy="847725"/>
            <a:chOff x="3334" y="2916"/>
            <a:chExt cx="218" cy="534"/>
          </a:xfrm>
        </p:grpSpPr>
        <p:sp>
          <p:nvSpPr>
            <p:cNvPr id="1048631" name="矩形 1048630"/>
            <p:cNvSpPr/>
            <p:nvPr/>
          </p:nvSpPr>
          <p:spPr>
            <a:xfrm>
              <a:off x="3334" y="2916"/>
              <a:ext cx="218" cy="534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95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95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9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8632" name="直接连接符 1048631"/>
            <p:cNvSpPr/>
            <p:nvPr/>
          </p:nvSpPr>
          <p:spPr>
            <a:xfrm>
              <a:off x="3356" y="3183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48633" name="组合 1048632"/>
          <p:cNvGrpSpPr/>
          <p:nvPr/>
        </p:nvGrpSpPr>
        <p:grpSpPr>
          <a:xfrm>
            <a:off x="2484438" y="3805238"/>
            <a:ext cx="346075" cy="847725"/>
            <a:chOff x="3334" y="2916"/>
            <a:chExt cx="218" cy="534"/>
          </a:xfrm>
        </p:grpSpPr>
        <p:sp>
          <p:nvSpPr>
            <p:cNvPr id="1048634" name="矩形 1048633"/>
            <p:cNvSpPr/>
            <p:nvPr/>
          </p:nvSpPr>
          <p:spPr>
            <a:xfrm>
              <a:off x="3334" y="2916"/>
              <a:ext cx="218" cy="534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95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95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8635" name="直接连接符 1048634"/>
            <p:cNvSpPr/>
            <p:nvPr/>
          </p:nvSpPr>
          <p:spPr>
            <a:xfrm>
              <a:off x="3356" y="3183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48636" name="组合 1048635"/>
          <p:cNvGrpSpPr/>
          <p:nvPr/>
        </p:nvGrpSpPr>
        <p:grpSpPr>
          <a:xfrm>
            <a:off x="3533775" y="3805238"/>
            <a:ext cx="346075" cy="847725"/>
            <a:chOff x="3334" y="2916"/>
            <a:chExt cx="218" cy="534"/>
          </a:xfrm>
        </p:grpSpPr>
        <p:sp>
          <p:nvSpPr>
            <p:cNvPr id="1048637" name="矩形 1048636"/>
            <p:cNvSpPr/>
            <p:nvPr/>
          </p:nvSpPr>
          <p:spPr>
            <a:xfrm>
              <a:off x="3334" y="2916"/>
              <a:ext cx="218" cy="534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95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95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8638" name="直接连接符 1048637"/>
            <p:cNvSpPr/>
            <p:nvPr/>
          </p:nvSpPr>
          <p:spPr>
            <a:xfrm>
              <a:off x="3356" y="3183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48639" name="组合 1048638"/>
          <p:cNvGrpSpPr/>
          <p:nvPr/>
        </p:nvGrpSpPr>
        <p:grpSpPr>
          <a:xfrm>
            <a:off x="4583113" y="3805238"/>
            <a:ext cx="346075" cy="847725"/>
            <a:chOff x="3334" y="2916"/>
            <a:chExt cx="218" cy="534"/>
          </a:xfrm>
        </p:grpSpPr>
        <p:sp>
          <p:nvSpPr>
            <p:cNvPr id="1048640" name="矩形 1048639"/>
            <p:cNvSpPr/>
            <p:nvPr/>
          </p:nvSpPr>
          <p:spPr>
            <a:xfrm>
              <a:off x="3334" y="2916"/>
              <a:ext cx="218" cy="534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95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95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8641" name="直接连接符 1048640"/>
            <p:cNvSpPr/>
            <p:nvPr/>
          </p:nvSpPr>
          <p:spPr>
            <a:xfrm>
              <a:off x="3356" y="3183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48642" name="组合 1048641"/>
          <p:cNvGrpSpPr/>
          <p:nvPr/>
        </p:nvGrpSpPr>
        <p:grpSpPr>
          <a:xfrm>
            <a:off x="5632450" y="3738563"/>
            <a:ext cx="523875" cy="914400"/>
            <a:chOff x="1787" y="1417"/>
            <a:chExt cx="330" cy="576"/>
          </a:xfrm>
        </p:grpSpPr>
        <p:sp>
          <p:nvSpPr>
            <p:cNvPr id="1048643" name="矩形 1048642"/>
            <p:cNvSpPr/>
            <p:nvPr/>
          </p:nvSpPr>
          <p:spPr>
            <a:xfrm>
              <a:off x="1787" y="1417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10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25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8644" name="直接连接符 1048643"/>
            <p:cNvSpPr/>
            <p:nvPr/>
          </p:nvSpPr>
          <p:spPr>
            <a:xfrm>
              <a:off x="1823" y="1705"/>
              <a:ext cx="25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048645" name="直接连接符 1048644"/>
          <p:cNvSpPr/>
          <p:nvPr/>
        </p:nvSpPr>
        <p:spPr>
          <a:xfrm>
            <a:off x="1620838" y="2982913"/>
            <a:ext cx="3041650" cy="874712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headEnd type="none" w="med" len="med"/>
            <a:tailEnd type="none" w="lg" len="lg"/>
          </a:ln>
        </p:spPr>
      </p:sp>
      <p:sp>
        <p:nvSpPr>
          <p:cNvPr id="1048646" name="直接连接符 1048645"/>
          <p:cNvSpPr/>
          <p:nvPr/>
        </p:nvSpPr>
        <p:spPr>
          <a:xfrm flipV="1">
            <a:off x="1476375" y="3008313"/>
            <a:ext cx="1081088" cy="852487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headEnd type="none" w="med" len="med"/>
            <a:tailEnd type="none" w="lg" len="lg"/>
          </a:ln>
        </p:spPr>
      </p:sp>
      <p:sp>
        <p:nvSpPr>
          <p:cNvPr id="1048647" name="直接连接符 1048646"/>
          <p:cNvSpPr/>
          <p:nvPr/>
        </p:nvSpPr>
        <p:spPr>
          <a:xfrm>
            <a:off x="3789363" y="2981325"/>
            <a:ext cx="2054225" cy="874713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headEnd type="none" w="med" len="med"/>
            <a:tailEnd type="none" w="lg" len="lg"/>
          </a:ln>
        </p:spPr>
      </p:sp>
      <p:sp>
        <p:nvSpPr>
          <p:cNvPr id="1048648" name="直接连接符 1048647"/>
          <p:cNvSpPr/>
          <p:nvPr/>
        </p:nvSpPr>
        <p:spPr>
          <a:xfrm flipV="1">
            <a:off x="2627313" y="3068638"/>
            <a:ext cx="2160587" cy="792162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headEnd type="none" w="med" len="med"/>
            <a:tailEnd type="none" w="lg" len="lg"/>
          </a:ln>
        </p:spPr>
      </p:sp>
      <p:sp>
        <p:nvSpPr>
          <p:cNvPr id="1048649" name="直接连接符 1048648"/>
          <p:cNvSpPr/>
          <p:nvPr/>
        </p:nvSpPr>
        <p:spPr>
          <a:xfrm flipV="1">
            <a:off x="3741738" y="3048000"/>
            <a:ext cx="2176462" cy="812800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headEnd type="none" w="med" len="med"/>
            <a:tailEnd type="none" w="lg" len="lg"/>
          </a:ln>
        </p:spPr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48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48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48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48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48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49657" name="组合 1049656"/>
          <p:cNvGrpSpPr/>
          <p:nvPr/>
        </p:nvGrpSpPr>
        <p:grpSpPr>
          <a:xfrm>
            <a:off x="2239963" y="3386138"/>
            <a:ext cx="511175" cy="885825"/>
            <a:chOff x="1429" y="1832"/>
            <a:chExt cx="322" cy="558"/>
          </a:xfrm>
        </p:grpSpPr>
        <p:sp>
          <p:nvSpPr>
            <p:cNvPr id="1049658" name="矩形 1049657"/>
            <p:cNvSpPr/>
            <p:nvPr/>
          </p:nvSpPr>
          <p:spPr>
            <a:xfrm>
              <a:off x="1429" y="1832"/>
              <a:ext cx="322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24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30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9659" name="直接连接符 1049658"/>
            <p:cNvSpPr/>
            <p:nvPr/>
          </p:nvSpPr>
          <p:spPr>
            <a:xfrm>
              <a:off x="1458" y="2111"/>
              <a:ext cx="26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049606" name="矩形 1049605"/>
          <p:cNvSpPr/>
          <p:nvPr/>
        </p:nvSpPr>
        <p:spPr>
          <a:xfrm>
            <a:off x="1546225" y="1198563"/>
            <a:ext cx="3889375" cy="62706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3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把       化成最简分数。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49620" name="组合 1049619"/>
          <p:cNvGrpSpPr/>
          <p:nvPr/>
        </p:nvGrpSpPr>
        <p:grpSpPr>
          <a:xfrm>
            <a:off x="2051050" y="1125538"/>
            <a:ext cx="511175" cy="885825"/>
            <a:chOff x="1429" y="1832"/>
            <a:chExt cx="322" cy="558"/>
          </a:xfrm>
        </p:grpSpPr>
        <p:sp>
          <p:nvSpPr>
            <p:cNvPr id="1049610" name="矩形 1049609"/>
            <p:cNvSpPr/>
            <p:nvPr/>
          </p:nvSpPr>
          <p:spPr>
            <a:xfrm>
              <a:off x="1429" y="1832"/>
              <a:ext cx="322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24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30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9611" name="直接连接符 1049610"/>
            <p:cNvSpPr/>
            <p:nvPr/>
          </p:nvSpPr>
          <p:spPr>
            <a:xfrm>
              <a:off x="1458" y="2111"/>
              <a:ext cx="26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49652" name="组合 1049651"/>
          <p:cNvGrpSpPr/>
          <p:nvPr/>
        </p:nvGrpSpPr>
        <p:grpSpPr>
          <a:xfrm>
            <a:off x="2693988" y="3357563"/>
            <a:ext cx="1511300" cy="914400"/>
            <a:chOff x="3071" y="1344"/>
            <a:chExt cx="952" cy="576"/>
          </a:xfrm>
        </p:grpSpPr>
        <p:grpSp>
          <p:nvGrpSpPr>
            <p:cNvPr id="1049653" name="组合 1049652"/>
            <p:cNvGrpSpPr/>
            <p:nvPr/>
          </p:nvGrpSpPr>
          <p:grpSpPr>
            <a:xfrm>
              <a:off x="3217" y="1344"/>
              <a:ext cx="806" cy="576"/>
              <a:chOff x="1394" y="2568"/>
              <a:chExt cx="806" cy="576"/>
            </a:xfrm>
          </p:grpSpPr>
          <p:sp>
            <p:nvSpPr>
              <p:cNvPr id="1049654" name="矩形 1049653"/>
              <p:cNvSpPr/>
              <p:nvPr/>
            </p:nvSpPr>
            <p:spPr>
              <a:xfrm>
                <a:off x="1394" y="2568"/>
                <a:ext cx="806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24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÷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30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÷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49655" name="直接连接符 1049654"/>
              <p:cNvSpPr/>
              <p:nvPr/>
            </p:nvSpPr>
            <p:spPr>
              <a:xfrm>
                <a:off x="1503" y="2854"/>
                <a:ext cx="587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49656" name="矩形 1049655"/>
            <p:cNvSpPr/>
            <p:nvPr/>
          </p:nvSpPr>
          <p:spPr>
            <a:xfrm>
              <a:off x="3071" y="1458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49668" name="组合 1049667"/>
          <p:cNvGrpSpPr/>
          <p:nvPr/>
        </p:nvGrpSpPr>
        <p:grpSpPr>
          <a:xfrm>
            <a:off x="4024313" y="3386138"/>
            <a:ext cx="836612" cy="885825"/>
            <a:chOff x="1904" y="2464"/>
            <a:chExt cx="527" cy="558"/>
          </a:xfrm>
        </p:grpSpPr>
        <p:sp>
          <p:nvSpPr>
            <p:cNvPr id="1049634" name="矩形 1049633"/>
            <p:cNvSpPr/>
            <p:nvPr/>
          </p:nvSpPr>
          <p:spPr>
            <a:xfrm>
              <a:off x="1904" y="2560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49665" name="组合 1049664"/>
            <p:cNvGrpSpPr/>
            <p:nvPr/>
          </p:nvGrpSpPr>
          <p:grpSpPr>
            <a:xfrm>
              <a:off x="2109" y="2464"/>
              <a:ext cx="322" cy="558"/>
              <a:chOff x="1429" y="1832"/>
              <a:chExt cx="322" cy="558"/>
            </a:xfrm>
          </p:grpSpPr>
          <p:sp>
            <p:nvSpPr>
              <p:cNvPr id="1049666" name="矩形 1049665"/>
              <p:cNvSpPr/>
              <p:nvPr/>
            </p:nvSpPr>
            <p:spPr>
              <a:xfrm>
                <a:off x="1429" y="1832"/>
                <a:ext cx="322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12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15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49667" name="直接连接符 1049666"/>
              <p:cNvSpPr/>
              <p:nvPr/>
            </p:nvSpPr>
            <p:spPr>
              <a:xfrm>
                <a:off x="1458" y="2111"/>
                <a:ext cx="26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049677" name="组合 1049676"/>
          <p:cNvGrpSpPr/>
          <p:nvPr/>
        </p:nvGrpSpPr>
        <p:grpSpPr>
          <a:xfrm>
            <a:off x="5848350" y="3386138"/>
            <a:ext cx="511175" cy="885825"/>
            <a:chOff x="1429" y="1832"/>
            <a:chExt cx="322" cy="558"/>
          </a:xfrm>
        </p:grpSpPr>
        <p:sp>
          <p:nvSpPr>
            <p:cNvPr id="1049678" name="矩形 1049677"/>
            <p:cNvSpPr/>
            <p:nvPr/>
          </p:nvSpPr>
          <p:spPr>
            <a:xfrm>
              <a:off x="1429" y="1832"/>
              <a:ext cx="322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12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15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9679" name="直接连接符 1049678"/>
            <p:cNvSpPr/>
            <p:nvPr/>
          </p:nvSpPr>
          <p:spPr>
            <a:xfrm>
              <a:off x="1458" y="2111"/>
              <a:ext cx="26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49680" name="组合 1049679"/>
          <p:cNvGrpSpPr/>
          <p:nvPr/>
        </p:nvGrpSpPr>
        <p:grpSpPr>
          <a:xfrm>
            <a:off x="6302375" y="3357563"/>
            <a:ext cx="1511300" cy="914400"/>
            <a:chOff x="3071" y="1344"/>
            <a:chExt cx="952" cy="576"/>
          </a:xfrm>
        </p:grpSpPr>
        <p:grpSp>
          <p:nvGrpSpPr>
            <p:cNvPr id="1049681" name="组合 1049680"/>
            <p:cNvGrpSpPr/>
            <p:nvPr/>
          </p:nvGrpSpPr>
          <p:grpSpPr>
            <a:xfrm>
              <a:off x="3217" y="1344"/>
              <a:ext cx="806" cy="576"/>
              <a:chOff x="1394" y="2568"/>
              <a:chExt cx="806" cy="576"/>
            </a:xfrm>
          </p:grpSpPr>
          <p:sp>
            <p:nvSpPr>
              <p:cNvPr id="1049682" name="矩形 1049681"/>
              <p:cNvSpPr/>
              <p:nvPr/>
            </p:nvSpPr>
            <p:spPr>
              <a:xfrm>
                <a:off x="1394" y="2568"/>
                <a:ext cx="806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12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÷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15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÷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49683" name="直接连接符 1049682"/>
              <p:cNvSpPr/>
              <p:nvPr/>
            </p:nvSpPr>
            <p:spPr>
              <a:xfrm>
                <a:off x="1503" y="2854"/>
                <a:ext cx="587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49684" name="矩形 1049683"/>
            <p:cNvSpPr/>
            <p:nvPr/>
          </p:nvSpPr>
          <p:spPr>
            <a:xfrm>
              <a:off x="3071" y="1458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49690" name="组合 1049689"/>
          <p:cNvGrpSpPr/>
          <p:nvPr/>
        </p:nvGrpSpPr>
        <p:grpSpPr>
          <a:xfrm>
            <a:off x="7632700" y="3357563"/>
            <a:ext cx="684213" cy="914400"/>
            <a:chOff x="4077" y="2446"/>
            <a:chExt cx="431" cy="576"/>
          </a:xfrm>
        </p:grpSpPr>
        <p:grpSp>
          <p:nvGrpSpPr>
            <p:cNvPr id="1049643" name="组合 1049642"/>
            <p:cNvGrpSpPr/>
            <p:nvPr/>
          </p:nvGrpSpPr>
          <p:grpSpPr>
            <a:xfrm>
              <a:off x="4286" y="2446"/>
              <a:ext cx="222" cy="576"/>
              <a:chOff x="2293" y="3199"/>
              <a:chExt cx="222" cy="576"/>
            </a:xfrm>
          </p:grpSpPr>
          <p:sp>
            <p:nvSpPr>
              <p:cNvPr id="1049644" name="矩形 1049643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49645" name="直接连接符 1049644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49686" name="矩形 1049685"/>
            <p:cNvSpPr/>
            <p:nvPr/>
          </p:nvSpPr>
          <p:spPr>
            <a:xfrm>
              <a:off x="4077" y="2560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049691" name="矩形 1049690"/>
          <p:cNvSpPr/>
          <p:nvPr/>
        </p:nvSpPr>
        <p:spPr>
          <a:xfrm>
            <a:off x="2095500" y="4416425"/>
            <a:ext cx="5102225" cy="503238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想一想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: 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有没有更简便的方法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49692" name="组合 1049691"/>
          <p:cNvGrpSpPr/>
          <p:nvPr/>
        </p:nvGrpSpPr>
        <p:grpSpPr>
          <a:xfrm>
            <a:off x="3390900" y="5135563"/>
            <a:ext cx="511175" cy="885825"/>
            <a:chOff x="1429" y="1832"/>
            <a:chExt cx="322" cy="558"/>
          </a:xfrm>
        </p:grpSpPr>
        <p:sp>
          <p:nvSpPr>
            <p:cNvPr id="1049693" name="矩形 1049692"/>
            <p:cNvSpPr/>
            <p:nvPr/>
          </p:nvSpPr>
          <p:spPr>
            <a:xfrm>
              <a:off x="1429" y="1832"/>
              <a:ext cx="322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24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30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9694" name="直接连接符 1049693"/>
            <p:cNvSpPr/>
            <p:nvPr/>
          </p:nvSpPr>
          <p:spPr>
            <a:xfrm>
              <a:off x="1458" y="2111"/>
              <a:ext cx="26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49695" name="组合 1049694"/>
          <p:cNvGrpSpPr/>
          <p:nvPr/>
        </p:nvGrpSpPr>
        <p:grpSpPr>
          <a:xfrm>
            <a:off x="3844925" y="5106988"/>
            <a:ext cx="1511300" cy="914400"/>
            <a:chOff x="3071" y="1344"/>
            <a:chExt cx="952" cy="576"/>
          </a:xfrm>
        </p:grpSpPr>
        <p:grpSp>
          <p:nvGrpSpPr>
            <p:cNvPr id="1049696" name="组合 1049695"/>
            <p:cNvGrpSpPr/>
            <p:nvPr/>
          </p:nvGrpSpPr>
          <p:grpSpPr>
            <a:xfrm>
              <a:off x="3217" y="1344"/>
              <a:ext cx="806" cy="576"/>
              <a:chOff x="1394" y="2568"/>
              <a:chExt cx="806" cy="576"/>
            </a:xfrm>
          </p:grpSpPr>
          <p:sp>
            <p:nvSpPr>
              <p:cNvPr id="1049697" name="矩形 1049696"/>
              <p:cNvSpPr/>
              <p:nvPr/>
            </p:nvSpPr>
            <p:spPr>
              <a:xfrm>
                <a:off x="1394" y="2568"/>
                <a:ext cx="806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24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÷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30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÷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49698" name="直接连接符 1049697"/>
              <p:cNvSpPr/>
              <p:nvPr/>
            </p:nvSpPr>
            <p:spPr>
              <a:xfrm>
                <a:off x="1503" y="2854"/>
                <a:ext cx="587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49699" name="矩形 1049698"/>
            <p:cNvSpPr/>
            <p:nvPr/>
          </p:nvSpPr>
          <p:spPr>
            <a:xfrm>
              <a:off x="3071" y="1458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49705" name="组合 1049704"/>
          <p:cNvGrpSpPr/>
          <p:nvPr/>
        </p:nvGrpSpPr>
        <p:grpSpPr>
          <a:xfrm>
            <a:off x="5226050" y="5106988"/>
            <a:ext cx="684213" cy="914400"/>
            <a:chOff x="4077" y="2446"/>
            <a:chExt cx="431" cy="576"/>
          </a:xfrm>
        </p:grpSpPr>
        <p:grpSp>
          <p:nvGrpSpPr>
            <p:cNvPr id="1049706" name="组合 1049705"/>
            <p:cNvGrpSpPr/>
            <p:nvPr/>
          </p:nvGrpSpPr>
          <p:grpSpPr>
            <a:xfrm>
              <a:off x="4286" y="2446"/>
              <a:ext cx="222" cy="576"/>
              <a:chOff x="2293" y="3199"/>
              <a:chExt cx="222" cy="576"/>
            </a:xfrm>
          </p:grpSpPr>
          <p:sp>
            <p:nvSpPr>
              <p:cNvPr id="1049707" name="矩形 1049706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49708" name="直接连接符 1049707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49709" name="矩形 1049708"/>
            <p:cNvSpPr/>
            <p:nvPr/>
          </p:nvSpPr>
          <p:spPr>
            <a:xfrm>
              <a:off x="4077" y="2560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49710" name="组合 1049709"/>
          <p:cNvGrpSpPr/>
          <p:nvPr/>
        </p:nvGrpSpPr>
        <p:grpSpPr>
          <a:xfrm>
            <a:off x="666750" y="1274763"/>
            <a:ext cx="1025525" cy="569912"/>
            <a:chOff x="585" y="1319"/>
            <a:chExt cx="646" cy="359"/>
          </a:xfrm>
        </p:grpSpPr>
        <p:pic>
          <p:nvPicPr>
            <p:cNvPr id="1049711" name="图片 1049710" descr="小鱼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5" y="1319"/>
              <a:ext cx="515" cy="3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49712" name="矩形 1049711"/>
            <p:cNvSpPr/>
            <p:nvPr/>
          </p:nvSpPr>
          <p:spPr>
            <a:xfrm>
              <a:off x="745" y="1338"/>
              <a:ext cx="48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buClrTx/>
              </a:pPr>
              <a:r>
                <a:rPr lang="en-US" altLang="zh-CN" sz="2800" b="1" baseline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4</a:t>
              </a:r>
              <a:endParaRPr lang="en-US" altLang="zh-CN" sz="2800" b="1" baseline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1049715" name="组合 1049714"/>
          <p:cNvGrpSpPr/>
          <p:nvPr/>
        </p:nvGrpSpPr>
        <p:grpSpPr>
          <a:xfrm>
            <a:off x="538163" y="1989138"/>
            <a:ext cx="8474075" cy="1490662"/>
            <a:chOff x="339" y="1253"/>
            <a:chExt cx="5338" cy="939"/>
          </a:xfrm>
        </p:grpSpPr>
        <p:pic>
          <p:nvPicPr>
            <p:cNvPr id="1049713" name="图片 1049712" descr="小精灵-0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9" y="1253"/>
              <a:ext cx="953" cy="93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49714" name="图片 1049713" descr="气泡-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02" y="1591"/>
              <a:ext cx="4192" cy="3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49621" name="矩形 1049620"/>
            <p:cNvSpPr/>
            <p:nvPr/>
          </p:nvSpPr>
          <p:spPr>
            <a:xfrm>
              <a:off x="1356" y="1570"/>
              <a:ext cx="4321" cy="395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可以用分子和分母的公因数</a:t>
              </a:r>
              <a:r>
                <a:rPr lang="en-US" altLang="zh-CN" sz="2700" b="1" baseline="0"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1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除外</a:t>
              </a:r>
              <a:r>
                <a:rPr lang="en-US" altLang="zh-CN" sz="2700" b="1" baseline="0"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去除。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49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49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49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49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49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49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49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49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49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04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9691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50632" name="矩形 1050631"/>
          <p:cNvSpPr/>
          <p:nvPr/>
        </p:nvSpPr>
        <p:spPr>
          <a:xfrm>
            <a:off x="468313" y="1196975"/>
            <a:ext cx="8137525" cy="201612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像这样，把一个分数化成和它相等，但分子和分母都比较小的分数，叫做</a:t>
            </a:r>
            <a:r>
              <a:rPr lang="zh-CN" altLang="en-US" sz="2800" b="1" baseline="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约分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    约分时也可以这样写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: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50677" name="组合 1050676"/>
          <p:cNvGrpSpPr/>
          <p:nvPr/>
        </p:nvGrpSpPr>
        <p:grpSpPr>
          <a:xfrm>
            <a:off x="1625600" y="4165600"/>
            <a:ext cx="536575" cy="946150"/>
            <a:chOff x="1206" y="2584"/>
            <a:chExt cx="338" cy="596"/>
          </a:xfrm>
        </p:grpSpPr>
        <p:sp>
          <p:nvSpPr>
            <p:cNvPr id="1050634" name="矩形 1050633"/>
            <p:cNvSpPr/>
            <p:nvPr/>
          </p:nvSpPr>
          <p:spPr>
            <a:xfrm>
              <a:off x="1206" y="2584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24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30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50635" name="直接连接符 1050634"/>
            <p:cNvSpPr/>
            <p:nvPr/>
          </p:nvSpPr>
          <p:spPr>
            <a:xfrm>
              <a:off x="1217" y="2882"/>
              <a:ext cx="31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050678" name="直接连接符 1050677"/>
          <p:cNvSpPr/>
          <p:nvPr/>
        </p:nvSpPr>
        <p:spPr>
          <a:xfrm>
            <a:off x="1674813" y="4284663"/>
            <a:ext cx="503237" cy="292100"/>
          </a:xfrm>
          <a:prstGeom prst="line">
            <a:avLst/>
          </a:prstGeom>
          <a:ln w="19050" cap="flat" cmpd="sng">
            <a:solidFill>
              <a:srgbClr val="FF0066"/>
            </a:solidFill>
            <a:prstDash val="solid"/>
            <a:headEnd type="none" w="med" len="med"/>
            <a:tailEnd type="none" w="lg" len="lg"/>
          </a:ln>
        </p:spPr>
      </p:sp>
      <p:sp>
        <p:nvSpPr>
          <p:cNvPr id="1050679" name="矩形 1050678"/>
          <p:cNvSpPr/>
          <p:nvPr/>
        </p:nvSpPr>
        <p:spPr>
          <a:xfrm>
            <a:off x="1619250" y="3746500"/>
            <a:ext cx="536575" cy="519113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12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50680" name="直接连接符 1050679"/>
          <p:cNvSpPr/>
          <p:nvPr/>
        </p:nvSpPr>
        <p:spPr>
          <a:xfrm>
            <a:off x="1674813" y="4716463"/>
            <a:ext cx="503237" cy="292100"/>
          </a:xfrm>
          <a:prstGeom prst="line">
            <a:avLst/>
          </a:prstGeom>
          <a:ln w="19050" cap="flat" cmpd="sng">
            <a:solidFill>
              <a:srgbClr val="FF0066"/>
            </a:solidFill>
            <a:prstDash val="solid"/>
            <a:headEnd type="none" w="med" len="med"/>
            <a:tailEnd type="none" w="lg" len="lg"/>
          </a:ln>
        </p:spPr>
      </p:sp>
      <p:sp>
        <p:nvSpPr>
          <p:cNvPr id="1050681" name="矩形 1050680"/>
          <p:cNvSpPr/>
          <p:nvPr/>
        </p:nvSpPr>
        <p:spPr>
          <a:xfrm>
            <a:off x="1619250" y="5005388"/>
            <a:ext cx="536575" cy="519112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15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50682" name="直接连接符 1050681"/>
          <p:cNvSpPr/>
          <p:nvPr/>
        </p:nvSpPr>
        <p:spPr>
          <a:xfrm>
            <a:off x="1674813" y="3911600"/>
            <a:ext cx="503237" cy="292100"/>
          </a:xfrm>
          <a:prstGeom prst="line">
            <a:avLst/>
          </a:prstGeom>
          <a:ln w="19050" cap="flat" cmpd="sng">
            <a:solidFill>
              <a:srgbClr val="FF0066"/>
            </a:solidFill>
            <a:prstDash val="solid"/>
            <a:headEnd type="none" w="med" len="med"/>
            <a:tailEnd type="none" w="lg" len="lg"/>
          </a:ln>
        </p:spPr>
      </p:sp>
      <p:sp>
        <p:nvSpPr>
          <p:cNvPr id="1050683" name="矩形 1050682"/>
          <p:cNvSpPr/>
          <p:nvPr/>
        </p:nvSpPr>
        <p:spPr>
          <a:xfrm>
            <a:off x="1708150" y="3349625"/>
            <a:ext cx="358775" cy="519113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 algn="ctr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50684" name="直接连接符 1050683"/>
          <p:cNvSpPr/>
          <p:nvPr/>
        </p:nvSpPr>
        <p:spPr>
          <a:xfrm>
            <a:off x="1674813" y="5141913"/>
            <a:ext cx="503237" cy="292100"/>
          </a:xfrm>
          <a:prstGeom prst="line">
            <a:avLst/>
          </a:prstGeom>
          <a:ln w="19050" cap="flat" cmpd="sng">
            <a:solidFill>
              <a:srgbClr val="FF0066"/>
            </a:solidFill>
            <a:prstDash val="solid"/>
            <a:headEnd type="none" w="med" len="med"/>
            <a:tailEnd type="none" w="lg" len="lg"/>
          </a:ln>
        </p:spPr>
      </p:sp>
      <p:sp>
        <p:nvSpPr>
          <p:cNvPr id="1050685" name="矩形 1050684"/>
          <p:cNvSpPr/>
          <p:nvPr/>
        </p:nvSpPr>
        <p:spPr>
          <a:xfrm>
            <a:off x="1708150" y="5430838"/>
            <a:ext cx="358775" cy="519112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 algn="ctr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5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50686" name="组合 1050685"/>
          <p:cNvGrpSpPr/>
          <p:nvPr/>
        </p:nvGrpSpPr>
        <p:grpSpPr>
          <a:xfrm>
            <a:off x="2230438" y="4213225"/>
            <a:ext cx="684212" cy="914400"/>
            <a:chOff x="4077" y="2446"/>
            <a:chExt cx="431" cy="576"/>
          </a:xfrm>
        </p:grpSpPr>
        <p:grpSp>
          <p:nvGrpSpPr>
            <p:cNvPr id="1050687" name="组合 1050686"/>
            <p:cNvGrpSpPr/>
            <p:nvPr/>
          </p:nvGrpSpPr>
          <p:grpSpPr>
            <a:xfrm>
              <a:off x="4286" y="2446"/>
              <a:ext cx="222" cy="576"/>
              <a:chOff x="2293" y="3199"/>
              <a:chExt cx="222" cy="576"/>
            </a:xfrm>
          </p:grpSpPr>
          <p:sp>
            <p:nvSpPr>
              <p:cNvPr id="1050688" name="矩形 1050687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50689" name="直接连接符 1050688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50690" name="矩形 1050689"/>
            <p:cNvSpPr/>
            <p:nvPr/>
          </p:nvSpPr>
          <p:spPr>
            <a:xfrm>
              <a:off x="4077" y="2560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50699" name="组合 1050698"/>
          <p:cNvGrpSpPr/>
          <p:nvPr/>
        </p:nvGrpSpPr>
        <p:grpSpPr>
          <a:xfrm>
            <a:off x="3348038" y="4165600"/>
            <a:ext cx="1425575" cy="946150"/>
            <a:chOff x="2638" y="2584"/>
            <a:chExt cx="898" cy="596"/>
          </a:xfrm>
        </p:grpSpPr>
        <p:sp>
          <p:nvSpPr>
            <p:cNvPr id="1050691" name="矩形 1050690"/>
            <p:cNvSpPr/>
            <p:nvPr/>
          </p:nvSpPr>
          <p:spPr>
            <a:xfrm>
              <a:off x="2638" y="2738"/>
              <a:ext cx="564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或者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50692" name="组合 1050691"/>
            <p:cNvGrpSpPr/>
            <p:nvPr/>
          </p:nvGrpSpPr>
          <p:grpSpPr>
            <a:xfrm>
              <a:off x="3198" y="2584"/>
              <a:ext cx="338" cy="596"/>
              <a:chOff x="1206" y="2584"/>
              <a:chExt cx="338" cy="596"/>
            </a:xfrm>
          </p:grpSpPr>
          <p:sp>
            <p:nvSpPr>
              <p:cNvPr id="1050693" name="矩形 1050692"/>
              <p:cNvSpPr/>
              <p:nvPr/>
            </p:nvSpPr>
            <p:spPr>
              <a:xfrm>
                <a:off x="1206" y="2584"/>
                <a:ext cx="338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24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30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50694" name="直接连接符 1050693"/>
              <p:cNvSpPr/>
              <p:nvPr/>
            </p:nvSpPr>
            <p:spPr>
              <a:xfrm>
                <a:off x="1217" y="2882"/>
                <a:ext cx="31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sp>
        <p:nvSpPr>
          <p:cNvPr id="1050695" name="直接连接符 1050694"/>
          <p:cNvSpPr/>
          <p:nvPr/>
        </p:nvSpPr>
        <p:spPr>
          <a:xfrm>
            <a:off x="4286250" y="4284663"/>
            <a:ext cx="503238" cy="292100"/>
          </a:xfrm>
          <a:prstGeom prst="line">
            <a:avLst/>
          </a:prstGeom>
          <a:ln w="19050" cap="flat" cmpd="sng">
            <a:solidFill>
              <a:srgbClr val="FF0066"/>
            </a:solidFill>
            <a:prstDash val="solid"/>
            <a:headEnd type="none" w="med" len="med"/>
            <a:tailEnd type="none" w="lg" len="lg"/>
          </a:ln>
        </p:spPr>
      </p:sp>
      <p:sp>
        <p:nvSpPr>
          <p:cNvPr id="1050696" name="直接连接符 1050695"/>
          <p:cNvSpPr/>
          <p:nvPr/>
        </p:nvSpPr>
        <p:spPr>
          <a:xfrm>
            <a:off x="4286250" y="4716463"/>
            <a:ext cx="503238" cy="292100"/>
          </a:xfrm>
          <a:prstGeom prst="line">
            <a:avLst/>
          </a:prstGeom>
          <a:ln w="19050" cap="flat" cmpd="sng">
            <a:solidFill>
              <a:srgbClr val="FF0066"/>
            </a:solidFill>
            <a:prstDash val="solid"/>
            <a:headEnd type="none" w="med" len="med"/>
            <a:tailEnd type="none" w="lg" len="lg"/>
          </a:ln>
        </p:spPr>
      </p:sp>
      <p:sp>
        <p:nvSpPr>
          <p:cNvPr id="1050697" name="矩形 1050696"/>
          <p:cNvSpPr/>
          <p:nvPr/>
        </p:nvSpPr>
        <p:spPr>
          <a:xfrm>
            <a:off x="4308475" y="3746500"/>
            <a:ext cx="358775" cy="519113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 algn="ctr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50698" name="矩形 1050697"/>
          <p:cNvSpPr/>
          <p:nvPr/>
        </p:nvSpPr>
        <p:spPr>
          <a:xfrm>
            <a:off x="4308475" y="5005388"/>
            <a:ext cx="358775" cy="519112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 algn="ctr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5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50700" name="组合 1050699"/>
          <p:cNvGrpSpPr/>
          <p:nvPr/>
        </p:nvGrpSpPr>
        <p:grpSpPr>
          <a:xfrm>
            <a:off x="4811713" y="4213225"/>
            <a:ext cx="684212" cy="914400"/>
            <a:chOff x="4077" y="2446"/>
            <a:chExt cx="431" cy="576"/>
          </a:xfrm>
        </p:grpSpPr>
        <p:grpSp>
          <p:nvGrpSpPr>
            <p:cNvPr id="1050701" name="组合 1050700"/>
            <p:cNvGrpSpPr/>
            <p:nvPr/>
          </p:nvGrpSpPr>
          <p:grpSpPr>
            <a:xfrm>
              <a:off x="4286" y="2446"/>
              <a:ext cx="222" cy="576"/>
              <a:chOff x="2293" y="3199"/>
              <a:chExt cx="222" cy="576"/>
            </a:xfrm>
          </p:grpSpPr>
          <p:sp>
            <p:nvSpPr>
              <p:cNvPr id="1050702" name="矩形 1050701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50703" name="直接连接符 1050702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50704" name="矩形 1050703"/>
            <p:cNvSpPr/>
            <p:nvPr/>
          </p:nvSpPr>
          <p:spPr>
            <a:xfrm>
              <a:off x="4077" y="2560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50713" name="组合 1050712"/>
          <p:cNvGrpSpPr/>
          <p:nvPr/>
        </p:nvGrpSpPr>
        <p:grpSpPr>
          <a:xfrm>
            <a:off x="5675313" y="2641600"/>
            <a:ext cx="2857500" cy="3451225"/>
            <a:chOff x="3575" y="1664"/>
            <a:chExt cx="1800" cy="2174"/>
          </a:xfrm>
        </p:grpSpPr>
        <p:pic>
          <p:nvPicPr>
            <p:cNvPr id="1050711" name="图片 1050710" descr="气泡-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5" y="1725"/>
              <a:ext cx="1750" cy="120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0705" name="矩形 1050704"/>
            <p:cNvSpPr/>
            <p:nvPr/>
          </p:nvSpPr>
          <p:spPr>
            <a:xfrm>
              <a:off x="3606" y="1664"/>
              <a:ext cx="1769" cy="1069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每一步中都是用分子、分母的哪个公因数去除的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?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1050709" name="图片 1050708" descr="小精灵-0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50" y="2865"/>
              <a:ext cx="759" cy="97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32">
                                            <p:txEl>
                                              <p:charRg st="44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50632">
                                            <p:txEl>
                                              <p:charRg st="44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50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50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50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50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50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50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50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50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050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050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050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050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050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050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050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050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050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0679" grpId="0"/>
      <p:bldP spid="1050681" grpId="0"/>
      <p:bldP spid="1050683" grpId="0"/>
      <p:bldP spid="1050685" grpId="0"/>
      <p:bldP spid="1050697" grpId="0"/>
      <p:bldP spid="1050698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51650" name="矩形 1051649"/>
          <p:cNvSpPr/>
          <p:nvPr/>
        </p:nvSpPr>
        <p:spPr>
          <a:xfrm>
            <a:off x="539750" y="1268413"/>
            <a:ext cx="8064500" cy="137477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下列分数中哪些是最简分数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? 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把不是最简分数的化为最简分数。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51651" name="组合 1051650"/>
          <p:cNvGrpSpPr/>
          <p:nvPr/>
        </p:nvGrpSpPr>
        <p:grpSpPr>
          <a:xfrm>
            <a:off x="1052513" y="2708275"/>
            <a:ext cx="523875" cy="914400"/>
            <a:chOff x="1787" y="1417"/>
            <a:chExt cx="330" cy="576"/>
          </a:xfrm>
        </p:grpSpPr>
        <p:sp>
          <p:nvSpPr>
            <p:cNvPr id="1051652" name="矩形 1051651"/>
            <p:cNvSpPr/>
            <p:nvPr/>
          </p:nvSpPr>
          <p:spPr>
            <a:xfrm>
              <a:off x="1787" y="1417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15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16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51653" name="直接连接符 1051652"/>
            <p:cNvSpPr/>
            <p:nvPr/>
          </p:nvSpPr>
          <p:spPr>
            <a:xfrm>
              <a:off x="1823" y="1705"/>
              <a:ext cx="25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51654" name="组合 1051653"/>
          <p:cNvGrpSpPr/>
          <p:nvPr/>
        </p:nvGrpSpPr>
        <p:grpSpPr>
          <a:xfrm>
            <a:off x="2395538" y="2708275"/>
            <a:ext cx="523875" cy="914400"/>
            <a:chOff x="1787" y="1417"/>
            <a:chExt cx="330" cy="576"/>
          </a:xfrm>
        </p:grpSpPr>
        <p:sp>
          <p:nvSpPr>
            <p:cNvPr id="1051655" name="矩形 1051654"/>
            <p:cNvSpPr/>
            <p:nvPr/>
          </p:nvSpPr>
          <p:spPr>
            <a:xfrm>
              <a:off x="1787" y="1417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10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21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51656" name="直接连接符 1051655"/>
            <p:cNvSpPr/>
            <p:nvPr/>
          </p:nvSpPr>
          <p:spPr>
            <a:xfrm>
              <a:off x="1823" y="1705"/>
              <a:ext cx="25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51657" name="组合 1051656"/>
          <p:cNvGrpSpPr/>
          <p:nvPr/>
        </p:nvGrpSpPr>
        <p:grpSpPr>
          <a:xfrm>
            <a:off x="3738563" y="2708275"/>
            <a:ext cx="523875" cy="914400"/>
            <a:chOff x="1787" y="1417"/>
            <a:chExt cx="330" cy="576"/>
          </a:xfrm>
        </p:grpSpPr>
        <p:sp>
          <p:nvSpPr>
            <p:cNvPr id="1051658" name="矩形 1051657"/>
            <p:cNvSpPr/>
            <p:nvPr/>
          </p:nvSpPr>
          <p:spPr>
            <a:xfrm>
              <a:off x="1787" y="1417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17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30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51659" name="直接连接符 1051658"/>
            <p:cNvSpPr/>
            <p:nvPr/>
          </p:nvSpPr>
          <p:spPr>
            <a:xfrm>
              <a:off x="1823" y="1705"/>
              <a:ext cx="25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51660" name="组合 1051659"/>
          <p:cNvGrpSpPr/>
          <p:nvPr/>
        </p:nvGrpSpPr>
        <p:grpSpPr>
          <a:xfrm>
            <a:off x="5081588" y="2708275"/>
            <a:ext cx="523875" cy="914400"/>
            <a:chOff x="1787" y="1417"/>
            <a:chExt cx="330" cy="576"/>
          </a:xfrm>
        </p:grpSpPr>
        <p:sp>
          <p:nvSpPr>
            <p:cNvPr id="1051661" name="矩形 1051660"/>
            <p:cNvSpPr/>
            <p:nvPr/>
          </p:nvSpPr>
          <p:spPr>
            <a:xfrm>
              <a:off x="1787" y="1417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20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45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51662" name="直接连接符 1051661"/>
            <p:cNvSpPr/>
            <p:nvPr/>
          </p:nvSpPr>
          <p:spPr>
            <a:xfrm>
              <a:off x="1823" y="1705"/>
              <a:ext cx="25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51663" name="组合 1051662"/>
          <p:cNvGrpSpPr/>
          <p:nvPr/>
        </p:nvGrpSpPr>
        <p:grpSpPr>
          <a:xfrm>
            <a:off x="6424613" y="2708275"/>
            <a:ext cx="523875" cy="914400"/>
            <a:chOff x="1787" y="1417"/>
            <a:chExt cx="330" cy="576"/>
          </a:xfrm>
        </p:grpSpPr>
        <p:sp>
          <p:nvSpPr>
            <p:cNvPr id="1051664" name="矩形 1051663"/>
            <p:cNvSpPr/>
            <p:nvPr/>
          </p:nvSpPr>
          <p:spPr>
            <a:xfrm>
              <a:off x="1787" y="1417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31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91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51665" name="直接连接符 1051664"/>
            <p:cNvSpPr/>
            <p:nvPr/>
          </p:nvSpPr>
          <p:spPr>
            <a:xfrm>
              <a:off x="1823" y="1705"/>
              <a:ext cx="25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51688" name="组合 1051687"/>
          <p:cNvGrpSpPr/>
          <p:nvPr/>
        </p:nvGrpSpPr>
        <p:grpSpPr>
          <a:xfrm>
            <a:off x="5076825" y="4197350"/>
            <a:ext cx="523875" cy="914400"/>
            <a:chOff x="1787" y="1417"/>
            <a:chExt cx="330" cy="576"/>
          </a:xfrm>
        </p:grpSpPr>
        <p:sp>
          <p:nvSpPr>
            <p:cNvPr id="1051689" name="矩形 1051688"/>
            <p:cNvSpPr/>
            <p:nvPr/>
          </p:nvSpPr>
          <p:spPr>
            <a:xfrm>
              <a:off x="1787" y="1417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20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45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51690" name="直接连接符 1051689"/>
            <p:cNvSpPr/>
            <p:nvPr/>
          </p:nvSpPr>
          <p:spPr>
            <a:xfrm>
              <a:off x="1823" y="1705"/>
              <a:ext cx="259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051696" name="直接连接符 1051695"/>
          <p:cNvSpPr/>
          <p:nvPr/>
        </p:nvSpPr>
        <p:spPr>
          <a:xfrm>
            <a:off x="5113338" y="4322763"/>
            <a:ext cx="503237" cy="292100"/>
          </a:xfrm>
          <a:prstGeom prst="line">
            <a:avLst/>
          </a:prstGeom>
          <a:ln w="22225" cap="flat" cmpd="sng">
            <a:solidFill>
              <a:srgbClr val="FF0066"/>
            </a:solidFill>
            <a:prstDash val="solid"/>
            <a:headEnd type="none" w="med" len="med"/>
            <a:tailEnd type="none" w="lg" len="lg"/>
          </a:ln>
        </p:spPr>
      </p:sp>
      <p:sp>
        <p:nvSpPr>
          <p:cNvPr id="1051697" name="直接连接符 1051696"/>
          <p:cNvSpPr/>
          <p:nvPr/>
        </p:nvSpPr>
        <p:spPr>
          <a:xfrm>
            <a:off x="5113338" y="4716463"/>
            <a:ext cx="503237" cy="292100"/>
          </a:xfrm>
          <a:prstGeom prst="line">
            <a:avLst/>
          </a:prstGeom>
          <a:ln w="22225" cap="flat" cmpd="sng">
            <a:solidFill>
              <a:srgbClr val="FF0066"/>
            </a:solidFill>
            <a:prstDash val="solid"/>
            <a:headEnd type="none" w="med" len="med"/>
            <a:tailEnd type="none" w="lg" len="lg"/>
          </a:ln>
        </p:spPr>
      </p:sp>
      <p:sp>
        <p:nvSpPr>
          <p:cNvPr id="1051698" name="矩形 1051697"/>
          <p:cNvSpPr/>
          <p:nvPr/>
        </p:nvSpPr>
        <p:spPr>
          <a:xfrm>
            <a:off x="5135563" y="3746500"/>
            <a:ext cx="358775" cy="519113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51699" name="矩形 1051698"/>
          <p:cNvSpPr/>
          <p:nvPr/>
        </p:nvSpPr>
        <p:spPr>
          <a:xfrm>
            <a:off x="5135563" y="5005388"/>
            <a:ext cx="358775" cy="519112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9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51700" name="组合 1051699"/>
          <p:cNvGrpSpPr/>
          <p:nvPr/>
        </p:nvGrpSpPr>
        <p:grpSpPr>
          <a:xfrm>
            <a:off x="5638800" y="4213225"/>
            <a:ext cx="684213" cy="914400"/>
            <a:chOff x="4077" y="2446"/>
            <a:chExt cx="431" cy="576"/>
          </a:xfrm>
        </p:grpSpPr>
        <p:grpSp>
          <p:nvGrpSpPr>
            <p:cNvPr id="1051701" name="组合 1051700"/>
            <p:cNvGrpSpPr/>
            <p:nvPr/>
          </p:nvGrpSpPr>
          <p:grpSpPr>
            <a:xfrm>
              <a:off x="4286" y="2446"/>
              <a:ext cx="222" cy="576"/>
              <a:chOff x="2293" y="3199"/>
              <a:chExt cx="222" cy="576"/>
            </a:xfrm>
          </p:grpSpPr>
          <p:sp>
            <p:nvSpPr>
              <p:cNvPr id="1051702" name="矩形 1051701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51703" name="直接连接符 1051702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51704" name="矩形 1051703"/>
            <p:cNvSpPr/>
            <p:nvPr/>
          </p:nvSpPr>
          <p:spPr>
            <a:xfrm>
              <a:off x="4077" y="2560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5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51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51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51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51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51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1698" grpId="0"/>
      <p:bldP spid="1051699" grpId="0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med">
    <p:wipe dir="r"/>
  </p:transition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55746" name="矩形 1055745"/>
          <p:cNvSpPr/>
          <p:nvPr/>
        </p:nvSpPr>
        <p:spPr>
          <a:xfrm>
            <a:off x="611188" y="1470025"/>
            <a:ext cx="7921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1. 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55822" name="矩形 1055821"/>
          <p:cNvSpPr/>
          <p:nvPr/>
        </p:nvSpPr>
        <p:spPr>
          <a:xfrm>
            <a:off x="1258888" y="3792538"/>
            <a:ext cx="70564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蓝色部分和红色部分哪个多些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? 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为什么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 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055824" name="图片 1055823" descr="p-86"/>
          <p:cNvPicPr>
            <a:picLocks noChangeAspect="1"/>
          </p:cNvPicPr>
          <p:nvPr/>
        </p:nvPicPr>
        <p:blipFill>
          <a:blip r:embed="rId2"/>
          <a:srcRect r="50821"/>
          <a:stretch>
            <a:fillRect/>
          </a:stretch>
        </p:blipFill>
        <p:spPr>
          <a:xfrm>
            <a:off x="1835150" y="1412875"/>
            <a:ext cx="2249488" cy="2076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5825" name="图片 1055824" descr="p-86"/>
          <p:cNvPicPr>
            <a:picLocks noChangeAspect="1"/>
          </p:cNvPicPr>
          <p:nvPr/>
        </p:nvPicPr>
        <p:blipFill>
          <a:blip r:embed="rId2"/>
          <a:srcRect l="51183"/>
          <a:stretch>
            <a:fillRect/>
          </a:stretch>
        </p:blipFill>
        <p:spPr>
          <a:xfrm>
            <a:off x="4799013" y="1412875"/>
            <a:ext cx="2233612" cy="20780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55833" name="组合 1055832"/>
          <p:cNvGrpSpPr/>
          <p:nvPr/>
        </p:nvGrpSpPr>
        <p:grpSpPr>
          <a:xfrm>
            <a:off x="1403350" y="4529138"/>
            <a:ext cx="4897438" cy="915987"/>
            <a:chOff x="884" y="2704"/>
            <a:chExt cx="3085" cy="577"/>
          </a:xfrm>
        </p:grpSpPr>
        <p:sp>
          <p:nvSpPr>
            <p:cNvPr id="1055826" name="矩形 1055825"/>
            <p:cNvSpPr/>
            <p:nvPr/>
          </p:nvSpPr>
          <p:spPr>
            <a:xfrm>
              <a:off x="884" y="2840"/>
              <a:ext cx="3085" cy="327"/>
            </a:xfrm>
            <a:prstGeom prst="rect">
              <a:avLst/>
            </a:prstGeom>
            <a:noFill/>
            <a:ln w="22225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一样多，因为       </a:t>
              </a:r>
              <a:r>
                <a:rPr lang="en-US" altLang="zh-CN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      </a:t>
              </a:r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。</a:t>
              </a:r>
              <a:endPara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55827" name="组合 1055826"/>
            <p:cNvGrpSpPr/>
            <p:nvPr/>
          </p:nvGrpSpPr>
          <p:grpSpPr>
            <a:xfrm>
              <a:off x="2314" y="2704"/>
              <a:ext cx="330" cy="576"/>
              <a:chOff x="1787" y="1417"/>
              <a:chExt cx="330" cy="576"/>
            </a:xfrm>
          </p:grpSpPr>
          <p:sp>
            <p:nvSpPr>
              <p:cNvPr id="1055828" name="矩形 1055827"/>
              <p:cNvSpPr/>
              <p:nvPr/>
            </p:nvSpPr>
            <p:spPr>
              <a:xfrm>
                <a:off x="1787" y="1417"/>
                <a:ext cx="330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12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16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55829" name="直接连接符 1055828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055830" name="组合 1055829"/>
            <p:cNvGrpSpPr/>
            <p:nvPr/>
          </p:nvGrpSpPr>
          <p:grpSpPr>
            <a:xfrm>
              <a:off x="2859" y="2705"/>
              <a:ext cx="259" cy="576"/>
              <a:chOff x="1823" y="1417"/>
              <a:chExt cx="259" cy="576"/>
            </a:xfrm>
          </p:grpSpPr>
          <p:sp>
            <p:nvSpPr>
              <p:cNvPr id="1055831" name="矩形 1055830"/>
              <p:cNvSpPr/>
              <p:nvPr/>
            </p:nvSpPr>
            <p:spPr>
              <a:xfrm>
                <a:off x="1841" y="1417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55832" name="直接连接符 1055831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55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70434" name="矩形 1170433"/>
          <p:cNvSpPr/>
          <p:nvPr/>
        </p:nvSpPr>
        <p:spPr>
          <a:xfrm>
            <a:off x="611188" y="1412875"/>
            <a:ext cx="54387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2.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把下面各分数化为最简分数。</a:t>
            </a:r>
            <a:endParaRPr lang="zh-CN" altLang="en-US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70461" name="组合 1170460"/>
          <p:cNvGrpSpPr/>
          <p:nvPr/>
        </p:nvGrpSpPr>
        <p:grpSpPr>
          <a:xfrm>
            <a:off x="971550" y="2205038"/>
            <a:ext cx="536575" cy="946150"/>
            <a:chOff x="692" y="1773"/>
            <a:chExt cx="338" cy="596"/>
          </a:xfrm>
        </p:grpSpPr>
        <p:sp>
          <p:nvSpPr>
            <p:cNvPr id="1170437" name="矩形 1170436"/>
            <p:cNvSpPr/>
            <p:nvPr/>
          </p:nvSpPr>
          <p:spPr>
            <a:xfrm>
              <a:off x="692" y="1773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48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60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70438" name="直接连接符 1170437"/>
            <p:cNvSpPr/>
            <p:nvPr/>
          </p:nvSpPr>
          <p:spPr>
            <a:xfrm>
              <a:off x="717" y="2071"/>
              <a:ext cx="28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70439" name="矩形 1170438"/>
          <p:cNvSpPr/>
          <p:nvPr/>
        </p:nvSpPr>
        <p:spPr>
          <a:xfrm>
            <a:off x="1604963" y="2393950"/>
            <a:ext cx="608012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=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70468" name="组合 1170467"/>
          <p:cNvGrpSpPr/>
          <p:nvPr/>
        </p:nvGrpSpPr>
        <p:grpSpPr>
          <a:xfrm>
            <a:off x="2068513" y="2205038"/>
            <a:ext cx="2016125" cy="946150"/>
            <a:chOff x="1383" y="1480"/>
            <a:chExt cx="1270" cy="596"/>
          </a:xfrm>
        </p:grpSpPr>
        <p:sp>
          <p:nvSpPr>
            <p:cNvPr id="1170463" name="矩形 1170462"/>
            <p:cNvSpPr/>
            <p:nvPr/>
          </p:nvSpPr>
          <p:spPr>
            <a:xfrm>
              <a:off x="1383" y="1480"/>
              <a:ext cx="1270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48     </a:t>
              </a:r>
              <a:r>
                <a:rPr lang="en-US" altLang="zh-CN" sz="28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60     </a:t>
              </a:r>
              <a:r>
                <a:rPr lang="en-US" altLang="zh-CN" sz="28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endParaRPr lang="en-US" altLang="zh-CN" sz="28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70464" name="直接连接符 1170463"/>
            <p:cNvSpPr/>
            <p:nvPr/>
          </p:nvSpPr>
          <p:spPr>
            <a:xfrm>
              <a:off x="1400" y="1778"/>
              <a:ext cx="113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170466" name="椭圆 1170465"/>
            <p:cNvSpPr/>
            <p:nvPr/>
          </p:nvSpPr>
          <p:spPr>
            <a:xfrm>
              <a:off x="1713" y="1528"/>
              <a:ext cx="223" cy="223"/>
            </a:xfrm>
            <a:prstGeom prst="ellipse">
              <a:avLst/>
            </a:prstGeom>
            <a:noFill/>
            <a:ln w="19050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0467" name="椭圆 1170466"/>
            <p:cNvSpPr/>
            <p:nvPr/>
          </p:nvSpPr>
          <p:spPr>
            <a:xfrm>
              <a:off x="1713" y="1806"/>
              <a:ext cx="223" cy="223"/>
            </a:xfrm>
            <a:prstGeom prst="ellipse">
              <a:avLst/>
            </a:prstGeom>
            <a:noFill/>
            <a:ln w="19050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70475" name="组合 1170474"/>
          <p:cNvGrpSpPr/>
          <p:nvPr/>
        </p:nvGrpSpPr>
        <p:grpSpPr>
          <a:xfrm>
            <a:off x="4373563" y="2205038"/>
            <a:ext cx="1223962" cy="946150"/>
            <a:chOff x="2608" y="1480"/>
            <a:chExt cx="771" cy="596"/>
          </a:xfrm>
        </p:grpSpPr>
        <p:sp>
          <p:nvSpPr>
            <p:cNvPr id="1170471" name="矩形 1170470"/>
            <p:cNvSpPr/>
            <p:nvPr/>
          </p:nvSpPr>
          <p:spPr>
            <a:xfrm>
              <a:off x="2608" y="1480"/>
              <a:ext cx="771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8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8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endParaRPr lang="en-US" altLang="zh-CN" sz="28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70472" name="直接连接符 1170471"/>
            <p:cNvSpPr/>
            <p:nvPr/>
          </p:nvSpPr>
          <p:spPr>
            <a:xfrm>
              <a:off x="2649" y="1778"/>
              <a:ext cx="591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70476" name="矩形 1170475"/>
          <p:cNvSpPr/>
          <p:nvPr/>
        </p:nvSpPr>
        <p:spPr>
          <a:xfrm>
            <a:off x="3981450" y="2393950"/>
            <a:ext cx="608013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=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70477" name="组合 1170476"/>
          <p:cNvGrpSpPr/>
          <p:nvPr/>
        </p:nvGrpSpPr>
        <p:grpSpPr>
          <a:xfrm>
            <a:off x="971550" y="3527425"/>
            <a:ext cx="536575" cy="946150"/>
            <a:chOff x="692" y="1773"/>
            <a:chExt cx="338" cy="596"/>
          </a:xfrm>
        </p:grpSpPr>
        <p:sp>
          <p:nvSpPr>
            <p:cNvPr id="1170478" name="矩形 1170477"/>
            <p:cNvSpPr/>
            <p:nvPr/>
          </p:nvSpPr>
          <p:spPr>
            <a:xfrm>
              <a:off x="692" y="1773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15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20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70479" name="直接连接符 1170478"/>
            <p:cNvSpPr/>
            <p:nvPr/>
          </p:nvSpPr>
          <p:spPr>
            <a:xfrm>
              <a:off x="717" y="2071"/>
              <a:ext cx="28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70480" name="矩形 1170479"/>
          <p:cNvSpPr/>
          <p:nvPr/>
        </p:nvSpPr>
        <p:spPr>
          <a:xfrm>
            <a:off x="1604963" y="3716338"/>
            <a:ext cx="608012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=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70481" name="组合 1170480"/>
          <p:cNvGrpSpPr/>
          <p:nvPr/>
        </p:nvGrpSpPr>
        <p:grpSpPr>
          <a:xfrm>
            <a:off x="2068513" y="3527425"/>
            <a:ext cx="2016125" cy="946150"/>
            <a:chOff x="1383" y="1480"/>
            <a:chExt cx="1270" cy="596"/>
          </a:xfrm>
        </p:grpSpPr>
        <p:sp>
          <p:nvSpPr>
            <p:cNvPr id="1170482" name="矩形 1170481"/>
            <p:cNvSpPr/>
            <p:nvPr/>
          </p:nvSpPr>
          <p:spPr>
            <a:xfrm>
              <a:off x="1383" y="1480"/>
              <a:ext cx="1270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15     </a:t>
              </a:r>
              <a:r>
                <a:rPr lang="en-US" altLang="zh-CN" sz="28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20     </a:t>
              </a:r>
              <a:r>
                <a:rPr lang="en-US" altLang="zh-CN" sz="28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endParaRPr lang="en-US" altLang="zh-CN" sz="28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70483" name="直接连接符 1170482"/>
            <p:cNvSpPr/>
            <p:nvPr/>
          </p:nvSpPr>
          <p:spPr>
            <a:xfrm>
              <a:off x="1400" y="1778"/>
              <a:ext cx="113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170484" name="椭圆 1170483"/>
            <p:cNvSpPr/>
            <p:nvPr/>
          </p:nvSpPr>
          <p:spPr>
            <a:xfrm>
              <a:off x="1713" y="1528"/>
              <a:ext cx="223" cy="223"/>
            </a:xfrm>
            <a:prstGeom prst="ellipse">
              <a:avLst/>
            </a:prstGeom>
            <a:noFill/>
            <a:ln w="19050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0485" name="椭圆 1170484"/>
            <p:cNvSpPr/>
            <p:nvPr/>
          </p:nvSpPr>
          <p:spPr>
            <a:xfrm>
              <a:off x="1713" y="1806"/>
              <a:ext cx="223" cy="223"/>
            </a:xfrm>
            <a:prstGeom prst="ellipse">
              <a:avLst/>
            </a:prstGeom>
            <a:noFill/>
            <a:ln w="19050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70486" name="组合 1170485"/>
          <p:cNvGrpSpPr/>
          <p:nvPr/>
        </p:nvGrpSpPr>
        <p:grpSpPr>
          <a:xfrm>
            <a:off x="4373563" y="3527425"/>
            <a:ext cx="1223962" cy="946150"/>
            <a:chOff x="2608" y="1480"/>
            <a:chExt cx="771" cy="596"/>
          </a:xfrm>
        </p:grpSpPr>
        <p:sp>
          <p:nvSpPr>
            <p:cNvPr id="1170487" name="矩形 1170486"/>
            <p:cNvSpPr/>
            <p:nvPr/>
          </p:nvSpPr>
          <p:spPr>
            <a:xfrm>
              <a:off x="2608" y="1480"/>
              <a:ext cx="771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8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8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endParaRPr lang="en-US" altLang="zh-CN" sz="28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70488" name="直接连接符 1170487"/>
            <p:cNvSpPr/>
            <p:nvPr/>
          </p:nvSpPr>
          <p:spPr>
            <a:xfrm>
              <a:off x="2649" y="1778"/>
              <a:ext cx="591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70489" name="矩形 1170488"/>
          <p:cNvSpPr/>
          <p:nvPr/>
        </p:nvSpPr>
        <p:spPr>
          <a:xfrm>
            <a:off x="3981450" y="3716338"/>
            <a:ext cx="608013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=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70490" name="文本框 1170489"/>
          <p:cNvSpPr txBox="1"/>
          <p:nvPr/>
        </p:nvSpPr>
        <p:spPr>
          <a:xfrm>
            <a:off x="2525713" y="3535363"/>
            <a:ext cx="954087" cy="457200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4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endParaRPr lang="en-US" altLang="zh-CN" sz="24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70491" name="文本框 1170490"/>
          <p:cNvSpPr txBox="1"/>
          <p:nvPr/>
        </p:nvSpPr>
        <p:spPr>
          <a:xfrm>
            <a:off x="2522538" y="3979863"/>
            <a:ext cx="954087" cy="457200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4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endParaRPr lang="en-US" altLang="zh-CN" sz="24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70492" name="文本框 1170491"/>
          <p:cNvSpPr txBox="1"/>
          <p:nvPr/>
        </p:nvSpPr>
        <p:spPr>
          <a:xfrm>
            <a:off x="2522538" y="2205038"/>
            <a:ext cx="954087" cy="457200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4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endParaRPr lang="en-US" altLang="zh-CN" sz="24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70493" name="文本框 1170492"/>
          <p:cNvSpPr txBox="1"/>
          <p:nvPr/>
        </p:nvSpPr>
        <p:spPr>
          <a:xfrm>
            <a:off x="2517775" y="2636838"/>
            <a:ext cx="954088" cy="457200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4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endParaRPr lang="en-US" altLang="zh-CN" sz="24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70494" name="文本框 1170493"/>
          <p:cNvSpPr txBox="1"/>
          <p:nvPr/>
        </p:nvSpPr>
        <p:spPr>
          <a:xfrm>
            <a:off x="3152775" y="2179638"/>
            <a:ext cx="954088" cy="519112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70495" name="文本框 1170494"/>
          <p:cNvSpPr txBox="1"/>
          <p:nvPr/>
        </p:nvSpPr>
        <p:spPr>
          <a:xfrm>
            <a:off x="3152775" y="2659063"/>
            <a:ext cx="954088" cy="519112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70496" name="文本框 1170495"/>
          <p:cNvSpPr txBox="1"/>
          <p:nvPr/>
        </p:nvSpPr>
        <p:spPr>
          <a:xfrm>
            <a:off x="4710113" y="2217738"/>
            <a:ext cx="954087" cy="519112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70497" name="文本框 1170496"/>
          <p:cNvSpPr txBox="1"/>
          <p:nvPr/>
        </p:nvSpPr>
        <p:spPr>
          <a:xfrm>
            <a:off x="4703763" y="2681288"/>
            <a:ext cx="954087" cy="519112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70498" name="文本框 1170497"/>
          <p:cNvSpPr txBox="1"/>
          <p:nvPr/>
        </p:nvSpPr>
        <p:spPr>
          <a:xfrm>
            <a:off x="3228975" y="3532188"/>
            <a:ext cx="954088" cy="519112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70499" name="文本框 1170498"/>
          <p:cNvSpPr txBox="1"/>
          <p:nvPr/>
        </p:nvSpPr>
        <p:spPr>
          <a:xfrm>
            <a:off x="3238500" y="3963988"/>
            <a:ext cx="954088" cy="519112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70500" name="文本框 1170499"/>
          <p:cNvSpPr txBox="1"/>
          <p:nvPr/>
        </p:nvSpPr>
        <p:spPr>
          <a:xfrm>
            <a:off x="4735513" y="3525838"/>
            <a:ext cx="954087" cy="519112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70501" name="文本框 1170500"/>
          <p:cNvSpPr txBox="1"/>
          <p:nvPr/>
        </p:nvSpPr>
        <p:spPr>
          <a:xfrm>
            <a:off x="4741863" y="4002088"/>
            <a:ext cx="954087" cy="519112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7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7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7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7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7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7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7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17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17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7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17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17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0490" grpId="0"/>
      <p:bldP spid="1170491" grpId="0"/>
      <p:bldP spid="1170492" grpId="0"/>
      <p:bldP spid="1170493" grpId="0"/>
      <p:bldP spid="1170494" grpId="0"/>
      <p:bldP spid="1170495" grpId="0"/>
      <p:bldP spid="1170496" grpId="0"/>
      <p:bldP spid="1170497" grpId="0"/>
      <p:bldP spid="1170498" grpId="0"/>
      <p:bldP spid="1170499" grpId="0"/>
      <p:bldP spid="1170500" grpId="0"/>
      <p:bldP spid="1170501" grpId="0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71458" name="矩形 1171457"/>
          <p:cNvSpPr/>
          <p:nvPr/>
        </p:nvSpPr>
        <p:spPr>
          <a:xfrm>
            <a:off x="539750" y="1268413"/>
            <a:ext cx="8208963" cy="1457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6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3.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下面哪些分数没有化成最简分数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? 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请把它们化成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最简分数。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71521" name="组合 1171520"/>
          <p:cNvGrpSpPr/>
          <p:nvPr/>
        </p:nvGrpSpPr>
        <p:grpSpPr>
          <a:xfrm>
            <a:off x="1085850" y="2843213"/>
            <a:ext cx="1325563" cy="946150"/>
            <a:chOff x="684" y="1791"/>
            <a:chExt cx="835" cy="596"/>
          </a:xfrm>
        </p:grpSpPr>
        <p:grpSp>
          <p:nvGrpSpPr>
            <p:cNvPr id="1171514" name="组合 1171513"/>
            <p:cNvGrpSpPr/>
            <p:nvPr/>
          </p:nvGrpSpPr>
          <p:grpSpPr>
            <a:xfrm>
              <a:off x="684" y="1791"/>
              <a:ext cx="338" cy="596"/>
              <a:chOff x="692" y="1773"/>
              <a:chExt cx="338" cy="596"/>
            </a:xfrm>
          </p:grpSpPr>
          <p:sp>
            <p:nvSpPr>
              <p:cNvPr id="1171515" name="矩形 1171514"/>
              <p:cNvSpPr/>
              <p:nvPr/>
            </p:nvSpPr>
            <p:spPr>
              <a:xfrm>
                <a:off x="692" y="1773"/>
                <a:ext cx="338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16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24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71516" name="直接连接符 1171515"/>
              <p:cNvSpPr/>
              <p:nvPr/>
            </p:nvSpPr>
            <p:spPr>
              <a:xfrm>
                <a:off x="717" y="2071"/>
                <a:ext cx="28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171517" name="矩形 1171516"/>
            <p:cNvSpPr/>
            <p:nvPr/>
          </p:nvSpPr>
          <p:spPr>
            <a:xfrm>
              <a:off x="1034" y="1917"/>
              <a:ext cx="383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71518" name="组合 1171517"/>
            <p:cNvGrpSpPr/>
            <p:nvPr/>
          </p:nvGrpSpPr>
          <p:grpSpPr>
            <a:xfrm>
              <a:off x="1293" y="1791"/>
              <a:ext cx="226" cy="596"/>
              <a:chOff x="709" y="1773"/>
              <a:chExt cx="305" cy="596"/>
            </a:xfrm>
          </p:grpSpPr>
          <p:sp>
            <p:nvSpPr>
              <p:cNvPr id="1171519" name="矩形 1171518"/>
              <p:cNvSpPr/>
              <p:nvPr/>
            </p:nvSpPr>
            <p:spPr>
              <a:xfrm>
                <a:off x="709" y="1773"/>
                <a:ext cx="305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71520" name="直接连接符 1171519"/>
              <p:cNvSpPr/>
              <p:nvPr/>
            </p:nvSpPr>
            <p:spPr>
              <a:xfrm>
                <a:off x="717" y="2071"/>
                <a:ext cx="28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71534" name="组合 1171533"/>
          <p:cNvGrpSpPr/>
          <p:nvPr/>
        </p:nvGrpSpPr>
        <p:grpSpPr>
          <a:xfrm>
            <a:off x="4613275" y="2781300"/>
            <a:ext cx="1471613" cy="946150"/>
            <a:chOff x="2064" y="1791"/>
            <a:chExt cx="927" cy="596"/>
          </a:xfrm>
        </p:grpSpPr>
        <p:grpSp>
          <p:nvGrpSpPr>
            <p:cNvPr id="1171533" name="组合 1171532"/>
            <p:cNvGrpSpPr/>
            <p:nvPr/>
          </p:nvGrpSpPr>
          <p:grpSpPr>
            <a:xfrm>
              <a:off x="2064" y="1791"/>
              <a:ext cx="338" cy="596"/>
              <a:chOff x="2064" y="1791"/>
              <a:chExt cx="338" cy="596"/>
            </a:xfrm>
          </p:grpSpPr>
          <p:sp>
            <p:nvSpPr>
              <p:cNvPr id="1171524" name="矩形 1171523"/>
              <p:cNvSpPr/>
              <p:nvPr/>
            </p:nvSpPr>
            <p:spPr>
              <a:xfrm>
                <a:off x="2064" y="1791"/>
                <a:ext cx="338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15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36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71525" name="直接连接符 1171524"/>
              <p:cNvSpPr/>
              <p:nvPr/>
            </p:nvSpPr>
            <p:spPr>
              <a:xfrm>
                <a:off x="2089" y="2089"/>
                <a:ext cx="28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171526" name="矩形 1171525"/>
            <p:cNvSpPr/>
            <p:nvPr/>
          </p:nvSpPr>
          <p:spPr>
            <a:xfrm>
              <a:off x="2414" y="1917"/>
              <a:ext cx="383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71530" name="组合 1171529"/>
            <p:cNvGrpSpPr/>
            <p:nvPr/>
          </p:nvGrpSpPr>
          <p:grpSpPr>
            <a:xfrm>
              <a:off x="2653" y="1791"/>
              <a:ext cx="338" cy="596"/>
              <a:chOff x="692" y="1773"/>
              <a:chExt cx="338" cy="596"/>
            </a:xfrm>
          </p:grpSpPr>
          <p:sp>
            <p:nvSpPr>
              <p:cNvPr id="1171531" name="矩形 1171530"/>
              <p:cNvSpPr/>
              <p:nvPr/>
            </p:nvSpPr>
            <p:spPr>
              <a:xfrm>
                <a:off x="692" y="1773"/>
                <a:ext cx="338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12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71532" name="直接连接符 1171531"/>
              <p:cNvSpPr/>
              <p:nvPr/>
            </p:nvSpPr>
            <p:spPr>
              <a:xfrm>
                <a:off x="717" y="2071"/>
                <a:ext cx="28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71535" name="组合 1171534"/>
          <p:cNvGrpSpPr/>
          <p:nvPr/>
        </p:nvGrpSpPr>
        <p:grpSpPr>
          <a:xfrm>
            <a:off x="1085850" y="4125913"/>
            <a:ext cx="1471613" cy="946150"/>
            <a:chOff x="2064" y="1791"/>
            <a:chExt cx="927" cy="596"/>
          </a:xfrm>
        </p:grpSpPr>
        <p:grpSp>
          <p:nvGrpSpPr>
            <p:cNvPr id="1171536" name="组合 1171535"/>
            <p:cNvGrpSpPr/>
            <p:nvPr/>
          </p:nvGrpSpPr>
          <p:grpSpPr>
            <a:xfrm>
              <a:off x="2064" y="1791"/>
              <a:ext cx="338" cy="596"/>
              <a:chOff x="2064" y="1791"/>
              <a:chExt cx="338" cy="596"/>
            </a:xfrm>
          </p:grpSpPr>
          <p:sp>
            <p:nvSpPr>
              <p:cNvPr id="1171537" name="矩形 1171536"/>
              <p:cNvSpPr/>
              <p:nvPr/>
            </p:nvSpPr>
            <p:spPr>
              <a:xfrm>
                <a:off x="2064" y="1791"/>
                <a:ext cx="338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28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42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71538" name="直接连接符 1171537"/>
              <p:cNvSpPr/>
              <p:nvPr/>
            </p:nvSpPr>
            <p:spPr>
              <a:xfrm>
                <a:off x="2089" y="2089"/>
                <a:ext cx="28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171539" name="矩形 1171538"/>
            <p:cNvSpPr/>
            <p:nvPr/>
          </p:nvSpPr>
          <p:spPr>
            <a:xfrm>
              <a:off x="2414" y="1917"/>
              <a:ext cx="383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71540" name="组合 1171539"/>
            <p:cNvGrpSpPr/>
            <p:nvPr/>
          </p:nvGrpSpPr>
          <p:grpSpPr>
            <a:xfrm>
              <a:off x="2653" y="1791"/>
              <a:ext cx="338" cy="596"/>
              <a:chOff x="692" y="1773"/>
              <a:chExt cx="338" cy="596"/>
            </a:xfrm>
          </p:grpSpPr>
          <p:sp>
            <p:nvSpPr>
              <p:cNvPr id="1171541" name="矩形 1171540"/>
              <p:cNvSpPr/>
              <p:nvPr/>
            </p:nvSpPr>
            <p:spPr>
              <a:xfrm>
                <a:off x="692" y="1773"/>
                <a:ext cx="338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14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21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71542" name="直接连接符 1171541"/>
              <p:cNvSpPr/>
              <p:nvPr/>
            </p:nvSpPr>
            <p:spPr>
              <a:xfrm>
                <a:off x="717" y="2071"/>
                <a:ext cx="28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71543" name="组合 1171542"/>
          <p:cNvGrpSpPr/>
          <p:nvPr/>
        </p:nvGrpSpPr>
        <p:grpSpPr>
          <a:xfrm>
            <a:off x="4613275" y="4076700"/>
            <a:ext cx="1325563" cy="946150"/>
            <a:chOff x="684" y="1791"/>
            <a:chExt cx="835" cy="596"/>
          </a:xfrm>
        </p:grpSpPr>
        <p:grpSp>
          <p:nvGrpSpPr>
            <p:cNvPr id="1171544" name="组合 1171543"/>
            <p:cNvGrpSpPr/>
            <p:nvPr/>
          </p:nvGrpSpPr>
          <p:grpSpPr>
            <a:xfrm>
              <a:off x="684" y="1791"/>
              <a:ext cx="338" cy="596"/>
              <a:chOff x="692" y="1773"/>
              <a:chExt cx="338" cy="596"/>
            </a:xfrm>
          </p:grpSpPr>
          <p:sp>
            <p:nvSpPr>
              <p:cNvPr id="1171545" name="矩形 1171544"/>
              <p:cNvSpPr/>
              <p:nvPr/>
            </p:nvSpPr>
            <p:spPr>
              <a:xfrm>
                <a:off x="692" y="1773"/>
                <a:ext cx="338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15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45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71546" name="直接连接符 1171545"/>
              <p:cNvSpPr/>
              <p:nvPr/>
            </p:nvSpPr>
            <p:spPr>
              <a:xfrm>
                <a:off x="717" y="2071"/>
                <a:ext cx="28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171547" name="矩形 1171546"/>
            <p:cNvSpPr/>
            <p:nvPr/>
          </p:nvSpPr>
          <p:spPr>
            <a:xfrm>
              <a:off x="1034" y="1917"/>
              <a:ext cx="383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71548" name="组合 1171547"/>
            <p:cNvGrpSpPr/>
            <p:nvPr/>
          </p:nvGrpSpPr>
          <p:grpSpPr>
            <a:xfrm>
              <a:off x="1293" y="1791"/>
              <a:ext cx="226" cy="596"/>
              <a:chOff x="709" y="1773"/>
              <a:chExt cx="305" cy="596"/>
            </a:xfrm>
          </p:grpSpPr>
          <p:sp>
            <p:nvSpPr>
              <p:cNvPr id="1171549" name="矩形 1171548"/>
              <p:cNvSpPr/>
              <p:nvPr/>
            </p:nvSpPr>
            <p:spPr>
              <a:xfrm>
                <a:off x="709" y="1773"/>
                <a:ext cx="305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71550" name="直接连接符 1171549"/>
              <p:cNvSpPr/>
              <p:nvPr/>
            </p:nvSpPr>
            <p:spPr>
              <a:xfrm>
                <a:off x="717" y="2071"/>
                <a:ext cx="28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71560" name="组合 1171559"/>
          <p:cNvGrpSpPr/>
          <p:nvPr/>
        </p:nvGrpSpPr>
        <p:grpSpPr>
          <a:xfrm>
            <a:off x="2459038" y="2830513"/>
            <a:ext cx="938212" cy="946150"/>
            <a:chOff x="2744" y="3233"/>
            <a:chExt cx="591" cy="596"/>
          </a:xfrm>
        </p:grpSpPr>
        <p:sp>
          <p:nvSpPr>
            <p:cNvPr id="1171551" name="矩形 1171550"/>
            <p:cNvSpPr/>
            <p:nvPr/>
          </p:nvSpPr>
          <p:spPr>
            <a:xfrm>
              <a:off x="2744" y="3385"/>
              <a:ext cx="591" cy="327"/>
            </a:xfrm>
            <a:prstGeom prst="rect">
              <a:avLst/>
            </a:prstGeom>
            <a:noFill/>
            <a:ln w="22225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71557" name="组合 1171556"/>
            <p:cNvGrpSpPr/>
            <p:nvPr/>
          </p:nvGrpSpPr>
          <p:grpSpPr>
            <a:xfrm>
              <a:off x="2987" y="3233"/>
              <a:ext cx="226" cy="596"/>
              <a:chOff x="709" y="1773"/>
              <a:chExt cx="305" cy="596"/>
            </a:xfrm>
          </p:grpSpPr>
          <p:sp>
            <p:nvSpPr>
              <p:cNvPr id="1171558" name="矩形 1171557"/>
              <p:cNvSpPr/>
              <p:nvPr/>
            </p:nvSpPr>
            <p:spPr>
              <a:xfrm>
                <a:off x="709" y="1773"/>
                <a:ext cx="305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71559" name="直接连接符 1171558"/>
              <p:cNvSpPr/>
              <p:nvPr/>
            </p:nvSpPr>
            <p:spPr>
              <a:xfrm>
                <a:off x="717" y="2071"/>
                <a:ext cx="288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71561" name="组合 1171560"/>
          <p:cNvGrpSpPr/>
          <p:nvPr/>
        </p:nvGrpSpPr>
        <p:grpSpPr>
          <a:xfrm>
            <a:off x="2589213" y="4125913"/>
            <a:ext cx="938212" cy="946150"/>
            <a:chOff x="2744" y="3233"/>
            <a:chExt cx="591" cy="596"/>
          </a:xfrm>
        </p:grpSpPr>
        <p:sp>
          <p:nvSpPr>
            <p:cNvPr id="1171562" name="矩形 1171561"/>
            <p:cNvSpPr/>
            <p:nvPr/>
          </p:nvSpPr>
          <p:spPr>
            <a:xfrm>
              <a:off x="2744" y="3385"/>
              <a:ext cx="591" cy="327"/>
            </a:xfrm>
            <a:prstGeom prst="rect">
              <a:avLst/>
            </a:prstGeom>
            <a:noFill/>
            <a:ln w="22225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71563" name="组合 1171562"/>
            <p:cNvGrpSpPr/>
            <p:nvPr/>
          </p:nvGrpSpPr>
          <p:grpSpPr>
            <a:xfrm>
              <a:off x="2987" y="3233"/>
              <a:ext cx="226" cy="596"/>
              <a:chOff x="709" y="1773"/>
              <a:chExt cx="305" cy="596"/>
            </a:xfrm>
          </p:grpSpPr>
          <p:sp>
            <p:nvSpPr>
              <p:cNvPr id="1171564" name="矩形 1171563"/>
              <p:cNvSpPr/>
              <p:nvPr/>
            </p:nvSpPr>
            <p:spPr>
              <a:xfrm>
                <a:off x="709" y="1773"/>
                <a:ext cx="305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71565" name="直接连接符 1171564"/>
              <p:cNvSpPr/>
              <p:nvPr/>
            </p:nvSpPr>
            <p:spPr>
              <a:xfrm>
                <a:off x="717" y="2071"/>
                <a:ext cx="288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71566" name="组合 1171565"/>
          <p:cNvGrpSpPr/>
          <p:nvPr/>
        </p:nvGrpSpPr>
        <p:grpSpPr>
          <a:xfrm>
            <a:off x="5948363" y="4076700"/>
            <a:ext cx="938212" cy="946150"/>
            <a:chOff x="2744" y="3233"/>
            <a:chExt cx="591" cy="596"/>
          </a:xfrm>
        </p:grpSpPr>
        <p:sp>
          <p:nvSpPr>
            <p:cNvPr id="1171567" name="矩形 1171566"/>
            <p:cNvSpPr/>
            <p:nvPr/>
          </p:nvSpPr>
          <p:spPr>
            <a:xfrm>
              <a:off x="2744" y="3385"/>
              <a:ext cx="591" cy="327"/>
            </a:xfrm>
            <a:prstGeom prst="rect">
              <a:avLst/>
            </a:prstGeom>
            <a:noFill/>
            <a:ln w="22225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71568" name="组合 1171567"/>
            <p:cNvGrpSpPr/>
            <p:nvPr/>
          </p:nvGrpSpPr>
          <p:grpSpPr>
            <a:xfrm>
              <a:off x="2987" y="3233"/>
              <a:ext cx="226" cy="596"/>
              <a:chOff x="709" y="1773"/>
              <a:chExt cx="305" cy="596"/>
            </a:xfrm>
          </p:grpSpPr>
          <p:sp>
            <p:nvSpPr>
              <p:cNvPr id="1171569" name="矩形 1171568"/>
              <p:cNvSpPr/>
              <p:nvPr/>
            </p:nvSpPr>
            <p:spPr>
              <a:xfrm>
                <a:off x="709" y="1773"/>
                <a:ext cx="305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71570" name="直接连接符 1171569"/>
              <p:cNvSpPr/>
              <p:nvPr/>
            </p:nvSpPr>
            <p:spPr>
              <a:xfrm>
                <a:off x="717" y="2071"/>
                <a:ext cx="288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71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71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71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169437" name="组合 1169436"/>
          <p:cNvGrpSpPr/>
          <p:nvPr/>
        </p:nvGrpSpPr>
        <p:grpSpPr>
          <a:xfrm>
            <a:off x="2363788" y="3860800"/>
            <a:ext cx="1416050" cy="1292225"/>
            <a:chOff x="1407" y="2296"/>
            <a:chExt cx="892" cy="814"/>
          </a:xfrm>
        </p:grpSpPr>
        <p:pic>
          <p:nvPicPr>
            <p:cNvPr id="1169438" name="图片 1169437" descr="p-86"/>
            <p:cNvPicPr>
              <a:picLocks noChangeAspect="1"/>
            </p:cNvPicPr>
            <p:nvPr/>
          </p:nvPicPr>
          <p:blipFill>
            <a:blip r:embed="rId2"/>
            <a:srcRect l="15793" t="12668" r="18416" b="9520"/>
            <a:stretch>
              <a:fillRect/>
            </a:stretch>
          </p:blipFill>
          <p:spPr>
            <a:xfrm>
              <a:off x="1407" y="2296"/>
              <a:ext cx="892" cy="81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69439" name="椭圆 1169438"/>
            <p:cNvSpPr/>
            <p:nvPr/>
          </p:nvSpPr>
          <p:spPr>
            <a:xfrm>
              <a:off x="1694" y="2491"/>
              <a:ext cx="319" cy="499"/>
            </a:xfrm>
            <a:prstGeom prst="ellipse">
              <a:avLst/>
            </a:prstGeom>
            <a:solidFill>
              <a:schemeClr val="bg1">
                <a:alpha val="89999"/>
              </a:schemeClr>
            </a:solidFill>
            <a:ln w="19050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169440" name="组合 1169439"/>
            <p:cNvGrpSpPr/>
            <p:nvPr/>
          </p:nvGrpSpPr>
          <p:grpSpPr>
            <a:xfrm>
              <a:off x="1746" y="2432"/>
              <a:ext cx="222" cy="576"/>
              <a:chOff x="2293" y="3199"/>
              <a:chExt cx="222" cy="576"/>
            </a:xfrm>
          </p:grpSpPr>
          <p:sp>
            <p:nvSpPr>
              <p:cNvPr id="1169441" name="矩形 1169440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69442" name="直接连接符 1169441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69443" name="组合 1169442"/>
          <p:cNvGrpSpPr/>
          <p:nvPr/>
        </p:nvGrpSpPr>
        <p:grpSpPr>
          <a:xfrm>
            <a:off x="5532438" y="4008438"/>
            <a:ext cx="1416050" cy="1292225"/>
            <a:chOff x="1407" y="2296"/>
            <a:chExt cx="892" cy="814"/>
          </a:xfrm>
        </p:grpSpPr>
        <p:pic>
          <p:nvPicPr>
            <p:cNvPr id="1169444" name="图片 1169443" descr="p-86"/>
            <p:cNvPicPr>
              <a:picLocks noChangeAspect="1"/>
            </p:cNvPicPr>
            <p:nvPr/>
          </p:nvPicPr>
          <p:blipFill>
            <a:blip r:embed="rId2"/>
            <a:srcRect l="15793" t="12668" r="18416" b="9520"/>
            <a:stretch>
              <a:fillRect/>
            </a:stretch>
          </p:blipFill>
          <p:spPr>
            <a:xfrm>
              <a:off x="1407" y="2296"/>
              <a:ext cx="892" cy="81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69445" name="椭圆 1169444"/>
            <p:cNvSpPr/>
            <p:nvPr/>
          </p:nvSpPr>
          <p:spPr>
            <a:xfrm>
              <a:off x="1694" y="2491"/>
              <a:ext cx="319" cy="499"/>
            </a:xfrm>
            <a:prstGeom prst="ellipse">
              <a:avLst/>
            </a:prstGeom>
            <a:solidFill>
              <a:schemeClr val="bg1">
                <a:alpha val="89999"/>
              </a:schemeClr>
            </a:solidFill>
            <a:ln w="19050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169446" name="组合 1169445"/>
            <p:cNvGrpSpPr/>
            <p:nvPr/>
          </p:nvGrpSpPr>
          <p:grpSpPr>
            <a:xfrm>
              <a:off x="1746" y="2432"/>
              <a:ext cx="222" cy="576"/>
              <a:chOff x="2293" y="3199"/>
              <a:chExt cx="222" cy="576"/>
            </a:xfrm>
          </p:grpSpPr>
          <p:sp>
            <p:nvSpPr>
              <p:cNvPr id="1169447" name="矩形 1169446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69448" name="直接连接符 1169447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sp>
        <p:nvSpPr>
          <p:cNvPr id="1169449" name="矩形 1169448"/>
          <p:cNvSpPr/>
          <p:nvPr/>
        </p:nvSpPr>
        <p:spPr>
          <a:xfrm>
            <a:off x="611188" y="1341438"/>
            <a:ext cx="5184775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4.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把桃子放在相应的篮子里。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69450" name="组合 1169449"/>
          <p:cNvGrpSpPr/>
          <p:nvPr/>
        </p:nvGrpSpPr>
        <p:grpSpPr>
          <a:xfrm>
            <a:off x="720725" y="2492375"/>
            <a:ext cx="1187450" cy="1290638"/>
            <a:chOff x="1209" y="1665"/>
            <a:chExt cx="748" cy="813"/>
          </a:xfrm>
        </p:grpSpPr>
        <p:pic>
          <p:nvPicPr>
            <p:cNvPr id="1169451" name="图片 1169450" descr="P-86-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9" y="1665"/>
              <a:ext cx="748" cy="81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69452" name="组合 1169451"/>
            <p:cNvGrpSpPr/>
            <p:nvPr/>
          </p:nvGrpSpPr>
          <p:grpSpPr>
            <a:xfrm>
              <a:off x="1509" y="1706"/>
              <a:ext cx="330" cy="576"/>
              <a:chOff x="1787" y="1417"/>
              <a:chExt cx="330" cy="576"/>
            </a:xfrm>
          </p:grpSpPr>
          <p:sp>
            <p:nvSpPr>
              <p:cNvPr id="1169453" name="矩形 1169452"/>
              <p:cNvSpPr/>
              <p:nvPr/>
            </p:nvSpPr>
            <p:spPr>
              <a:xfrm>
                <a:off x="1787" y="1417"/>
                <a:ext cx="330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14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56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69454" name="直接连接符 1169453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69455" name="组合 1169454"/>
          <p:cNvGrpSpPr/>
          <p:nvPr/>
        </p:nvGrpSpPr>
        <p:grpSpPr>
          <a:xfrm>
            <a:off x="3816350" y="2570163"/>
            <a:ext cx="1187450" cy="1290637"/>
            <a:chOff x="1209" y="1665"/>
            <a:chExt cx="748" cy="813"/>
          </a:xfrm>
        </p:grpSpPr>
        <p:pic>
          <p:nvPicPr>
            <p:cNvPr id="1169456" name="图片 1169455" descr="P-86-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9" y="1665"/>
              <a:ext cx="748" cy="81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69457" name="组合 1169456"/>
            <p:cNvGrpSpPr/>
            <p:nvPr/>
          </p:nvGrpSpPr>
          <p:grpSpPr>
            <a:xfrm>
              <a:off x="1509" y="1706"/>
              <a:ext cx="330" cy="576"/>
              <a:chOff x="1787" y="1417"/>
              <a:chExt cx="330" cy="576"/>
            </a:xfrm>
          </p:grpSpPr>
          <p:sp>
            <p:nvSpPr>
              <p:cNvPr id="1169458" name="矩形 1169457"/>
              <p:cNvSpPr/>
              <p:nvPr/>
            </p:nvSpPr>
            <p:spPr>
              <a:xfrm>
                <a:off x="1787" y="1417"/>
                <a:ext cx="330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28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69459" name="直接连接符 1169458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69460" name="组合 1169459"/>
          <p:cNvGrpSpPr/>
          <p:nvPr/>
        </p:nvGrpSpPr>
        <p:grpSpPr>
          <a:xfrm>
            <a:off x="5400675" y="2133600"/>
            <a:ext cx="1187450" cy="1290638"/>
            <a:chOff x="1209" y="1665"/>
            <a:chExt cx="748" cy="813"/>
          </a:xfrm>
        </p:grpSpPr>
        <p:pic>
          <p:nvPicPr>
            <p:cNvPr id="1169461" name="图片 1169460" descr="P-86-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9" y="1665"/>
              <a:ext cx="748" cy="81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69462" name="组合 1169461"/>
            <p:cNvGrpSpPr/>
            <p:nvPr/>
          </p:nvGrpSpPr>
          <p:grpSpPr>
            <a:xfrm>
              <a:off x="1509" y="1706"/>
              <a:ext cx="330" cy="576"/>
              <a:chOff x="1787" y="1417"/>
              <a:chExt cx="330" cy="576"/>
            </a:xfrm>
          </p:grpSpPr>
          <p:sp>
            <p:nvSpPr>
              <p:cNvPr id="1169463" name="矩形 1169462"/>
              <p:cNvSpPr/>
              <p:nvPr/>
            </p:nvSpPr>
            <p:spPr>
              <a:xfrm>
                <a:off x="1787" y="1417"/>
                <a:ext cx="330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15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30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69464" name="直接连接符 1169463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69465" name="组合 1169464"/>
          <p:cNvGrpSpPr/>
          <p:nvPr/>
        </p:nvGrpSpPr>
        <p:grpSpPr>
          <a:xfrm>
            <a:off x="6985000" y="2427288"/>
            <a:ext cx="1187450" cy="1290637"/>
            <a:chOff x="1209" y="1665"/>
            <a:chExt cx="748" cy="813"/>
          </a:xfrm>
        </p:grpSpPr>
        <p:pic>
          <p:nvPicPr>
            <p:cNvPr id="1169466" name="图片 1169465" descr="P-86-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9" y="1665"/>
              <a:ext cx="748" cy="81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69467" name="组合 1169466"/>
            <p:cNvGrpSpPr/>
            <p:nvPr/>
          </p:nvGrpSpPr>
          <p:grpSpPr>
            <a:xfrm>
              <a:off x="1509" y="1706"/>
              <a:ext cx="330" cy="576"/>
              <a:chOff x="1787" y="1417"/>
              <a:chExt cx="330" cy="576"/>
            </a:xfrm>
          </p:grpSpPr>
          <p:sp>
            <p:nvSpPr>
              <p:cNvPr id="1169468" name="矩形 1169467"/>
              <p:cNvSpPr/>
              <p:nvPr/>
            </p:nvSpPr>
            <p:spPr>
              <a:xfrm>
                <a:off x="1787" y="1417"/>
                <a:ext cx="330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11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44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69469" name="直接连接符 1169468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69470" name="组合 1169469"/>
          <p:cNvGrpSpPr/>
          <p:nvPr/>
        </p:nvGrpSpPr>
        <p:grpSpPr>
          <a:xfrm>
            <a:off x="3779838" y="4730750"/>
            <a:ext cx="1187450" cy="1290638"/>
            <a:chOff x="1209" y="1665"/>
            <a:chExt cx="748" cy="813"/>
          </a:xfrm>
        </p:grpSpPr>
        <p:pic>
          <p:nvPicPr>
            <p:cNvPr id="1169471" name="图片 1169470" descr="P-86-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9" y="1665"/>
              <a:ext cx="748" cy="81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69472" name="组合 1169471"/>
            <p:cNvGrpSpPr/>
            <p:nvPr/>
          </p:nvGrpSpPr>
          <p:grpSpPr>
            <a:xfrm>
              <a:off x="1509" y="1706"/>
              <a:ext cx="330" cy="576"/>
              <a:chOff x="1787" y="1417"/>
              <a:chExt cx="330" cy="576"/>
            </a:xfrm>
          </p:grpSpPr>
          <p:sp>
            <p:nvSpPr>
              <p:cNvPr id="1169473" name="矩形 1169472"/>
              <p:cNvSpPr/>
              <p:nvPr/>
            </p:nvSpPr>
            <p:spPr>
              <a:xfrm>
                <a:off x="1787" y="1417"/>
                <a:ext cx="330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20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69474" name="直接连接符 1169473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69475" name="组合 1169474"/>
          <p:cNvGrpSpPr/>
          <p:nvPr/>
        </p:nvGrpSpPr>
        <p:grpSpPr>
          <a:xfrm>
            <a:off x="6840538" y="4802188"/>
            <a:ext cx="1187450" cy="1290637"/>
            <a:chOff x="1209" y="1665"/>
            <a:chExt cx="748" cy="813"/>
          </a:xfrm>
        </p:grpSpPr>
        <p:pic>
          <p:nvPicPr>
            <p:cNvPr id="1169476" name="图片 1169475" descr="P-86-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9" y="1665"/>
              <a:ext cx="748" cy="81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69477" name="组合 1169476"/>
            <p:cNvGrpSpPr/>
            <p:nvPr/>
          </p:nvGrpSpPr>
          <p:grpSpPr>
            <a:xfrm>
              <a:off x="1509" y="1706"/>
              <a:ext cx="330" cy="576"/>
              <a:chOff x="1787" y="1417"/>
              <a:chExt cx="330" cy="576"/>
            </a:xfrm>
          </p:grpSpPr>
          <p:sp>
            <p:nvSpPr>
              <p:cNvPr id="1169478" name="矩形 1169477"/>
              <p:cNvSpPr/>
              <p:nvPr/>
            </p:nvSpPr>
            <p:spPr>
              <a:xfrm>
                <a:off x="1787" y="1417"/>
                <a:ext cx="330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33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99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69479" name="直接连接符 1169478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69480" name="组合 1169479"/>
          <p:cNvGrpSpPr/>
          <p:nvPr/>
        </p:nvGrpSpPr>
        <p:grpSpPr>
          <a:xfrm>
            <a:off x="2268538" y="2060575"/>
            <a:ext cx="1187450" cy="1290638"/>
            <a:chOff x="1209" y="1665"/>
            <a:chExt cx="748" cy="813"/>
          </a:xfrm>
        </p:grpSpPr>
        <p:pic>
          <p:nvPicPr>
            <p:cNvPr id="1169481" name="图片 1169480" descr="P-86-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9" y="1665"/>
              <a:ext cx="748" cy="81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69482" name="组合 1169481"/>
            <p:cNvGrpSpPr/>
            <p:nvPr/>
          </p:nvGrpSpPr>
          <p:grpSpPr>
            <a:xfrm>
              <a:off x="1509" y="1706"/>
              <a:ext cx="330" cy="576"/>
              <a:chOff x="1787" y="1417"/>
              <a:chExt cx="330" cy="576"/>
            </a:xfrm>
          </p:grpSpPr>
          <p:sp>
            <p:nvSpPr>
              <p:cNvPr id="1169483" name="矩形 1169482"/>
              <p:cNvSpPr/>
              <p:nvPr/>
            </p:nvSpPr>
            <p:spPr>
              <a:xfrm>
                <a:off x="1787" y="1417"/>
                <a:ext cx="330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30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69484" name="直接连接符 1169483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69485" name="组合 1169484"/>
          <p:cNvGrpSpPr/>
          <p:nvPr/>
        </p:nvGrpSpPr>
        <p:grpSpPr>
          <a:xfrm>
            <a:off x="827088" y="4802188"/>
            <a:ext cx="1187450" cy="1290637"/>
            <a:chOff x="1209" y="1665"/>
            <a:chExt cx="748" cy="813"/>
          </a:xfrm>
        </p:grpSpPr>
        <p:pic>
          <p:nvPicPr>
            <p:cNvPr id="1169486" name="图片 1169485" descr="P-86-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9" y="1665"/>
              <a:ext cx="748" cy="81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69487" name="组合 1169486"/>
            <p:cNvGrpSpPr/>
            <p:nvPr/>
          </p:nvGrpSpPr>
          <p:grpSpPr>
            <a:xfrm>
              <a:off x="1509" y="1706"/>
              <a:ext cx="330" cy="576"/>
              <a:chOff x="1787" y="1417"/>
              <a:chExt cx="330" cy="576"/>
            </a:xfrm>
          </p:grpSpPr>
          <p:sp>
            <p:nvSpPr>
              <p:cNvPr id="1169488" name="矩形 1169487"/>
              <p:cNvSpPr/>
              <p:nvPr/>
            </p:nvSpPr>
            <p:spPr>
              <a:xfrm>
                <a:off x="1787" y="1417"/>
                <a:ext cx="330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25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75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69489" name="直接连接符 1169488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27382E-6 L 0.18299 0.179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69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00" y="9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1694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9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49584E-6 L 0.36216 0.2833 " pathEditMode="relative" ptsTypes="AA">
                                      <p:cBhvr>
                                        <p:cTn id="14" dur="2000" fill="hold"/>
                                        <p:tgtEl>
                                          <p:spTgt spid="1169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1694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26735E-6 L -0.14966 0.1783 " pathEditMode="relative" ptsTypes="AA">
                                      <p:cBhvr>
                                        <p:cTn id="22" dur="2000" fill="hold"/>
                                        <p:tgtEl>
                                          <p:spTgt spid="1169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1169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9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53469E-6 L -0.51181 0.20976 " pathEditMode="relative" ptsTypes="AA">
                                      <p:cBhvr>
                                        <p:cTn id="30" dur="2000" fill="hold"/>
                                        <p:tgtEl>
                                          <p:spTgt spid="11694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1169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73913E-6 L 0.5257 -0.1052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1694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00" y="-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169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23034E-6 L -0.14879 -0.130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1694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00" y="-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11694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73913E-6 L -0.13976 -0.11564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1694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0" y="-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11694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72482" name="矩形 1172481"/>
          <p:cNvSpPr/>
          <p:nvPr/>
        </p:nvSpPr>
        <p:spPr>
          <a:xfrm>
            <a:off x="539750" y="1268413"/>
            <a:ext cx="8208963" cy="774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6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5.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比较下面各组分数的大小。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72515" name="组合 1172514"/>
          <p:cNvGrpSpPr/>
          <p:nvPr/>
        </p:nvGrpSpPr>
        <p:grpSpPr>
          <a:xfrm>
            <a:off x="1085850" y="2205038"/>
            <a:ext cx="1614488" cy="946150"/>
            <a:chOff x="684" y="1791"/>
            <a:chExt cx="1017" cy="596"/>
          </a:xfrm>
        </p:grpSpPr>
        <p:grpSp>
          <p:nvGrpSpPr>
            <p:cNvPr id="1172484" name="组合 1172483"/>
            <p:cNvGrpSpPr/>
            <p:nvPr/>
          </p:nvGrpSpPr>
          <p:grpSpPr>
            <a:xfrm>
              <a:off x="684" y="1791"/>
              <a:ext cx="338" cy="596"/>
              <a:chOff x="692" y="1773"/>
              <a:chExt cx="338" cy="596"/>
            </a:xfrm>
          </p:grpSpPr>
          <p:sp>
            <p:nvSpPr>
              <p:cNvPr id="1172485" name="矩形 1172484"/>
              <p:cNvSpPr/>
              <p:nvPr/>
            </p:nvSpPr>
            <p:spPr>
              <a:xfrm>
                <a:off x="692" y="1773"/>
                <a:ext cx="338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12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16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72486" name="直接连接符 1172485"/>
              <p:cNvSpPr/>
              <p:nvPr/>
            </p:nvSpPr>
            <p:spPr>
              <a:xfrm>
                <a:off x="717" y="2071"/>
                <a:ext cx="28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172487" name="矩形 1172486"/>
            <p:cNvSpPr/>
            <p:nvPr/>
          </p:nvSpPr>
          <p:spPr>
            <a:xfrm>
              <a:off x="1034" y="1917"/>
              <a:ext cx="383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和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72492" name="组合 1172491"/>
            <p:cNvGrpSpPr/>
            <p:nvPr/>
          </p:nvGrpSpPr>
          <p:grpSpPr>
            <a:xfrm>
              <a:off x="1363" y="1791"/>
              <a:ext cx="338" cy="596"/>
              <a:chOff x="2064" y="1791"/>
              <a:chExt cx="338" cy="596"/>
            </a:xfrm>
          </p:grpSpPr>
          <p:sp>
            <p:nvSpPr>
              <p:cNvPr id="1172493" name="矩形 1172492"/>
              <p:cNvSpPr/>
              <p:nvPr/>
            </p:nvSpPr>
            <p:spPr>
              <a:xfrm>
                <a:off x="2064" y="1791"/>
                <a:ext cx="338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12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72494" name="直接连接符 1172493"/>
              <p:cNvSpPr/>
              <p:nvPr/>
            </p:nvSpPr>
            <p:spPr>
              <a:xfrm>
                <a:off x="2089" y="2089"/>
                <a:ext cx="28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72516" name="组合 1172515"/>
          <p:cNvGrpSpPr/>
          <p:nvPr/>
        </p:nvGrpSpPr>
        <p:grpSpPr>
          <a:xfrm>
            <a:off x="4002088" y="2205038"/>
            <a:ext cx="1614487" cy="946150"/>
            <a:chOff x="684" y="1791"/>
            <a:chExt cx="1017" cy="596"/>
          </a:xfrm>
        </p:grpSpPr>
        <p:grpSp>
          <p:nvGrpSpPr>
            <p:cNvPr id="1172517" name="组合 1172516"/>
            <p:cNvGrpSpPr/>
            <p:nvPr/>
          </p:nvGrpSpPr>
          <p:grpSpPr>
            <a:xfrm>
              <a:off x="684" y="1791"/>
              <a:ext cx="338" cy="596"/>
              <a:chOff x="692" y="1773"/>
              <a:chExt cx="338" cy="596"/>
            </a:xfrm>
          </p:grpSpPr>
          <p:sp>
            <p:nvSpPr>
              <p:cNvPr id="1172518" name="矩形 1172517"/>
              <p:cNvSpPr/>
              <p:nvPr/>
            </p:nvSpPr>
            <p:spPr>
              <a:xfrm>
                <a:off x="692" y="1773"/>
                <a:ext cx="338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12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72519" name="直接连接符 1172518"/>
              <p:cNvSpPr/>
              <p:nvPr/>
            </p:nvSpPr>
            <p:spPr>
              <a:xfrm>
                <a:off x="717" y="2071"/>
                <a:ext cx="28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172520" name="矩形 1172519"/>
            <p:cNvSpPr/>
            <p:nvPr/>
          </p:nvSpPr>
          <p:spPr>
            <a:xfrm>
              <a:off x="1034" y="1917"/>
              <a:ext cx="383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和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72521" name="组合 1172520"/>
            <p:cNvGrpSpPr/>
            <p:nvPr/>
          </p:nvGrpSpPr>
          <p:grpSpPr>
            <a:xfrm>
              <a:off x="1363" y="1791"/>
              <a:ext cx="338" cy="596"/>
              <a:chOff x="2064" y="1791"/>
              <a:chExt cx="338" cy="596"/>
            </a:xfrm>
          </p:grpSpPr>
          <p:sp>
            <p:nvSpPr>
              <p:cNvPr id="1172522" name="矩形 1172521"/>
              <p:cNvSpPr/>
              <p:nvPr/>
            </p:nvSpPr>
            <p:spPr>
              <a:xfrm>
                <a:off x="2064" y="1791"/>
                <a:ext cx="338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20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72523" name="直接连接符 1172522"/>
              <p:cNvSpPr/>
              <p:nvPr/>
            </p:nvSpPr>
            <p:spPr>
              <a:xfrm>
                <a:off x="2089" y="2089"/>
                <a:ext cx="28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72524" name="组合 1172523"/>
          <p:cNvGrpSpPr/>
          <p:nvPr/>
        </p:nvGrpSpPr>
        <p:grpSpPr>
          <a:xfrm>
            <a:off x="6918325" y="2205038"/>
            <a:ext cx="1614488" cy="946150"/>
            <a:chOff x="684" y="1791"/>
            <a:chExt cx="1017" cy="596"/>
          </a:xfrm>
        </p:grpSpPr>
        <p:grpSp>
          <p:nvGrpSpPr>
            <p:cNvPr id="1172525" name="组合 1172524"/>
            <p:cNvGrpSpPr/>
            <p:nvPr/>
          </p:nvGrpSpPr>
          <p:grpSpPr>
            <a:xfrm>
              <a:off x="684" y="1791"/>
              <a:ext cx="338" cy="596"/>
              <a:chOff x="692" y="1773"/>
              <a:chExt cx="338" cy="596"/>
            </a:xfrm>
          </p:grpSpPr>
          <p:sp>
            <p:nvSpPr>
              <p:cNvPr id="1172526" name="矩形 1172525"/>
              <p:cNvSpPr/>
              <p:nvPr/>
            </p:nvSpPr>
            <p:spPr>
              <a:xfrm>
                <a:off x="692" y="1773"/>
                <a:ext cx="338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14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72527" name="直接连接符 1172526"/>
              <p:cNvSpPr/>
              <p:nvPr/>
            </p:nvSpPr>
            <p:spPr>
              <a:xfrm>
                <a:off x="717" y="2071"/>
                <a:ext cx="28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172528" name="矩形 1172527"/>
            <p:cNvSpPr/>
            <p:nvPr/>
          </p:nvSpPr>
          <p:spPr>
            <a:xfrm>
              <a:off x="1034" y="1917"/>
              <a:ext cx="383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和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72529" name="组合 1172528"/>
            <p:cNvGrpSpPr/>
            <p:nvPr/>
          </p:nvGrpSpPr>
          <p:grpSpPr>
            <a:xfrm>
              <a:off x="1363" y="1791"/>
              <a:ext cx="338" cy="596"/>
              <a:chOff x="2064" y="1791"/>
              <a:chExt cx="338" cy="596"/>
            </a:xfrm>
          </p:grpSpPr>
          <p:sp>
            <p:nvSpPr>
              <p:cNvPr id="1172530" name="矩形 1172529"/>
              <p:cNvSpPr/>
              <p:nvPr/>
            </p:nvSpPr>
            <p:spPr>
              <a:xfrm>
                <a:off x="2064" y="1791"/>
                <a:ext cx="338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21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72531" name="直接连接符 1172530"/>
              <p:cNvSpPr/>
              <p:nvPr/>
            </p:nvSpPr>
            <p:spPr>
              <a:xfrm>
                <a:off x="2089" y="2089"/>
                <a:ext cx="28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72534" name="组合 1172533"/>
          <p:cNvGrpSpPr/>
          <p:nvPr/>
        </p:nvGrpSpPr>
        <p:grpSpPr>
          <a:xfrm>
            <a:off x="1619250" y="2420938"/>
            <a:ext cx="882650" cy="550862"/>
            <a:chOff x="1409" y="2494"/>
            <a:chExt cx="556" cy="347"/>
          </a:xfrm>
        </p:grpSpPr>
        <p:sp>
          <p:nvSpPr>
            <p:cNvPr id="1172532" name="椭圆 1172531"/>
            <p:cNvSpPr/>
            <p:nvPr/>
          </p:nvSpPr>
          <p:spPr>
            <a:xfrm>
              <a:off x="1429" y="2523"/>
              <a:ext cx="318" cy="318"/>
            </a:xfrm>
            <a:prstGeom prst="ellipse">
              <a:avLst/>
            </a:prstGeom>
            <a:solidFill>
              <a:schemeClr val="bg1"/>
            </a:solidFill>
            <a:ln w="22225" cap="flat" cmpd="sng">
              <a:solidFill>
                <a:srgbClr val="FF0066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2533" name="文本框 1172532"/>
            <p:cNvSpPr txBox="1"/>
            <p:nvPr/>
          </p:nvSpPr>
          <p:spPr>
            <a:xfrm>
              <a:off x="1409" y="2494"/>
              <a:ext cx="556" cy="327"/>
            </a:xfrm>
            <a:prstGeom prst="rect">
              <a:avLst/>
            </a:prstGeom>
            <a:noFill/>
            <a:ln w="22225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72535" name="组合 1172534"/>
          <p:cNvGrpSpPr/>
          <p:nvPr/>
        </p:nvGrpSpPr>
        <p:grpSpPr>
          <a:xfrm>
            <a:off x="7439025" y="2420938"/>
            <a:ext cx="882650" cy="550862"/>
            <a:chOff x="1409" y="2494"/>
            <a:chExt cx="556" cy="347"/>
          </a:xfrm>
        </p:grpSpPr>
        <p:sp>
          <p:nvSpPr>
            <p:cNvPr id="1172536" name="椭圆 1172535"/>
            <p:cNvSpPr/>
            <p:nvPr/>
          </p:nvSpPr>
          <p:spPr>
            <a:xfrm>
              <a:off x="1429" y="2523"/>
              <a:ext cx="318" cy="318"/>
            </a:xfrm>
            <a:prstGeom prst="ellipse">
              <a:avLst/>
            </a:prstGeom>
            <a:solidFill>
              <a:schemeClr val="bg1"/>
            </a:solidFill>
            <a:ln w="22225" cap="flat" cmpd="sng">
              <a:solidFill>
                <a:srgbClr val="FF0066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2537" name="文本框 1172536"/>
            <p:cNvSpPr txBox="1"/>
            <p:nvPr/>
          </p:nvSpPr>
          <p:spPr>
            <a:xfrm>
              <a:off x="1409" y="2494"/>
              <a:ext cx="556" cy="327"/>
            </a:xfrm>
            <a:prstGeom prst="rect">
              <a:avLst/>
            </a:prstGeom>
            <a:noFill/>
            <a:ln w="22225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＜</a:t>
              </a:r>
              <a:endPara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72541" name="组合 1172540"/>
          <p:cNvGrpSpPr/>
          <p:nvPr/>
        </p:nvGrpSpPr>
        <p:grpSpPr>
          <a:xfrm>
            <a:off x="4559300" y="2428875"/>
            <a:ext cx="882650" cy="550863"/>
            <a:chOff x="2896" y="2704"/>
            <a:chExt cx="556" cy="347"/>
          </a:xfrm>
        </p:grpSpPr>
        <p:sp>
          <p:nvSpPr>
            <p:cNvPr id="1172539" name="椭圆 1172538"/>
            <p:cNvSpPr/>
            <p:nvPr/>
          </p:nvSpPr>
          <p:spPr>
            <a:xfrm>
              <a:off x="2900" y="2733"/>
              <a:ext cx="318" cy="318"/>
            </a:xfrm>
            <a:prstGeom prst="ellipse">
              <a:avLst/>
            </a:prstGeom>
            <a:solidFill>
              <a:schemeClr val="bg1"/>
            </a:solidFill>
            <a:ln w="22225" cap="flat" cmpd="sng">
              <a:solidFill>
                <a:srgbClr val="FF0066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2540" name="文本框 1172539"/>
            <p:cNvSpPr txBox="1"/>
            <p:nvPr/>
          </p:nvSpPr>
          <p:spPr>
            <a:xfrm>
              <a:off x="2896" y="2704"/>
              <a:ext cx="556" cy="327"/>
            </a:xfrm>
            <a:prstGeom prst="rect">
              <a:avLst/>
            </a:prstGeom>
            <a:noFill/>
            <a:ln w="22225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＞</a:t>
              </a:r>
              <a:endPara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7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7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7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68706" name="矩形 968705"/>
          <p:cNvSpPr/>
          <p:nvPr/>
        </p:nvSpPr>
        <p:spPr>
          <a:xfrm>
            <a:off x="682625" y="1196975"/>
            <a:ext cx="7921625" cy="1571625"/>
          </a:xfrm>
          <a:prstGeom prst="rect">
            <a:avLst/>
          </a:prstGeom>
          <a:noFill/>
          <a:ln w="15875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8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把单位 “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1”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平均分成若干份，表示其中一份的数叫</a:t>
            </a:r>
            <a:r>
              <a:rPr lang="zh-CN" altLang="en-US" sz="2700" b="1" baseline="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分数单位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。如，   的分数单位是     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968709" name="组合 968708"/>
          <p:cNvGrpSpPr/>
          <p:nvPr/>
        </p:nvGrpSpPr>
        <p:grpSpPr>
          <a:xfrm>
            <a:off x="3779838" y="1989138"/>
            <a:ext cx="346075" cy="885825"/>
            <a:chOff x="2293" y="3206"/>
            <a:chExt cx="218" cy="558"/>
          </a:xfrm>
        </p:grpSpPr>
        <p:sp>
          <p:nvSpPr>
            <p:cNvPr id="968710" name="矩形 968709"/>
            <p:cNvSpPr/>
            <p:nvPr/>
          </p:nvSpPr>
          <p:spPr>
            <a:xfrm>
              <a:off x="2293" y="3206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68711" name="直接连接符 968710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68712" name="组合 968711"/>
          <p:cNvGrpSpPr/>
          <p:nvPr/>
        </p:nvGrpSpPr>
        <p:grpSpPr>
          <a:xfrm>
            <a:off x="6486525" y="2003425"/>
            <a:ext cx="433705" cy="884976"/>
            <a:chOff x="2293" y="3206"/>
            <a:chExt cx="218" cy="567"/>
          </a:xfrm>
        </p:grpSpPr>
        <p:sp>
          <p:nvSpPr>
            <p:cNvPr id="968713" name="矩形 968712"/>
            <p:cNvSpPr/>
            <p:nvPr/>
          </p:nvSpPr>
          <p:spPr>
            <a:xfrm>
              <a:off x="2293" y="3206"/>
              <a:ext cx="218" cy="56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68714" name="直接连接符 968713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968716" name="矩形 968715"/>
          <p:cNvSpPr/>
          <p:nvPr/>
        </p:nvSpPr>
        <p:spPr>
          <a:xfrm>
            <a:off x="1344613" y="3141663"/>
            <a:ext cx="6899275" cy="503237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你能说出上面其他几个分数的分数单位吗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968733" name="组合 968732"/>
          <p:cNvGrpSpPr/>
          <p:nvPr/>
        </p:nvGrpSpPr>
        <p:grpSpPr>
          <a:xfrm>
            <a:off x="1344613" y="3983038"/>
            <a:ext cx="3636962" cy="885825"/>
            <a:chOff x="925" y="2509"/>
            <a:chExt cx="2291" cy="558"/>
          </a:xfrm>
        </p:grpSpPr>
        <p:sp>
          <p:nvSpPr>
            <p:cNvPr id="968717" name="矩形 968716"/>
            <p:cNvSpPr/>
            <p:nvPr/>
          </p:nvSpPr>
          <p:spPr>
            <a:xfrm>
              <a:off x="1114" y="2622"/>
              <a:ext cx="2102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的分数单位是    ，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968718" name="组合 968717"/>
            <p:cNvGrpSpPr/>
            <p:nvPr/>
          </p:nvGrpSpPr>
          <p:grpSpPr>
            <a:xfrm>
              <a:off x="925" y="2509"/>
              <a:ext cx="218" cy="558"/>
              <a:chOff x="2293" y="3206"/>
              <a:chExt cx="218" cy="558"/>
            </a:xfrm>
          </p:grpSpPr>
          <p:sp>
            <p:nvSpPr>
              <p:cNvPr id="968719" name="矩形 968718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68720" name="直接连接符 968719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968721" name="组合 968720"/>
            <p:cNvGrpSpPr/>
            <p:nvPr/>
          </p:nvGrpSpPr>
          <p:grpSpPr>
            <a:xfrm>
              <a:off x="2481" y="2509"/>
              <a:ext cx="218" cy="558"/>
              <a:chOff x="2293" y="3206"/>
              <a:chExt cx="218" cy="558"/>
            </a:xfrm>
          </p:grpSpPr>
          <p:sp>
            <p:nvSpPr>
              <p:cNvPr id="968722" name="矩形 968721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68723" name="直接连接符 968722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968732" name="组合 968731"/>
          <p:cNvGrpSpPr/>
          <p:nvPr/>
        </p:nvGrpSpPr>
        <p:grpSpPr>
          <a:xfrm>
            <a:off x="4500563" y="3983038"/>
            <a:ext cx="3506787" cy="885825"/>
            <a:chOff x="2947" y="2509"/>
            <a:chExt cx="2209" cy="558"/>
          </a:xfrm>
        </p:grpSpPr>
        <p:sp>
          <p:nvSpPr>
            <p:cNvPr id="968724" name="矩形 968723"/>
            <p:cNvSpPr/>
            <p:nvPr/>
          </p:nvSpPr>
          <p:spPr>
            <a:xfrm>
              <a:off x="3152" y="2622"/>
              <a:ext cx="2004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的分数单位是     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968725" name="组合 968724"/>
            <p:cNvGrpSpPr/>
            <p:nvPr/>
          </p:nvGrpSpPr>
          <p:grpSpPr>
            <a:xfrm>
              <a:off x="2947" y="2509"/>
              <a:ext cx="218" cy="558"/>
              <a:chOff x="2293" y="3206"/>
              <a:chExt cx="218" cy="558"/>
            </a:xfrm>
          </p:grpSpPr>
          <p:sp>
            <p:nvSpPr>
              <p:cNvPr id="968726" name="矩形 968725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68727" name="直接连接符 968726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968728" name="组合 968727"/>
            <p:cNvGrpSpPr/>
            <p:nvPr/>
          </p:nvGrpSpPr>
          <p:grpSpPr>
            <a:xfrm>
              <a:off x="4535" y="2509"/>
              <a:ext cx="218" cy="558"/>
              <a:chOff x="2293" y="3206"/>
              <a:chExt cx="218" cy="558"/>
            </a:xfrm>
          </p:grpSpPr>
          <p:sp>
            <p:nvSpPr>
              <p:cNvPr id="968729" name="矩形 968728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68730" name="直接连接符 968729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8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68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68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8716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173555" name="组合 1173554"/>
          <p:cNvGrpSpPr/>
          <p:nvPr/>
        </p:nvGrpSpPr>
        <p:grpSpPr>
          <a:xfrm>
            <a:off x="2987675" y="4478338"/>
            <a:ext cx="536575" cy="946150"/>
            <a:chOff x="2064" y="1791"/>
            <a:chExt cx="338" cy="596"/>
          </a:xfrm>
        </p:grpSpPr>
        <p:sp>
          <p:nvSpPr>
            <p:cNvPr id="1173556" name="矩形 1173555"/>
            <p:cNvSpPr/>
            <p:nvPr/>
          </p:nvSpPr>
          <p:spPr>
            <a:xfrm>
              <a:off x="2064" y="1791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20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73557" name="直接连接符 1173556"/>
            <p:cNvSpPr/>
            <p:nvPr/>
          </p:nvSpPr>
          <p:spPr>
            <a:xfrm>
              <a:off x="2089" y="2089"/>
              <a:ext cx="288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73506" name="矩形 1173505"/>
          <p:cNvSpPr/>
          <p:nvPr/>
        </p:nvSpPr>
        <p:spPr>
          <a:xfrm>
            <a:off x="539750" y="981075"/>
            <a:ext cx="8208963" cy="1457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6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6.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下面哪些分数在直线上能用同一个点表示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? 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把这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些分数在直线上表示出来。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73508" name="组合 1173507"/>
          <p:cNvGrpSpPr/>
          <p:nvPr/>
        </p:nvGrpSpPr>
        <p:grpSpPr>
          <a:xfrm>
            <a:off x="1085850" y="2420938"/>
            <a:ext cx="536575" cy="946150"/>
            <a:chOff x="692" y="1773"/>
            <a:chExt cx="338" cy="596"/>
          </a:xfrm>
        </p:grpSpPr>
        <p:sp>
          <p:nvSpPr>
            <p:cNvPr id="1173509" name="矩形 1173508"/>
            <p:cNvSpPr/>
            <p:nvPr/>
          </p:nvSpPr>
          <p:spPr>
            <a:xfrm>
              <a:off x="692" y="1773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12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73510" name="直接连接符 1173509"/>
            <p:cNvSpPr/>
            <p:nvPr/>
          </p:nvSpPr>
          <p:spPr>
            <a:xfrm>
              <a:off x="717" y="2071"/>
              <a:ext cx="28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73516" name="组合 1173515"/>
          <p:cNvGrpSpPr/>
          <p:nvPr/>
        </p:nvGrpSpPr>
        <p:grpSpPr>
          <a:xfrm>
            <a:off x="2533650" y="2420938"/>
            <a:ext cx="536575" cy="946150"/>
            <a:chOff x="2064" y="1791"/>
            <a:chExt cx="338" cy="596"/>
          </a:xfrm>
        </p:grpSpPr>
        <p:sp>
          <p:nvSpPr>
            <p:cNvPr id="1173517" name="矩形 1173516"/>
            <p:cNvSpPr/>
            <p:nvPr/>
          </p:nvSpPr>
          <p:spPr>
            <a:xfrm>
              <a:off x="2064" y="1791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20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73518" name="直接连接符 1173517"/>
            <p:cNvSpPr/>
            <p:nvPr/>
          </p:nvSpPr>
          <p:spPr>
            <a:xfrm>
              <a:off x="2089" y="2089"/>
              <a:ext cx="28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73524" name="组合 1173523"/>
          <p:cNvGrpSpPr/>
          <p:nvPr/>
        </p:nvGrpSpPr>
        <p:grpSpPr>
          <a:xfrm>
            <a:off x="3981450" y="2420938"/>
            <a:ext cx="536575" cy="946150"/>
            <a:chOff x="2064" y="1791"/>
            <a:chExt cx="338" cy="596"/>
          </a:xfrm>
        </p:grpSpPr>
        <p:sp>
          <p:nvSpPr>
            <p:cNvPr id="1173525" name="矩形 1173524"/>
            <p:cNvSpPr/>
            <p:nvPr/>
          </p:nvSpPr>
          <p:spPr>
            <a:xfrm>
              <a:off x="2064" y="1791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14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73526" name="直接连接符 1173525"/>
            <p:cNvSpPr/>
            <p:nvPr/>
          </p:nvSpPr>
          <p:spPr>
            <a:xfrm>
              <a:off x="2089" y="2089"/>
              <a:ext cx="28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73528" name="组合 1173527"/>
          <p:cNvGrpSpPr/>
          <p:nvPr/>
        </p:nvGrpSpPr>
        <p:grpSpPr>
          <a:xfrm>
            <a:off x="5429250" y="2420938"/>
            <a:ext cx="536575" cy="946150"/>
            <a:chOff x="692" y="1773"/>
            <a:chExt cx="338" cy="596"/>
          </a:xfrm>
        </p:grpSpPr>
        <p:sp>
          <p:nvSpPr>
            <p:cNvPr id="1173529" name="矩形 1173528"/>
            <p:cNvSpPr/>
            <p:nvPr/>
          </p:nvSpPr>
          <p:spPr>
            <a:xfrm>
              <a:off x="692" y="1773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16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73530" name="直接连接符 1173529"/>
            <p:cNvSpPr/>
            <p:nvPr/>
          </p:nvSpPr>
          <p:spPr>
            <a:xfrm>
              <a:off x="717" y="2071"/>
              <a:ext cx="28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73536" name="组合 1173535"/>
          <p:cNvGrpSpPr/>
          <p:nvPr/>
        </p:nvGrpSpPr>
        <p:grpSpPr>
          <a:xfrm>
            <a:off x="6877050" y="2420938"/>
            <a:ext cx="358775" cy="946150"/>
            <a:chOff x="709" y="1773"/>
            <a:chExt cx="305" cy="596"/>
          </a:xfrm>
        </p:grpSpPr>
        <p:sp>
          <p:nvSpPr>
            <p:cNvPr id="1173537" name="矩形 1173536"/>
            <p:cNvSpPr/>
            <p:nvPr/>
          </p:nvSpPr>
          <p:spPr>
            <a:xfrm>
              <a:off x="709" y="1773"/>
              <a:ext cx="305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73538" name="直接连接符 1173537"/>
            <p:cNvSpPr/>
            <p:nvPr/>
          </p:nvSpPr>
          <p:spPr>
            <a:xfrm>
              <a:off x="717" y="2071"/>
              <a:ext cx="28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73548" name="组合 1173547"/>
          <p:cNvGrpSpPr/>
          <p:nvPr/>
        </p:nvGrpSpPr>
        <p:grpSpPr>
          <a:xfrm>
            <a:off x="1331913" y="4232275"/>
            <a:ext cx="6985000" cy="728663"/>
            <a:chOff x="839" y="2888"/>
            <a:chExt cx="4400" cy="459"/>
          </a:xfrm>
        </p:grpSpPr>
        <p:sp>
          <p:nvSpPr>
            <p:cNvPr id="1173539" name="直接连接符 1173538"/>
            <p:cNvSpPr/>
            <p:nvPr/>
          </p:nvSpPr>
          <p:spPr>
            <a:xfrm>
              <a:off x="839" y="3022"/>
              <a:ext cx="4400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triangle" w="lg" len="lg"/>
            </a:ln>
          </p:spPr>
        </p:sp>
        <p:grpSp>
          <p:nvGrpSpPr>
            <p:cNvPr id="1173545" name="组合 1173544"/>
            <p:cNvGrpSpPr/>
            <p:nvPr/>
          </p:nvGrpSpPr>
          <p:grpSpPr>
            <a:xfrm>
              <a:off x="1111" y="2888"/>
              <a:ext cx="3765" cy="134"/>
              <a:chOff x="1111" y="2750"/>
              <a:chExt cx="3765" cy="272"/>
            </a:xfrm>
          </p:grpSpPr>
          <p:sp>
            <p:nvSpPr>
              <p:cNvPr id="1173540" name="直接连接符 1173539"/>
              <p:cNvSpPr/>
              <p:nvPr/>
            </p:nvSpPr>
            <p:spPr>
              <a:xfrm flipV="1">
                <a:off x="1111" y="2750"/>
                <a:ext cx="0" cy="272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lg"/>
              </a:ln>
            </p:spPr>
          </p:sp>
          <p:sp>
            <p:nvSpPr>
              <p:cNvPr id="1173541" name="直接连接符 1173540"/>
              <p:cNvSpPr/>
              <p:nvPr/>
            </p:nvSpPr>
            <p:spPr>
              <a:xfrm flipV="1">
                <a:off x="2052" y="2750"/>
                <a:ext cx="0" cy="272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lg"/>
              </a:ln>
            </p:spPr>
          </p:sp>
          <p:sp>
            <p:nvSpPr>
              <p:cNvPr id="1173542" name="直接连接符 1173541"/>
              <p:cNvSpPr/>
              <p:nvPr/>
            </p:nvSpPr>
            <p:spPr>
              <a:xfrm flipV="1">
                <a:off x="2993" y="2750"/>
                <a:ext cx="0" cy="272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lg"/>
              </a:ln>
            </p:spPr>
          </p:sp>
          <p:sp>
            <p:nvSpPr>
              <p:cNvPr id="1173543" name="直接连接符 1173542"/>
              <p:cNvSpPr/>
              <p:nvPr/>
            </p:nvSpPr>
            <p:spPr>
              <a:xfrm flipV="1">
                <a:off x="3934" y="2750"/>
                <a:ext cx="0" cy="272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lg"/>
              </a:ln>
            </p:spPr>
          </p:sp>
          <p:sp>
            <p:nvSpPr>
              <p:cNvPr id="1173544" name="直接连接符 1173543"/>
              <p:cNvSpPr/>
              <p:nvPr/>
            </p:nvSpPr>
            <p:spPr>
              <a:xfrm flipV="1">
                <a:off x="4876" y="2750"/>
                <a:ext cx="0" cy="272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lg"/>
              </a:ln>
            </p:spPr>
          </p:sp>
        </p:grpSp>
        <p:sp>
          <p:nvSpPr>
            <p:cNvPr id="1173546" name="矩形 1173545"/>
            <p:cNvSpPr/>
            <p:nvPr/>
          </p:nvSpPr>
          <p:spPr>
            <a:xfrm>
              <a:off x="991" y="3020"/>
              <a:ext cx="282" cy="327"/>
            </a:xfrm>
            <a:prstGeom prst="rect">
              <a:avLst/>
            </a:prstGeom>
            <a:noFill/>
            <a:ln w="22225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0 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73547" name="矩形 1173546"/>
            <p:cNvSpPr/>
            <p:nvPr/>
          </p:nvSpPr>
          <p:spPr>
            <a:xfrm>
              <a:off x="4761" y="3020"/>
              <a:ext cx="282" cy="327"/>
            </a:xfrm>
            <a:prstGeom prst="rect">
              <a:avLst/>
            </a:prstGeom>
            <a:noFill/>
            <a:ln w="22225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 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173549" name="椭圆 1173548"/>
          <p:cNvSpPr/>
          <p:nvPr/>
        </p:nvSpPr>
        <p:spPr>
          <a:xfrm>
            <a:off x="3216275" y="4406900"/>
            <a:ext cx="90488" cy="90488"/>
          </a:xfrm>
          <a:prstGeom prst="ellipse">
            <a:avLst/>
          </a:prstGeom>
          <a:solidFill>
            <a:srgbClr val="FF0066"/>
          </a:solidFill>
          <a:ln w="222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73550" name="椭圆 1173549"/>
          <p:cNvSpPr/>
          <p:nvPr/>
        </p:nvSpPr>
        <p:spPr>
          <a:xfrm>
            <a:off x="4710113" y="4406900"/>
            <a:ext cx="90487" cy="90488"/>
          </a:xfrm>
          <a:prstGeom prst="ellipse">
            <a:avLst/>
          </a:prstGeom>
          <a:solidFill>
            <a:srgbClr val="FF0066"/>
          </a:solidFill>
          <a:ln w="222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173558" name="组合 1173557"/>
          <p:cNvGrpSpPr/>
          <p:nvPr/>
        </p:nvGrpSpPr>
        <p:grpSpPr>
          <a:xfrm>
            <a:off x="2987675" y="5240338"/>
            <a:ext cx="536575" cy="946150"/>
            <a:chOff x="692" y="1773"/>
            <a:chExt cx="338" cy="596"/>
          </a:xfrm>
        </p:grpSpPr>
        <p:sp>
          <p:nvSpPr>
            <p:cNvPr id="1173559" name="矩形 1173558"/>
            <p:cNvSpPr/>
            <p:nvPr/>
          </p:nvSpPr>
          <p:spPr>
            <a:xfrm>
              <a:off x="692" y="1773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16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73560" name="直接连接符 1173559"/>
            <p:cNvSpPr/>
            <p:nvPr/>
          </p:nvSpPr>
          <p:spPr>
            <a:xfrm>
              <a:off x="717" y="2071"/>
              <a:ext cx="288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73561" name="组合 1173560"/>
          <p:cNvGrpSpPr/>
          <p:nvPr/>
        </p:nvGrpSpPr>
        <p:grpSpPr>
          <a:xfrm>
            <a:off x="3001963" y="3357563"/>
            <a:ext cx="536575" cy="946150"/>
            <a:chOff x="692" y="1773"/>
            <a:chExt cx="338" cy="596"/>
          </a:xfrm>
        </p:grpSpPr>
        <p:sp>
          <p:nvSpPr>
            <p:cNvPr id="1173562" name="矩形 1173561"/>
            <p:cNvSpPr/>
            <p:nvPr/>
          </p:nvSpPr>
          <p:spPr>
            <a:xfrm>
              <a:off x="692" y="1773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12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73563" name="直接连接符 1173562"/>
            <p:cNvSpPr/>
            <p:nvPr/>
          </p:nvSpPr>
          <p:spPr>
            <a:xfrm>
              <a:off x="717" y="2071"/>
              <a:ext cx="288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73564" name="组合 1173563"/>
          <p:cNvGrpSpPr/>
          <p:nvPr/>
        </p:nvGrpSpPr>
        <p:grpSpPr>
          <a:xfrm>
            <a:off x="4487863" y="3360738"/>
            <a:ext cx="536575" cy="946150"/>
            <a:chOff x="2064" y="1791"/>
            <a:chExt cx="338" cy="596"/>
          </a:xfrm>
        </p:grpSpPr>
        <p:sp>
          <p:nvSpPr>
            <p:cNvPr id="1173565" name="矩形 1173564"/>
            <p:cNvSpPr/>
            <p:nvPr/>
          </p:nvSpPr>
          <p:spPr>
            <a:xfrm>
              <a:off x="2064" y="1791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14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73566" name="直接连接符 1173565"/>
            <p:cNvSpPr/>
            <p:nvPr/>
          </p:nvSpPr>
          <p:spPr>
            <a:xfrm>
              <a:off x="2089" y="2089"/>
              <a:ext cx="288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73567" name="组合 1173566"/>
          <p:cNvGrpSpPr/>
          <p:nvPr/>
        </p:nvGrpSpPr>
        <p:grpSpPr>
          <a:xfrm>
            <a:off x="4572000" y="4508500"/>
            <a:ext cx="358775" cy="946150"/>
            <a:chOff x="709" y="1773"/>
            <a:chExt cx="305" cy="596"/>
          </a:xfrm>
        </p:grpSpPr>
        <p:sp>
          <p:nvSpPr>
            <p:cNvPr id="1173568" name="矩形 1173567"/>
            <p:cNvSpPr/>
            <p:nvPr/>
          </p:nvSpPr>
          <p:spPr>
            <a:xfrm>
              <a:off x="709" y="1773"/>
              <a:ext cx="305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73569" name="直接连接符 1173568"/>
            <p:cNvSpPr/>
            <p:nvPr/>
          </p:nvSpPr>
          <p:spPr>
            <a:xfrm>
              <a:off x="717" y="2071"/>
              <a:ext cx="288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3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73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7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1173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7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1173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7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3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73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17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1173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17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56770" name="矩形 1056769"/>
          <p:cNvSpPr/>
          <p:nvPr/>
        </p:nvSpPr>
        <p:spPr>
          <a:xfrm>
            <a:off x="611188" y="1268413"/>
            <a:ext cx="8135937" cy="2139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6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7.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共有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32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支龙舟队参加了今年的龙舟比赛，最后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有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6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支队进入决赛。进入决赛的队占所有参赛队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的几分之几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56818" name="矩形 1056817"/>
          <p:cNvSpPr/>
          <p:nvPr/>
        </p:nvSpPr>
        <p:spPr>
          <a:xfrm>
            <a:off x="3255963" y="3795713"/>
            <a:ext cx="1657350" cy="503237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32 =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56828" name="组合 1056827"/>
          <p:cNvGrpSpPr/>
          <p:nvPr/>
        </p:nvGrpSpPr>
        <p:grpSpPr>
          <a:xfrm>
            <a:off x="4552950" y="3619500"/>
            <a:ext cx="523875" cy="914400"/>
            <a:chOff x="2612" y="1904"/>
            <a:chExt cx="330" cy="576"/>
          </a:xfrm>
        </p:grpSpPr>
        <p:sp>
          <p:nvSpPr>
            <p:cNvPr id="1056820" name="矩形 1056819"/>
            <p:cNvSpPr/>
            <p:nvPr/>
          </p:nvSpPr>
          <p:spPr>
            <a:xfrm>
              <a:off x="2612" y="1904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16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56821" name="直接连接符 1056820"/>
            <p:cNvSpPr/>
            <p:nvPr/>
          </p:nvSpPr>
          <p:spPr>
            <a:xfrm>
              <a:off x="2655" y="2190"/>
              <a:ext cx="24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56832" name="组合 1056831"/>
          <p:cNvGrpSpPr/>
          <p:nvPr/>
        </p:nvGrpSpPr>
        <p:grpSpPr>
          <a:xfrm>
            <a:off x="1476375" y="4530725"/>
            <a:ext cx="6335713" cy="914400"/>
            <a:chOff x="1066" y="2478"/>
            <a:chExt cx="3991" cy="576"/>
          </a:xfrm>
        </p:grpSpPr>
        <p:sp>
          <p:nvSpPr>
            <p:cNvPr id="1056824" name="矩形 1056823"/>
            <p:cNvSpPr/>
            <p:nvPr/>
          </p:nvSpPr>
          <p:spPr>
            <a:xfrm>
              <a:off x="1066" y="2592"/>
              <a:ext cx="3991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答</a:t>
              </a:r>
              <a:r>
                <a:rPr lang="en-US" altLang="zh-CN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:  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进入决赛的队占所有参赛队的      。</a:t>
              </a:r>
              <a:endParaRPr lang="zh-CN" altLang="en-US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56829" name="组合 1056828"/>
            <p:cNvGrpSpPr/>
            <p:nvPr/>
          </p:nvGrpSpPr>
          <p:grpSpPr>
            <a:xfrm>
              <a:off x="4348" y="2478"/>
              <a:ext cx="330" cy="576"/>
              <a:chOff x="2612" y="1904"/>
              <a:chExt cx="330" cy="576"/>
            </a:xfrm>
          </p:grpSpPr>
          <p:sp>
            <p:nvSpPr>
              <p:cNvPr id="1056830" name="矩形 1056829"/>
              <p:cNvSpPr/>
              <p:nvPr/>
            </p:nvSpPr>
            <p:spPr>
              <a:xfrm>
                <a:off x="2612" y="1904"/>
                <a:ext cx="330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16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56831" name="直接连接符 1056830"/>
              <p:cNvSpPr/>
              <p:nvPr/>
            </p:nvSpPr>
            <p:spPr>
              <a:xfrm>
                <a:off x="2655" y="2190"/>
                <a:ext cx="24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56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56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56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6818" grpId="0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57794" name="矩形 1057793"/>
          <p:cNvSpPr/>
          <p:nvPr/>
        </p:nvSpPr>
        <p:spPr>
          <a:xfrm>
            <a:off x="611188" y="1238250"/>
            <a:ext cx="8135937" cy="137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8.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小明每天的生活非常有规律，下面是他平时上床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睡觉和起床的时间。</a:t>
            </a:r>
            <a:endParaRPr lang="zh-CN" altLang="en-US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57813" name="组合 1057812"/>
          <p:cNvGrpSpPr/>
          <p:nvPr/>
        </p:nvGrpSpPr>
        <p:grpSpPr>
          <a:xfrm>
            <a:off x="611188" y="2733675"/>
            <a:ext cx="7921625" cy="2782888"/>
            <a:chOff x="385" y="1586"/>
            <a:chExt cx="4990" cy="1753"/>
          </a:xfrm>
        </p:grpSpPr>
        <p:pic>
          <p:nvPicPr>
            <p:cNvPr id="1057810" name="图片 1057809" descr="P-8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" y="1586"/>
              <a:ext cx="4990" cy="17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7811" name="矩形 1057810"/>
            <p:cNvSpPr/>
            <p:nvPr/>
          </p:nvSpPr>
          <p:spPr>
            <a:xfrm>
              <a:off x="612" y="1711"/>
              <a:ext cx="1199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第一天晚上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57812" name="矩形 1057811"/>
            <p:cNvSpPr/>
            <p:nvPr/>
          </p:nvSpPr>
          <p:spPr>
            <a:xfrm>
              <a:off x="3314" y="1616"/>
              <a:ext cx="1199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第二天早上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16164" name="矩形 1116163"/>
          <p:cNvSpPr/>
          <p:nvPr/>
        </p:nvSpPr>
        <p:spPr>
          <a:xfrm>
            <a:off x="3203575" y="4778375"/>
            <a:ext cx="1657350" cy="503238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9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24 =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16165" name="组合 1116164"/>
          <p:cNvGrpSpPr/>
          <p:nvPr/>
        </p:nvGrpSpPr>
        <p:grpSpPr>
          <a:xfrm>
            <a:off x="4535488" y="4602163"/>
            <a:ext cx="352425" cy="914400"/>
            <a:chOff x="2627" y="1904"/>
            <a:chExt cx="301" cy="576"/>
          </a:xfrm>
        </p:grpSpPr>
        <p:sp>
          <p:nvSpPr>
            <p:cNvPr id="1116166" name="矩形 1116165"/>
            <p:cNvSpPr/>
            <p:nvPr/>
          </p:nvSpPr>
          <p:spPr>
            <a:xfrm>
              <a:off x="2627" y="1904"/>
              <a:ext cx="301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16167" name="直接连接符 1116166"/>
            <p:cNvSpPr/>
            <p:nvPr/>
          </p:nvSpPr>
          <p:spPr>
            <a:xfrm>
              <a:off x="2655" y="2190"/>
              <a:ext cx="24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16168" name="矩形 1116167"/>
          <p:cNvSpPr/>
          <p:nvPr/>
        </p:nvSpPr>
        <p:spPr>
          <a:xfrm>
            <a:off x="900113" y="4122738"/>
            <a:ext cx="6897687" cy="503237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他每天大约有几分之几的时间处于睡眠状态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16169" name="组合 1116168"/>
          <p:cNvGrpSpPr/>
          <p:nvPr/>
        </p:nvGrpSpPr>
        <p:grpSpPr>
          <a:xfrm>
            <a:off x="1258888" y="5394325"/>
            <a:ext cx="7272337" cy="914400"/>
            <a:chOff x="930" y="3521"/>
            <a:chExt cx="4581" cy="576"/>
          </a:xfrm>
        </p:grpSpPr>
        <p:sp>
          <p:nvSpPr>
            <p:cNvPr id="1116170" name="矩形 1116169"/>
            <p:cNvSpPr/>
            <p:nvPr/>
          </p:nvSpPr>
          <p:spPr>
            <a:xfrm>
              <a:off x="930" y="3648"/>
              <a:ext cx="4581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答</a:t>
              </a:r>
              <a:r>
                <a:rPr lang="en-US" altLang="zh-CN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:  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他每天大约有     的时间处于睡眠状态。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16171" name="组合 1116170"/>
            <p:cNvGrpSpPr/>
            <p:nvPr/>
          </p:nvGrpSpPr>
          <p:grpSpPr>
            <a:xfrm>
              <a:off x="2715" y="3521"/>
              <a:ext cx="222" cy="576"/>
              <a:chOff x="2627" y="1904"/>
              <a:chExt cx="301" cy="576"/>
            </a:xfrm>
          </p:grpSpPr>
          <p:sp>
            <p:nvSpPr>
              <p:cNvPr id="1116172" name="矩形 1116171"/>
              <p:cNvSpPr/>
              <p:nvPr/>
            </p:nvSpPr>
            <p:spPr>
              <a:xfrm>
                <a:off x="2627" y="1904"/>
                <a:ext cx="301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16173" name="直接连接符 1116172"/>
              <p:cNvSpPr/>
              <p:nvPr/>
            </p:nvSpPr>
            <p:spPr>
              <a:xfrm>
                <a:off x="2655" y="2190"/>
                <a:ext cx="24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16174" name="组合 1116173"/>
          <p:cNvGrpSpPr/>
          <p:nvPr/>
        </p:nvGrpSpPr>
        <p:grpSpPr>
          <a:xfrm>
            <a:off x="611188" y="1268413"/>
            <a:ext cx="7921625" cy="2782887"/>
            <a:chOff x="385" y="1586"/>
            <a:chExt cx="4990" cy="1753"/>
          </a:xfrm>
        </p:grpSpPr>
        <p:pic>
          <p:nvPicPr>
            <p:cNvPr id="1116175" name="图片 1116174" descr="P-8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" y="1586"/>
              <a:ext cx="4990" cy="17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16176" name="矩形 1116175"/>
            <p:cNvSpPr/>
            <p:nvPr/>
          </p:nvSpPr>
          <p:spPr>
            <a:xfrm>
              <a:off x="612" y="1711"/>
              <a:ext cx="1199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第一天晚上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16177" name="矩形 1116176"/>
            <p:cNvSpPr/>
            <p:nvPr/>
          </p:nvSpPr>
          <p:spPr>
            <a:xfrm>
              <a:off x="3314" y="1616"/>
              <a:ext cx="1199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第二天早上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1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1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1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64" grpId="0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58818" name="矩形 1058817"/>
          <p:cNvSpPr/>
          <p:nvPr/>
        </p:nvSpPr>
        <p:spPr>
          <a:xfrm>
            <a:off x="539750" y="1268413"/>
            <a:ext cx="8135938" cy="1457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60000"/>
              </a:lnSpc>
            </a:pP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9.*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化简一个分数时，用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2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约了两次，用 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5 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约了一次，得      。原来的分数是多少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58830" name="组合 1058829"/>
          <p:cNvGrpSpPr/>
          <p:nvPr/>
        </p:nvGrpSpPr>
        <p:grpSpPr>
          <a:xfrm>
            <a:off x="3427413" y="1949450"/>
            <a:ext cx="352425" cy="914400"/>
            <a:chOff x="2627" y="1904"/>
            <a:chExt cx="301" cy="576"/>
          </a:xfrm>
        </p:grpSpPr>
        <p:sp>
          <p:nvSpPr>
            <p:cNvPr id="1058831" name="矩形 1058830"/>
            <p:cNvSpPr/>
            <p:nvPr/>
          </p:nvSpPr>
          <p:spPr>
            <a:xfrm>
              <a:off x="2627" y="1904"/>
              <a:ext cx="301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58832" name="直接连接符 1058831"/>
            <p:cNvSpPr/>
            <p:nvPr/>
          </p:nvSpPr>
          <p:spPr>
            <a:xfrm>
              <a:off x="2655" y="2190"/>
              <a:ext cx="24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58837" name="组合 1058836"/>
          <p:cNvGrpSpPr/>
          <p:nvPr/>
        </p:nvGrpSpPr>
        <p:grpSpPr>
          <a:xfrm>
            <a:off x="2484438" y="3162300"/>
            <a:ext cx="352425" cy="914400"/>
            <a:chOff x="2627" y="1904"/>
            <a:chExt cx="301" cy="576"/>
          </a:xfrm>
        </p:grpSpPr>
        <p:sp>
          <p:nvSpPr>
            <p:cNvPr id="1058838" name="矩形 1058837"/>
            <p:cNvSpPr/>
            <p:nvPr/>
          </p:nvSpPr>
          <p:spPr>
            <a:xfrm>
              <a:off x="2627" y="1904"/>
              <a:ext cx="301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58839" name="直接连接符 1058838"/>
            <p:cNvSpPr/>
            <p:nvPr/>
          </p:nvSpPr>
          <p:spPr>
            <a:xfrm>
              <a:off x="2655" y="2190"/>
              <a:ext cx="24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58860" name="组合 1058859"/>
          <p:cNvGrpSpPr/>
          <p:nvPr/>
        </p:nvGrpSpPr>
        <p:grpSpPr>
          <a:xfrm>
            <a:off x="2530475" y="3162300"/>
            <a:ext cx="3217863" cy="914400"/>
            <a:chOff x="1594" y="1992"/>
            <a:chExt cx="2027" cy="576"/>
          </a:xfrm>
        </p:grpSpPr>
        <p:grpSp>
          <p:nvGrpSpPr>
            <p:cNvPr id="1058859" name="组合 1058858"/>
            <p:cNvGrpSpPr/>
            <p:nvPr/>
          </p:nvGrpSpPr>
          <p:grpSpPr>
            <a:xfrm>
              <a:off x="1594" y="1992"/>
              <a:ext cx="2027" cy="576"/>
              <a:chOff x="1594" y="1992"/>
              <a:chExt cx="2027" cy="576"/>
            </a:xfrm>
          </p:grpSpPr>
          <p:sp>
            <p:nvSpPr>
              <p:cNvPr id="1058842" name="矩形 1058841"/>
              <p:cNvSpPr/>
              <p:nvPr/>
            </p:nvSpPr>
            <p:spPr>
              <a:xfrm>
                <a:off x="1594" y="1992"/>
                <a:ext cx="2027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58843" name="直接连接符 1058842"/>
              <p:cNvSpPr/>
              <p:nvPr/>
            </p:nvSpPr>
            <p:spPr>
              <a:xfrm>
                <a:off x="2019" y="2278"/>
                <a:ext cx="1138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58844" name="矩形 1058843"/>
            <p:cNvSpPr/>
            <p:nvPr/>
          </p:nvSpPr>
          <p:spPr>
            <a:xfrm>
              <a:off x="1769" y="2106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58850" name="组合 1058849"/>
          <p:cNvGrpSpPr/>
          <p:nvPr/>
        </p:nvGrpSpPr>
        <p:grpSpPr>
          <a:xfrm>
            <a:off x="5003800" y="3162300"/>
            <a:ext cx="1011238" cy="914400"/>
            <a:chOff x="2426" y="1933"/>
            <a:chExt cx="637" cy="576"/>
          </a:xfrm>
        </p:grpSpPr>
        <p:sp>
          <p:nvSpPr>
            <p:cNvPr id="1058846" name="矩形 1058845"/>
            <p:cNvSpPr/>
            <p:nvPr/>
          </p:nvSpPr>
          <p:spPr>
            <a:xfrm>
              <a:off x="2426" y="2047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58848" name="矩形 1058847"/>
            <p:cNvSpPr/>
            <p:nvPr/>
          </p:nvSpPr>
          <p:spPr>
            <a:xfrm>
              <a:off x="2625" y="1933"/>
              <a:ext cx="438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60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160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58849" name="直接连接符 1058848"/>
            <p:cNvSpPr/>
            <p:nvPr/>
          </p:nvSpPr>
          <p:spPr>
            <a:xfrm>
              <a:off x="2656" y="2219"/>
              <a:ext cx="377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58858" name="组合 1058857"/>
          <p:cNvGrpSpPr/>
          <p:nvPr/>
        </p:nvGrpSpPr>
        <p:grpSpPr>
          <a:xfrm>
            <a:off x="2484438" y="4386263"/>
            <a:ext cx="4722812" cy="914400"/>
            <a:chOff x="1311" y="2992"/>
            <a:chExt cx="2975" cy="576"/>
          </a:xfrm>
        </p:grpSpPr>
        <p:sp>
          <p:nvSpPr>
            <p:cNvPr id="1058852" name="矩形 1058851"/>
            <p:cNvSpPr/>
            <p:nvPr/>
          </p:nvSpPr>
          <p:spPr>
            <a:xfrm>
              <a:off x="1311" y="3112"/>
              <a:ext cx="2975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答</a:t>
              </a:r>
              <a:r>
                <a:rPr lang="en-US" altLang="zh-CN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:  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原来的分数是         。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58857" name="组合 1058856"/>
            <p:cNvGrpSpPr/>
            <p:nvPr/>
          </p:nvGrpSpPr>
          <p:grpSpPr>
            <a:xfrm>
              <a:off x="3083" y="2992"/>
              <a:ext cx="438" cy="576"/>
              <a:chOff x="4304" y="2432"/>
              <a:chExt cx="438" cy="576"/>
            </a:xfrm>
          </p:grpSpPr>
          <p:sp>
            <p:nvSpPr>
              <p:cNvPr id="1058855" name="矩形 1058854"/>
              <p:cNvSpPr/>
              <p:nvPr/>
            </p:nvSpPr>
            <p:spPr>
              <a:xfrm>
                <a:off x="4304" y="2432"/>
                <a:ext cx="438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60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160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58856" name="直接连接符 1058855"/>
              <p:cNvSpPr/>
              <p:nvPr/>
            </p:nvSpPr>
            <p:spPr>
              <a:xfrm>
                <a:off x="4335" y="2718"/>
                <a:ext cx="377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58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58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5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5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75554" name="矩形 1175553"/>
          <p:cNvSpPr/>
          <p:nvPr/>
        </p:nvSpPr>
        <p:spPr>
          <a:xfrm>
            <a:off x="468313" y="1292225"/>
            <a:ext cx="8280400" cy="282257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6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在我国古代的数学著作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九章算术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中，就介绍了 “约分术”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:  “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可半者半之，不可半者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······”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，意思是说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: 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如果分子、分母全是偶数，就先除以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；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否则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······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这种方法被后人称为 “更相减损术”。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65666" name="矩形 1265665"/>
          <p:cNvSpPr/>
          <p:nvPr/>
        </p:nvSpPr>
        <p:spPr>
          <a:xfrm>
            <a:off x="3348038" y="1995488"/>
            <a:ext cx="2663825" cy="64135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buClrTx/>
            </a:pPr>
            <a:r>
              <a:rPr lang="en-US" altLang="zh-CN" sz="3600" b="1" baseline="0" dirty="0">
                <a:latin typeface="Times New Roman" panose="02020603050405020304" pitchFamily="18" charset="0"/>
                <a:ea typeface="楷体_GB2312" pitchFamily="49" charset="-122"/>
              </a:rPr>
              <a:t>5.    </a:t>
            </a:r>
            <a:r>
              <a:rPr lang="zh-CN" altLang="en-US" sz="3600" b="1" baseline="0" dirty="0">
                <a:latin typeface="Times New Roman" panose="02020603050405020304" pitchFamily="18" charset="0"/>
                <a:ea typeface="楷体_GB2312" pitchFamily="49" charset="-122"/>
              </a:rPr>
              <a:t>通 分</a:t>
            </a:r>
            <a:endParaRPr lang="zh-CN" altLang="en-US" sz="36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266690" name="图片 1266689" descr="p-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413" y="1774825"/>
            <a:ext cx="5046662" cy="3022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66691" name="组合 1266690"/>
          <p:cNvGrpSpPr/>
          <p:nvPr/>
        </p:nvGrpSpPr>
        <p:grpSpPr>
          <a:xfrm>
            <a:off x="4932363" y="1857375"/>
            <a:ext cx="3562350" cy="1135063"/>
            <a:chOff x="3107" y="1170"/>
            <a:chExt cx="2244" cy="715"/>
          </a:xfrm>
        </p:grpSpPr>
        <p:pic>
          <p:nvPicPr>
            <p:cNvPr id="1266692" name="图片 1266691" descr="P-04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7" y="1170"/>
              <a:ext cx="1950" cy="71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66693" name="矩形 1266692"/>
            <p:cNvSpPr/>
            <p:nvPr/>
          </p:nvSpPr>
          <p:spPr>
            <a:xfrm>
              <a:off x="3265" y="1171"/>
              <a:ext cx="2086" cy="70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25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这种墙砖长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3 dm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，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25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宽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2 dm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266694" name="矩形 1266693"/>
          <p:cNvSpPr/>
          <p:nvPr/>
        </p:nvSpPr>
        <p:spPr>
          <a:xfrm>
            <a:off x="538163" y="4652963"/>
            <a:ext cx="8281987" cy="132715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5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如果用这种墙砖铺一个正方形 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用的墙砖都是整块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),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正方形的边长可以是多少分米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?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最小是多少分米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266695" name="组合 1266694"/>
          <p:cNvGrpSpPr/>
          <p:nvPr/>
        </p:nvGrpSpPr>
        <p:grpSpPr>
          <a:xfrm>
            <a:off x="755650" y="2066925"/>
            <a:ext cx="1025525" cy="569913"/>
            <a:chOff x="585" y="1319"/>
            <a:chExt cx="646" cy="359"/>
          </a:xfrm>
        </p:grpSpPr>
        <p:pic>
          <p:nvPicPr>
            <p:cNvPr id="1266696" name="图片 1266695" descr="小鱼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5" y="1319"/>
              <a:ext cx="515" cy="3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66697" name="矩形 1266696"/>
            <p:cNvSpPr/>
            <p:nvPr/>
          </p:nvSpPr>
          <p:spPr>
            <a:xfrm>
              <a:off x="745" y="1338"/>
              <a:ext cx="48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buClrTx/>
              </a:pPr>
              <a:r>
                <a:rPr lang="en-US" altLang="zh-CN" sz="2800" b="1" baseline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1</a:t>
              </a:r>
              <a:endParaRPr lang="en-US" altLang="zh-CN" sz="2800" b="1" baseline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1266698" name="组合 1266697"/>
          <p:cNvGrpSpPr/>
          <p:nvPr/>
        </p:nvGrpSpPr>
        <p:grpSpPr>
          <a:xfrm>
            <a:off x="611188" y="1066800"/>
            <a:ext cx="2854325" cy="849313"/>
            <a:chOff x="1565" y="391"/>
            <a:chExt cx="1798" cy="535"/>
          </a:xfrm>
        </p:grpSpPr>
        <p:pic>
          <p:nvPicPr>
            <p:cNvPr id="1266699" name="图片 1266698" descr="虫子-0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65" y="391"/>
              <a:ext cx="1798" cy="5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66700" name="矩形 1266699"/>
            <p:cNvSpPr/>
            <p:nvPr/>
          </p:nvSpPr>
          <p:spPr>
            <a:xfrm>
              <a:off x="1685" y="480"/>
              <a:ext cx="1260" cy="308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600" b="1" baseline="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最小公倍数</a:t>
              </a:r>
              <a:endParaRPr lang="zh-CN" altLang="en-US" sz="2600" b="1" baseline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66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6694" grpId="0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267714" name="组合 1267713"/>
          <p:cNvGrpSpPr/>
          <p:nvPr/>
        </p:nvGrpSpPr>
        <p:grpSpPr>
          <a:xfrm>
            <a:off x="6659563" y="3573463"/>
            <a:ext cx="2036762" cy="1736725"/>
            <a:chOff x="4195" y="2251"/>
            <a:chExt cx="1283" cy="1094"/>
          </a:xfrm>
        </p:grpSpPr>
        <p:pic>
          <p:nvPicPr>
            <p:cNvPr id="1267715" name="图片 1267714" descr="气泡-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5" y="2276"/>
              <a:ext cx="1131" cy="10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67716" name="矩形 1267715"/>
            <p:cNvSpPr/>
            <p:nvPr/>
          </p:nvSpPr>
          <p:spPr>
            <a:xfrm>
              <a:off x="4344" y="2251"/>
              <a:ext cx="1134" cy="1069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这样画，两边正好同样长。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pic>
        <p:nvPicPr>
          <p:cNvPr id="1267717" name="图片 1267716" descr="p-88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975" y="3203575"/>
            <a:ext cx="4375150" cy="2962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67718" name="图片 1267717" descr="气泡-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188" y="1184275"/>
            <a:ext cx="3116262" cy="2587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67719" name="矩形 1267718"/>
          <p:cNvSpPr/>
          <p:nvPr/>
        </p:nvSpPr>
        <p:spPr>
          <a:xfrm>
            <a:off x="611188" y="1125538"/>
            <a:ext cx="3600450" cy="223202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3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这样摆两个长方形，长是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6 dm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， 宽是 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2 dm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，摆同样的三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排，就是正方形了。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267720" name="组合 1267719"/>
          <p:cNvGrpSpPr/>
          <p:nvPr/>
        </p:nvGrpSpPr>
        <p:grpSpPr>
          <a:xfrm>
            <a:off x="3995738" y="1300163"/>
            <a:ext cx="3824287" cy="2111375"/>
            <a:chOff x="2675" y="819"/>
            <a:chExt cx="2409" cy="1330"/>
          </a:xfrm>
        </p:grpSpPr>
        <p:pic>
          <p:nvPicPr>
            <p:cNvPr id="1267721" name="图片 1267720" descr="气泡-1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75" y="823"/>
              <a:ext cx="2344" cy="13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67722" name="矩形 1267721"/>
            <p:cNvSpPr/>
            <p:nvPr/>
          </p:nvSpPr>
          <p:spPr>
            <a:xfrm>
              <a:off x="2683" y="819"/>
              <a:ext cx="2401" cy="1069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我拼出的是长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4 dm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，宽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3 dm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的长方形。怎样才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能拼出一个正方形呢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?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268738" name="组合 1268737"/>
          <p:cNvGrpSpPr/>
          <p:nvPr/>
        </p:nvGrpSpPr>
        <p:grpSpPr>
          <a:xfrm>
            <a:off x="1954213" y="3049588"/>
            <a:ext cx="3194050" cy="1747837"/>
            <a:chOff x="1429" y="1785"/>
            <a:chExt cx="1493" cy="1101"/>
          </a:xfrm>
        </p:grpSpPr>
        <p:sp>
          <p:nvSpPr>
            <p:cNvPr id="1268739" name="矩形 1268738"/>
            <p:cNvSpPr/>
            <p:nvPr/>
          </p:nvSpPr>
          <p:spPr>
            <a:xfrm>
              <a:off x="1611" y="1785"/>
              <a:ext cx="1128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3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的倍数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68740" name="椭圆 1268739"/>
            <p:cNvSpPr/>
            <p:nvPr/>
          </p:nvSpPr>
          <p:spPr>
            <a:xfrm>
              <a:off x="1429" y="2112"/>
              <a:ext cx="1493" cy="774"/>
            </a:xfrm>
            <a:prstGeom prst="ellipse">
              <a:avLst/>
            </a:prstGeom>
            <a:solidFill>
              <a:schemeClr val="bg1"/>
            </a:solidFill>
            <a:ln w="19050" cap="flat" cmpd="sng">
              <a:solidFill>
                <a:srgbClr val="008000"/>
              </a:solidFill>
              <a:prstDash val="solid"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68741" name="组合 1268740"/>
          <p:cNvGrpSpPr/>
          <p:nvPr/>
        </p:nvGrpSpPr>
        <p:grpSpPr>
          <a:xfrm>
            <a:off x="5265738" y="3049588"/>
            <a:ext cx="3194050" cy="1747837"/>
            <a:chOff x="3306" y="1785"/>
            <a:chExt cx="1493" cy="1101"/>
          </a:xfrm>
        </p:grpSpPr>
        <p:sp>
          <p:nvSpPr>
            <p:cNvPr id="1268742" name="椭圆 1268741"/>
            <p:cNvSpPr/>
            <p:nvPr/>
          </p:nvSpPr>
          <p:spPr>
            <a:xfrm>
              <a:off x="3306" y="2112"/>
              <a:ext cx="1493" cy="774"/>
            </a:xfrm>
            <a:prstGeom prst="ellipse">
              <a:avLst/>
            </a:prstGeom>
            <a:solidFill>
              <a:schemeClr val="bg1"/>
            </a:solidFill>
            <a:ln w="19050" cap="flat" cmpd="sng">
              <a:solidFill>
                <a:srgbClr val="CC0066"/>
              </a:solidFill>
              <a:prstDash val="solid"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68743" name="矩形 1268742"/>
            <p:cNvSpPr/>
            <p:nvPr/>
          </p:nvSpPr>
          <p:spPr>
            <a:xfrm>
              <a:off x="3488" y="1785"/>
              <a:ext cx="1128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2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的倍数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268744" name="矩形 1268743"/>
          <p:cNvSpPr/>
          <p:nvPr/>
        </p:nvSpPr>
        <p:spPr>
          <a:xfrm>
            <a:off x="5232400" y="3683000"/>
            <a:ext cx="3240088" cy="1079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lnSpc>
                <a:spcPct val="120000"/>
              </a:lnSpc>
            </a:pP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4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2700" b="1" baseline="0">
                <a:solidFill>
                  <a:srgbClr val="CC0099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8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10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2700" b="1" baseline="0">
                <a:solidFill>
                  <a:srgbClr val="CC0099"/>
                </a:solidFill>
                <a:latin typeface="Times New Roman" panose="02020603050405020304" pitchFamily="18" charset="0"/>
                <a:ea typeface="楷体_GB2312" pitchFamily="49" charset="-122"/>
              </a:rPr>
              <a:t>12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14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16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2700" b="1" baseline="0">
                <a:solidFill>
                  <a:srgbClr val="CC0099"/>
                </a:solidFill>
                <a:latin typeface="Times New Roman" panose="02020603050405020304" pitchFamily="18" charset="0"/>
                <a:ea typeface="楷体_GB2312" pitchFamily="49" charset="-122"/>
              </a:rPr>
              <a:t>18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···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68745" name="矩形 1268744"/>
          <p:cNvSpPr/>
          <p:nvPr/>
        </p:nvSpPr>
        <p:spPr>
          <a:xfrm>
            <a:off x="2268538" y="3644900"/>
            <a:ext cx="2733675" cy="1079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lnSpc>
                <a:spcPct val="120000"/>
              </a:lnSpc>
            </a:pP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3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700" b="1" baseline="0" dirty="0">
                <a:solidFill>
                  <a:srgbClr val="CC0099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r>
              <a:rPr lang="zh-CN" altLang="en-US" sz="2700" b="1" baseline="0" dirty="0">
                <a:solidFill>
                  <a:srgbClr val="CC0099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9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700" b="1" baseline="0" dirty="0">
                <a:solidFill>
                  <a:srgbClr val="CC0099"/>
                </a:solidFill>
                <a:latin typeface="Times New Roman" panose="02020603050405020304" pitchFamily="18" charset="0"/>
                <a:ea typeface="楷体_GB2312" pitchFamily="49" charset="-122"/>
              </a:rPr>
              <a:t>12</a:t>
            </a:r>
            <a:r>
              <a:rPr lang="zh-CN" altLang="en-US" sz="2700" b="1" baseline="0" dirty="0">
                <a:solidFill>
                  <a:srgbClr val="CC0099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15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700" b="1" baseline="0">
                <a:solidFill>
                  <a:srgbClr val="CC0099"/>
                </a:solidFill>
                <a:latin typeface="Times New Roman" panose="02020603050405020304" pitchFamily="18" charset="0"/>
                <a:ea typeface="楷体_GB2312" pitchFamily="49" charset="-122"/>
              </a:rPr>
              <a:t>18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···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268746" name="组合 1268745"/>
          <p:cNvGrpSpPr/>
          <p:nvPr/>
        </p:nvGrpSpPr>
        <p:grpSpPr>
          <a:xfrm>
            <a:off x="2489200" y="1320800"/>
            <a:ext cx="4746625" cy="1244600"/>
            <a:chOff x="1568" y="832"/>
            <a:chExt cx="2990" cy="784"/>
          </a:xfrm>
        </p:grpSpPr>
        <p:pic>
          <p:nvPicPr>
            <p:cNvPr id="1268747" name="图片 1268746" descr="气泡-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68" y="887"/>
              <a:ext cx="2845" cy="7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68748" name="矩形 1268747"/>
            <p:cNvSpPr/>
            <p:nvPr/>
          </p:nvSpPr>
          <p:spPr>
            <a:xfrm>
              <a:off x="1706" y="832"/>
              <a:ext cx="2852" cy="784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4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这个正方形的边长必须既是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3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的倍数，又是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2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的倍数。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268749" name="矩形 1268748"/>
          <p:cNvSpPr/>
          <p:nvPr/>
        </p:nvSpPr>
        <p:spPr>
          <a:xfrm>
            <a:off x="1331913" y="4838700"/>
            <a:ext cx="7416800" cy="132715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5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可以铺出边长是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6 dm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12 dm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18 dm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··· 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的正方形，最小的正方形边长是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6 dm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268750" name="图片 1268749" descr="p-8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188" y="1125538"/>
            <a:ext cx="1601787" cy="3933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68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68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68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68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68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8744" grpId="0"/>
      <p:bldP spid="1268745" grpId="0"/>
      <p:bldP spid="12687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69837" name="矩形 969836"/>
          <p:cNvSpPr/>
          <p:nvPr/>
        </p:nvSpPr>
        <p:spPr>
          <a:xfrm>
            <a:off x="1187450" y="1628775"/>
            <a:ext cx="6657975" cy="3698875"/>
          </a:xfrm>
          <a:prstGeom prst="rect">
            <a:avLst/>
          </a:prstGeom>
          <a:solidFill>
            <a:schemeClr val="bg1"/>
          </a:solidFill>
          <a:ln w="22225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sp>
        <p:nvSpPr>
          <p:cNvPr id="969746" name="矩形 969745"/>
          <p:cNvSpPr/>
          <p:nvPr/>
        </p:nvSpPr>
        <p:spPr>
          <a:xfrm>
            <a:off x="1474788" y="4221163"/>
            <a:ext cx="655320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3 000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多年前，古埃及就有了分数记号。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969813" name="组合 969812"/>
          <p:cNvGrpSpPr/>
          <p:nvPr/>
        </p:nvGrpSpPr>
        <p:grpSpPr>
          <a:xfrm>
            <a:off x="2997200" y="1989138"/>
            <a:ext cx="346075" cy="885825"/>
            <a:chOff x="2293" y="3206"/>
            <a:chExt cx="218" cy="558"/>
          </a:xfrm>
        </p:grpSpPr>
        <p:sp>
          <p:nvSpPr>
            <p:cNvPr id="969814" name="矩形 969813"/>
            <p:cNvSpPr/>
            <p:nvPr/>
          </p:nvSpPr>
          <p:spPr>
            <a:xfrm>
              <a:off x="2293" y="3206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69815" name="直接连接符 969814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69819" name="组合 969818"/>
          <p:cNvGrpSpPr/>
          <p:nvPr/>
        </p:nvGrpSpPr>
        <p:grpSpPr>
          <a:xfrm>
            <a:off x="2844800" y="3263900"/>
            <a:ext cx="647700" cy="885825"/>
            <a:chOff x="1383" y="2251"/>
            <a:chExt cx="408" cy="558"/>
          </a:xfrm>
        </p:grpSpPr>
        <p:sp>
          <p:nvSpPr>
            <p:cNvPr id="969817" name="矩形 969816"/>
            <p:cNvSpPr/>
            <p:nvPr/>
          </p:nvSpPr>
          <p:spPr>
            <a:xfrm>
              <a:off x="1383" y="2251"/>
              <a:ext cx="40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10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69818" name="直接连接符 969817"/>
            <p:cNvSpPr/>
            <p:nvPr/>
          </p:nvSpPr>
          <p:spPr>
            <a:xfrm>
              <a:off x="1442" y="2530"/>
              <a:ext cx="290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69836" name="组合 969835"/>
          <p:cNvGrpSpPr/>
          <p:nvPr/>
        </p:nvGrpSpPr>
        <p:grpSpPr>
          <a:xfrm>
            <a:off x="4213225" y="2036763"/>
            <a:ext cx="2592388" cy="2039937"/>
            <a:chOff x="3424" y="1253"/>
            <a:chExt cx="1633" cy="1285"/>
          </a:xfrm>
        </p:grpSpPr>
        <p:sp>
          <p:nvSpPr>
            <p:cNvPr id="969822" name="矩形 969821"/>
            <p:cNvSpPr/>
            <p:nvPr/>
          </p:nvSpPr>
          <p:spPr>
            <a:xfrm>
              <a:off x="3424" y="1298"/>
              <a:ext cx="1457" cy="1240"/>
            </a:xfrm>
            <a:prstGeom prst="rect">
              <a:avLst/>
            </a:prstGeom>
            <a:solidFill>
              <a:srgbClr val="FECEF5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69820" name="矩形 969819"/>
            <p:cNvSpPr/>
            <p:nvPr/>
          </p:nvSpPr>
          <p:spPr>
            <a:xfrm>
              <a:off x="3424" y="1253"/>
              <a:ext cx="1633" cy="12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lnSpc>
                  <a:spcPct val="150000"/>
                </a:lnSpc>
              </a:pP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人们借助 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表示分子为 </a:t>
              </a:r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 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的分数。 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69821" name="椭圆 969820"/>
            <p:cNvSpPr/>
            <p:nvPr/>
          </p:nvSpPr>
          <p:spPr>
            <a:xfrm>
              <a:off x="4462" y="1456"/>
              <a:ext cx="290" cy="162"/>
            </a:xfrm>
            <a:prstGeom prst="ellipse">
              <a:avLst/>
            </a:prstGeom>
            <a:solidFill>
              <a:schemeClr val="bg1">
                <a:alpha val="89999"/>
              </a:schemeClr>
            </a:solidFill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969835" name="组合 969834"/>
          <p:cNvGrpSpPr/>
          <p:nvPr/>
        </p:nvGrpSpPr>
        <p:grpSpPr>
          <a:xfrm>
            <a:off x="1917700" y="1916113"/>
            <a:ext cx="727075" cy="987425"/>
            <a:chOff x="799" y="1207"/>
            <a:chExt cx="458" cy="622"/>
          </a:xfrm>
        </p:grpSpPr>
        <p:sp>
          <p:nvSpPr>
            <p:cNvPr id="969827" name="矩形 969826"/>
            <p:cNvSpPr/>
            <p:nvPr/>
          </p:nvSpPr>
          <p:spPr>
            <a:xfrm>
              <a:off x="799" y="1207"/>
              <a:ext cx="458" cy="622"/>
            </a:xfrm>
            <a:prstGeom prst="rect">
              <a:avLst/>
            </a:prstGeom>
            <a:solidFill>
              <a:srgbClr val="AFFFAF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69823" name="椭圆 969822"/>
            <p:cNvSpPr/>
            <p:nvPr/>
          </p:nvSpPr>
          <p:spPr>
            <a:xfrm>
              <a:off x="884" y="1298"/>
              <a:ext cx="290" cy="162"/>
            </a:xfrm>
            <a:prstGeom prst="ellipse">
              <a:avLst/>
            </a:prstGeom>
            <a:solidFill>
              <a:schemeClr val="bg1">
                <a:alpha val="89999"/>
              </a:schemeClr>
            </a:solidFill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969826" name="组合 969825"/>
            <p:cNvGrpSpPr/>
            <p:nvPr/>
          </p:nvGrpSpPr>
          <p:grpSpPr>
            <a:xfrm>
              <a:off x="984" y="1485"/>
              <a:ext cx="90" cy="272"/>
              <a:chOff x="930" y="1570"/>
              <a:chExt cx="90" cy="272"/>
            </a:xfrm>
          </p:grpSpPr>
          <p:sp>
            <p:nvSpPr>
              <p:cNvPr id="969824" name="直接连接符 969823"/>
              <p:cNvSpPr/>
              <p:nvPr/>
            </p:nvSpPr>
            <p:spPr>
              <a:xfrm>
                <a:off x="930" y="1570"/>
                <a:ext cx="0" cy="272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lgDash"/>
                <a:headEnd type="none" w="med" len="med"/>
                <a:tailEnd type="none" w="med" len="lg"/>
              </a:ln>
            </p:spPr>
          </p:sp>
          <p:sp>
            <p:nvSpPr>
              <p:cNvPr id="969825" name="直接连接符 969824"/>
              <p:cNvSpPr/>
              <p:nvPr/>
            </p:nvSpPr>
            <p:spPr>
              <a:xfrm>
                <a:off x="1020" y="1570"/>
                <a:ext cx="0" cy="272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lgDash"/>
                <a:headEnd type="none" w="med" len="med"/>
                <a:tailEnd type="none" w="med" len="lg"/>
              </a:ln>
            </p:spPr>
          </p:sp>
        </p:grpSp>
      </p:grpSp>
      <p:grpSp>
        <p:nvGrpSpPr>
          <p:cNvPr id="969834" name="组合 969833"/>
          <p:cNvGrpSpPr/>
          <p:nvPr/>
        </p:nvGrpSpPr>
        <p:grpSpPr>
          <a:xfrm>
            <a:off x="1917700" y="3213100"/>
            <a:ext cx="727075" cy="987425"/>
            <a:chOff x="799" y="2024"/>
            <a:chExt cx="458" cy="622"/>
          </a:xfrm>
        </p:grpSpPr>
        <p:sp>
          <p:nvSpPr>
            <p:cNvPr id="969828" name="矩形 969827"/>
            <p:cNvSpPr/>
            <p:nvPr/>
          </p:nvSpPr>
          <p:spPr>
            <a:xfrm>
              <a:off x="799" y="2024"/>
              <a:ext cx="458" cy="622"/>
            </a:xfrm>
            <a:prstGeom prst="rect">
              <a:avLst/>
            </a:prstGeom>
            <a:solidFill>
              <a:srgbClr val="AFFFAF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69829" name="椭圆 969828"/>
            <p:cNvSpPr/>
            <p:nvPr/>
          </p:nvSpPr>
          <p:spPr>
            <a:xfrm>
              <a:off x="884" y="2152"/>
              <a:ext cx="290" cy="162"/>
            </a:xfrm>
            <a:prstGeom prst="ellipse">
              <a:avLst/>
            </a:prstGeom>
            <a:solidFill>
              <a:schemeClr val="bg1">
                <a:alpha val="89999"/>
              </a:schemeClr>
            </a:solidFill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69833" name="任意多边形 969832"/>
            <p:cNvSpPr/>
            <p:nvPr/>
          </p:nvSpPr>
          <p:spPr>
            <a:xfrm rot="-5400000">
              <a:off x="962" y="2368"/>
              <a:ext cx="145" cy="165"/>
            </a:xfrm>
            <a:custGeom>
              <a:avLst/>
              <a:gdLst>
                <a:gd name="txL" fmla="*/ 0 w 21600"/>
                <a:gd name="txT" fmla="*/ 0 h 43072"/>
                <a:gd name="txR" fmla="*/ 21600 w 21600"/>
                <a:gd name="txB" fmla="*/ 43072 h 43072"/>
              </a:gdLst>
              <a:ahLst/>
              <a:cxnLst>
                <a:cxn ang="270">
                  <a:pos x="1059" y="0"/>
                </a:cxn>
                <a:cxn ang="90">
                  <a:pos x="2100" y="43071"/>
                </a:cxn>
                <a:cxn ang="180">
                  <a:pos x="0" y="21574"/>
                </a:cxn>
              </a:cxnLst>
              <a:rect l="txL" t="txT" r="txR" b="txB"/>
              <a:pathLst>
                <a:path w="21600" h="43072" fill="none">
                  <a:moveTo>
                    <a:pt x="1059" y="0"/>
                  </a:moveTo>
                  <a:arcTo wR="21600" hR="21600" stAng="-5231387" swAng="10296623"/>
                </a:path>
                <a:path w="21600" h="43072" stroke="0">
                  <a:moveTo>
                    <a:pt x="1059" y="0"/>
                  </a:moveTo>
                  <a:arcTo wR="21600" hR="21600" stAng="-5231387" swAng="10296623"/>
                  <a:lnTo>
                    <a:pt x="0" y="21574"/>
                  </a:lnTo>
                  <a:close/>
                </a:path>
              </a:pathLst>
            </a:custGeom>
            <a:noFill/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969838" name="椭圆 969837"/>
          <p:cNvSpPr/>
          <p:nvPr/>
        </p:nvSpPr>
        <p:spPr>
          <a:xfrm>
            <a:off x="7596188" y="5086350"/>
            <a:ext cx="71437" cy="71438"/>
          </a:xfrm>
          <a:prstGeom prst="ellipse">
            <a:avLst/>
          </a:prstGeom>
          <a:solidFill>
            <a:srgbClr val="FF0066"/>
          </a:solidFill>
          <a:ln w="22225" cap="flat" cmpd="sng">
            <a:solidFill>
              <a:srgbClr val="FF0066"/>
            </a:solidFill>
            <a:prstDash val="solid"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wipe dir="r"/>
  </p:transition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69762" name="矩形 1269761"/>
          <p:cNvSpPr/>
          <p:nvPr/>
        </p:nvSpPr>
        <p:spPr>
          <a:xfrm>
            <a:off x="4283075" y="2386013"/>
            <a:ext cx="2376488" cy="1079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lnSpc>
                <a:spcPct val="120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4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8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10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ctr">
              <a:lnSpc>
                <a:spcPct val="120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14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16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···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69763" name="矩形 1269762"/>
          <p:cNvSpPr/>
          <p:nvPr/>
        </p:nvSpPr>
        <p:spPr>
          <a:xfrm>
            <a:off x="468313" y="2627313"/>
            <a:ext cx="244792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lnSpc>
                <a:spcPct val="120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9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15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···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269764" name="组合 1269763"/>
          <p:cNvGrpSpPr/>
          <p:nvPr/>
        </p:nvGrpSpPr>
        <p:grpSpPr>
          <a:xfrm>
            <a:off x="746125" y="3509963"/>
            <a:ext cx="6273800" cy="2511425"/>
            <a:chOff x="476" y="2137"/>
            <a:chExt cx="3810" cy="1582"/>
          </a:xfrm>
        </p:grpSpPr>
        <p:sp>
          <p:nvSpPr>
            <p:cNvPr id="1269765" name="圆角矩形 1269764"/>
            <p:cNvSpPr/>
            <p:nvPr/>
          </p:nvSpPr>
          <p:spPr>
            <a:xfrm>
              <a:off x="476" y="2513"/>
              <a:ext cx="3749" cy="1206"/>
            </a:xfrm>
            <a:prstGeom prst="roundRect">
              <a:avLst>
                <a:gd name="adj" fmla="val 11111"/>
              </a:avLst>
            </a:prstGeom>
            <a:solidFill>
              <a:srgbClr val="FEE6F9"/>
            </a:solidFill>
            <a:ln w="19050" cap="flat" cmpd="sng">
              <a:solidFill>
                <a:srgbClr val="CC3399"/>
              </a:solidFill>
              <a:prstDash val="solid"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69766" name="矩形 1269765"/>
            <p:cNvSpPr/>
            <p:nvPr/>
          </p:nvSpPr>
          <p:spPr>
            <a:xfrm>
              <a:off x="477" y="2486"/>
              <a:ext cx="3809" cy="1225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50000"/>
                </a:lnSpc>
              </a:pP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，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12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，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18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，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···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是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3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和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2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公有的倍数，叫做它们的</a:t>
              </a:r>
              <a:r>
                <a:rPr lang="zh-CN" altLang="en-US" sz="2700" b="1" baseline="0" dirty="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公倍数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。其中</a:t>
              </a:r>
              <a:r>
                <a:rPr lang="en-US" altLang="zh-CN" sz="2700" b="1" baseline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 6</a:t>
              </a:r>
              <a:r>
                <a:rPr lang="en-US" altLang="zh-CN" sz="2700" b="1" baseline="30000"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是最小的公倍数，叫做它们的</a:t>
              </a:r>
              <a:r>
                <a:rPr lang="zh-CN" altLang="en-US" sz="2700" b="1" baseline="0" dirty="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最小公倍数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。 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69767" name="直接连接符 1269766"/>
            <p:cNvSpPr/>
            <p:nvPr/>
          </p:nvSpPr>
          <p:spPr>
            <a:xfrm>
              <a:off x="2199" y="2137"/>
              <a:ext cx="0" cy="365"/>
            </a:xfrm>
            <a:prstGeom prst="line">
              <a:avLst/>
            </a:prstGeom>
            <a:ln w="19050" cap="flat" cmpd="sng">
              <a:solidFill>
                <a:srgbClr val="CC0066"/>
              </a:solidFill>
              <a:prstDash val="solid"/>
              <a:headEnd type="none" w="med" len="med"/>
              <a:tailEnd type="stealth" w="lg" len="lg"/>
            </a:ln>
          </p:spPr>
        </p:sp>
      </p:grpSp>
      <p:sp>
        <p:nvSpPr>
          <p:cNvPr id="1269768" name="矩形 1269767"/>
          <p:cNvSpPr/>
          <p:nvPr/>
        </p:nvSpPr>
        <p:spPr>
          <a:xfrm>
            <a:off x="1312863" y="1752600"/>
            <a:ext cx="2413000" cy="503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3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的倍数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69769" name="椭圆 1269768"/>
          <p:cNvSpPr/>
          <p:nvPr/>
        </p:nvSpPr>
        <p:spPr>
          <a:xfrm>
            <a:off x="611188" y="2205038"/>
            <a:ext cx="3817937" cy="1446212"/>
          </a:xfrm>
          <a:prstGeom prst="ellipse">
            <a:avLst/>
          </a:prstGeom>
          <a:noFill/>
          <a:ln w="19050" cap="flat" cmpd="sng">
            <a:solidFill>
              <a:srgbClr val="008000"/>
            </a:solidFill>
            <a:prstDash val="solid"/>
            <a:headEnd type="none" w="med" len="med"/>
            <a:tailEnd type="none" w="lg" len="lg"/>
          </a:ln>
        </p:spPr>
        <p:txBody>
          <a:bodyPr/>
          <a:p>
            <a:endParaRPr lang="zh-CN" altLang="en-US"/>
          </a:p>
        </p:txBody>
      </p:sp>
      <p:sp>
        <p:nvSpPr>
          <p:cNvPr id="1269770" name="椭圆 1269769"/>
          <p:cNvSpPr/>
          <p:nvPr/>
        </p:nvSpPr>
        <p:spPr>
          <a:xfrm>
            <a:off x="2771775" y="2205038"/>
            <a:ext cx="3817938" cy="1446212"/>
          </a:xfrm>
          <a:prstGeom prst="ellipse">
            <a:avLst/>
          </a:prstGeom>
          <a:noFill/>
          <a:ln w="19050" cap="flat" cmpd="sng">
            <a:solidFill>
              <a:srgbClr val="CC0066"/>
            </a:solidFill>
            <a:prstDash val="solid"/>
            <a:headEnd type="none" w="med" len="med"/>
            <a:tailEnd type="none" w="lg" len="lg"/>
          </a:ln>
        </p:spPr>
        <p:txBody>
          <a:bodyPr/>
          <a:p>
            <a:endParaRPr lang="zh-CN" altLang="en-US"/>
          </a:p>
        </p:txBody>
      </p:sp>
      <p:sp>
        <p:nvSpPr>
          <p:cNvPr id="1269771" name="矩形 1269770"/>
          <p:cNvSpPr/>
          <p:nvPr/>
        </p:nvSpPr>
        <p:spPr>
          <a:xfrm>
            <a:off x="3475038" y="1700213"/>
            <a:ext cx="2413000" cy="503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2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的倍数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69772" name="矩形 1269771"/>
          <p:cNvSpPr/>
          <p:nvPr/>
        </p:nvSpPr>
        <p:spPr>
          <a:xfrm>
            <a:off x="2700338" y="2347913"/>
            <a:ext cx="1990725" cy="1079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lnSpc>
                <a:spcPct val="120000"/>
              </a:lnSpc>
            </a:pPr>
            <a:r>
              <a:rPr lang="en-US" altLang="zh-CN" sz="2700" b="1" baseline="0" dirty="0">
                <a:solidFill>
                  <a:srgbClr val="CC0099"/>
                </a:solidFill>
                <a:latin typeface="Times New Roman" panose="02020603050405020304" pitchFamily="18" charset="0"/>
                <a:ea typeface="楷体_GB2312" pitchFamily="49" charset="-122"/>
              </a:rPr>
              <a:t>   6</a:t>
            </a:r>
            <a:r>
              <a:rPr lang="zh-CN" altLang="en-US" sz="2700" b="1" baseline="0" dirty="0">
                <a:solidFill>
                  <a:srgbClr val="CC0099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700" b="1" baseline="0" dirty="0">
                <a:solidFill>
                  <a:srgbClr val="CC0099"/>
                </a:solidFill>
                <a:latin typeface="Times New Roman" panose="02020603050405020304" pitchFamily="18" charset="0"/>
                <a:ea typeface="楷体_GB2312" pitchFamily="49" charset="-122"/>
              </a:rPr>
              <a:t>12</a:t>
            </a:r>
            <a:r>
              <a:rPr lang="zh-CN" altLang="en-US" sz="2700" b="1" baseline="0" dirty="0">
                <a:solidFill>
                  <a:srgbClr val="CC0099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endParaRPr lang="zh-CN" altLang="en-US" sz="2700" b="1" baseline="0" dirty="0">
              <a:solidFill>
                <a:srgbClr val="CC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ctr">
              <a:lnSpc>
                <a:spcPct val="120000"/>
              </a:lnSpc>
            </a:pPr>
            <a:r>
              <a:rPr lang="en-US" altLang="zh-CN" sz="2700" b="1" baseline="0">
                <a:solidFill>
                  <a:srgbClr val="CC0099"/>
                </a:solidFill>
                <a:latin typeface="Times New Roman" panose="02020603050405020304" pitchFamily="18" charset="0"/>
                <a:ea typeface="楷体_GB2312" pitchFamily="49" charset="-122"/>
              </a:rPr>
              <a:t>18</a:t>
            </a:r>
            <a:r>
              <a:rPr lang="zh-CN" altLang="en-US" sz="2700" b="1" baseline="0" dirty="0">
                <a:solidFill>
                  <a:srgbClr val="CC3399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700" b="1" baseline="0">
                <a:solidFill>
                  <a:srgbClr val="CC3399"/>
                </a:solidFill>
                <a:latin typeface="Times New Roman" panose="02020603050405020304" pitchFamily="18" charset="0"/>
                <a:ea typeface="楷体_GB2312" pitchFamily="49" charset="-122"/>
              </a:rPr>
              <a:t>···</a:t>
            </a:r>
            <a:endParaRPr lang="en-US" altLang="zh-CN" sz="2700" b="1" baseline="0">
              <a:solidFill>
                <a:srgbClr val="CC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269773" name="组合 1269772"/>
          <p:cNvGrpSpPr/>
          <p:nvPr/>
        </p:nvGrpSpPr>
        <p:grpSpPr>
          <a:xfrm>
            <a:off x="5689600" y="1209675"/>
            <a:ext cx="3275013" cy="2460625"/>
            <a:chOff x="3584" y="762"/>
            <a:chExt cx="2063" cy="1550"/>
          </a:xfrm>
        </p:grpSpPr>
        <p:pic>
          <p:nvPicPr>
            <p:cNvPr id="1269774" name="图片 1269773" descr="小精灵-09"/>
            <p:cNvPicPr>
              <a:picLocks noChangeAspect="1"/>
            </p:cNvPicPr>
            <p:nvPr/>
          </p:nvPicPr>
          <p:blipFill>
            <a:blip r:embed="rId2"/>
            <a:srcRect l="-18243" t="-14407" r="-5405" b="-18036"/>
            <a:stretch>
              <a:fillRect/>
            </a:stretch>
          </p:blipFill>
          <p:spPr>
            <a:xfrm flipH="1">
              <a:off x="4241" y="1071"/>
              <a:ext cx="915" cy="124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69775" name="图片 1269774" descr="P-04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84" y="762"/>
              <a:ext cx="1787" cy="5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69776" name="矩形 1269775"/>
            <p:cNvSpPr/>
            <p:nvPr/>
          </p:nvSpPr>
          <p:spPr>
            <a:xfrm>
              <a:off x="3606" y="799"/>
              <a:ext cx="2041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还可以这样表示。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69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69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69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69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62" grpId="0"/>
      <p:bldP spid="1269763" grpId="0"/>
      <p:bldP spid="1269772" grpId="0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70786" name="矩形 1270785"/>
          <p:cNvSpPr/>
          <p:nvPr/>
        </p:nvSpPr>
        <p:spPr>
          <a:xfrm>
            <a:off x="468313" y="3284538"/>
            <a:ext cx="8208962" cy="7096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5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如果这些学生的总人数在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40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人以内，可能是多少人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70787" name="矩形 1270786"/>
          <p:cNvSpPr/>
          <p:nvPr/>
        </p:nvSpPr>
        <p:spPr>
          <a:xfrm>
            <a:off x="1331913" y="3984625"/>
            <a:ext cx="5903912" cy="239712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40000"/>
              </a:lnSpc>
            </a:pP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6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的最小公倍数是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12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40000"/>
              </a:lnSpc>
            </a:pP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因为学生的人数在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40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人以内，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40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12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 = 24 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人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12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 = 36 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人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700" b="1" baseline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40000"/>
              </a:lnSpc>
            </a:pP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所以，可能是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12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24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36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人。</a:t>
            </a:r>
            <a:endParaRPr lang="zh-CN" altLang="en-US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270788" name="图片 1270787" descr="p-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25" y="1397000"/>
            <a:ext cx="4321175" cy="19367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70789" name="组合 1270788"/>
          <p:cNvGrpSpPr/>
          <p:nvPr/>
        </p:nvGrpSpPr>
        <p:grpSpPr>
          <a:xfrm>
            <a:off x="4937125" y="1268413"/>
            <a:ext cx="3595688" cy="1697037"/>
            <a:chOff x="3117" y="890"/>
            <a:chExt cx="2265" cy="1069"/>
          </a:xfrm>
        </p:grpSpPr>
        <p:pic>
          <p:nvPicPr>
            <p:cNvPr id="1270790" name="图片 1270789" descr="气泡-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17" y="935"/>
              <a:ext cx="2258" cy="10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70791" name="矩形 1270790"/>
            <p:cNvSpPr/>
            <p:nvPr/>
          </p:nvSpPr>
          <p:spPr>
            <a:xfrm>
              <a:off x="3298" y="890"/>
              <a:ext cx="2084" cy="1069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咱们可以分成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4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人一组，也可以分成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6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人一组，都正好分完。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78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7078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787">
                                            <p:txEl>
                                              <p:charRg st="18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70787">
                                            <p:txEl>
                                              <p:charRg st="18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787">
                                            <p:txEl>
                                              <p:charRg st="35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70787">
                                            <p:txEl>
                                              <p:charRg st="35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787">
                                            <p:txEl>
                                              <p:charRg st="65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70787">
                                            <p:txEl>
                                              <p:charRg st="65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71810" name="矩形 1271809"/>
          <p:cNvSpPr/>
          <p:nvPr/>
        </p:nvSpPr>
        <p:spPr>
          <a:xfrm>
            <a:off x="1425575" y="1201738"/>
            <a:ext cx="5378450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怎样求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6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8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的最小公倍数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271811" name="图片 1271810" descr="8888"/>
          <p:cNvPicPr>
            <a:picLocks noChangeAspect="1"/>
          </p:cNvPicPr>
          <p:nvPr/>
        </p:nvPicPr>
        <p:blipFill>
          <a:blip r:embed="rId2"/>
          <a:srcRect l="15381" t="5077" r="10771" b="66968"/>
          <a:stretch>
            <a:fillRect/>
          </a:stretch>
        </p:blipFill>
        <p:spPr>
          <a:xfrm>
            <a:off x="2700338" y="3098800"/>
            <a:ext cx="5699125" cy="1554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71812" name="图片 1271811" descr="P-81-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2676525"/>
            <a:ext cx="1201738" cy="1473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71813" name="组合 1271812"/>
          <p:cNvGrpSpPr/>
          <p:nvPr/>
        </p:nvGrpSpPr>
        <p:grpSpPr>
          <a:xfrm>
            <a:off x="615950" y="1150938"/>
            <a:ext cx="1025525" cy="569912"/>
            <a:chOff x="585" y="1319"/>
            <a:chExt cx="646" cy="359"/>
          </a:xfrm>
        </p:grpSpPr>
        <p:pic>
          <p:nvPicPr>
            <p:cNvPr id="1271814" name="图片 1271813" descr="小鱼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5" y="1319"/>
              <a:ext cx="515" cy="3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71815" name="矩形 1271814"/>
            <p:cNvSpPr/>
            <p:nvPr/>
          </p:nvSpPr>
          <p:spPr>
            <a:xfrm>
              <a:off x="745" y="1338"/>
              <a:ext cx="48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buClrTx/>
              </a:pPr>
              <a:r>
                <a:rPr lang="en-US" altLang="zh-CN" sz="2800" b="1" baseline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2</a:t>
              </a:r>
              <a:endParaRPr lang="en-US" altLang="zh-CN" sz="2800" b="1" baseline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pic>
        <p:nvPicPr>
          <p:cNvPr id="1271816" name="图片 1271815" descr="气泡-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213" y="1976438"/>
            <a:ext cx="4017962" cy="862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71817" name="矩形 1271816"/>
          <p:cNvSpPr/>
          <p:nvPr/>
        </p:nvSpPr>
        <p:spPr>
          <a:xfrm>
            <a:off x="709613" y="1916113"/>
            <a:ext cx="4608512" cy="62706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3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6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8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的公倍数有很多呢。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272834" name="图片 1272833" descr="8888"/>
          <p:cNvPicPr>
            <a:picLocks noChangeAspect="1"/>
          </p:cNvPicPr>
          <p:nvPr/>
        </p:nvPicPr>
        <p:blipFill>
          <a:blip r:embed="rId2"/>
          <a:srcRect l="6863" t="40091" r="2304" b="34215"/>
          <a:stretch>
            <a:fillRect/>
          </a:stretch>
        </p:blipFill>
        <p:spPr>
          <a:xfrm>
            <a:off x="1619250" y="3084513"/>
            <a:ext cx="6972300" cy="1420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72835" name="图片 1272834" descr="p-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2436813"/>
            <a:ext cx="1592262" cy="1871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72836" name="图片 1272835" descr="P-008"/>
          <p:cNvPicPr>
            <a:picLocks noChangeAspect="1"/>
          </p:cNvPicPr>
          <p:nvPr/>
        </p:nvPicPr>
        <p:blipFill>
          <a:blip r:embed="rId4"/>
          <a:srcRect l="-6885" t="-24286" r="-3551" b="-8412"/>
          <a:stretch>
            <a:fillRect/>
          </a:stretch>
        </p:blipFill>
        <p:spPr>
          <a:xfrm>
            <a:off x="755650" y="1484313"/>
            <a:ext cx="3398838" cy="138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72837" name="矩形 1272836"/>
          <p:cNvSpPr/>
          <p:nvPr/>
        </p:nvSpPr>
        <p:spPr>
          <a:xfrm>
            <a:off x="969963" y="1773238"/>
            <a:ext cx="3313112" cy="503237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用图表示也很清楚。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73858" name="矩形 1273857"/>
          <p:cNvSpPr/>
          <p:nvPr/>
        </p:nvSpPr>
        <p:spPr>
          <a:xfrm>
            <a:off x="468313" y="3644900"/>
            <a:ext cx="8280400" cy="1944688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5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你还有其他方法吗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? 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和同学讨论一下。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    观察一下，两个数的公倍数和它们的最小公倍数之间有什么关系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273859" name="图片 1273858" descr="8888"/>
          <p:cNvPicPr>
            <a:picLocks noChangeAspect="1"/>
          </p:cNvPicPr>
          <p:nvPr/>
        </p:nvPicPr>
        <p:blipFill>
          <a:blip r:embed="rId2"/>
          <a:srcRect l="5411" t="74826" r="19464" b="6746"/>
          <a:stretch>
            <a:fillRect/>
          </a:stretch>
        </p:blipFill>
        <p:spPr>
          <a:xfrm>
            <a:off x="1166813" y="2503488"/>
            <a:ext cx="5237162" cy="925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73860" name="图片 1273859" descr="p-90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6163" y="1412875"/>
            <a:ext cx="1901825" cy="19288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73861" name="组合 1273860"/>
          <p:cNvGrpSpPr/>
          <p:nvPr/>
        </p:nvGrpSpPr>
        <p:grpSpPr>
          <a:xfrm>
            <a:off x="3276600" y="1125538"/>
            <a:ext cx="3600450" cy="1163637"/>
            <a:chOff x="2064" y="709"/>
            <a:chExt cx="2268" cy="733"/>
          </a:xfrm>
        </p:grpSpPr>
        <p:pic>
          <p:nvPicPr>
            <p:cNvPr id="1273862" name="图片 1273861" descr="气泡-0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72" y="724"/>
              <a:ext cx="2057" cy="7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73863" name="矩形 1273862"/>
            <p:cNvSpPr/>
            <p:nvPr/>
          </p:nvSpPr>
          <p:spPr>
            <a:xfrm>
              <a:off x="2064" y="709"/>
              <a:ext cx="2268" cy="732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30000"/>
                </a:lnSpc>
              </a:pP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 6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的倍数中有哪些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是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8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的倍数呢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?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858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73858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858">
                                            <p:txEl>
                                              <p:charRg st="28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73858">
                                            <p:txEl>
                                              <p:charRg st="28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74882" name="矩形 1274881"/>
          <p:cNvSpPr/>
          <p:nvPr/>
        </p:nvSpPr>
        <p:spPr>
          <a:xfrm>
            <a:off x="827088" y="1125538"/>
            <a:ext cx="7993062" cy="585787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2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找出下列每组数的最小公倍数。你发现了什么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74883" name="矩形 1274882"/>
          <p:cNvSpPr/>
          <p:nvPr/>
        </p:nvSpPr>
        <p:spPr>
          <a:xfrm>
            <a:off x="827088" y="1773238"/>
            <a:ext cx="1271587" cy="503237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3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74884" name="矩形 1274883"/>
          <p:cNvSpPr/>
          <p:nvPr/>
        </p:nvSpPr>
        <p:spPr>
          <a:xfrm>
            <a:off x="3170238" y="1773238"/>
            <a:ext cx="1271587" cy="503237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2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8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74885" name="矩形 1274884"/>
          <p:cNvSpPr/>
          <p:nvPr/>
        </p:nvSpPr>
        <p:spPr>
          <a:xfrm>
            <a:off x="5083175" y="1773238"/>
            <a:ext cx="1271588" cy="503237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5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74886" name="矩形 1274885"/>
          <p:cNvSpPr/>
          <p:nvPr/>
        </p:nvSpPr>
        <p:spPr>
          <a:xfrm>
            <a:off x="6996113" y="1773238"/>
            <a:ext cx="1271587" cy="503237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4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9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74887" name="矩形 1274886"/>
          <p:cNvSpPr/>
          <p:nvPr/>
        </p:nvSpPr>
        <p:spPr>
          <a:xfrm>
            <a:off x="827088" y="2205038"/>
            <a:ext cx="5184775" cy="239712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40000"/>
              </a:lnSpc>
            </a:pP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6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的最小公倍数是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；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40000"/>
              </a:lnSpc>
            </a:pP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8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的最小公倍数是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8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；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40000"/>
              </a:lnSpc>
            </a:pP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6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的最小公倍数是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30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；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40000"/>
              </a:lnSpc>
            </a:pP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9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的最小公倍数是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36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74888" name="矩形 1274887"/>
          <p:cNvSpPr/>
          <p:nvPr/>
        </p:nvSpPr>
        <p:spPr>
          <a:xfrm>
            <a:off x="827088" y="4560888"/>
            <a:ext cx="7634287" cy="182086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4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我们发现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: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当两个数是倍数关系时，这两个数的最小公倍数就是较大的数；当两个数是互质数时，这两个数的最小公倍数就是这两个数的积。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88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7488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887">
                                            <p:txEl>
                                              <p:charRg st="17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74887">
                                            <p:txEl>
                                              <p:charRg st="17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887">
                                            <p:txEl>
                                              <p:charRg st="35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74887">
                                            <p:txEl>
                                              <p:charRg st="35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887">
                                            <p:txEl>
                                              <p:charRg st="5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74887">
                                            <p:txEl>
                                              <p:charRg st="54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74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4888" grpId="0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75906" name="矩形 1275905"/>
          <p:cNvSpPr/>
          <p:nvPr/>
        </p:nvSpPr>
        <p:spPr>
          <a:xfrm>
            <a:off x="468313" y="1341438"/>
            <a:ext cx="8351837" cy="4035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6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我们也可以利用分解质因数的方法，比较简便地求出两个数的最小公倍数。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    例如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: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        60 = 2</a:t>
            </a:r>
            <a:r>
              <a:rPr lang="en-US" altLang="zh-CN" sz="2700" b="1" baseline="0">
                <a:latin typeface="Times New Roman" panose="02020603050405020304" pitchFamily="18" charset="0"/>
                <a:ea typeface="宋体" panose="02010600030101010101" pitchFamily="2" charset="-122"/>
              </a:rPr>
              <a:t>×2×3×5</a:t>
            </a:r>
            <a:endParaRPr lang="en-US" altLang="zh-CN" sz="2700" b="1" baseline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60000"/>
              </a:lnSpc>
            </a:pPr>
            <a:r>
              <a:rPr lang="en-US" altLang="zh-CN" sz="2700" b="1" baseline="0">
                <a:latin typeface="Times New Roman" panose="02020603050405020304" pitchFamily="18" charset="0"/>
                <a:ea typeface="宋体" panose="02010600030101010101" pitchFamily="2" charset="-122"/>
              </a:rPr>
              <a:t>        42 = 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700" b="1" baseline="0">
                <a:latin typeface="Times New Roman" panose="02020603050405020304" pitchFamily="18" charset="0"/>
                <a:ea typeface="宋体" panose="02010600030101010101" pitchFamily="2" charset="-122"/>
              </a:rPr>
              <a:t>×3×7</a:t>
            </a:r>
            <a:endParaRPr lang="en-US" altLang="zh-CN" sz="2700" b="1" baseline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60000"/>
              </a:lnSpc>
            </a:pPr>
            <a:r>
              <a:rPr lang="en-US" altLang="zh-CN" sz="2700" b="1" baseline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60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42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的最小公倍数 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= 2</a:t>
            </a:r>
            <a:r>
              <a:rPr lang="en-US" altLang="zh-CN" sz="2700" b="1" baseline="0">
                <a:latin typeface="Times New Roman" panose="02020603050405020304" pitchFamily="18" charset="0"/>
                <a:ea typeface="宋体" panose="02010600030101010101" pitchFamily="2" charset="-122"/>
              </a:rPr>
              <a:t>×3×2×5×7 =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420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5906">
                                            <p:txEl>
                                              <p:charRg st="54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75906">
                                            <p:txEl>
                                              <p:charRg st="54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5906">
                                            <p:txEl>
                                              <p:charRg st="75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75906">
                                            <p:txEl>
                                              <p:charRg st="75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5906">
                                            <p:txEl>
                                              <p:charRg st="94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75906">
                                            <p:txEl>
                                              <p:charRg st="94" end="1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med">
    <p:wipe dir="r"/>
  </p:transition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76930" name="矩形 1276929"/>
          <p:cNvSpPr/>
          <p:nvPr/>
        </p:nvSpPr>
        <p:spPr>
          <a:xfrm>
            <a:off x="539750" y="1419225"/>
            <a:ext cx="7920038" cy="206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>
              <a:lnSpc>
                <a:spcPct val="16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1.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下面每组数的公倍数中有没有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36? 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有没有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48? 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有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marL="342900" lvl="0" indent="-342900">
              <a:lnSpc>
                <a:spcPct val="16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没有 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84?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  <a:p>
            <a:pPr marL="342900" lvl="0" indent="-342900">
              <a:lnSpc>
                <a:spcPct val="16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6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18                21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14                12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8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77954" name="矩形 1277953"/>
          <p:cNvSpPr/>
          <p:nvPr/>
        </p:nvSpPr>
        <p:spPr>
          <a:xfrm>
            <a:off x="539750" y="1419225"/>
            <a:ext cx="8353425" cy="206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>
              <a:lnSpc>
                <a:spcPct val="16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2.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按照从小到大的顺序，从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100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以内的数中找出 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6 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  <a:p>
            <a:pPr marL="342900" lvl="0" indent="-342900">
              <a:lnSpc>
                <a:spcPct val="16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的倍数和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10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的倍数，再找出它们的公倍数和最小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marL="342900" lvl="0" indent="-342900">
              <a:lnSpc>
                <a:spcPct val="16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公倍数。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76589" name="矩形 1176588"/>
          <p:cNvSpPr/>
          <p:nvPr/>
        </p:nvSpPr>
        <p:spPr>
          <a:xfrm>
            <a:off x="1187450" y="1628775"/>
            <a:ext cx="6657975" cy="3698875"/>
          </a:xfrm>
          <a:prstGeom prst="rect">
            <a:avLst/>
          </a:prstGeom>
          <a:solidFill>
            <a:schemeClr val="bg1"/>
          </a:solidFill>
          <a:ln w="22225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sp>
        <p:nvSpPr>
          <p:cNvPr id="1176578" name="矩形 1176577"/>
          <p:cNvSpPr/>
          <p:nvPr/>
        </p:nvSpPr>
        <p:spPr>
          <a:xfrm>
            <a:off x="1547813" y="4652963"/>
            <a:ext cx="64087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2 000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多年前，中国用算筹表示分数。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176580" name="图片 1176579" descr="p-62-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350" y="2205038"/>
            <a:ext cx="3633788" cy="22542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76592" name="组合 1176591"/>
          <p:cNvGrpSpPr/>
          <p:nvPr/>
        </p:nvGrpSpPr>
        <p:grpSpPr>
          <a:xfrm>
            <a:off x="3810000" y="1774825"/>
            <a:ext cx="4002088" cy="1870075"/>
            <a:chOff x="2264" y="1118"/>
            <a:chExt cx="2521" cy="1178"/>
          </a:xfrm>
        </p:grpSpPr>
        <p:pic>
          <p:nvPicPr>
            <p:cNvPr id="1176586" name="图片 1176585" descr="小精灵-021"/>
            <p:cNvPicPr>
              <a:picLocks noChangeAspect="1"/>
            </p:cNvPicPr>
            <p:nvPr/>
          </p:nvPicPr>
          <p:blipFill>
            <a:blip r:embed="rId3"/>
            <a:srcRect l="-26741" t="-9656" r="-17537" b="-17549"/>
            <a:stretch>
              <a:fillRect/>
            </a:stretch>
          </p:blipFill>
          <p:spPr>
            <a:xfrm>
              <a:off x="3788" y="1118"/>
              <a:ext cx="997" cy="11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76587" name="图片 1176586" descr="P-024"/>
            <p:cNvPicPr>
              <a:picLocks noChangeAspect="1"/>
            </p:cNvPicPr>
            <p:nvPr/>
          </p:nvPicPr>
          <p:blipFill>
            <a:blip r:embed="rId4"/>
            <a:srcRect l="-4646" t="-13278" r="-3990" b="-14590"/>
            <a:stretch>
              <a:fillRect/>
            </a:stretch>
          </p:blipFill>
          <p:spPr>
            <a:xfrm>
              <a:off x="2264" y="1163"/>
              <a:ext cx="1712" cy="634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76585" name="组合 1176584"/>
            <p:cNvGrpSpPr/>
            <p:nvPr/>
          </p:nvGrpSpPr>
          <p:grpSpPr>
            <a:xfrm>
              <a:off x="2333" y="1198"/>
              <a:ext cx="1927" cy="558"/>
              <a:chOff x="1633" y="845"/>
              <a:chExt cx="1927" cy="558"/>
            </a:xfrm>
          </p:grpSpPr>
          <p:sp>
            <p:nvSpPr>
              <p:cNvPr id="1176581" name="矩形 1176580"/>
              <p:cNvSpPr/>
              <p:nvPr/>
            </p:nvSpPr>
            <p:spPr>
              <a:xfrm>
                <a:off x="1633" y="961"/>
                <a:ext cx="1927" cy="327"/>
              </a:xfrm>
              <a:prstGeom prst="rect">
                <a:avLst/>
              </a:prstGeom>
              <a:noFill/>
              <a:ln w="22225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/>
                <a:r>
                  <a:rPr lang="zh-CN" altLang="en-US" sz="28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他摆的是     。</a:t>
                </a:r>
                <a:endPara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grpSp>
            <p:nvGrpSpPr>
              <p:cNvPr id="1176582" name="组合 1176581"/>
              <p:cNvGrpSpPr/>
              <p:nvPr/>
            </p:nvGrpSpPr>
            <p:grpSpPr>
              <a:xfrm>
                <a:off x="2608" y="845"/>
                <a:ext cx="218" cy="558"/>
                <a:chOff x="2293" y="3206"/>
                <a:chExt cx="200" cy="558"/>
              </a:xfrm>
            </p:grpSpPr>
            <p:sp>
              <p:nvSpPr>
                <p:cNvPr id="1176583" name="矩形 1176582"/>
                <p:cNvSpPr/>
                <p:nvPr/>
              </p:nvSpPr>
              <p:spPr>
                <a:xfrm>
                  <a:off x="2293" y="3206"/>
                  <a:ext cx="200" cy="558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 lIns="90000" tIns="46800" rIns="90000" bIns="46800" anchor="t">
                  <a:spAutoFit/>
                </a:bodyPr>
                <a:p>
                  <a:pPr lvl="0"/>
                  <a:r>
                    <a:rPr lang="en-US" altLang="zh-CN" sz="2600" b="1" baseline="0">
                      <a:latin typeface="Times New Roman" panose="02020603050405020304" pitchFamily="18" charset="0"/>
                      <a:ea typeface="楷体_GB2312" pitchFamily="49" charset="-122"/>
                    </a:rPr>
                    <a:t>3</a:t>
                  </a:r>
                  <a:endPara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/>
                  <a:r>
                    <a:rPr lang="en-US" altLang="zh-CN" sz="2600" b="1" baseline="0">
                      <a:latin typeface="Times New Roman" panose="02020603050405020304" pitchFamily="18" charset="0"/>
                      <a:ea typeface="楷体_GB2312" pitchFamily="49" charset="-122"/>
                    </a:rPr>
                    <a:t>5</a:t>
                  </a:r>
                  <a:endPara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176584" name="直接连接符 1176583"/>
                <p:cNvSpPr/>
                <p:nvPr/>
              </p:nvSpPr>
              <p:spPr>
                <a:xfrm>
                  <a:off x="2315" y="3485"/>
                  <a:ext cx="174" cy="0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</p:grpSp>
      </p:grpSp>
      <p:sp>
        <p:nvSpPr>
          <p:cNvPr id="1176590" name="椭圆 1176589"/>
          <p:cNvSpPr/>
          <p:nvPr/>
        </p:nvSpPr>
        <p:spPr>
          <a:xfrm>
            <a:off x="7596188" y="5086350"/>
            <a:ext cx="71437" cy="71438"/>
          </a:xfrm>
          <a:prstGeom prst="ellipse">
            <a:avLst/>
          </a:prstGeom>
          <a:solidFill>
            <a:srgbClr val="FF0066"/>
          </a:solidFill>
          <a:ln w="22225" cap="flat" cmpd="sng">
            <a:solidFill>
              <a:srgbClr val="FF0066"/>
            </a:solidFill>
            <a:prstDash val="solid"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sp>
        <p:nvSpPr>
          <p:cNvPr id="1176591" name="椭圆 1176590"/>
          <p:cNvSpPr/>
          <p:nvPr/>
        </p:nvSpPr>
        <p:spPr>
          <a:xfrm>
            <a:off x="7451725" y="5086350"/>
            <a:ext cx="71438" cy="71438"/>
          </a:xfrm>
          <a:prstGeom prst="ellipse">
            <a:avLst/>
          </a:prstGeom>
          <a:solidFill>
            <a:srgbClr val="FF0066"/>
          </a:solidFill>
          <a:ln w="22225" cap="flat" cmpd="sng">
            <a:solidFill>
              <a:srgbClr val="FF0066"/>
            </a:solidFill>
            <a:prstDash val="solid"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wipe dir="r"/>
  </p:transition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78978" name="矩形 1278977"/>
          <p:cNvSpPr/>
          <p:nvPr/>
        </p:nvSpPr>
        <p:spPr>
          <a:xfrm>
            <a:off x="539750" y="1122363"/>
            <a:ext cx="7777163" cy="206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6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3.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求下列每组数的最小公倍数。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2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8           3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8           6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15           6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9 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4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5           1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7           4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10           8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10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endParaRPr lang="en-US" altLang="zh-CN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78979" name="矩形 1278978"/>
          <p:cNvSpPr/>
          <p:nvPr/>
        </p:nvSpPr>
        <p:spPr>
          <a:xfrm>
            <a:off x="1955800" y="1976438"/>
            <a:ext cx="1295400" cy="503237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8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78980" name="矩形 1278979"/>
          <p:cNvSpPr/>
          <p:nvPr/>
        </p:nvSpPr>
        <p:spPr>
          <a:xfrm>
            <a:off x="3779838" y="1976438"/>
            <a:ext cx="1295400" cy="503237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24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78981" name="矩形 1278980"/>
          <p:cNvSpPr/>
          <p:nvPr/>
        </p:nvSpPr>
        <p:spPr>
          <a:xfrm>
            <a:off x="5724525" y="1989138"/>
            <a:ext cx="1295400" cy="503237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30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78982" name="矩形 1278981"/>
          <p:cNvSpPr/>
          <p:nvPr/>
        </p:nvSpPr>
        <p:spPr>
          <a:xfrm>
            <a:off x="7613650" y="1963738"/>
            <a:ext cx="1295400" cy="503237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18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78983" name="矩形 1278982"/>
          <p:cNvSpPr/>
          <p:nvPr/>
        </p:nvSpPr>
        <p:spPr>
          <a:xfrm>
            <a:off x="1955800" y="2636838"/>
            <a:ext cx="1295400" cy="503237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20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78984" name="矩形 1278983"/>
          <p:cNvSpPr/>
          <p:nvPr/>
        </p:nvSpPr>
        <p:spPr>
          <a:xfrm>
            <a:off x="3840163" y="2638425"/>
            <a:ext cx="1295400" cy="503238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7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78985" name="矩形 1278984"/>
          <p:cNvSpPr/>
          <p:nvPr/>
        </p:nvSpPr>
        <p:spPr>
          <a:xfrm>
            <a:off x="5724525" y="2636838"/>
            <a:ext cx="1295400" cy="503237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20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78986" name="矩形 1278985"/>
          <p:cNvSpPr/>
          <p:nvPr/>
        </p:nvSpPr>
        <p:spPr>
          <a:xfrm>
            <a:off x="7639050" y="2624138"/>
            <a:ext cx="1295400" cy="503237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40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78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78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78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78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78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78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78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78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8979" grpId="0"/>
      <p:bldP spid="1278980" grpId="0"/>
      <p:bldP spid="1278981" grpId="0"/>
      <p:bldP spid="1278982" grpId="0"/>
      <p:bldP spid="1278983" grpId="0"/>
      <p:bldP spid="1278984" grpId="0"/>
      <p:bldP spid="1278985" grpId="0"/>
      <p:bldP spid="1278986" grpId="0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280002" name="图片 1280001" descr="P-9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350" y="2533650"/>
            <a:ext cx="4505325" cy="2728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80003" name="矩形 1280002"/>
          <p:cNvSpPr/>
          <p:nvPr/>
        </p:nvSpPr>
        <p:spPr>
          <a:xfrm>
            <a:off x="539750" y="1014413"/>
            <a:ext cx="8280400" cy="132715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5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4.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李阿姨今天给月季和君子兰同时浇了水，至少多少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天以后给这两种花同时浇水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280004" name="组合 1280003"/>
          <p:cNvGrpSpPr/>
          <p:nvPr/>
        </p:nvGrpSpPr>
        <p:grpSpPr>
          <a:xfrm>
            <a:off x="3635375" y="2212975"/>
            <a:ext cx="4424363" cy="1404938"/>
            <a:chOff x="2472" y="1593"/>
            <a:chExt cx="2787" cy="885"/>
          </a:xfrm>
        </p:grpSpPr>
        <p:pic>
          <p:nvPicPr>
            <p:cNvPr id="1280005" name="图片 1280004" descr="0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72" y="1593"/>
              <a:ext cx="2767" cy="8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80006" name="矩形 1280005"/>
            <p:cNvSpPr/>
            <p:nvPr/>
          </p:nvSpPr>
          <p:spPr>
            <a:xfrm>
              <a:off x="2713" y="1661"/>
              <a:ext cx="2546" cy="732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月季每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4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天浇一次水</a:t>
              </a:r>
              <a:r>
                <a:rPr lang="en-US" altLang="zh-CN" sz="2700" b="1" baseline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君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子兰每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6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天浇一次水。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280007" name="矩形 1280006"/>
          <p:cNvSpPr/>
          <p:nvPr/>
        </p:nvSpPr>
        <p:spPr>
          <a:xfrm>
            <a:off x="971550" y="5084763"/>
            <a:ext cx="7056438" cy="132715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50000"/>
              </a:lnSpc>
            </a:pP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4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6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的最小公倍数是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12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答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: 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至少要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12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天以后给这两种花同时浇水。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07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80007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07">
                                            <p:txEl>
                                              <p:charRg st="28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80007">
                                            <p:txEl>
                                              <p:charRg st="28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81026" name="矩形 1281025"/>
          <p:cNvSpPr/>
          <p:nvPr/>
        </p:nvSpPr>
        <p:spPr>
          <a:xfrm>
            <a:off x="539750" y="1412875"/>
            <a:ext cx="7993063" cy="4187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6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5.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下面的说法对吗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? 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说一说你的理由。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800" b="1" baseline="0"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两个数的最小公倍数一定比这两个数都大。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      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错。两个数的最小公倍数不一定比这两个数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都大。比如</a:t>
            </a:r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:  2 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8 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的最小公倍数是 </a:t>
            </a:r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8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两个数的积一定是这两个数的公倍数。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对。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026">
                                            <p:txEl>
                                              <p:charRg st="22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81026">
                                            <p:txEl>
                                              <p:charRg st="22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026">
                                            <p:txEl>
                                              <p:charRg st="49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81026">
                                            <p:txEl>
                                              <p:charRg st="49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026">
                                            <p:txEl>
                                              <p:charRg st="79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81026">
                                            <p:txEl>
                                              <p:charRg st="79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026">
                                            <p:txEl>
                                              <p:charRg st="114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81026">
                                            <p:txEl>
                                              <p:charRg st="114" end="1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026">
                                            <p:txEl>
                                              <p:charRg st="137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81026">
                                            <p:txEl>
                                              <p:charRg st="137" end="1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82050" name="矩形 1282049"/>
          <p:cNvSpPr/>
          <p:nvPr/>
        </p:nvSpPr>
        <p:spPr>
          <a:xfrm>
            <a:off x="468313" y="1398588"/>
            <a:ext cx="8048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6. 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282051" name="组合 1282050"/>
          <p:cNvGrpSpPr/>
          <p:nvPr/>
        </p:nvGrpSpPr>
        <p:grpSpPr>
          <a:xfrm>
            <a:off x="949325" y="1341438"/>
            <a:ext cx="7654925" cy="3041650"/>
            <a:chOff x="385" y="1434"/>
            <a:chExt cx="4822" cy="1916"/>
          </a:xfrm>
        </p:grpSpPr>
        <p:pic>
          <p:nvPicPr>
            <p:cNvPr id="1282052" name="图片 1282051" descr="气泡-5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3" y="1476"/>
              <a:ext cx="3717" cy="9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82053" name="矩形 1282052"/>
            <p:cNvSpPr/>
            <p:nvPr/>
          </p:nvSpPr>
          <p:spPr>
            <a:xfrm>
              <a:off x="385" y="1434"/>
              <a:ext cx="3488" cy="9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just">
                <a:lnSpc>
                  <a:spcPct val="12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这块正方形布料，既可以都做成边长是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8 cm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的方巾，也可以都做成边长是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10 cm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的方巾，都没有剩余。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1282054" name="图片 1282053" descr="p-9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4" y="1480"/>
              <a:ext cx="1783" cy="187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82055" name="矩形 1282054"/>
          <p:cNvSpPr/>
          <p:nvPr/>
        </p:nvSpPr>
        <p:spPr>
          <a:xfrm>
            <a:off x="971550" y="2852738"/>
            <a:ext cx="6624638" cy="1457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6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这块正方形布料的边长至少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是多少厘米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 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82056" name="矩形 1282055"/>
          <p:cNvSpPr/>
          <p:nvPr/>
        </p:nvSpPr>
        <p:spPr>
          <a:xfrm>
            <a:off x="1008063" y="4221163"/>
            <a:ext cx="7235825" cy="1457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60000"/>
              </a:lnSpc>
            </a:pPr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8 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10 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的最小公倍数是 </a:t>
            </a:r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40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答</a:t>
            </a:r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:  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这块正方形布料的边长至少是 </a:t>
            </a:r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40 cm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05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8205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056">
                                            <p:txEl>
                                              <p:charRg st="19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82056">
                                            <p:txEl>
                                              <p:charRg st="19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83074" name="矩形 1283073"/>
          <p:cNvSpPr/>
          <p:nvPr/>
        </p:nvSpPr>
        <p:spPr>
          <a:xfrm>
            <a:off x="971550" y="5054600"/>
            <a:ext cx="7561263" cy="132715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5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这两路公共汽车同时发车以后，至少过多少分钟两路车才第二次同时出发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283075" name="图片 1283074" descr="P-92"/>
          <p:cNvPicPr>
            <a:picLocks noChangeAspect="1"/>
          </p:cNvPicPr>
          <p:nvPr/>
        </p:nvPicPr>
        <p:blipFill>
          <a:blip r:embed="rId2"/>
          <a:srcRect r="41777"/>
          <a:stretch>
            <a:fillRect/>
          </a:stretch>
        </p:blipFill>
        <p:spPr>
          <a:xfrm>
            <a:off x="827088" y="2395538"/>
            <a:ext cx="3557587" cy="2762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83076" name="矩形 1283075"/>
          <p:cNvSpPr/>
          <p:nvPr/>
        </p:nvSpPr>
        <p:spPr>
          <a:xfrm>
            <a:off x="684213" y="1125538"/>
            <a:ext cx="719137" cy="503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7. 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283077" name="组合 1283076"/>
          <p:cNvGrpSpPr/>
          <p:nvPr/>
        </p:nvGrpSpPr>
        <p:grpSpPr>
          <a:xfrm>
            <a:off x="6411913" y="2349500"/>
            <a:ext cx="1831975" cy="1289050"/>
            <a:chOff x="4150" y="1525"/>
            <a:chExt cx="1154" cy="812"/>
          </a:xfrm>
        </p:grpSpPr>
        <p:pic>
          <p:nvPicPr>
            <p:cNvPr id="1283078" name="图片 1283077" descr="P-00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50" y="1570"/>
              <a:ext cx="1119" cy="7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83079" name="矩形 1283078"/>
            <p:cNvSpPr/>
            <p:nvPr/>
          </p:nvSpPr>
          <p:spPr>
            <a:xfrm>
              <a:off x="4150" y="1525"/>
              <a:ext cx="1154" cy="6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120000"/>
                </a:lnSpc>
              </a:pPr>
              <a:r>
                <a:rPr lang="zh-CN" altLang="en-US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它们刚才同</a:t>
              </a:r>
              <a:endParaRPr lang="zh-CN" altLang="en-US" sz="26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zh-CN" altLang="en-US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时发的车。</a:t>
              </a:r>
              <a:endParaRPr lang="zh-CN" altLang="en-US" sz="26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283080" name="组合 1283079"/>
          <p:cNvGrpSpPr/>
          <p:nvPr/>
        </p:nvGrpSpPr>
        <p:grpSpPr>
          <a:xfrm>
            <a:off x="2674938" y="909638"/>
            <a:ext cx="4344987" cy="1079500"/>
            <a:chOff x="839" y="754"/>
            <a:chExt cx="2737" cy="680"/>
          </a:xfrm>
        </p:grpSpPr>
        <p:sp>
          <p:nvSpPr>
            <p:cNvPr id="1283081" name="矩形 1283080"/>
            <p:cNvSpPr/>
            <p:nvPr/>
          </p:nvSpPr>
          <p:spPr>
            <a:xfrm>
              <a:off x="839" y="756"/>
              <a:ext cx="2574" cy="663"/>
            </a:xfrm>
            <a:prstGeom prst="rect">
              <a:avLst/>
            </a:prstGeom>
            <a:solidFill>
              <a:srgbClr val="99CCFF"/>
            </a:solidFill>
            <a:ln w="190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83082" name="矩形 1283081"/>
            <p:cNvSpPr/>
            <p:nvPr/>
          </p:nvSpPr>
          <p:spPr>
            <a:xfrm>
              <a:off x="854" y="754"/>
              <a:ext cx="2722" cy="680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20000"/>
                </a:lnSpc>
              </a:pP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3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路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: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每隔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6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分钟发一次车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5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路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: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每隔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8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分钟发一次车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283083" name="组合 1283082"/>
          <p:cNvGrpSpPr/>
          <p:nvPr/>
        </p:nvGrpSpPr>
        <p:grpSpPr>
          <a:xfrm>
            <a:off x="3254375" y="2055813"/>
            <a:ext cx="2819400" cy="1589087"/>
            <a:chOff x="2326" y="1413"/>
            <a:chExt cx="1776" cy="1001"/>
          </a:xfrm>
        </p:grpSpPr>
        <p:pic>
          <p:nvPicPr>
            <p:cNvPr id="1283084" name="图片 1283083" descr="P-016"/>
            <p:cNvPicPr>
              <a:picLocks noChangeAspect="1"/>
            </p:cNvPicPr>
            <p:nvPr/>
          </p:nvPicPr>
          <p:blipFill>
            <a:blip r:embed="rId4"/>
            <a:srcRect l="-8713" t="-7480" r="-6502" b="-7480"/>
            <a:stretch>
              <a:fillRect/>
            </a:stretch>
          </p:blipFill>
          <p:spPr>
            <a:xfrm flipH="1">
              <a:off x="2326" y="1413"/>
              <a:ext cx="1776" cy="100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83085" name="矩形 1283084"/>
            <p:cNvSpPr/>
            <p:nvPr/>
          </p:nvSpPr>
          <p:spPr>
            <a:xfrm>
              <a:off x="2426" y="1502"/>
              <a:ext cx="1570" cy="6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120000"/>
                </a:lnSpc>
              </a:pPr>
              <a:r>
                <a:rPr lang="en-US" altLang="zh-CN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3 </a:t>
              </a:r>
              <a:r>
                <a:rPr lang="zh-CN" altLang="en-US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路和 </a:t>
              </a:r>
              <a:r>
                <a:rPr lang="en-US" altLang="zh-CN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5 </a:t>
              </a:r>
              <a:r>
                <a:rPr lang="zh-CN" altLang="en-US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路的起</a:t>
              </a:r>
              <a:endParaRPr lang="zh-CN" altLang="en-US" sz="26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zh-CN" altLang="en-US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点站都在这儿。</a:t>
              </a:r>
              <a:endParaRPr lang="zh-CN" altLang="en-US" sz="26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pic>
        <p:nvPicPr>
          <p:cNvPr id="1283086" name="图片 1283085" descr="P-92"/>
          <p:cNvPicPr>
            <a:picLocks noChangeAspect="1"/>
          </p:cNvPicPr>
          <p:nvPr/>
        </p:nvPicPr>
        <p:blipFill>
          <a:blip r:embed="rId2"/>
          <a:srcRect l="70538" t="39999"/>
          <a:stretch>
            <a:fillRect/>
          </a:stretch>
        </p:blipFill>
        <p:spPr>
          <a:xfrm>
            <a:off x="5691188" y="3500438"/>
            <a:ext cx="1800225" cy="1657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074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83074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84098" name="矩形 1284097"/>
          <p:cNvSpPr/>
          <p:nvPr/>
        </p:nvSpPr>
        <p:spPr>
          <a:xfrm>
            <a:off x="827088" y="1412875"/>
            <a:ext cx="7561262" cy="132715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50000"/>
              </a:lnSpc>
            </a:pP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6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8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的最小公倍数是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24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所以至少过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24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分钟两路车才第二次同时发车。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098">
                                            <p:txEl>
                                              <p:charRg st="18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84098">
                                            <p:txEl>
                                              <p:charRg st="18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85122" name="矩形 1285121"/>
          <p:cNvSpPr/>
          <p:nvPr/>
        </p:nvSpPr>
        <p:spPr>
          <a:xfrm>
            <a:off x="539750" y="4765675"/>
            <a:ext cx="7993063" cy="132715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50000"/>
              </a:lnSpc>
            </a:pP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如果爸爸妈妈同时起跑，至少多少分钟后两人在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  起点再次相遇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?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此时爸爸、妈妈分别跑了多少圈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285123" name="图片 1285122" descr="P-92-2"/>
          <p:cNvPicPr>
            <a:picLocks noChangeAspect="1"/>
          </p:cNvPicPr>
          <p:nvPr/>
        </p:nvPicPr>
        <p:blipFill>
          <a:blip r:embed="rId2"/>
          <a:srcRect l="1877" r="1749" b="7677"/>
          <a:stretch>
            <a:fillRect/>
          </a:stretch>
        </p:blipFill>
        <p:spPr>
          <a:xfrm>
            <a:off x="1130300" y="1395413"/>
            <a:ext cx="7402513" cy="3330575"/>
          </a:xfrm>
          <a:prstGeom prst="rect">
            <a:avLst/>
          </a:prstGeom>
          <a:gradFill rotWithShape="1">
            <a:gsLst>
              <a:gs pos="0">
                <a:srgbClr val="74D8FC"/>
              </a:gs>
              <a:gs pos="100000">
                <a:schemeClr val="bg1"/>
              </a:gs>
            </a:gsLst>
            <a:lin ang="5400000" scaled="1"/>
            <a:tileRect/>
          </a:gradFill>
          <a:ln w="19050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285124" name="矩形 1285123"/>
          <p:cNvSpPr/>
          <p:nvPr/>
        </p:nvSpPr>
        <p:spPr>
          <a:xfrm>
            <a:off x="611188" y="1270000"/>
            <a:ext cx="719137" cy="503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8. 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285125" name="组合 1285124"/>
          <p:cNvGrpSpPr/>
          <p:nvPr/>
        </p:nvGrpSpPr>
        <p:grpSpPr>
          <a:xfrm>
            <a:off x="1116013" y="2420938"/>
            <a:ext cx="2185987" cy="1079500"/>
            <a:chOff x="732" y="1525"/>
            <a:chExt cx="1377" cy="680"/>
          </a:xfrm>
        </p:grpSpPr>
        <p:pic>
          <p:nvPicPr>
            <p:cNvPr id="1285126" name="图片 1285125" descr="P-04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1" y="1578"/>
              <a:ext cx="1358" cy="6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85127" name="矩形 1285126"/>
            <p:cNvSpPr/>
            <p:nvPr/>
          </p:nvSpPr>
          <p:spPr>
            <a:xfrm>
              <a:off x="732" y="1525"/>
              <a:ext cx="1194" cy="68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12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我跑一圈用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3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分钟。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285128" name="组合 1285127"/>
          <p:cNvGrpSpPr/>
          <p:nvPr/>
        </p:nvGrpSpPr>
        <p:grpSpPr>
          <a:xfrm>
            <a:off x="4103688" y="1438275"/>
            <a:ext cx="3276600" cy="766763"/>
            <a:chOff x="2330" y="876"/>
            <a:chExt cx="2064" cy="483"/>
          </a:xfrm>
        </p:grpSpPr>
        <p:pic>
          <p:nvPicPr>
            <p:cNvPr id="1285129" name="图片 1285128" descr="P-00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30" y="876"/>
              <a:ext cx="2004" cy="4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85130" name="矩形 1285129"/>
            <p:cNvSpPr/>
            <p:nvPr/>
          </p:nvSpPr>
          <p:spPr>
            <a:xfrm>
              <a:off x="2336" y="890"/>
              <a:ext cx="2058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我跑一圈用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4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分钟。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285131" name="组合 1285130"/>
          <p:cNvGrpSpPr/>
          <p:nvPr/>
        </p:nvGrpSpPr>
        <p:grpSpPr>
          <a:xfrm>
            <a:off x="7053263" y="3440113"/>
            <a:ext cx="1622425" cy="925512"/>
            <a:chOff x="4398" y="1901"/>
            <a:chExt cx="1022" cy="583"/>
          </a:xfrm>
        </p:grpSpPr>
        <p:pic>
          <p:nvPicPr>
            <p:cNvPr id="1285132" name="图片 1285131" descr="P-03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98" y="1901"/>
              <a:ext cx="896" cy="5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85133" name="矩形 1285132"/>
            <p:cNvSpPr/>
            <p:nvPr/>
          </p:nvSpPr>
          <p:spPr>
            <a:xfrm>
              <a:off x="4496" y="1902"/>
              <a:ext cx="924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我要用 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6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分钟。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12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8512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122">
                                            <p:txEl>
                                              <p:charRg st="2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85122">
                                            <p:txEl>
                                              <p:charRg st="25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86146" name="矩形 1286145"/>
          <p:cNvSpPr/>
          <p:nvPr/>
        </p:nvSpPr>
        <p:spPr>
          <a:xfrm>
            <a:off x="539750" y="1196975"/>
            <a:ext cx="8280400" cy="337820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60000"/>
              </a:lnSpc>
            </a:pP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的最小公倍数是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12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所以爸爸、妈妈至少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12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分钟后两人在起点再次相遇。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             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12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 = 4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圈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700" b="1" baseline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60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             12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 = 3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圈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700" b="1" baseline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答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: 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此时爸爸跑了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圈，妈妈跑了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圈。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86147" name="矩形 1286146"/>
          <p:cNvSpPr/>
          <p:nvPr/>
        </p:nvSpPr>
        <p:spPr>
          <a:xfrm>
            <a:off x="539750" y="4870450"/>
            <a:ext cx="4537075" cy="503238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你还能提出什么问题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146">
                                            <p:txEl>
                                              <p:charRg st="18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86146">
                                            <p:txEl>
                                              <p:charRg st="18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146">
                                            <p:txEl>
                                              <p:charRg st="45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86146">
                                            <p:txEl>
                                              <p:charRg st="45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146">
                                            <p:txEl>
                                              <p:charRg st="84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86146">
                                            <p:txEl>
                                              <p:charRg st="84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146">
                                            <p:txEl>
                                              <p:charRg st="123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86146">
                                            <p:txEl>
                                              <p:charRg st="123" end="1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8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6147" grpId="0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87170" name="矩形 1287169"/>
          <p:cNvSpPr/>
          <p:nvPr/>
        </p:nvSpPr>
        <p:spPr>
          <a:xfrm>
            <a:off x="684213" y="1395413"/>
            <a:ext cx="8208962" cy="145732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60000"/>
              </a:lnSpc>
            </a:pP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9.*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36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可能是哪两个数的最小公倍数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? 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你能找出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 几组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88194" name="矩形 1288193"/>
          <p:cNvSpPr/>
          <p:nvPr/>
        </p:nvSpPr>
        <p:spPr>
          <a:xfrm>
            <a:off x="468313" y="1292225"/>
            <a:ext cx="8502650" cy="418782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6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我们也可以利用分解质因数的方法，比较简便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地求出两个数的最小公倍数。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    例如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: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                        60 = </a:t>
            </a: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800" b="1" baseline="0">
                <a:latin typeface="Times New Roman" panose="02020603050405020304" pitchFamily="18" charset="0"/>
                <a:ea typeface="黑体" panose="02010609060101010101" pitchFamily="2" charset="-122"/>
              </a:rPr>
              <a:t>×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800" b="1" baseline="0">
                <a:latin typeface="Times New Roman" panose="02020603050405020304" pitchFamily="18" charset="0"/>
                <a:ea typeface="黑体" panose="02010609060101010101" pitchFamily="2" charset="-122"/>
              </a:rPr>
              <a:t>×</a:t>
            </a: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en-US" altLang="zh-CN" sz="2800" b="1" baseline="0">
                <a:latin typeface="Times New Roman" panose="02020603050405020304" pitchFamily="18" charset="0"/>
                <a:ea typeface="黑体" panose="02010609060101010101" pitchFamily="2" charset="-122"/>
              </a:rPr>
              <a:t>×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5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                        42 = </a:t>
            </a: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800" b="1" baseline="0">
                <a:latin typeface="Times New Roman" panose="02020603050405020304" pitchFamily="18" charset="0"/>
                <a:ea typeface="黑体" panose="02010609060101010101" pitchFamily="2" charset="-122"/>
              </a:rPr>
              <a:t>×</a:t>
            </a: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en-US" altLang="zh-CN" sz="2800" b="1" baseline="0">
                <a:latin typeface="Times New Roman" panose="02020603050405020304" pitchFamily="18" charset="0"/>
                <a:ea typeface="黑体" panose="02010609060101010101" pitchFamily="2" charset="-122"/>
              </a:rPr>
              <a:t>×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7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    60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42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的最小公倍数 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= </a:t>
            </a: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800" b="1" baseline="0">
                <a:latin typeface="Times New Roman" panose="02020603050405020304" pitchFamily="18" charset="0"/>
                <a:ea typeface="黑体" panose="02010609060101010101" pitchFamily="2" charset="-122"/>
              </a:rPr>
              <a:t>×</a:t>
            </a: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en-US" altLang="zh-CN" sz="2800" b="1" baseline="0">
                <a:latin typeface="Times New Roman" panose="02020603050405020304" pitchFamily="18" charset="0"/>
                <a:ea typeface="黑体" panose="02010609060101010101" pitchFamily="2" charset="-122"/>
              </a:rPr>
              <a:t>×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800" b="1" baseline="0">
                <a:latin typeface="Times New Roman" panose="02020603050405020304" pitchFamily="18" charset="0"/>
                <a:ea typeface="黑体" panose="02010609060101010101" pitchFamily="2" charset="-122"/>
              </a:rPr>
              <a:t>×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5</a:t>
            </a:r>
            <a:r>
              <a:rPr lang="en-US" altLang="zh-CN" sz="2800" b="1" baseline="0">
                <a:latin typeface="Times New Roman" panose="02020603050405020304" pitchFamily="18" charset="0"/>
                <a:ea typeface="黑体" panose="02010609060101010101" pitchFamily="2" charset="-122"/>
              </a:rPr>
              <a:t>×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7</a:t>
            </a:r>
            <a:r>
              <a:rPr lang="en-US" altLang="zh-CN" sz="2800" b="1" baseline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= 420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77604" name="矩形 1177603"/>
          <p:cNvSpPr/>
          <p:nvPr/>
        </p:nvSpPr>
        <p:spPr>
          <a:xfrm>
            <a:off x="1187450" y="1628775"/>
            <a:ext cx="6657975" cy="3698875"/>
          </a:xfrm>
          <a:prstGeom prst="rect">
            <a:avLst/>
          </a:prstGeom>
          <a:solidFill>
            <a:schemeClr val="bg1"/>
          </a:solidFill>
          <a:ln w="22225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sp>
        <p:nvSpPr>
          <p:cNvPr id="1177602" name="矩形 1177601"/>
          <p:cNvSpPr/>
          <p:nvPr/>
        </p:nvSpPr>
        <p:spPr>
          <a:xfrm>
            <a:off x="1474788" y="4638675"/>
            <a:ext cx="61928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后来，印度用阿拉伯数字表示分数。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77605" name="椭圆 1177604"/>
          <p:cNvSpPr/>
          <p:nvPr/>
        </p:nvSpPr>
        <p:spPr>
          <a:xfrm>
            <a:off x="7596188" y="5086350"/>
            <a:ext cx="71437" cy="71438"/>
          </a:xfrm>
          <a:prstGeom prst="ellipse">
            <a:avLst/>
          </a:prstGeom>
          <a:solidFill>
            <a:srgbClr val="FF0066"/>
          </a:solidFill>
          <a:ln w="22225" cap="flat" cmpd="sng">
            <a:solidFill>
              <a:srgbClr val="FF0066"/>
            </a:solidFill>
            <a:prstDash val="solid"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sp>
        <p:nvSpPr>
          <p:cNvPr id="1177606" name="椭圆 1177605"/>
          <p:cNvSpPr/>
          <p:nvPr/>
        </p:nvSpPr>
        <p:spPr>
          <a:xfrm>
            <a:off x="7451725" y="5086350"/>
            <a:ext cx="71438" cy="71438"/>
          </a:xfrm>
          <a:prstGeom prst="ellipse">
            <a:avLst/>
          </a:prstGeom>
          <a:solidFill>
            <a:srgbClr val="FF0066"/>
          </a:solidFill>
          <a:ln w="22225" cap="flat" cmpd="sng">
            <a:solidFill>
              <a:srgbClr val="FF0066"/>
            </a:solidFill>
            <a:prstDash val="solid"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sp>
        <p:nvSpPr>
          <p:cNvPr id="1177607" name="椭圆 1177606"/>
          <p:cNvSpPr/>
          <p:nvPr/>
        </p:nvSpPr>
        <p:spPr>
          <a:xfrm>
            <a:off x="7529513" y="4954588"/>
            <a:ext cx="71437" cy="71437"/>
          </a:xfrm>
          <a:prstGeom prst="ellipse">
            <a:avLst/>
          </a:prstGeom>
          <a:solidFill>
            <a:srgbClr val="FF0066"/>
          </a:solidFill>
          <a:ln w="22225" cap="flat" cmpd="sng">
            <a:solidFill>
              <a:srgbClr val="FF0066"/>
            </a:solidFill>
            <a:prstDash val="solid"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pic>
        <p:nvPicPr>
          <p:cNvPr id="1177609" name="图片 1177608" descr="小精灵-06"/>
          <p:cNvPicPr>
            <a:picLocks noChangeAspect="1"/>
          </p:cNvPicPr>
          <p:nvPr/>
        </p:nvPicPr>
        <p:blipFill>
          <a:blip r:embed="rId2"/>
          <a:srcRect l="-10672" t="-8427" r="-20290" b="-10381"/>
          <a:stretch>
            <a:fillRect/>
          </a:stretch>
        </p:blipFill>
        <p:spPr>
          <a:xfrm>
            <a:off x="1547813" y="1773238"/>
            <a:ext cx="1577975" cy="183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77611" name="矩形 1177610"/>
          <p:cNvSpPr/>
          <p:nvPr/>
        </p:nvSpPr>
        <p:spPr>
          <a:xfrm>
            <a:off x="3276600" y="3275013"/>
            <a:ext cx="431800" cy="946150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77615" name="组合 1177614"/>
          <p:cNvGrpSpPr/>
          <p:nvPr/>
        </p:nvGrpSpPr>
        <p:grpSpPr>
          <a:xfrm>
            <a:off x="3059113" y="2243138"/>
            <a:ext cx="4524375" cy="538162"/>
            <a:chOff x="1927" y="1413"/>
            <a:chExt cx="2850" cy="339"/>
          </a:xfrm>
        </p:grpSpPr>
        <p:pic>
          <p:nvPicPr>
            <p:cNvPr id="1177613" name="图片 1177612" descr="P-030"/>
            <p:cNvPicPr>
              <a:picLocks noChangeAspect="1"/>
            </p:cNvPicPr>
            <p:nvPr/>
          </p:nvPicPr>
          <p:blipFill>
            <a:blip r:embed="rId3"/>
            <a:srcRect r="4491"/>
            <a:stretch>
              <a:fillRect/>
            </a:stretch>
          </p:blipFill>
          <p:spPr>
            <a:xfrm>
              <a:off x="1927" y="1417"/>
              <a:ext cx="2042" cy="3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77614" name="图片 1177613" descr="P-030"/>
            <p:cNvPicPr>
              <a:picLocks noChangeAspect="1"/>
            </p:cNvPicPr>
            <p:nvPr/>
          </p:nvPicPr>
          <p:blipFill>
            <a:blip r:embed="rId3"/>
            <a:srcRect l="63658"/>
            <a:stretch>
              <a:fillRect/>
            </a:stretch>
          </p:blipFill>
          <p:spPr>
            <a:xfrm>
              <a:off x="3781" y="1417"/>
              <a:ext cx="777" cy="3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77610" name="矩形 1177609"/>
            <p:cNvSpPr/>
            <p:nvPr/>
          </p:nvSpPr>
          <p:spPr>
            <a:xfrm>
              <a:off x="2080" y="1413"/>
              <a:ext cx="2697" cy="327"/>
            </a:xfrm>
            <a:prstGeom prst="rect">
              <a:avLst/>
            </a:prstGeom>
            <a:noFill/>
            <a:ln w="22225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这种方法和我国的类似。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177618" name="矩形 1177617"/>
          <p:cNvSpPr/>
          <p:nvPr/>
        </p:nvSpPr>
        <p:spPr>
          <a:xfrm>
            <a:off x="4211638" y="3500438"/>
            <a:ext cx="1971675" cy="534987"/>
          </a:xfrm>
          <a:prstGeom prst="rect">
            <a:avLst/>
          </a:prstGeom>
          <a:solidFill>
            <a:srgbClr val="FECEF5"/>
          </a:solidFill>
          <a:ln w="222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sp>
        <p:nvSpPr>
          <p:cNvPr id="1177616" name="矩形 1177615"/>
          <p:cNvSpPr/>
          <p:nvPr/>
        </p:nvSpPr>
        <p:spPr>
          <a:xfrm>
            <a:off x="4197350" y="3486150"/>
            <a:ext cx="2246313" cy="519113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没有分数线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77621" name="直接连接符 1177620"/>
          <p:cNvSpPr/>
          <p:nvPr/>
        </p:nvSpPr>
        <p:spPr>
          <a:xfrm flipH="1">
            <a:off x="3635375" y="3767138"/>
            <a:ext cx="574675" cy="0"/>
          </a:xfrm>
          <a:prstGeom prst="line">
            <a:avLst/>
          </a:prstGeom>
          <a:ln w="22225" cap="flat" cmpd="sng">
            <a:solidFill>
              <a:srgbClr val="FF0066"/>
            </a:solidFill>
            <a:prstDash val="solid"/>
            <a:headEnd type="none" w="med" len="med"/>
            <a:tailEnd type="triangle" w="lg" len="lg"/>
          </a:ln>
        </p:spPr>
      </p:sp>
    </p:spTree>
  </p:cSld>
  <p:clrMapOvr>
    <a:masterClrMapping/>
  </p:clrMapOvr>
  <p:transition spd="med">
    <p:wipe dir="r"/>
  </p:transition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89218" name="矩形 1289217"/>
          <p:cNvSpPr/>
          <p:nvPr/>
        </p:nvSpPr>
        <p:spPr>
          <a:xfrm>
            <a:off x="1333500" y="2054225"/>
            <a:ext cx="3382963" cy="137477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你知道地球上的陆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地多还是海洋多吗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289219" name="组合 1289218"/>
          <p:cNvGrpSpPr/>
          <p:nvPr/>
        </p:nvGrpSpPr>
        <p:grpSpPr>
          <a:xfrm>
            <a:off x="601663" y="1125538"/>
            <a:ext cx="2314575" cy="852487"/>
            <a:chOff x="3152" y="618"/>
            <a:chExt cx="1458" cy="537"/>
          </a:xfrm>
        </p:grpSpPr>
        <p:pic>
          <p:nvPicPr>
            <p:cNvPr id="1289220" name="图片 1289219" descr="虫子-0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52" y="618"/>
              <a:ext cx="1458" cy="5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89221" name="矩形 1289220"/>
            <p:cNvSpPr/>
            <p:nvPr/>
          </p:nvSpPr>
          <p:spPr>
            <a:xfrm>
              <a:off x="3340" y="710"/>
              <a:ext cx="96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2600" b="1" baseline="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通     分 </a:t>
              </a:r>
              <a:endParaRPr lang="zh-CN" altLang="en-US" sz="2600" b="1" baseline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1289222" name="组合 1289221"/>
          <p:cNvGrpSpPr/>
          <p:nvPr/>
        </p:nvGrpSpPr>
        <p:grpSpPr>
          <a:xfrm>
            <a:off x="539750" y="2211388"/>
            <a:ext cx="1025525" cy="569912"/>
            <a:chOff x="585" y="1319"/>
            <a:chExt cx="646" cy="359"/>
          </a:xfrm>
        </p:grpSpPr>
        <p:pic>
          <p:nvPicPr>
            <p:cNvPr id="1289223" name="图片 1289222" descr="小鱼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" y="1319"/>
              <a:ext cx="515" cy="3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89224" name="矩形 1289223"/>
            <p:cNvSpPr/>
            <p:nvPr/>
          </p:nvSpPr>
          <p:spPr>
            <a:xfrm>
              <a:off x="745" y="1338"/>
              <a:ext cx="48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buClrTx/>
              </a:pPr>
              <a:r>
                <a:rPr lang="en-US" altLang="zh-CN" sz="2800" b="1" baseline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3</a:t>
              </a:r>
              <a:endParaRPr lang="en-US" altLang="zh-CN" sz="2800" b="1" baseline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1289225" name="组合 1289224"/>
          <p:cNvGrpSpPr/>
          <p:nvPr/>
        </p:nvGrpSpPr>
        <p:grpSpPr>
          <a:xfrm>
            <a:off x="771525" y="3860800"/>
            <a:ext cx="7832725" cy="2170113"/>
            <a:chOff x="486" y="2432"/>
            <a:chExt cx="4934" cy="1367"/>
          </a:xfrm>
        </p:grpSpPr>
        <p:pic>
          <p:nvPicPr>
            <p:cNvPr id="1289226" name="图片 1289225" descr="气泡-5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49" y="2704"/>
              <a:ext cx="3835" cy="108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89227" name="矩形 1289226"/>
            <p:cNvSpPr/>
            <p:nvPr/>
          </p:nvSpPr>
          <p:spPr>
            <a:xfrm>
              <a:off x="1790" y="2617"/>
              <a:ext cx="3630" cy="1094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20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陆地面积约占地球总面积的      ，而海洋面积约占地球总面积的      。</a:t>
              </a:r>
              <a:endParaRPr lang="zh-CN" altLang="en-US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289228" name="组合 1289227"/>
            <p:cNvGrpSpPr/>
            <p:nvPr/>
          </p:nvGrpSpPr>
          <p:grpSpPr>
            <a:xfrm>
              <a:off x="4462" y="2710"/>
              <a:ext cx="322" cy="558"/>
              <a:chOff x="1753" y="1424"/>
              <a:chExt cx="398" cy="558"/>
            </a:xfrm>
          </p:grpSpPr>
          <p:sp>
            <p:nvSpPr>
              <p:cNvPr id="1289229" name="矩形 1289228"/>
              <p:cNvSpPr/>
              <p:nvPr/>
            </p:nvSpPr>
            <p:spPr>
              <a:xfrm>
                <a:off x="1753" y="1424"/>
                <a:ext cx="39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89230" name="直接连接符 1289229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289231" name="组合 1289230"/>
            <p:cNvGrpSpPr/>
            <p:nvPr/>
          </p:nvGrpSpPr>
          <p:grpSpPr>
            <a:xfrm>
              <a:off x="4466" y="3241"/>
              <a:ext cx="322" cy="558"/>
              <a:chOff x="1753" y="1424"/>
              <a:chExt cx="398" cy="558"/>
            </a:xfrm>
          </p:grpSpPr>
          <p:sp>
            <p:nvSpPr>
              <p:cNvPr id="1289232" name="矩形 1289231"/>
              <p:cNvSpPr/>
              <p:nvPr/>
            </p:nvSpPr>
            <p:spPr>
              <a:xfrm>
                <a:off x="1753" y="1424"/>
                <a:ext cx="39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89233" name="直接连接符 1289232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pic>
          <p:nvPicPr>
            <p:cNvPr id="1289234" name="图片 1289233" descr="小精灵-0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6" y="2432"/>
              <a:ext cx="943" cy="97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289235" name="图片 1289234" descr="扫描000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0563" y="1412875"/>
            <a:ext cx="4211637" cy="2505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89236" name="矩形 1289235"/>
          <p:cNvSpPr/>
          <p:nvPr/>
        </p:nvSpPr>
        <p:spPr>
          <a:xfrm>
            <a:off x="5865813" y="955675"/>
            <a:ext cx="2670175" cy="473075"/>
          </a:xfrm>
          <a:prstGeom prst="rect">
            <a:avLst/>
          </a:prstGeom>
          <a:noFill/>
          <a:ln w="1270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500" b="1" baseline="0" dirty="0">
                <a:latin typeface="Times New Roman" panose="02020603050405020304" pitchFamily="18" charset="0"/>
                <a:ea typeface="楷体_GB2312" pitchFamily="49" charset="-122"/>
              </a:rPr>
              <a:t>世界地图</a:t>
            </a:r>
            <a:endParaRPr lang="zh-CN" altLang="en-US" sz="25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8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290242" name="图片 1290241" descr="气泡-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9763" y="1430338"/>
            <a:ext cx="2668587" cy="20701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90243" name="组合 1290242"/>
          <p:cNvGrpSpPr/>
          <p:nvPr/>
        </p:nvGrpSpPr>
        <p:grpSpPr>
          <a:xfrm>
            <a:off x="539750" y="1576388"/>
            <a:ext cx="5184775" cy="1636712"/>
            <a:chOff x="430" y="927"/>
            <a:chExt cx="3266" cy="1031"/>
          </a:xfrm>
        </p:grpSpPr>
        <p:pic>
          <p:nvPicPr>
            <p:cNvPr id="1290244" name="图片 1290243" descr="气泡-5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2" y="927"/>
              <a:ext cx="3007" cy="10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90245" name="矩形 1290244"/>
            <p:cNvSpPr/>
            <p:nvPr/>
          </p:nvSpPr>
          <p:spPr>
            <a:xfrm>
              <a:off x="430" y="929"/>
              <a:ext cx="3266" cy="732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如果把地球面积分成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10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份，陆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地只占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3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份，海洋占了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7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份。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290246" name="组合 1290245"/>
          <p:cNvGrpSpPr/>
          <p:nvPr/>
        </p:nvGrpSpPr>
        <p:grpSpPr>
          <a:xfrm>
            <a:off x="3932238" y="4195763"/>
            <a:ext cx="1576387" cy="946150"/>
            <a:chOff x="2250" y="2643"/>
            <a:chExt cx="993" cy="596"/>
          </a:xfrm>
        </p:grpSpPr>
        <p:grpSp>
          <p:nvGrpSpPr>
            <p:cNvPr id="1290247" name="组合 1290246"/>
            <p:cNvGrpSpPr/>
            <p:nvPr/>
          </p:nvGrpSpPr>
          <p:grpSpPr>
            <a:xfrm>
              <a:off x="2250" y="2643"/>
              <a:ext cx="338" cy="596"/>
              <a:chOff x="1757" y="1408"/>
              <a:chExt cx="389" cy="596"/>
            </a:xfrm>
          </p:grpSpPr>
          <p:sp>
            <p:nvSpPr>
              <p:cNvPr id="1290248" name="矩形 1290247"/>
              <p:cNvSpPr/>
              <p:nvPr/>
            </p:nvSpPr>
            <p:spPr>
              <a:xfrm>
                <a:off x="1757" y="1408"/>
                <a:ext cx="389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0249" name="直接连接符 1290248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290250" name="组合 1290249"/>
            <p:cNvGrpSpPr/>
            <p:nvPr/>
          </p:nvGrpSpPr>
          <p:grpSpPr>
            <a:xfrm>
              <a:off x="2905" y="2643"/>
              <a:ext cx="338" cy="596"/>
              <a:chOff x="1757" y="1408"/>
              <a:chExt cx="389" cy="596"/>
            </a:xfrm>
          </p:grpSpPr>
          <p:sp>
            <p:nvSpPr>
              <p:cNvPr id="1290251" name="矩形 1290250"/>
              <p:cNvSpPr/>
              <p:nvPr/>
            </p:nvSpPr>
            <p:spPr>
              <a:xfrm>
                <a:off x="1757" y="1408"/>
                <a:ext cx="389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0252" name="直接连接符 1290251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0253" name="椭圆 1290252"/>
            <p:cNvSpPr/>
            <p:nvPr/>
          </p:nvSpPr>
          <p:spPr>
            <a:xfrm>
              <a:off x="2619" y="2814"/>
              <a:ext cx="255" cy="255"/>
            </a:xfrm>
            <a:prstGeom prst="ellipse">
              <a:avLst/>
            </a:prstGeom>
            <a:solidFill>
              <a:schemeClr val="bg1"/>
            </a:solidFill>
            <a:ln w="19050" cap="flat" cmpd="sng">
              <a:solidFill>
                <a:srgbClr val="FF0066"/>
              </a:solidFill>
              <a:prstDash val="solid"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90254" name="矩形 1290253"/>
          <p:cNvSpPr/>
          <p:nvPr/>
        </p:nvSpPr>
        <p:spPr>
          <a:xfrm>
            <a:off x="4429125" y="4391025"/>
            <a:ext cx="525463" cy="503238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＜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290255" name="图片 1290254" descr="P-93"/>
          <p:cNvPicPr>
            <a:picLocks noChangeAspect="1"/>
          </p:cNvPicPr>
          <p:nvPr/>
        </p:nvPicPr>
        <p:blipFill>
          <a:blip r:embed="rId4"/>
          <a:srcRect r="53374"/>
          <a:stretch>
            <a:fillRect/>
          </a:stretch>
        </p:blipFill>
        <p:spPr>
          <a:xfrm>
            <a:off x="1127125" y="3068638"/>
            <a:ext cx="2076450" cy="25336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90256" name="组合 1290255"/>
          <p:cNvGrpSpPr/>
          <p:nvPr/>
        </p:nvGrpSpPr>
        <p:grpSpPr>
          <a:xfrm>
            <a:off x="5924550" y="1285875"/>
            <a:ext cx="2944813" cy="1855788"/>
            <a:chOff x="3112" y="810"/>
            <a:chExt cx="1855" cy="1169"/>
          </a:xfrm>
        </p:grpSpPr>
        <p:sp>
          <p:nvSpPr>
            <p:cNvPr id="1290257" name="矩形 1290256"/>
            <p:cNvSpPr/>
            <p:nvPr/>
          </p:nvSpPr>
          <p:spPr>
            <a:xfrm>
              <a:off x="3379" y="810"/>
              <a:ext cx="1588" cy="1094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20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是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3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个      ，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20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是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7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个      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290258" name="组合 1290257"/>
            <p:cNvGrpSpPr/>
            <p:nvPr/>
          </p:nvGrpSpPr>
          <p:grpSpPr>
            <a:xfrm>
              <a:off x="3112" y="890"/>
              <a:ext cx="322" cy="558"/>
              <a:chOff x="1753" y="1424"/>
              <a:chExt cx="398" cy="558"/>
            </a:xfrm>
          </p:grpSpPr>
          <p:sp>
            <p:nvSpPr>
              <p:cNvPr id="1290259" name="矩形 1290258"/>
              <p:cNvSpPr/>
              <p:nvPr/>
            </p:nvSpPr>
            <p:spPr>
              <a:xfrm>
                <a:off x="1753" y="1424"/>
                <a:ext cx="39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0260" name="直接连接符 1290259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290261" name="组合 1290260"/>
            <p:cNvGrpSpPr/>
            <p:nvPr/>
          </p:nvGrpSpPr>
          <p:grpSpPr>
            <a:xfrm>
              <a:off x="3112" y="1421"/>
              <a:ext cx="322" cy="558"/>
              <a:chOff x="1753" y="1424"/>
              <a:chExt cx="398" cy="558"/>
            </a:xfrm>
          </p:grpSpPr>
          <p:sp>
            <p:nvSpPr>
              <p:cNvPr id="1290262" name="矩形 1290261"/>
              <p:cNvSpPr/>
              <p:nvPr/>
            </p:nvSpPr>
            <p:spPr>
              <a:xfrm>
                <a:off x="1753" y="1424"/>
                <a:ext cx="39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0263" name="直接连接符 1290262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290264" name="组合 1290263"/>
            <p:cNvGrpSpPr/>
            <p:nvPr/>
          </p:nvGrpSpPr>
          <p:grpSpPr>
            <a:xfrm>
              <a:off x="4097" y="890"/>
              <a:ext cx="322" cy="558"/>
              <a:chOff x="1753" y="1424"/>
              <a:chExt cx="398" cy="558"/>
            </a:xfrm>
          </p:grpSpPr>
          <p:sp>
            <p:nvSpPr>
              <p:cNvPr id="1290265" name="矩形 1290264"/>
              <p:cNvSpPr/>
              <p:nvPr/>
            </p:nvSpPr>
            <p:spPr>
              <a:xfrm>
                <a:off x="1753" y="1424"/>
                <a:ext cx="39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0266" name="直接连接符 1290265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290267" name="组合 1290266"/>
            <p:cNvGrpSpPr/>
            <p:nvPr/>
          </p:nvGrpSpPr>
          <p:grpSpPr>
            <a:xfrm>
              <a:off x="4097" y="1421"/>
              <a:ext cx="322" cy="558"/>
              <a:chOff x="1753" y="1424"/>
              <a:chExt cx="398" cy="558"/>
            </a:xfrm>
          </p:grpSpPr>
          <p:sp>
            <p:nvSpPr>
              <p:cNvPr id="1290268" name="矩形 1290267"/>
              <p:cNvSpPr/>
              <p:nvPr/>
            </p:nvSpPr>
            <p:spPr>
              <a:xfrm>
                <a:off x="1753" y="1424"/>
                <a:ext cx="39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0269" name="直接连接符 1290268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pic>
        <p:nvPicPr>
          <p:cNvPr id="1290270" name="图片 1290269" descr="P-93"/>
          <p:cNvPicPr>
            <a:picLocks noChangeAspect="1"/>
          </p:cNvPicPr>
          <p:nvPr/>
        </p:nvPicPr>
        <p:blipFill>
          <a:blip r:embed="rId4"/>
          <a:srcRect l="58049"/>
          <a:stretch>
            <a:fillRect/>
          </a:stretch>
        </p:blipFill>
        <p:spPr>
          <a:xfrm>
            <a:off x="6376988" y="3284538"/>
            <a:ext cx="1866900" cy="2533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9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9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54" grpId="0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291266" name="组合 1291265"/>
          <p:cNvGrpSpPr/>
          <p:nvPr/>
        </p:nvGrpSpPr>
        <p:grpSpPr>
          <a:xfrm>
            <a:off x="755650" y="1846263"/>
            <a:ext cx="1576388" cy="946150"/>
            <a:chOff x="2250" y="2643"/>
            <a:chExt cx="993" cy="596"/>
          </a:xfrm>
        </p:grpSpPr>
        <p:grpSp>
          <p:nvGrpSpPr>
            <p:cNvPr id="1291267" name="组合 1291266"/>
            <p:cNvGrpSpPr/>
            <p:nvPr/>
          </p:nvGrpSpPr>
          <p:grpSpPr>
            <a:xfrm>
              <a:off x="2250" y="2643"/>
              <a:ext cx="338" cy="596"/>
              <a:chOff x="1757" y="1408"/>
              <a:chExt cx="389" cy="596"/>
            </a:xfrm>
          </p:grpSpPr>
          <p:sp>
            <p:nvSpPr>
              <p:cNvPr id="1291268" name="矩形 1291267"/>
              <p:cNvSpPr/>
              <p:nvPr/>
            </p:nvSpPr>
            <p:spPr>
              <a:xfrm>
                <a:off x="1757" y="1408"/>
                <a:ext cx="389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13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1269" name="直接连接符 1291268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291270" name="组合 1291269"/>
            <p:cNvGrpSpPr/>
            <p:nvPr/>
          </p:nvGrpSpPr>
          <p:grpSpPr>
            <a:xfrm>
              <a:off x="2905" y="2643"/>
              <a:ext cx="338" cy="596"/>
              <a:chOff x="1756" y="1408"/>
              <a:chExt cx="391" cy="596"/>
            </a:xfrm>
          </p:grpSpPr>
          <p:sp>
            <p:nvSpPr>
              <p:cNvPr id="1291271" name="矩形 1291270"/>
              <p:cNvSpPr/>
              <p:nvPr/>
            </p:nvSpPr>
            <p:spPr>
              <a:xfrm>
                <a:off x="1756" y="1408"/>
                <a:ext cx="391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13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1272" name="直接连接符 1291271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1273" name="椭圆 1291272"/>
            <p:cNvSpPr/>
            <p:nvPr/>
          </p:nvSpPr>
          <p:spPr>
            <a:xfrm>
              <a:off x="2619" y="2814"/>
              <a:ext cx="255" cy="255"/>
            </a:xfrm>
            <a:prstGeom prst="ellipse">
              <a:avLst/>
            </a:prstGeom>
            <a:solidFill>
              <a:schemeClr val="bg1"/>
            </a:solidFill>
            <a:ln w="19050" cap="flat" cmpd="sng">
              <a:solidFill>
                <a:srgbClr val="FF0066"/>
              </a:solidFill>
              <a:prstDash val="solid"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91274" name="矩形 1291273"/>
          <p:cNvSpPr/>
          <p:nvPr/>
        </p:nvSpPr>
        <p:spPr>
          <a:xfrm>
            <a:off x="1252538" y="2041525"/>
            <a:ext cx="525462" cy="503238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＜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91275" name="矩形 1291274"/>
          <p:cNvSpPr/>
          <p:nvPr/>
        </p:nvSpPr>
        <p:spPr>
          <a:xfrm>
            <a:off x="684213" y="1196975"/>
            <a:ext cx="2522537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再比较一下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: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291276" name="组合 1291275"/>
          <p:cNvGrpSpPr/>
          <p:nvPr/>
        </p:nvGrpSpPr>
        <p:grpSpPr>
          <a:xfrm>
            <a:off x="844550" y="2976563"/>
            <a:ext cx="1487488" cy="946150"/>
            <a:chOff x="2306" y="2643"/>
            <a:chExt cx="937" cy="596"/>
          </a:xfrm>
        </p:grpSpPr>
        <p:grpSp>
          <p:nvGrpSpPr>
            <p:cNvPr id="1291277" name="组合 1291276"/>
            <p:cNvGrpSpPr/>
            <p:nvPr/>
          </p:nvGrpSpPr>
          <p:grpSpPr>
            <a:xfrm>
              <a:off x="2306" y="2643"/>
              <a:ext cx="226" cy="596"/>
              <a:chOff x="1821" y="1408"/>
              <a:chExt cx="261" cy="596"/>
            </a:xfrm>
          </p:grpSpPr>
          <p:sp>
            <p:nvSpPr>
              <p:cNvPr id="1291278" name="矩形 1291277"/>
              <p:cNvSpPr/>
              <p:nvPr/>
            </p:nvSpPr>
            <p:spPr>
              <a:xfrm>
                <a:off x="1821" y="1408"/>
                <a:ext cx="261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1279" name="直接连接符 1291278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291280" name="组合 1291279"/>
            <p:cNvGrpSpPr/>
            <p:nvPr/>
          </p:nvGrpSpPr>
          <p:grpSpPr>
            <a:xfrm>
              <a:off x="2905" y="2643"/>
              <a:ext cx="338" cy="596"/>
              <a:chOff x="1756" y="1408"/>
              <a:chExt cx="391" cy="596"/>
            </a:xfrm>
          </p:grpSpPr>
          <p:sp>
            <p:nvSpPr>
              <p:cNvPr id="1291281" name="矩形 1291280"/>
              <p:cNvSpPr/>
              <p:nvPr/>
            </p:nvSpPr>
            <p:spPr>
              <a:xfrm>
                <a:off x="1756" y="1408"/>
                <a:ext cx="391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11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1282" name="直接连接符 1291281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1283" name="椭圆 1291282"/>
            <p:cNvSpPr/>
            <p:nvPr/>
          </p:nvSpPr>
          <p:spPr>
            <a:xfrm>
              <a:off x="2619" y="2814"/>
              <a:ext cx="255" cy="255"/>
            </a:xfrm>
            <a:prstGeom prst="ellipse">
              <a:avLst/>
            </a:prstGeom>
            <a:solidFill>
              <a:schemeClr val="bg1"/>
            </a:solidFill>
            <a:ln w="19050" cap="flat" cmpd="sng">
              <a:solidFill>
                <a:srgbClr val="FF0066"/>
              </a:solidFill>
              <a:prstDash val="solid"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91284" name="矩形 1291283"/>
          <p:cNvSpPr/>
          <p:nvPr/>
        </p:nvSpPr>
        <p:spPr>
          <a:xfrm>
            <a:off x="1290638" y="3171825"/>
            <a:ext cx="525462" cy="503238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291285" name="组合 1291284"/>
          <p:cNvGrpSpPr/>
          <p:nvPr/>
        </p:nvGrpSpPr>
        <p:grpSpPr>
          <a:xfrm>
            <a:off x="3487738" y="1846263"/>
            <a:ext cx="1295400" cy="946150"/>
            <a:chOff x="1883" y="1357"/>
            <a:chExt cx="816" cy="596"/>
          </a:xfrm>
        </p:grpSpPr>
        <p:grpSp>
          <p:nvGrpSpPr>
            <p:cNvPr id="1291286" name="组合 1291285"/>
            <p:cNvGrpSpPr/>
            <p:nvPr/>
          </p:nvGrpSpPr>
          <p:grpSpPr>
            <a:xfrm>
              <a:off x="1883" y="1357"/>
              <a:ext cx="226" cy="596"/>
              <a:chOff x="1783" y="1408"/>
              <a:chExt cx="335" cy="596"/>
            </a:xfrm>
          </p:grpSpPr>
          <p:sp>
            <p:nvSpPr>
              <p:cNvPr id="1291287" name="矩形 1291286"/>
              <p:cNvSpPr/>
              <p:nvPr/>
            </p:nvSpPr>
            <p:spPr>
              <a:xfrm>
                <a:off x="1783" y="1408"/>
                <a:ext cx="335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1288" name="直接连接符 1291287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291289" name="组合 1291288"/>
            <p:cNvGrpSpPr/>
            <p:nvPr/>
          </p:nvGrpSpPr>
          <p:grpSpPr>
            <a:xfrm>
              <a:off x="2473" y="1357"/>
              <a:ext cx="226" cy="596"/>
              <a:chOff x="1783" y="1408"/>
              <a:chExt cx="335" cy="596"/>
            </a:xfrm>
          </p:grpSpPr>
          <p:sp>
            <p:nvSpPr>
              <p:cNvPr id="1291290" name="矩形 1291289"/>
              <p:cNvSpPr/>
              <p:nvPr/>
            </p:nvSpPr>
            <p:spPr>
              <a:xfrm>
                <a:off x="1783" y="1408"/>
                <a:ext cx="335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1291" name="直接连接符 1291290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1292" name="椭圆 1291291"/>
            <p:cNvSpPr/>
            <p:nvPr/>
          </p:nvSpPr>
          <p:spPr>
            <a:xfrm>
              <a:off x="2163" y="1528"/>
              <a:ext cx="255" cy="255"/>
            </a:xfrm>
            <a:prstGeom prst="ellipse">
              <a:avLst/>
            </a:prstGeom>
            <a:solidFill>
              <a:schemeClr val="bg1"/>
            </a:solidFill>
            <a:ln w="19050" cap="flat" cmpd="sng">
              <a:solidFill>
                <a:srgbClr val="FF0066"/>
              </a:solidFill>
              <a:prstDash val="solid"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91293" name="组合 1291292"/>
          <p:cNvGrpSpPr/>
          <p:nvPr/>
        </p:nvGrpSpPr>
        <p:grpSpPr>
          <a:xfrm>
            <a:off x="3487738" y="2976563"/>
            <a:ext cx="1295400" cy="946150"/>
            <a:chOff x="1883" y="1357"/>
            <a:chExt cx="816" cy="596"/>
          </a:xfrm>
        </p:grpSpPr>
        <p:grpSp>
          <p:nvGrpSpPr>
            <p:cNvPr id="1291294" name="组合 1291293"/>
            <p:cNvGrpSpPr/>
            <p:nvPr/>
          </p:nvGrpSpPr>
          <p:grpSpPr>
            <a:xfrm>
              <a:off x="1883" y="1357"/>
              <a:ext cx="226" cy="596"/>
              <a:chOff x="1783" y="1408"/>
              <a:chExt cx="335" cy="596"/>
            </a:xfrm>
          </p:grpSpPr>
          <p:sp>
            <p:nvSpPr>
              <p:cNvPr id="1291295" name="矩形 1291294"/>
              <p:cNvSpPr/>
              <p:nvPr/>
            </p:nvSpPr>
            <p:spPr>
              <a:xfrm>
                <a:off x="1783" y="1408"/>
                <a:ext cx="335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1296" name="直接连接符 1291295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291297" name="组合 1291296"/>
            <p:cNvGrpSpPr/>
            <p:nvPr/>
          </p:nvGrpSpPr>
          <p:grpSpPr>
            <a:xfrm>
              <a:off x="2473" y="1357"/>
              <a:ext cx="226" cy="596"/>
              <a:chOff x="1783" y="1408"/>
              <a:chExt cx="335" cy="596"/>
            </a:xfrm>
          </p:grpSpPr>
          <p:sp>
            <p:nvSpPr>
              <p:cNvPr id="1291298" name="矩形 1291297"/>
              <p:cNvSpPr/>
              <p:nvPr/>
            </p:nvSpPr>
            <p:spPr>
              <a:xfrm>
                <a:off x="1783" y="1408"/>
                <a:ext cx="335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1299" name="直接连接符 1291298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1300" name="椭圆 1291299"/>
            <p:cNvSpPr/>
            <p:nvPr/>
          </p:nvSpPr>
          <p:spPr>
            <a:xfrm>
              <a:off x="2163" y="1528"/>
              <a:ext cx="255" cy="255"/>
            </a:xfrm>
            <a:prstGeom prst="ellipse">
              <a:avLst/>
            </a:prstGeom>
            <a:solidFill>
              <a:schemeClr val="bg1"/>
            </a:solidFill>
            <a:ln w="19050" cap="flat" cmpd="sng">
              <a:solidFill>
                <a:srgbClr val="FF0066"/>
              </a:solidFill>
              <a:prstDash val="solid"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91301" name="组合 1291300"/>
          <p:cNvGrpSpPr/>
          <p:nvPr/>
        </p:nvGrpSpPr>
        <p:grpSpPr>
          <a:xfrm>
            <a:off x="5940425" y="1846263"/>
            <a:ext cx="1295400" cy="946150"/>
            <a:chOff x="1883" y="1357"/>
            <a:chExt cx="816" cy="596"/>
          </a:xfrm>
        </p:grpSpPr>
        <p:grpSp>
          <p:nvGrpSpPr>
            <p:cNvPr id="1291302" name="组合 1291301"/>
            <p:cNvGrpSpPr/>
            <p:nvPr/>
          </p:nvGrpSpPr>
          <p:grpSpPr>
            <a:xfrm>
              <a:off x="1883" y="1357"/>
              <a:ext cx="226" cy="596"/>
              <a:chOff x="1783" y="1408"/>
              <a:chExt cx="335" cy="596"/>
            </a:xfrm>
          </p:grpSpPr>
          <p:sp>
            <p:nvSpPr>
              <p:cNvPr id="1291303" name="矩形 1291302"/>
              <p:cNvSpPr/>
              <p:nvPr/>
            </p:nvSpPr>
            <p:spPr>
              <a:xfrm>
                <a:off x="1783" y="1408"/>
                <a:ext cx="335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1304" name="直接连接符 1291303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291305" name="组合 1291304"/>
            <p:cNvGrpSpPr/>
            <p:nvPr/>
          </p:nvGrpSpPr>
          <p:grpSpPr>
            <a:xfrm>
              <a:off x="2473" y="1357"/>
              <a:ext cx="226" cy="596"/>
              <a:chOff x="1783" y="1408"/>
              <a:chExt cx="335" cy="596"/>
            </a:xfrm>
          </p:grpSpPr>
          <p:sp>
            <p:nvSpPr>
              <p:cNvPr id="1291306" name="矩形 1291305"/>
              <p:cNvSpPr/>
              <p:nvPr/>
            </p:nvSpPr>
            <p:spPr>
              <a:xfrm>
                <a:off x="1783" y="1408"/>
                <a:ext cx="335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1307" name="直接连接符 1291306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1308" name="椭圆 1291307"/>
            <p:cNvSpPr/>
            <p:nvPr/>
          </p:nvSpPr>
          <p:spPr>
            <a:xfrm>
              <a:off x="2163" y="1528"/>
              <a:ext cx="255" cy="255"/>
            </a:xfrm>
            <a:prstGeom prst="ellipse">
              <a:avLst/>
            </a:prstGeom>
            <a:solidFill>
              <a:schemeClr val="bg1"/>
            </a:solidFill>
            <a:ln w="19050" cap="flat" cmpd="sng">
              <a:solidFill>
                <a:srgbClr val="FF0066"/>
              </a:solidFill>
              <a:prstDash val="solid"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91309" name="组合 1291308"/>
          <p:cNvGrpSpPr/>
          <p:nvPr/>
        </p:nvGrpSpPr>
        <p:grpSpPr>
          <a:xfrm>
            <a:off x="5940425" y="2976563"/>
            <a:ext cx="1576388" cy="946150"/>
            <a:chOff x="2250" y="2643"/>
            <a:chExt cx="993" cy="596"/>
          </a:xfrm>
        </p:grpSpPr>
        <p:grpSp>
          <p:nvGrpSpPr>
            <p:cNvPr id="1291310" name="组合 1291309"/>
            <p:cNvGrpSpPr/>
            <p:nvPr/>
          </p:nvGrpSpPr>
          <p:grpSpPr>
            <a:xfrm>
              <a:off x="2250" y="2643"/>
              <a:ext cx="338" cy="596"/>
              <a:chOff x="1756" y="1408"/>
              <a:chExt cx="391" cy="596"/>
            </a:xfrm>
          </p:grpSpPr>
          <p:sp>
            <p:nvSpPr>
              <p:cNvPr id="1291311" name="矩形 1291310"/>
              <p:cNvSpPr/>
              <p:nvPr/>
            </p:nvSpPr>
            <p:spPr>
              <a:xfrm>
                <a:off x="1756" y="1408"/>
                <a:ext cx="391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12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17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1312" name="直接连接符 1291311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291313" name="组合 1291312"/>
            <p:cNvGrpSpPr/>
            <p:nvPr/>
          </p:nvGrpSpPr>
          <p:grpSpPr>
            <a:xfrm>
              <a:off x="2905" y="2643"/>
              <a:ext cx="338" cy="596"/>
              <a:chOff x="1757" y="1408"/>
              <a:chExt cx="389" cy="596"/>
            </a:xfrm>
          </p:grpSpPr>
          <p:sp>
            <p:nvSpPr>
              <p:cNvPr id="1291314" name="矩形 1291313"/>
              <p:cNvSpPr/>
              <p:nvPr/>
            </p:nvSpPr>
            <p:spPr>
              <a:xfrm>
                <a:off x="1757" y="1408"/>
                <a:ext cx="389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12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19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1315" name="直接连接符 1291314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1316" name="椭圆 1291315"/>
            <p:cNvSpPr/>
            <p:nvPr/>
          </p:nvSpPr>
          <p:spPr>
            <a:xfrm>
              <a:off x="2619" y="2814"/>
              <a:ext cx="255" cy="255"/>
            </a:xfrm>
            <a:prstGeom prst="ellipse">
              <a:avLst/>
            </a:prstGeom>
            <a:solidFill>
              <a:schemeClr val="bg1"/>
            </a:solidFill>
            <a:ln w="19050" cap="flat" cmpd="sng">
              <a:solidFill>
                <a:srgbClr val="FF0066"/>
              </a:solidFill>
              <a:prstDash val="solid"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91317" name="矩形 1291316"/>
          <p:cNvSpPr/>
          <p:nvPr/>
        </p:nvSpPr>
        <p:spPr>
          <a:xfrm>
            <a:off x="3852863" y="2041525"/>
            <a:ext cx="525462" cy="503238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＜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91318" name="矩形 1291317"/>
          <p:cNvSpPr/>
          <p:nvPr/>
        </p:nvSpPr>
        <p:spPr>
          <a:xfrm>
            <a:off x="6326188" y="2041525"/>
            <a:ext cx="525462" cy="503238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91319" name="矩形 1291318"/>
          <p:cNvSpPr/>
          <p:nvPr/>
        </p:nvSpPr>
        <p:spPr>
          <a:xfrm>
            <a:off x="3890963" y="3171825"/>
            <a:ext cx="525462" cy="503238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91320" name="矩形 1291319"/>
          <p:cNvSpPr/>
          <p:nvPr/>
        </p:nvSpPr>
        <p:spPr>
          <a:xfrm>
            <a:off x="6473825" y="3171825"/>
            <a:ext cx="525463" cy="503238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91321" name="矩形 1291320"/>
          <p:cNvSpPr/>
          <p:nvPr/>
        </p:nvSpPr>
        <p:spPr>
          <a:xfrm>
            <a:off x="684213" y="4076700"/>
            <a:ext cx="7624762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上面每组分数中的两个分数有什么共同的地方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291322" name="组合 1291321"/>
          <p:cNvGrpSpPr/>
          <p:nvPr/>
        </p:nvGrpSpPr>
        <p:grpSpPr>
          <a:xfrm>
            <a:off x="920750" y="4700588"/>
            <a:ext cx="7212013" cy="1465262"/>
            <a:chOff x="580" y="2886"/>
            <a:chExt cx="4543" cy="923"/>
          </a:xfrm>
        </p:grpSpPr>
        <p:pic>
          <p:nvPicPr>
            <p:cNvPr id="1291323" name="图片 1291322" descr="气泡-5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0" y="3043"/>
              <a:ext cx="3803" cy="7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91324" name="矩形 1291323"/>
            <p:cNvSpPr/>
            <p:nvPr/>
          </p:nvSpPr>
          <p:spPr>
            <a:xfrm>
              <a:off x="581" y="3020"/>
              <a:ext cx="3642" cy="758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30000"/>
                </a:lnSpc>
              </a:pP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分母相同的两个分数怎样比较大小</a:t>
              </a:r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?  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分子相同的两个分数呢</a:t>
              </a:r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?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1291325" name="图片 1291324" descr="小精灵-0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68" y="2886"/>
              <a:ext cx="655" cy="92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9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9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9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9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91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91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91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91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1274" grpId="0"/>
      <p:bldP spid="1291284" grpId="0"/>
      <p:bldP spid="1291317" grpId="0"/>
      <p:bldP spid="1291318" grpId="0"/>
      <p:bldP spid="1291319" grpId="0"/>
      <p:bldP spid="1291320" grpId="0"/>
      <p:bldP spid="1291321" grpId="0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292290" name="图片 1292289" descr="p-94"/>
          <p:cNvPicPr>
            <a:picLocks noChangeAspect="1"/>
          </p:cNvPicPr>
          <p:nvPr/>
        </p:nvPicPr>
        <p:blipFill>
          <a:blip r:embed="rId2"/>
          <a:srcRect l="10149" t="27687" r="6387" b="33766"/>
          <a:stretch>
            <a:fillRect/>
          </a:stretch>
        </p:blipFill>
        <p:spPr>
          <a:xfrm>
            <a:off x="1028700" y="3357563"/>
            <a:ext cx="7288213" cy="2524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92291" name="图片 1292290" descr="0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725" y="2349500"/>
            <a:ext cx="2617788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92292" name="图片 1292291" descr="0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575" y="2552700"/>
            <a:ext cx="2617788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92293" name="矩形 1292292"/>
          <p:cNvSpPr/>
          <p:nvPr/>
        </p:nvSpPr>
        <p:spPr>
          <a:xfrm>
            <a:off x="1401763" y="1125538"/>
            <a:ext cx="7131050" cy="132715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5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豆类食品含有较高的蛋白质和脂肪，经常食用有益于人体健康。</a:t>
            </a:r>
            <a:endParaRPr lang="zh-CN" altLang="en-US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92294" name="矩形 1292293"/>
          <p:cNvSpPr/>
          <p:nvPr/>
        </p:nvSpPr>
        <p:spPr>
          <a:xfrm>
            <a:off x="1403350" y="5734050"/>
            <a:ext cx="6265863" cy="503238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黄豆和蚕豆哪个的蛋白质含量比较高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292295" name="组合 1292294"/>
          <p:cNvGrpSpPr/>
          <p:nvPr/>
        </p:nvGrpSpPr>
        <p:grpSpPr>
          <a:xfrm>
            <a:off x="755650" y="2479675"/>
            <a:ext cx="2581275" cy="1487488"/>
            <a:chOff x="891" y="1570"/>
            <a:chExt cx="1626" cy="937"/>
          </a:xfrm>
        </p:grpSpPr>
        <p:sp>
          <p:nvSpPr>
            <p:cNvPr id="1292296" name="矩形 1292295"/>
            <p:cNvSpPr/>
            <p:nvPr/>
          </p:nvSpPr>
          <p:spPr>
            <a:xfrm>
              <a:off x="891" y="1570"/>
              <a:ext cx="1626" cy="83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15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我的蛋白质含量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大约是     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292297" name="组合 1292296"/>
            <p:cNvGrpSpPr/>
            <p:nvPr/>
          </p:nvGrpSpPr>
          <p:grpSpPr>
            <a:xfrm>
              <a:off x="1617" y="1949"/>
              <a:ext cx="218" cy="558"/>
              <a:chOff x="1789" y="1424"/>
              <a:chExt cx="323" cy="558"/>
            </a:xfrm>
          </p:grpSpPr>
          <p:sp>
            <p:nvSpPr>
              <p:cNvPr id="1292298" name="矩形 1292297"/>
              <p:cNvSpPr/>
              <p:nvPr/>
            </p:nvSpPr>
            <p:spPr>
              <a:xfrm>
                <a:off x="1789" y="1424"/>
                <a:ext cx="323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2299" name="直接连接符 1292298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292300" name="组合 1292299"/>
          <p:cNvGrpSpPr/>
          <p:nvPr/>
        </p:nvGrpSpPr>
        <p:grpSpPr>
          <a:xfrm>
            <a:off x="5318125" y="2276475"/>
            <a:ext cx="2581275" cy="1487488"/>
            <a:chOff x="891" y="1570"/>
            <a:chExt cx="1626" cy="937"/>
          </a:xfrm>
        </p:grpSpPr>
        <p:sp>
          <p:nvSpPr>
            <p:cNvPr id="1292301" name="矩形 1292300"/>
            <p:cNvSpPr/>
            <p:nvPr/>
          </p:nvSpPr>
          <p:spPr>
            <a:xfrm>
              <a:off x="891" y="1570"/>
              <a:ext cx="1626" cy="83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15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我的蛋白质含量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大约是     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292302" name="组合 1292301"/>
            <p:cNvGrpSpPr/>
            <p:nvPr/>
          </p:nvGrpSpPr>
          <p:grpSpPr>
            <a:xfrm>
              <a:off x="1617" y="1949"/>
              <a:ext cx="218" cy="558"/>
              <a:chOff x="1789" y="1424"/>
              <a:chExt cx="323" cy="558"/>
            </a:xfrm>
          </p:grpSpPr>
          <p:sp>
            <p:nvSpPr>
              <p:cNvPr id="1292303" name="矩形 1292302"/>
              <p:cNvSpPr/>
              <p:nvPr/>
            </p:nvSpPr>
            <p:spPr>
              <a:xfrm>
                <a:off x="1789" y="1424"/>
                <a:ext cx="323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2304" name="直接连接符 1292303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sp>
        <p:nvSpPr>
          <p:cNvPr id="1292305" name="矩形 1292304"/>
          <p:cNvSpPr/>
          <p:nvPr/>
        </p:nvSpPr>
        <p:spPr>
          <a:xfrm>
            <a:off x="1187450" y="5086350"/>
            <a:ext cx="960438" cy="503238"/>
          </a:xfrm>
          <a:prstGeom prst="rect">
            <a:avLst/>
          </a:prstGeom>
          <a:noFill/>
          <a:ln w="2540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黄豆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92306" name="矩形 1292305"/>
          <p:cNvSpPr/>
          <p:nvPr/>
        </p:nvSpPr>
        <p:spPr>
          <a:xfrm>
            <a:off x="7626350" y="4078288"/>
            <a:ext cx="1049338" cy="503237"/>
          </a:xfrm>
          <a:prstGeom prst="rect">
            <a:avLst/>
          </a:prstGeom>
          <a:noFill/>
          <a:ln w="2540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蚕豆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292307" name="组合 1292306"/>
          <p:cNvGrpSpPr/>
          <p:nvPr/>
        </p:nvGrpSpPr>
        <p:grpSpPr>
          <a:xfrm>
            <a:off x="539750" y="1268413"/>
            <a:ext cx="1025525" cy="569912"/>
            <a:chOff x="585" y="1319"/>
            <a:chExt cx="646" cy="359"/>
          </a:xfrm>
        </p:grpSpPr>
        <p:pic>
          <p:nvPicPr>
            <p:cNvPr id="1292308" name="图片 1292307" descr="小鱼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5" y="1319"/>
              <a:ext cx="515" cy="3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92309" name="矩形 1292308"/>
            <p:cNvSpPr/>
            <p:nvPr/>
          </p:nvSpPr>
          <p:spPr>
            <a:xfrm>
              <a:off x="745" y="1338"/>
              <a:ext cx="48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buClrTx/>
              </a:pPr>
              <a:r>
                <a:rPr lang="en-US" altLang="zh-CN" sz="2800" b="1" baseline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4</a:t>
              </a:r>
              <a:endParaRPr lang="en-US" altLang="zh-CN" sz="2800" b="1" baseline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9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2294" grpId="0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293314" name="组合 1293313"/>
          <p:cNvGrpSpPr/>
          <p:nvPr/>
        </p:nvGrpSpPr>
        <p:grpSpPr>
          <a:xfrm>
            <a:off x="993775" y="4891088"/>
            <a:ext cx="7178675" cy="1490662"/>
            <a:chOff x="385" y="3081"/>
            <a:chExt cx="4522" cy="939"/>
          </a:xfrm>
        </p:grpSpPr>
        <p:grpSp>
          <p:nvGrpSpPr>
            <p:cNvPr id="1293315" name="组合 1293314"/>
            <p:cNvGrpSpPr/>
            <p:nvPr/>
          </p:nvGrpSpPr>
          <p:grpSpPr>
            <a:xfrm>
              <a:off x="385" y="3336"/>
              <a:ext cx="3734" cy="335"/>
              <a:chOff x="385" y="3336"/>
              <a:chExt cx="3734" cy="335"/>
            </a:xfrm>
          </p:grpSpPr>
          <p:pic>
            <p:nvPicPr>
              <p:cNvPr id="1293316" name="图片 1293315" descr="P-030"/>
              <p:cNvPicPr>
                <a:picLocks noChangeAspect="1"/>
              </p:cNvPicPr>
              <p:nvPr/>
            </p:nvPicPr>
            <p:blipFill>
              <a:blip r:embed="rId2"/>
              <a:srcRect l="-2339" r="26801"/>
              <a:stretch>
                <a:fillRect/>
              </a:stretch>
            </p:blipFill>
            <p:spPr>
              <a:xfrm>
                <a:off x="385" y="3336"/>
                <a:ext cx="1887" cy="3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93317" name="图片 1293316" descr="P-030"/>
              <p:cNvPicPr>
                <a:picLocks noChangeAspect="1"/>
              </p:cNvPicPr>
              <p:nvPr/>
            </p:nvPicPr>
            <p:blipFill>
              <a:blip r:embed="rId2"/>
              <a:srcRect l="10197"/>
              <a:stretch>
                <a:fillRect/>
              </a:stretch>
            </p:blipFill>
            <p:spPr>
              <a:xfrm>
                <a:off x="2199" y="3336"/>
                <a:ext cx="1920" cy="33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293318" name="矩形 1293317"/>
            <p:cNvSpPr/>
            <p:nvPr/>
          </p:nvSpPr>
          <p:spPr>
            <a:xfrm>
              <a:off x="492" y="3326"/>
              <a:ext cx="3919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可以用两个分母的公倍数作公分母。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1293319" name="图片 1293318" descr="小精灵-0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40" y="3081"/>
              <a:ext cx="667" cy="93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93320" name="组合 1293319"/>
          <p:cNvGrpSpPr/>
          <p:nvPr/>
        </p:nvGrpSpPr>
        <p:grpSpPr>
          <a:xfrm>
            <a:off x="5135563" y="1330325"/>
            <a:ext cx="3397250" cy="3422650"/>
            <a:chOff x="3280" y="838"/>
            <a:chExt cx="2140" cy="2156"/>
          </a:xfrm>
        </p:grpSpPr>
        <p:pic>
          <p:nvPicPr>
            <p:cNvPr id="1293321" name="图片 1293320" descr="P-00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88" y="889"/>
              <a:ext cx="1851" cy="8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93322" name="矩形 1293321"/>
            <p:cNvSpPr/>
            <p:nvPr/>
          </p:nvSpPr>
          <p:spPr>
            <a:xfrm>
              <a:off x="3280" y="838"/>
              <a:ext cx="1996" cy="732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可以把它们化成分母相同的分数。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1293323" name="图片 1293322" descr="p-94-2"/>
            <p:cNvPicPr>
              <a:picLocks noChangeAspect="1"/>
            </p:cNvPicPr>
            <p:nvPr/>
          </p:nvPicPr>
          <p:blipFill>
            <a:blip r:embed="rId5"/>
            <a:srcRect l="48694"/>
            <a:stretch>
              <a:fillRect/>
            </a:stretch>
          </p:blipFill>
          <p:spPr>
            <a:xfrm>
              <a:off x="4104" y="1616"/>
              <a:ext cx="1316" cy="137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93324" name="组合 1293323"/>
          <p:cNvGrpSpPr/>
          <p:nvPr/>
        </p:nvGrpSpPr>
        <p:grpSpPr>
          <a:xfrm>
            <a:off x="668338" y="1258888"/>
            <a:ext cx="4048125" cy="3494087"/>
            <a:chOff x="421" y="793"/>
            <a:chExt cx="2550" cy="2201"/>
          </a:xfrm>
        </p:grpSpPr>
        <p:sp>
          <p:nvSpPr>
            <p:cNvPr id="1293325" name="圆角矩形 1293324"/>
            <p:cNvSpPr/>
            <p:nvPr/>
          </p:nvSpPr>
          <p:spPr>
            <a:xfrm>
              <a:off x="421" y="845"/>
              <a:ext cx="2537" cy="66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cap="flat" cmpd="sng">
              <a:solidFill>
                <a:srgbClr val="0099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93326" name="矩形 1293325"/>
            <p:cNvSpPr/>
            <p:nvPr/>
          </p:nvSpPr>
          <p:spPr>
            <a:xfrm>
              <a:off x="430" y="793"/>
              <a:ext cx="2541" cy="732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这两个分数的分子、分母都不相同，怎么比较呢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?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1293327" name="图片 1293326" descr="p-94-2"/>
            <p:cNvPicPr>
              <a:picLocks noChangeAspect="1"/>
            </p:cNvPicPr>
            <p:nvPr/>
          </p:nvPicPr>
          <p:blipFill>
            <a:blip r:embed="rId5"/>
            <a:srcRect r="53450"/>
            <a:stretch>
              <a:fillRect/>
            </a:stretch>
          </p:blipFill>
          <p:spPr>
            <a:xfrm>
              <a:off x="657" y="1616"/>
              <a:ext cx="1194" cy="1378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293328" name="组合 1293327"/>
            <p:cNvGrpSpPr/>
            <p:nvPr/>
          </p:nvGrpSpPr>
          <p:grpSpPr>
            <a:xfrm>
              <a:off x="1689" y="1552"/>
              <a:ext cx="374" cy="224"/>
              <a:chOff x="1689" y="1552"/>
              <a:chExt cx="418" cy="250"/>
            </a:xfrm>
          </p:grpSpPr>
          <p:sp>
            <p:nvSpPr>
              <p:cNvPr id="1293329" name="椭圆 1293328"/>
              <p:cNvSpPr/>
              <p:nvPr/>
            </p:nvSpPr>
            <p:spPr>
              <a:xfrm>
                <a:off x="1809" y="1552"/>
                <a:ext cx="298" cy="149"/>
              </a:xfrm>
              <a:prstGeom prst="ellipse">
                <a:avLst/>
              </a:prstGeom>
              <a:solidFill>
                <a:srgbClr val="FFFF99"/>
              </a:solidFill>
              <a:ln w="19050" cap="flat" cmpd="sng">
                <a:solidFill>
                  <a:srgbClr val="0099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93330" name="椭圆 1293329"/>
              <p:cNvSpPr/>
              <p:nvPr/>
            </p:nvSpPr>
            <p:spPr>
              <a:xfrm>
                <a:off x="1689" y="1698"/>
                <a:ext cx="208" cy="104"/>
              </a:xfrm>
              <a:prstGeom prst="ellipse">
                <a:avLst/>
              </a:prstGeom>
              <a:solidFill>
                <a:srgbClr val="FFFF99"/>
              </a:solidFill>
              <a:ln w="19050" cap="flat" cmpd="sng">
                <a:solidFill>
                  <a:srgbClr val="0099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9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94338" name="矩形 1294337"/>
          <p:cNvSpPr/>
          <p:nvPr/>
        </p:nvSpPr>
        <p:spPr>
          <a:xfrm>
            <a:off x="468313" y="3429000"/>
            <a:ext cx="8064500" cy="137477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像这样，把异分母分数分别化成和原来分数相等的同分母分数，叫做</a:t>
            </a:r>
            <a:r>
              <a:rPr lang="zh-CN" altLang="en-US" sz="2800" b="1" baseline="0" dirty="0">
                <a:solidFill>
                  <a:srgbClr val="CC00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通分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294339" name="组合 1294338"/>
          <p:cNvGrpSpPr/>
          <p:nvPr/>
        </p:nvGrpSpPr>
        <p:grpSpPr>
          <a:xfrm>
            <a:off x="1042988" y="1978025"/>
            <a:ext cx="358775" cy="946150"/>
            <a:chOff x="701" y="1335"/>
            <a:chExt cx="226" cy="596"/>
          </a:xfrm>
        </p:grpSpPr>
        <p:sp>
          <p:nvSpPr>
            <p:cNvPr id="1294340" name="矩形 1294339"/>
            <p:cNvSpPr/>
            <p:nvPr/>
          </p:nvSpPr>
          <p:spPr>
            <a:xfrm>
              <a:off x="701" y="1335"/>
              <a:ext cx="22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94341" name="直接连接符 1294340"/>
            <p:cNvSpPr/>
            <p:nvPr/>
          </p:nvSpPr>
          <p:spPr>
            <a:xfrm>
              <a:off x="724" y="1630"/>
              <a:ext cx="180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294342" name="组合 1294341"/>
          <p:cNvGrpSpPr/>
          <p:nvPr/>
        </p:nvGrpSpPr>
        <p:grpSpPr>
          <a:xfrm>
            <a:off x="1370013" y="1978025"/>
            <a:ext cx="1216025" cy="946150"/>
            <a:chOff x="907" y="1335"/>
            <a:chExt cx="766" cy="596"/>
          </a:xfrm>
        </p:grpSpPr>
        <p:grpSp>
          <p:nvGrpSpPr>
            <p:cNvPr id="1294343" name="组合 1294342"/>
            <p:cNvGrpSpPr/>
            <p:nvPr/>
          </p:nvGrpSpPr>
          <p:grpSpPr>
            <a:xfrm>
              <a:off x="1111" y="1335"/>
              <a:ext cx="562" cy="596"/>
              <a:chOff x="1147" y="1335"/>
              <a:chExt cx="562" cy="596"/>
            </a:xfrm>
          </p:grpSpPr>
          <p:sp>
            <p:nvSpPr>
              <p:cNvPr id="1294344" name="矩形 1294343"/>
              <p:cNvSpPr/>
              <p:nvPr/>
            </p:nvSpPr>
            <p:spPr>
              <a:xfrm>
                <a:off x="1147" y="1335"/>
                <a:ext cx="56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4345" name="直接连接符 1294344"/>
              <p:cNvSpPr/>
              <p:nvPr/>
            </p:nvSpPr>
            <p:spPr>
              <a:xfrm>
                <a:off x="1179" y="1630"/>
                <a:ext cx="497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4346" name="矩形 1294345"/>
            <p:cNvSpPr/>
            <p:nvPr/>
          </p:nvSpPr>
          <p:spPr>
            <a:xfrm>
              <a:off x="907" y="1449"/>
              <a:ext cx="242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294347" name="组合 1294346"/>
          <p:cNvGrpSpPr/>
          <p:nvPr/>
        </p:nvGrpSpPr>
        <p:grpSpPr>
          <a:xfrm>
            <a:off x="2557463" y="1978025"/>
            <a:ext cx="849312" cy="946150"/>
            <a:chOff x="1701" y="1335"/>
            <a:chExt cx="535" cy="596"/>
          </a:xfrm>
        </p:grpSpPr>
        <p:grpSp>
          <p:nvGrpSpPr>
            <p:cNvPr id="1294348" name="组合 1294347"/>
            <p:cNvGrpSpPr/>
            <p:nvPr/>
          </p:nvGrpSpPr>
          <p:grpSpPr>
            <a:xfrm>
              <a:off x="1898" y="1335"/>
              <a:ext cx="338" cy="596"/>
              <a:chOff x="1769" y="1408"/>
              <a:chExt cx="364" cy="596"/>
            </a:xfrm>
          </p:grpSpPr>
          <p:sp>
            <p:nvSpPr>
              <p:cNvPr id="1294349" name="矩形 1294348"/>
              <p:cNvSpPr/>
              <p:nvPr/>
            </p:nvSpPr>
            <p:spPr>
              <a:xfrm>
                <a:off x="1769" y="1408"/>
                <a:ext cx="364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20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4350" name="直接连接符 1294349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4351" name="矩形 1294350"/>
            <p:cNvSpPr/>
            <p:nvPr/>
          </p:nvSpPr>
          <p:spPr>
            <a:xfrm>
              <a:off x="1701" y="1449"/>
              <a:ext cx="242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294352" name="组合 1294351"/>
          <p:cNvGrpSpPr/>
          <p:nvPr/>
        </p:nvGrpSpPr>
        <p:grpSpPr>
          <a:xfrm>
            <a:off x="3995738" y="1978025"/>
            <a:ext cx="358775" cy="946150"/>
            <a:chOff x="701" y="1335"/>
            <a:chExt cx="226" cy="596"/>
          </a:xfrm>
        </p:grpSpPr>
        <p:sp>
          <p:nvSpPr>
            <p:cNvPr id="1294353" name="矩形 1294352"/>
            <p:cNvSpPr/>
            <p:nvPr/>
          </p:nvSpPr>
          <p:spPr>
            <a:xfrm>
              <a:off x="701" y="1335"/>
              <a:ext cx="22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94354" name="直接连接符 1294353"/>
            <p:cNvSpPr/>
            <p:nvPr/>
          </p:nvSpPr>
          <p:spPr>
            <a:xfrm>
              <a:off x="724" y="1630"/>
              <a:ext cx="180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294355" name="组合 1294354"/>
          <p:cNvGrpSpPr/>
          <p:nvPr/>
        </p:nvGrpSpPr>
        <p:grpSpPr>
          <a:xfrm>
            <a:off x="4322763" y="1978025"/>
            <a:ext cx="1216025" cy="946150"/>
            <a:chOff x="907" y="1335"/>
            <a:chExt cx="766" cy="596"/>
          </a:xfrm>
        </p:grpSpPr>
        <p:grpSp>
          <p:nvGrpSpPr>
            <p:cNvPr id="1294356" name="组合 1294355"/>
            <p:cNvGrpSpPr/>
            <p:nvPr/>
          </p:nvGrpSpPr>
          <p:grpSpPr>
            <a:xfrm>
              <a:off x="1111" y="1335"/>
              <a:ext cx="562" cy="596"/>
              <a:chOff x="1147" y="1335"/>
              <a:chExt cx="562" cy="596"/>
            </a:xfrm>
          </p:grpSpPr>
          <p:sp>
            <p:nvSpPr>
              <p:cNvPr id="1294357" name="矩形 1294356"/>
              <p:cNvSpPr/>
              <p:nvPr/>
            </p:nvSpPr>
            <p:spPr>
              <a:xfrm>
                <a:off x="1147" y="1335"/>
                <a:ext cx="56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4358" name="直接连接符 1294357"/>
              <p:cNvSpPr/>
              <p:nvPr/>
            </p:nvSpPr>
            <p:spPr>
              <a:xfrm>
                <a:off x="1179" y="1630"/>
                <a:ext cx="497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4359" name="矩形 1294358"/>
            <p:cNvSpPr/>
            <p:nvPr/>
          </p:nvSpPr>
          <p:spPr>
            <a:xfrm>
              <a:off x="907" y="1449"/>
              <a:ext cx="242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294360" name="组合 1294359"/>
          <p:cNvGrpSpPr/>
          <p:nvPr/>
        </p:nvGrpSpPr>
        <p:grpSpPr>
          <a:xfrm>
            <a:off x="5510213" y="1978025"/>
            <a:ext cx="849312" cy="946150"/>
            <a:chOff x="1701" y="1335"/>
            <a:chExt cx="535" cy="596"/>
          </a:xfrm>
        </p:grpSpPr>
        <p:grpSp>
          <p:nvGrpSpPr>
            <p:cNvPr id="1294361" name="组合 1294360"/>
            <p:cNvGrpSpPr/>
            <p:nvPr/>
          </p:nvGrpSpPr>
          <p:grpSpPr>
            <a:xfrm>
              <a:off x="1898" y="1335"/>
              <a:ext cx="338" cy="596"/>
              <a:chOff x="1769" y="1408"/>
              <a:chExt cx="364" cy="596"/>
            </a:xfrm>
          </p:grpSpPr>
          <p:sp>
            <p:nvSpPr>
              <p:cNvPr id="1294362" name="矩形 1294361"/>
              <p:cNvSpPr/>
              <p:nvPr/>
            </p:nvSpPr>
            <p:spPr>
              <a:xfrm>
                <a:off x="1769" y="1408"/>
                <a:ext cx="364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20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4363" name="直接连接符 1294362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4364" name="矩形 1294363"/>
            <p:cNvSpPr/>
            <p:nvPr/>
          </p:nvSpPr>
          <p:spPr>
            <a:xfrm>
              <a:off x="1701" y="1449"/>
              <a:ext cx="242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294365" name="组合 1294364"/>
          <p:cNvGrpSpPr/>
          <p:nvPr/>
        </p:nvGrpSpPr>
        <p:grpSpPr>
          <a:xfrm>
            <a:off x="6845300" y="1978025"/>
            <a:ext cx="1295400" cy="946150"/>
            <a:chOff x="1883" y="1357"/>
            <a:chExt cx="816" cy="596"/>
          </a:xfrm>
        </p:grpSpPr>
        <p:grpSp>
          <p:nvGrpSpPr>
            <p:cNvPr id="1294366" name="组合 1294365"/>
            <p:cNvGrpSpPr/>
            <p:nvPr/>
          </p:nvGrpSpPr>
          <p:grpSpPr>
            <a:xfrm>
              <a:off x="1883" y="1357"/>
              <a:ext cx="226" cy="596"/>
              <a:chOff x="1783" y="1408"/>
              <a:chExt cx="335" cy="596"/>
            </a:xfrm>
          </p:grpSpPr>
          <p:sp>
            <p:nvSpPr>
              <p:cNvPr id="1294367" name="矩形 1294366"/>
              <p:cNvSpPr/>
              <p:nvPr/>
            </p:nvSpPr>
            <p:spPr>
              <a:xfrm>
                <a:off x="1783" y="1408"/>
                <a:ext cx="335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4368" name="直接连接符 1294367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294369" name="组合 1294368"/>
            <p:cNvGrpSpPr/>
            <p:nvPr/>
          </p:nvGrpSpPr>
          <p:grpSpPr>
            <a:xfrm>
              <a:off x="2473" y="1357"/>
              <a:ext cx="226" cy="596"/>
              <a:chOff x="1783" y="1408"/>
              <a:chExt cx="335" cy="596"/>
            </a:xfrm>
          </p:grpSpPr>
          <p:sp>
            <p:nvSpPr>
              <p:cNvPr id="1294370" name="矩形 1294369"/>
              <p:cNvSpPr/>
              <p:nvPr/>
            </p:nvSpPr>
            <p:spPr>
              <a:xfrm>
                <a:off x="1783" y="1408"/>
                <a:ext cx="335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4371" name="直接连接符 1294370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4372" name="椭圆 1294371"/>
            <p:cNvSpPr/>
            <p:nvPr/>
          </p:nvSpPr>
          <p:spPr>
            <a:xfrm>
              <a:off x="2163" y="1528"/>
              <a:ext cx="255" cy="255"/>
            </a:xfrm>
            <a:prstGeom prst="ellipse">
              <a:avLst/>
            </a:prstGeom>
            <a:solidFill>
              <a:schemeClr val="bg1"/>
            </a:solidFill>
            <a:ln w="19050" cap="flat" cmpd="sng">
              <a:solidFill>
                <a:srgbClr val="FF0066"/>
              </a:solidFill>
              <a:prstDash val="solid"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94373" name="矩形 1294372"/>
          <p:cNvSpPr/>
          <p:nvPr/>
        </p:nvSpPr>
        <p:spPr>
          <a:xfrm>
            <a:off x="7235825" y="2185988"/>
            <a:ext cx="525463" cy="503237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9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9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9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9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9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9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9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9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4338" grpId="0"/>
      <p:bldP spid="1294373" grpId="0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95362" name="矩形 1295361"/>
          <p:cNvSpPr/>
          <p:nvPr/>
        </p:nvSpPr>
        <p:spPr>
          <a:xfrm>
            <a:off x="539750" y="1196975"/>
            <a:ext cx="8280400" cy="604838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2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先把下面每组中的两个分数通分，再比较大小。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295363" name="组合 1295362"/>
          <p:cNvGrpSpPr/>
          <p:nvPr/>
        </p:nvGrpSpPr>
        <p:grpSpPr>
          <a:xfrm>
            <a:off x="1116013" y="1917700"/>
            <a:ext cx="1192212" cy="904875"/>
            <a:chOff x="631" y="1325"/>
            <a:chExt cx="751" cy="570"/>
          </a:xfrm>
        </p:grpSpPr>
        <p:grpSp>
          <p:nvGrpSpPr>
            <p:cNvPr id="1295364" name="组合 1295363"/>
            <p:cNvGrpSpPr/>
            <p:nvPr/>
          </p:nvGrpSpPr>
          <p:grpSpPr>
            <a:xfrm>
              <a:off x="631" y="1325"/>
              <a:ext cx="226" cy="570"/>
              <a:chOff x="631" y="1325"/>
              <a:chExt cx="226" cy="570"/>
            </a:xfrm>
          </p:grpSpPr>
          <p:sp>
            <p:nvSpPr>
              <p:cNvPr id="1295365" name="矩形 1295364"/>
              <p:cNvSpPr/>
              <p:nvPr/>
            </p:nvSpPr>
            <p:spPr>
              <a:xfrm>
                <a:off x="631" y="1325"/>
                <a:ext cx="226" cy="57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5366" name="直接连接符 1295365"/>
              <p:cNvSpPr/>
              <p:nvPr/>
            </p:nvSpPr>
            <p:spPr>
              <a:xfrm>
                <a:off x="649" y="1610"/>
                <a:ext cx="190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5367" name="矩形 1295366"/>
            <p:cNvSpPr/>
            <p:nvPr/>
          </p:nvSpPr>
          <p:spPr>
            <a:xfrm>
              <a:off x="818" y="1447"/>
              <a:ext cx="378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和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295368" name="组合 1295367"/>
            <p:cNvGrpSpPr/>
            <p:nvPr/>
          </p:nvGrpSpPr>
          <p:grpSpPr>
            <a:xfrm>
              <a:off x="1156" y="1325"/>
              <a:ext cx="226" cy="570"/>
              <a:chOff x="631" y="1325"/>
              <a:chExt cx="226" cy="570"/>
            </a:xfrm>
          </p:grpSpPr>
          <p:sp>
            <p:nvSpPr>
              <p:cNvPr id="1295369" name="矩形 1295368"/>
              <p:cNvSpPr/>
              <p:nvPr/>
            </p:nvSpPr>
            <p:spPr>
              <a:xfrm>
                <a:off x="631" y="1325"/>
                <a:ext cx="226" cy="57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5370" name="直接连接符 1295369"/>
              <p:cNvSpPr/>
              <p:nvPr/>
            </p:nvSpPr>
            <p:spPr>
              <a:xfrm>
                <a:off x="649" y="1610"/>
                <a:ext cx="190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295371" name="组合 1295370"/>
          <p:cNvGrpSpPr/>
          <p:nvPr/>
        </p:nvGrpSpPr>
        <p:grpSpPr>
          <a:xfrm>
            <a:off x="3887788" y="1917700"/>
            <a:ext cx="1192212" cy="904875"/>
            <a:chOff x="631" y="1325"/>
            <a:chExt cx="751" cy="570"/>
          </a:xfrm>
        </p:grpSpPr>
        <p:grpSp>
          <p:nvGrpSpPr>
            <p:cNvPr id="1295372" name="组合 1295371"/>
            <p:cNvGrpSpPr/>
            <p:nvPr/>
          </p:nvGrpSpPr>
          <p:grpSpPr>
            <a:xfrm>
              <a:off x="631" y="1325"/>
              <a:ext cx="226" cy="570"/>
              <a:chOff x="631" y="1325"/>
              <a:chExt cx="226" cy="570"/>
            </a:xfrm>
          </p:grpSpPr>
          <p:sp>
            <p:nvSpPr>
              <p:cNvPr id="1295373" name="矩形 1295372"/>
              <p:cNvSpPr/>
              <p:nvPr/>
            </p:nvSpPr>
            <p:spPr>
              <a:xfrm>
                <a:off x="631" y="1325"/>
                <a:ext cx="226" cy="57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5374" name="直接连接符 1295373"/>
              <p:cNvSpPr/>
              <p:nvPr/>
            </p:nvSpPr>
            <p:spPr>
              <a:xfrm>
                <a:off x="649" y="1610"/>
                <a:ext cx="190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5375" name="矩形 1295374"/>
            <p:cNvSpPr/>
            <p:nvPr/>
          </p:nvSpPr>
          <p:spPr>
            <a:xfrm>
              <a:off x="818" y="1447"/>
              <a:ext cx="378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和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295376" name="组合 1295375"/>
            <p:cNvGrpSpPr/>
            <p:nvPr/>
          </p:nvGrpSpPr>
          <p:grpSpPr>
            <a:xfrm>
              <a:off x="1156" y="1325"/>
              <a:ext cx="226" cy="570"/>
              <a:chOff x="631" y="1325"/>
              <a:chExt cx="226" cy="570"/>
            </a:xfrm>
          </p:grpSpPr>
          <p:sp>
            <p:nvSpPr>
              <p:cNvPr id="1295377" name="矩形 1295376"/>
              <p:cNvSpPr/>
              <p:nvPr/>
            </p:nvSpPr>
            <p:spPr>
              <a:xfrm>
                <a:off x="631" y="1325"/>
                <a:ext cx="226" cy="57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5378" name="直接连接符 1295377"/>
              <p:cNvSpPr/>
              <p:nvPr/>
            </p:nvSpPr>
            <p:spPr>
              <a:xfrm>
                <a:off x="649" y="1610"/>
                <a:ext cx="190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295379" name="组合 1295378"/>
          <p:cNvGrpSpPr/>
          <p:nvPr/>
        </p:nvGrpSpPr>
        <p:grpSpPr>
          <a:xfrm>
            <a:off x="6659563" y="1917700"/>
            <a:ext cx="1366837" cy="962025"/>
            <a:chOff x="3198" y="1289"/>
            <a:chExt cx="861" cy="606"/>
          </a:xfrm>
        </p:grpSpPr>
        <p:grpSp>
          <p:nvGrpSpPr>
            <p:cNvPr id="1295380" name="组合 1295379"/>
            <p:cNvGrpSpPr/>
            <p:nvPr/>
          </p:nvGrpSpPr>
          <p:grpSpPr>
            <a:xfrm>
              <a:off x="3721" y="1289"/>
              <a:ext cx="338" cy="596"/>
              <a:chOff x="1309" y="1289"/>
              <a:chExt cx="338" cy="596"/>
            </a:xfrm>
          </p:grpSpPr>
          <p:sp>
            <p:nvSpPr>
              <p:cNvPr id="1295381" name="矩形 1295380"/>
              <p:cNvSpPr/>
              <p:nvPr/>
            </p:nvSpPr>
            <p:spPr>
              <a:xfrm>
                <a:off x="1309" y="1289"/>
                <a:ext cx="338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18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5382" name="直接连接符 1295381"/>
              <p:cNvSpPr/>
              <p:nvPr/>
            </p:nvSpPr>
            <p:spPr>
              <a:xfrm>
                <a:off x="1332" y="1587"/>
                <a:ext cx="292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295383" name="组合 1295382"/>
            <p:cNvGrpSpPr/>
            <p:nvPr/>
          </p:nvGrpSpPr>
          <p:grpSpPr>
            <a:xfrm>
              <a:off x="3198" y="1325"/>
              <a:ext cx="226" cy="570"/>
              <a:chOff x="631" y="1325"/>
              <a:chExt cx="226" cy="570"/>
            </a:xfrm>
          </p:grpSpPr>
          <p:sp>
            <p:nvSpPr>
              <p:cNvPr id="1295384" name="矩形 1295383"/>
              <p:cNvSpPr/>
              <p:nvPr/>
            </p:nvSpPr>
            <p:spPr>
              <a:xfrm>
                <a:off x="631" y="1325"/>
                <a:ext cx="226" cy="57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5385" name="直接连接符 1295384"/>
              <p:cNvSpPr/>
              <p:nvPr/>
            </p:nvSpPr>
            <p:spPr>
              <a:xfrm>
                <a:off x="649" y="1610"/>
                <a:ext cx="190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5386" name="矩形 1295385"/>
            <p:cNvSpPr/>
            <p:nvPr/>
          </p:nvSpPr>
          <p:spPr>
            <a:xfrm>
              <a:off x="3384" y="1447"/>
              <a:ext cx="378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和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295387" name="组合 1295386"/>
          <p:cNvGrpSpPr/>
          <p:nvPr/>
        </p:nvGrpSpPr>
        <p:grpSpPr>
          <a:xfrm>
            <a:off x="684213" y="2997200"/>
            <a:ext cx="358775" cy="946150"/>
            <a:chOff x="701" y="1335"/>
            <a:chExt cx="226" cy="596"/>
          </a:xfrm>
        </p:grpSpPr>
        <p:sp>
          <p:nvSpPr>
            <p:cNvPr id="1295388" name="矩形 1295387"/>
            <p:cNvSpPr/>
            <p:nvPr/>
          </p:nvSpPr>
          <p:spPr>
            <a:xfrm>
              <a:off x="701" y="1335"/>
              <a:ext cx="22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95389" name="直接连接符 1295388"/>
            <p:cNvSpPr/>
            <p:nvPr/>
          </p:nvSpPr>
          <p:spPr>
            <a:xfrm>
              <a:off x="724" y="1630"/>
              <a:ext cx="180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295390" name="组合 1295389"/>
          <p:cNvGrpSpPr/>
          <p:nvPr/>
        </p:nvGrpSpPr>
        <p:grpSpPr>
          <a:xfrm>
            <a:off x="1011238" y="2997200"/>
            <a:ext cx="1216025" cy="946150"/>
            <a:chOff x="907" y="1335"/>
            <a:chExt cx="766" cy="596"/>
          </a:xfrm>
        </p:grpSpPr>
        <p:grpSp>
          <p:nvGrpSpPr>
            <p:cNvPr id="1295391" name="组合 1295390"/>
            <p:cNvGrpSpPr/>
            <p:nvPr/>
          </p:nvGrpSpPr>
          <p:grpSpPr>
            <a:xfrm>
              <a:off x="1111" y="1335"/>
              <a:ext cx="562" cy="596"/>
              <a:chOff x="1147" y="1335"/>
              <a:chExt cx="562" cy="596"/>
            </a:xfrm>
          </p:grpSpPr>
          <p:sp>
            <p:nvSpPr>
              <p:cNvPr id="1295392" name="矩形 1295391"/>
              <p:cNvSpPr/>
              <p:nvPr/>
            </p:nvSpPr>
            <p:spPr>
              <a:xfrm>
                <a:off x="1147" y="1335"/>
                <a:ext cx="56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5393" name="直接连接符 1295392"/>
              <p:cNvSpPr/>
              <p:nvPr/>
            </p:nvSpPr>
            <p:spPr>
              <a:xfrm>
                <a:off x="1179" y="1630"/>
                <a:ext cx="497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5394" name="矩形 1295393"/>
            <p:cNvSpPr/>
            <p:nvPr/>
          </p:nvSpPr>
          <p:spPr>
            <a:xfrm>
              <a:off x="907" y="1449"/>
              <a:ext cx="242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295395" name="组合 1295394"/>
          <p:cNvGrpSpPr/>
          <p:nvPr/>
        </p:nvGrpSpPr>
        <p:grpSpPr>
          <a:xfrm>
            <a:off x="2198688" y="2997200"/>
            <a:ext cx="849312" cy="946150"/>
            <a:chOff x="1701" y="1335"/>
            <a:chExt cx="535" cy="596"/>
          </a:xfrm>
        </p:grpSpPr>
        <p:grpSp>
          <p:nvGrpSpPr>
            <p:cNvPr id="1295396" name="组合 1295395"/>
            <p:cNvGrpSpPr/>
            <p:nvPr/>
          </p:nvGrpSpPr>
          <p:grpSpPr>
            <a:xfrm>
              <a:off x="1898" y="1335"/>
              <a:ext cx="338" cy="596"/>
              <a:chOff x="1769" y="1408"/>
              <a:chExt cx="364" cy="596"/>
            </a:xfrm>
          </p:grpSpPr>
          <p:sp>
            <p:nvSpPr>
              <p:cNvPr id="1295397" name="矩形 1295396"/>
              <p:cNvSpPr/>
              <p:nvPr/>
            </p:nvSpPr>
            <p:spPr>
              <a:xfrm>
                <a:off x="1769" y="1408"/>
                <a:ext cx="364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20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24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5398" name="直接连接符 1295397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5399" name="矩形 1295398"/>
            <p:cNvSpPr/>
            <p:nvPr/>
          </p:nvSpPr>
          <p:spPr>
            <a:xfrm>
              <a:off x="1701" y="1449"/>
              <a:ext cx="242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295400" name="组合 1295399"/>
          <p:cNvGrpSpPr/>
          <p:nvPr/>
        </p:nvGrpSpPr>
        <p:grpSpPr>
          <a:xfrm>
            <a:off x="684213" y="4114800"/>
            <a:ext cx="358775" cy="946150"/>
            <a:chOff x="701" y="1335"/>
            <a:chExt cx="226" cy="596"/>
          </a:xfrm>
        </p:grpSpPr>
        <p:sp>
          <p:nvSpPr>
            <p:cNvPr id="1295401" name="矩形 1295400"/>
            <p:cNvSpPr/>
            <p:nvPr/>
          </p:nvSpPr>
          <p:spPr>
            <a:xfrm>
              <a:off x="701" y="1335"/>
              <a:ext cx="22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95402" name="直接连接符 1295401"/>
            <p:cNvSpPr/>
            <p:nvPr/>
          </p:nvSpPr>
          <p:spPr>
            <a:xfrm>
              <a:off x="724" y="1630"/>
              <a:ext cx="180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295403" name="组合 1295402"/>
          <p:cNvGrpSpPr/>
          <p:nvPr/>
        </p:nvGrpSpPr>
        <p:grpSpPr>
          <a:xfrm>
            <a:off x="1011238" y="4114800"/>
            <a:ext cx="1216025" cy="946150"/>
            <a:chOff x="907" y="1335"/>
            <a:chExt cx="766" cy="596"/>
          </a:xfrm>
        </p:grpSpPr>
        <p:grpSp>
          <p:nvGrpSpPr>
            <p:cNvPr id="1295404" name="组合 1295403"/>
            <p:cNvGrpSpPr/>
            <p:nvPr/>
          </p:nvGrpSpPr>
          <p:grpSpPr>
            <a:xfrm>
              <a:off x="1111" y="1335"/>
              <a:ext cx="562" cy="596"/>
              <a:chOff x="1147" y="1335"/>
              <a:chExt cx="562" cy="596"/>
            </a:xfrm>
          </p:grpSpPr>
          <p:sp>
            <p:nvSpPr>
              <p:cNvPr id="1295405" name="矩形 1295404"/>
              <p:cNvSpPr/>
              <p:nvPr/>
            </p:nvSpPr>
            <p:spPr>
              <a:xfrm>
                <a:off x="1147" y="1335"/>
                <a:ext cx="56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5406" name="直接连接符 1295405"/>
              <p:cNvSpPr/>
              <p:nvPr/>
            </p:nvSpPr>
            <p:spPr>
              <a:xfrm>
                <a:off x="1179" y="1630"/>
                <a:ext cx="497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5407" name="矩形 1295406"/>
            <p:cNvSpPr/>
            <p:nvPr/>
          </p:nvSpPr>
          <p:spPr>
            <a:xfrm>
              <a:off x="907" y="1449"/>
              <a:ext cx="242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295408" name="组合 1295407"/>
          <p:cNvGrpSpPr/>
          <p:nvPr/>
        </p:nvGrpSpPr>
        <p:grpSpPr>
          <a:xfrm>
            <a:off x="2198688" y="4114800"/>
            <a:ext cx="849312" cy="946150"/>
            <a:chOff x="1701" y="1335"/>
            <a:chExt cx="535" cy="596"/>
          </a:xfrm>
        </p:grpSpPr>
        <p:grpSp>
          <p:nvGrpSpPr>
            <p:cNvPr id="1295409" name="组合 1295408"/>
            <p:cNvGrpSpPr/>
            <p:nvPr/>
          </p:nvGrpSpPr>
          <p:grpSpPr>
            <a:xfrm>
              <a:off x="1898" y="1335"/>
              <a:ext cx="338" cy="596"/>
              <a:chOff x="1769" y="1408"/>
              <a:chExt cx="364" cy="596"/>
            </a:xfrm>
          </p:grpSpPr>
          <p:sp>
            <p:nvSpPr>
              <p:cNvPr id="1295410" name="矩形 1295409"/>
              <p:cNvSpPr/>
              <p:nvPr/>
            </p:nvSpPr>
            <p:spPr>
              <a:xfrm>
                <a:off x="1769" y="1408"/>
                <a:ext cx="364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21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24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5411" name="直接连接符 1295410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5412" name="矩形 1295411"/>
            <p:cNvSpPr/>
            <p:nvPr/>
          </p:nvSpPr>
          <p:spPr>
            <a:xfrm>
              <a:off x="1701" y="1449"/>
              <a:ext cx="242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295413" name="组合 1295412"/>
          <p:cNvGrpSpPr/>
          <p:nvPr/>
        </p:nvGrpSpPr>
        <p:grpSpPr>
          <a:xfrm>
            <a:off x="1189038" y="5227638"/>
            <a:ext cx="1192212" cy="904875"/>
            <a:chOff x="631" y="1325"/>
            <a:chExt cx="751" cy="570"/>
          </a:xfrm>
        </p:grpSpPr>
        <p:grpSp>
          <p:nvGrpSpPr>
            <p:cNvPr id="1295414" name="组合 1295413"/>
            <p:cNvGrpSpPr/>
            <p:nvPr/>
          </p:nvGrpSpPr>
          <p:grpSpPr>
            <a:xfrm>
              <a:off x="631" y="1325"/>
              <a:ext cx="226" cy="570"/>
              <a:chOff x="631" y="1325"/>
              <a:chExt cx="226" cy="570"/>
            </a:xfrm>
          </p:grpSpPr>
          <p:sp>
            <p:nvSpPr>
              <p:cNvPr id="1295415" name="矩形 1295414"/>
              <p:cNvSpPr/>
              <p:nvPr/>
            </p:nvSpPr>
            <p:spPr>
              <a:xfrm>
                <a:off x="631" y="1325"/>
                <a:ext cx="226" cy="57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5416" name="直接连接符 1295415"/>
              <p:cNvSpPr/>
              <p:nvPr/>
            </p:nvSpPr>
            <p:spPr>
              <a:xfrm>
                <a:off x="649" y="1610"/>
                <a:ext cx="190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5417" name="矩形 1295416"/>
            <p:cNvSpPr/>
            <p:nvPr/>
          </p:nvSpPr>
          <p:spPr>
            <a:xfrm>
              <a:off x="818" y="1447"/>
              <a:ext cx="378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＜</a:t>
              </a:r>
              <a:endPara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295418" name="组合 1295417"/>
            <p:cNvGrpSpPr/>
            <p:nvPr/>
          </p:nvGrpSpPr>
          <p:grpSpPr>
            <a:xfrm>
              <a:off x="1156" y="1325"/>
              <a:ext cx="226" cy="570"/>
              <a:chOff x="631" y="1325"/>
              <a:chExt cx="226" cy="570"/>
            </a:xfrm>
          </p:grpSpPr>
          <p:sp>
            <p:nvSpPr>
              <p:cNvPr id="1295419" name="矩形 1295418"/>
              <p:cNvSpPr/>
              <p:nvPr/>
            </p:nvSpPr>
            <p:spPr>
              <a:xfrm>
                <a:off x="631" y="1325"/>
                <a:ext cx="226" cy="57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5420" name="直接连接符 1295419"/>
              <p:cNvSpPr/>
              <p:nvPr/>
            </p:nvSpPr>
            <p:spPr>
              <a:xfrm>
                <a:off x="649" y="1610"/>
                <a:ext cx="190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295421" name="组合 1295420"/>
          <p:cNvGrpSpPr/>
          <p:nvPr/>
        </p:nvGrpSpPr>
        <p:grpSpPr>
          <a:xfrm>
            <a:off x="3373438" y="2997200"/>
            <a:ext cx="358775" cy="946150"/>
            <a:chOff x="701" y="1335"/>
            <a:chExt cx="226" cy="596"/>
          </a:xfrm>
        </p:grpSpPr>
        <p:sp>
          <p:nvSpPr>
            <p:cNvPr id="1295422" name="矩形 1295421"/>
            <p:cNvSpPr/>
            <p:nvPr/>
          </p:nvSpPr>
          <p:spPr>
            <a:xfrm>
              <a:off x="701" y="1335"/>
              <a:ext cx="22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95423" name="直接连接符 1295422"/>
            <p:cNvSpPr/>
            <p:nvPr/>
          </p:nvSpPr>
          <p:spPr>
            <a:xfrm>
              <a:off x="724" y="1630"/>
              <a:ext cx="180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295424" name="组合 1295423"/>
          <p:cNvGrpSpPr/>
          <p:nvPr/>
        </p:nvGrpSpPr>
        <p:grpSpPr>
          <a:xfrm>
            <a:off x="3700463" y="2997200"/>
            <a:ext cx="1216025" cy="946150"/>
            <a:chOff x="907" y="1335"/>
            <a:chExt cx="766" cy="596"/>
          </a:xfrm>
        </p:grpSpPr>
        <p:grpSp>
          <p:nvGrpSpPr>
            <p:cNvPr id="1295425" name="组合 1295424"/>
            <p:cNvGrpSpPr/>
            <p:nvPr/>
          </p:nvGrpSpPr>
          <p:grpSpPr>
            <a:xfrm>
              <a:off x="1111" y="1335"/>
              <a:ext cx="562" cy="596"/>
              <a:chOff x="1147" y="1335"/>
              <a:chExt cx="562" cy="596"/>
            </a:xfrm>
          </p:grpSpPr>
          <p:sp>
            <p:nvSpPr>
              <p:cNvPr id="1295426" name="矩形 1295425"/>
              <p:cNvSpPr/>
              <p:nvPr/>
            </p:nvSpPr>
            <p:spPr>
              <a:xfrm>
                <a:off x="1147" y="1335"/>
                <a:ext cx="56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5427" name="直接连接符 1295426"/>
              <p:cNvSpPr/>
              <p:nvPr/>
            </p:nvSpPr>
            <p:spPr>
              <a:xfrm>
                <a:off x="1179" y="1630"/>
                <a:ext cx="497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5428" name="矩形 1295427"/>
            <p:cNvSpPr/>
            <p:nvPr/>
          </p:nvSpPr>
          <p:spPr>
            <a:xfrm>
              <a:off x="907" y="1449"/>
              <a:ext cx="242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295429" name="组合 1295428"/>
          <p:cNvGrpSpPr/>
          <p:nvPr/>
        </p:nvGrpSpPr>
        <p:grpSpPr>
          <a:xfrm>
            <a:off x="4887913" y="2997200"/>
            <a:ext cx="849312" cy="946150"/>
            <a:chOff x="1701" y="1335"/>
            <a:chExt cx="535" cy="596"/>
          </a:xfrm>
        </p:grpSpPr>
        <p:grpSp>
          <p:nvGrpSpPr>
            <p:cNvPr id="1295430" name="组合 1295429"/>
            <p:cNvGrpSpPr/>
            <p:nvPr/>
          </p:nvGrpSpPr>
          <p:grpSpPr>
            <a:xfrm>
              <a:off x="1898" y="1335"/>
              <a:ext cx="338" cy="596"/>
              <a:chOff x="1769" y="1408"/>
              <a:chExt cx="364" cy="596"/>
            </a:xfrm>
          </p:grpSpPr>
          <p:sp>
            <p:nvSpPr>
              <p:cNvPr id="1295431" name="矩形 1295430"/>
              <p:cNvSpPr/>
              <p:nvPr/>
            </p:nvSpPr>
            <p:spPr>
              <a:xfrm>
                <a:off x="1769" y="1408"/>
                <a:ext cx="364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27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63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5432" name="直接连接符 1295431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5433" name="矩形 1295432"/>
            <p:cNvSpPr/>
            <p:nvPr/>
          </p:nvSpPr>
          <p:spPr>
            <a:xfrm>
              <a:off x="1701" y="1449"/>
              <a:ext cx="242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295434" name="组合 1295433"/>
          <p:cNvGrpSpPr/>
          <p:nvPr/>
        </p:nvGrpSpPr>
        <p:grpSpPr>
          <a:xfrm>
            <a:off x="3373438" y="4114800"/>
            <a:ext cx="358775" cy="946150"/>
            <a:chOff x="701" y="1335"/>
            <a:chExt cx="226" cy="596"/>
          </a:xfrm>
        </p:grpSpPr>
        <p:sp>
          <p:nvSpPr>
            <p:cNvPr id="1295435" name="矩形 1295434"/>
            <p:cNvSpPr/>
            <p:nvPr/>
          </p:nvSpPr>
          <p:spPr>
            <a:xfrm>
              <a:off x="701" y="1335"/>
              <a:ext cx="22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9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95436" name="直接连接符 1295435"/>
            <p:cNvSpPr/>
            <p:nvPr/>
          </p:nvSpPr>
          <p:spPr>
            <a:xfrm>
              <a:off x="724" y="1630"/>
              <a:ext cx="180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295437" name="组合 1295436"/>
          <p:cNvGrpSpPr/>
          <p:nvPr/>
        </p:nvGrpSpPr>
        <p:grpSpPr>
          <a:xfrm>
            <a:off x="3700463" y="4114800"/>
            <a:ext cx="1216025" cy="946150"/>
            <a:chOff x="907" y="1335"/>
            <a:chExt cx="766" cy="596"/>
          </a:xfrm>
        </p:grpSpPr>
        <p:grpSp>
          <p:nvGrpSpPr>
            <p:cNvPr id="1295438" name="组合 1295437"/>
            <p:cNvGrpSpPr/>
            <p:nvPr/>
          </p:nvGrpSpPr>
          <p:grpSpPr>
            <a:xfrm>
              <a:off x="1111" y="1335"/>
              <a:ext cx="562" cy="596"/>
              <a:chOff x="1147" y="1335"/>
              <a:chExt cx="562" cy="596"/>
            </a:xfrm>
          </p:grpSpPr>
          <p:sp>
            <p:nvSpPr>
              <p:cNvPr id="1295439" name="矩形 1295438"/>
              <p:cNvSpPr/>
              <p:nvPr/>
            </p:nvSpPr>
            <p:spPr>
              <a:xfrm>
                <a:off x="1147" y="1335"/>
                <a:ext cx="56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5440" name="直接连接符 1295439"/>
              <p:cNvSpPr/>
              <p:nvPr/>
            </p:nvSpPr>
            <p:spPr>
              <a:xfrm>
                <a:off x="1179" y="1630"/>
                <a:ext cx="497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5441" name="矩形 1295440"/>
            <p:cNvSpPr/>
            <p:nvPr/>
          </p:nvSpPr>
          <p:spPr>
            <a:xfrm>
              <a:off x="907" y="1449"/>
              <a:ext cx="242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295442" name="组合 1295441"/>
          <p:cNvGrpSpPr/>
          <p:nvPr/>
        </p:nvGrpSpPr>
        <p:grpSpPr>
          <a:xfrm>
            <a:off x="4887913" y="4114800"/>
            <a:ext cx="849312" cy="946150"/>
            <a:chOff x="1701" y="1335"/>
            <a:chExt cx="535" cy="596"/>
          </a:xfrm>
        </p:grpSpPr>
        <p:grpSp>
          <p:nvGrpSpPr>
            <p:cNvPr id="1295443" name="组合 1295442"/>
            <p:cNvGrpSpPr/>
            <p:nvPr/>
          </p:nvGrpSpPr>
          <p:grpSpPr>
            <a:xfrm>
              <a:off x="1898" y="1335"/>
              <a:ext cx="338" cy="596"/>
              <a:chOff x="1769" y="1408"/>
              <a:chExt cx="364" cy="596"/>
            </a:xfrm>
          </p:grpSpPr>
          <p:sp>
            <p:nvSpPr>
              <p:cNvPr id="1295444" name="矩形 1295443"/>
              <p:cNvSpPr/>
              <p:nvPr/>
            </p:nvSpPr>
            <p:spPr>
              <a:xfrm>
                <a:off x="1769" y="1408"/>
                <a:ext cx="364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14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63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5445" name="直接连接符 1295444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5446" name="矩形 1295445"/>
            <p:cNvSpPr/>
            <p:nvPr/>
          </p:nvSpPr>
          <p:spPr>
            <a:xfrm>
              <a:off x="1701" y="1449"/>
              <a:ext cx="242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295447" name="组合 1295446"/>
          <p:cNvGrpSpPr/>
          <p:nvPr/>
        </p:nvGrpSpPr>
        <p:grpSpPr>
          <a:xfrm>
            <a:off x="3878263" y="5227638"/>
            <a:ext cx="1192212" cy="904875"/>
            <a:chOff x="631" y="1325"/>
            <a:chExt cx="751" cy="570"/>
          </a:xfrm>
        </p:grpSpPr>
        <p:grpSp>
          <p:nvGrpSpPr>
            <p:cNvPr id="1295448" name="组合 1295447"/>
            <p:cNvGrpSpPr/>
            <p:nvPr/>
          </p:nvGrpSpPr>
          <p:grpSpPr>
            <a:xfrm>
              <a:off x="631" y="1325"/>
              <a:ext cx="226" cy="570"/>
              <a:chOff x="631" y="1325"/>
              <a:chExt cx="226" cy="570"/>
            </a:xfrm>
          </p:grpSpPr>
          <p:sp>
            <p:nvSpPr>
              <p:cNvPr id="1295449" name="矩形 1295448"/>
              <p:cNvSpPr/>
              <p:nvPr/>
            </p:nvSpPr>
            <p:spPr>
              <a:xfrm>
                <a:off x="631" y="1325"/>
                <a:ext cx="226" cy="57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5450" name="直接连接符 1295449"/>
              <p:cNvSpPr/>
              <p:nvPr/>
            </p:nvSpPr>
            <p:spPr>
              <a:xfrm>
                <a:off x="649" y="1610"/>
                <a:ext cx="190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5451" name="矩形 1295450"/>
            <p:cNvSpPr/>
            <p:nvPr/>
          </p:nvSpPr>
          <p:spPr>
            <a:xfrm>
              <a:off x="818" y="1447"/>
              <a:ext cx="378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＞</a:t>
              </a:r>
              <a:endPara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295452" name="组合 1295451"/>
            <p:cNvGrpSpPr/>
            <p:nvPr/>
          </p:nvGrpSpPr>
          <p:grpSpPr>
            <a:xfrm>
              <a:off x="1156" y="1325"/>
              <a:ext cx="226" cy="570"/>
              <a:chOff x="631" y="1325"/>
              <a:chExt cx="226" cy="570"/>
            </a:xfrm>
          </p:grpSpPr>
          <p:sp>
            <p:nvSpPr>
              <p:cNvPr id="1295453" name="矩形 1295452"/>
              <p:cNvSpPr/>
              <p:nvPr/>
            </p:nvSpPr>
            <p:spPr>
              <a:xfrm>
                <a:off x="631" y="1325"/>
                <a:ext cx="226" cy="57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5454" name="直接连接符 1295453"/>
              <p:cNvSpPr/>
              <p:nvPr/>
            </p:nvSpPr>
            <p:spPr>
              <a:xfrm>
                <a:off x="649" y="1610"/>
                <a:ext cx="190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295455" name="组合 1295454"/>
          <p:cNvGrpSpPr/>
          <p:nvPr/>
        </p:nvGrpSpPr>
        <p:grpSpPr>
          <a:xfrm>
            <a:off x="6169025" y="2997200"/>
            <a:ext cx="358775" cy="946150"/>
            <a:chOff x="701" y="1335"/>
            <a:chExt cx="226" cy="596"/>
          </a:xfrm>
        </p:grpSpPr>
        <p:sp>
          <p:nvSpPr>
            <p:cNvPr id="1295456" name="矩形 1295455"/>
            <p:cNvSpPr/>
            <p:nvPr/>
          </p:nvSpPr>
          <p:spPr>
            <a:xfrm>
              <a:off x="701" y="1335"/>
              <a:ext cx="22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9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95457" name="直接连接符 1295456"/>
            <p:cNvSpPr/>
            <p:nvPr/>
          </p:nvSpPr>
          <p:spPr>
            <a:xfrm>
              <a:off x="724" y="1630"/>
              <a:ext cx="180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295458" name="组合 1295457"/>
          <p:cNvGrpSpPr/>
          <p:nvPr/>
        </p:nvGrpSpPr>
        <p:grpSpPr>
          <a:xfrm>
            <a:off x="6496050" y="2997200"/>
            <a:ext cx="1216025" cy="946150"/>
            <a:chOff x="907" y="1335"/>
            <a:chExt cx="766" cy="596"/>
          </a:xfrm>
        </p:grpSpPr>
        <p:grpSp>
          <p:nvGrpSpPr>
            <p:cNvPr id="1295459" name="组合 1295458"/>
            <p:cNvGrpSpPr/>
            <p:nvPr/>
          </p:nvGrpSpPr>
          <p:grpSpPr>
            <a:xfrm>
              <a:off x="1111" y="1335"/>
              <a:ext cx="562" cy="596"/>
              <a:chOff x="1147" y="1335"/>
              <a:chExt cx="562" cy="596"/>
            </a:xfrm>
          </p:grpSpPr>
          <p:sp>
            <p:nvSpPr>
              <p:cNvPr id="1295460" name="矩形 1295459"/>
              <p:cNvSpPr/>
              <p:nvPr/>
            </p:nvSpPr>
            <p:spPr>
              <a:xfrm>
                <a:off x="1147" y="1335"/>
                <a:ext cx="56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5461" name="直接连接符 1295460"/>
              <p:cNvSpPr/>
              <p:nvPr/>
            </p:nvSpPr>
            <p:spPr>
              <a:xfrm>
                <a:off x="1179" y="1630"/>
                <a:ext cx="497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5462" name="矩形 1295461"/>
            <p:cNvSpPr/>
            <p:nvPr/>
          </p:nvSpPr>
          <p:spPr>
            <a:xfrm>
              <a:off x="907" y="1449"/>
              <a:ext cx="242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295463" name="组合 1295462"/>
          <p:cNvGrpSpPr/>
          <p:nvPr/>
        </p:nvGrpSpPr>
        <p:grpSpPr>
          <a:xfrm>
            <a:off x="7683500" y="2997200"/>
            <a:ext cx="849313" cy="946150"/>
            <a:chOff x="1701" y="1335"/>
            <a:chExt cx="535" cy="596"/>
          </a:xfrm>
        </p:grpSpPr>
        <p:grpSp>
          <p:nvGrpSpPr>
            <p:cNvPr id="1295464" name="组合 1295463"/>
            <p:cNvGrpSpPr/>
            <p:nvPr/>
          </p:nvGrpSpPr>
          <p:grpSpPr>
            <a:xfrm>
              <a:off x="1898" y="1335"/>
              <a:ext cx="338" cy="596"/>
              <a:chOff x="1769" y="1408"/>
              <a:chExt cx="364" cy="596"/>
            </a:xfrm>
          </p:grpSpPr>
          <p:sp>
            <p:nvSpPr>
              <p:cNvPr id="1295465" name="矩形 1295464"/>
              <p:cNvSpPr/>
              <p:nvPr/>
            </p:nvSpPr>
            <p:spPr>
              <a:xfrm>
                <a:off x="1769" y="1408"/>
                <a:ext cx="364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18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5466" name="直接连接符 1295465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5467" name="矩形 1295466"/>
            <p:cNvSpPr/>
            <p:nvPr/>
          </p:nvSpPr>
          <p:spPr>
            <a:xfrm>
              <a:off x="1701" y="1449"/>
              <a:ext cx="242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295468" name="组合 1295467"/>
          <p:cNvGrpSpPr/>
          <p:nvPr/>
        </p:nvGrpSpPr>
        <p:grpSpPr>
          <a:xfrm>
            <a:off x="6673850" y="4114800"/>
            <a:ext cx="1289050" cy="904875"/>
            <a:chOff x="4204" y="2638"/>
            <a:chExt cx="812" cy="570"/>
          </a:xfrm>
        </p:grpSpPr>
        <p:grpSp>
          <p:nvGrpSpPr>
            <p:cNvPr id="1295469" name="组合 1295468"/>
            <p:cNvGrpSpPr/>
            <p:nvPr/>
          </p:nvGrpSpPr>
          <p:grpSpPr>
            <a:xfrm>
              <a:off x="4204" y="2638"/>
              <a:ext cx="226" cy="570"/>
              <a:chOff x="631" y="1325"/>
              <a:chExt cx="226" cy="570"/>
            </a:xfrm>
          </p:grpSpPr>
          <p:sp>
            <p:nvSpPr>
              <p:cNvPr id="1295470" name="矩形 1295469"/>
              <p:cNvSpPr/>
              <p:nvPr/>
            </p:nvSpPr>
            <p:spPr>
              <a:xfrm>
                <a:off x="631" y="1325"/>
                <a:ext cx="226" cy="57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5471" name="直接连接符 1295470"/>
              <p:cNvSpPr/>
              <p:nvPr/>
            </p:nvSpPr>
            <p:spPr>
              <a:xfrm>
                <a:off x="649" y="1610"/>
                <a:ext cx="190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295472" name="矩形 1295471"/>
            <p:cNvSpPr/>
            <p:nvPr/>
          </p:nvSpPr>
          <p:spPr>
            <a:xfrm>
              <a:off x="4375" y="2760"/>
              <a:ext cx="378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＞</a:t>
              </a:r>
              <a:endPara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295473" name="组合 1295472"/>
            <p:cNvGrpSpPr/>
            <p:nvPr/>
          </p:nvGrpSpPr>
          <p:grpSpPr>
            <a:xfrm>
              <a:off x="4678" y="2638"/>
              <a:ext cx="338" cy="570"/>
              <a:chOff x="4694" y="2638"/>
              <a:chExt cx="338" cy="570"/>
            </a:xfrm>
          </p:grpSpPr>
          <p:sp>
            <p:nvSpPr>
              <p:cNvPr id="1295474" name="矩形 1295473"/>
              <p:cNvSpPr/>
              <p:nvPr/>
            </p:nvSpPr>
            <p:spPr>
              <a:xfrm>
                <a:off x="4694" y="2638"/>
                <a:ext cx="338" cy="57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>
                  <a:lnSpc>
                    <a:spcPct val="95000"/>
                  </a:lnSpc>
                </a:pP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>
                  <a:lnSpc>
                    <a:spcPct val="95000"/>
                  </a:lnSpc>
                </a:pP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18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5475" name="直接连接符 1295474"/>
              <p:cNvSpPr/>
              <p:nvPr/>
            </p:nvSpPr>
            <p:spPr>
              <a:xfrm>
                <a:off x="4745" y="2923"/>
                <a:ext cx="235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sp>
        <p:nvSpPr>
          <p:cNvPr id="1295476" name="直接连接符 1295475"/>
          <p:cNvSpPr/>
          <p:nvPr/>
        </p:nvSpPr>
        <p:spPr>
          <a:xfrm>
            <a:off x="3203575" y="1989138"/>
            <a:ext cx="0" cy="4103687"/>
          </a:xfrm>
          <a:prstGeom prst="line">
            <a:avLst/>
          </a:prstGeom>
          <a:ln w="19050" cap="flat" cmpd="sng">
            <a:solidFill>
              <a:srgbClr val="FF0066"/>
            </a:solidFill>
            <a:prstDash val="solid"/>
            <a:headEnd type="none" w="med" len="med"/>
            <a:tailEnd type="none" w="lg" len="lg"/>
          </a:ln>
        </p:spPr>
      </p:sp>
      <p:sp>
        <p:nvSpPr>
          <p:cNvPr id="1295477" name="直接连接符 1295476"/>
          <p:cNvSpPr/>
          <p:nvPr/>
        </p:nvSpPr>
        <p:spPr>
          <a:xfrm>
            <a:off x="6011863" y="1989138"/>
            <a:ext cx="0" cy="4103687"/>
          </a:xfrm>
          <a:prstGeom prst="line">
            <a:avLst/>
          </a:prstGeom>
          <a:ln w="19050" cap="flat" cmpd="sng">
            <a:solidFill>
              <a:srgbClr val="FF0066"/>
            </a:solidFill>
            <a:prstDash val="solid"/>
            <a:headEnd type="none" w="med" len="med"/>
            <a:tailEnd type="none" w="lg" len="lg"/>
          </a:ln>
        </p:spPr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9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9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9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9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95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95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9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95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295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295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295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295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295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295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295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295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295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295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med">
    <p:wipe dir="r"/>
  </p:transition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96386" name="矩形 1296385"/>
          <p:cNvSpPr/>
          <p:nvPr/>
        </p:nvSpPr>
        <p:spPr>
          <a:xfrm>
            <a:off x="539750" y="1196975"/>
            <a:ext cx="820896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1.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比较每组中两个分数的大小。</a:t>
            </a:r>
            <a:endParaRPr lang="zh-CN" altLang="en-US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296387" name="组合 1296386"/>
          <p:cNvGrpSpPr/>
          <p:nvPr/>
        </p:nvGrpSpPr>
        <p:grpSpPr>
          <a:xfrm>
            <a:off x="1042988" y="2133600"/>
            <a:ext cx="390525" cy="946150"/>
            <a:chOff x="857" y="2146"/>
            <a:chExt cx="322" cy="596"/>
          </a:xfrm>
        </p:grpSpPr>
        <p:sp>
          <p:nvSpPr>
            <p:cNvPr id="1296388" name="矩形 1296387"/>
            <p:cNvSpPr/>
            <p:nvPr/>
          </p:nvSpPr>
          <p:spPr>
            <a:xfrm>
              <a:off x="857" y="2146"/>
              <a:ext cx="322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96389" name="直接连接符 1296388"/>
            <p:cNvSpPr/>
            <p:nvPr/>
          </p:nvSpPr>
          <p:spPr>
            <a:xfrm>
              <a:off x="859" y="2444"/>
              <a:ext cx="31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296390" name="椭圆 1296389"/>
          <p:cNvSpPr/>
          <p:nvPr/>
        </p:nvSpPr>
        <p:spPr>
          <a:xfrm>
            <a:off x="1566863" y="2395538"/>
            <a:ext cx="422275" cy="422275"/>
          </a:xfrm>
          <a:prstGeom prst="ellipse">
            <a:avLst/>
          </a:prstGeom>
          <a:solidFill>
            <a:schemeClr val="bg1"/>
          </a:solidFill>
          <a:ln w="22225" cap="flat" cmpd="sng">
            <a:solidFill>
              <a:srgbClr val="0099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1296391" name="组合 1296390"/>
          <p:cNvGrpSpPr/>
          <p:nvPr/>
        </p:nvGrpSpPr>
        <p:grpSpPr>
          <a:xfrm>
            <a:off x="2124075" y="2133600"/>
            <a:ext cx="390525" cy="946150"/>
            <a:chOff x="857" y="2146"/>
            <a:chExt cx="322" cy="596"/>
          </a:xfrm>
        </p:grpSpPr>
        <p:sp>
          <p:nvSpPr>
            <p:cNvPr id="1296392" name="矩形 1296391"/>
            <p:cNvSpPr/>
            <p:nvPr/>
          </p:nvSpPr>
          <p:spPr>
            <a:xfrm>
              <a:off x="857" y="2146"/>
              <a:ext cx="322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96393" name="直接连接符 1296392"/>
            <p:cNvSpPr/>
            <p:nvPr/>
          </p:nvSpPr>
          <p:spPr>
            <a:xfrm>
              <a:off x="859" y="2444"/>
              <a:ext cx="31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296394" name="组合 1296393"/>
          <p:cNvGrpSpPr/>
          <p:nvPr/>
        </p:nvGrpSpPr>
        <p:grpSpPr>
          <a:xfrm>
            <a:off x="4573588" y="2133600"/>
            <a:ext cx="581025" cy="946150"/>
            <a:chOff x="2430" y="1344"/>
            <a:chExt cx="366" cy="596"/>
          </a:xfrm>
        </p:grpSpPr>
        <p:sp>
          <p:nvSpPr>
            <p:cNvPr id="1296395" name="矩形 1296394"/>
            <p:cNvSpPr/>
            <p:nvPr/>
          </p:nvSpPr>
          <p:spPr>
            <a:xfrm>
              <a:off x="2430" y="1344"/>
              <a:ext cx="36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16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96396" name="直接连接符 1296395"/>
            <p:cNvSpPr/>
            <p:nvPr/>
          </p:nvSpPr>
          <p:spPr>
            <a:xfrm>
              <a:off x="2459" y="1642"/>
              <a:ext cx="307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296397" name="椭圆 1296396"/>
          <p:cNvSpPr/>
          <p:nvPr/>
        </p:nvSpPr>
        <p:spPr>
          <a:xfrm>
            <a:off x="5226050" y="2395538"/>
            <a:ext cx="422275" cy="422275"/>
          </a:xfrm>
          <a:prstGeom prst="ellipse">
            <a:avLst/>
          </a:prstGeom>
          <a:solidFill>
            <a:schemeClr val="bg1"/>
          </a:solidFill>
          <a:ln w="22225" cap="flat" cmpd="sng">
            <a:solidFill>
              <a:srgbClr val="0099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1296398" name="组合 1296397"/>
          <p:cNvGrpSpPr/>
          <p:nvPr/>
        </p:nvGrpSpPr>
        <p:grpSpPr>
          <a:xfrm>
            <a:off x="5719763" y="2133600"/>
            <a:ext cx="581025" cy="946150"/>
            <a:chOff x="2430" y="1344"/>
            <a:chExt cx="366" cy="596"/>
          </a:xfrm>
        </p:grpSpPr>
        <p:sp>
          <p:nvSpPr>
            <p:cNvPr id="1296399" name="矩形 1296398"/>
            <p:cNvSpPr/>
            <p:nvPr/>
          </p:nvSpPr>
          <p:spPr>
            <a:xfrm>
              <a:off x="2430" y="1344"/>
              <a:ext cx="36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11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16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96400" name="直接连接符 1296399"/>
            <p:cNvSpPr/>
            <p:nvPr/>
          </p:nvSpPr>
          <p:spPr>
            <a:xfrm>
              <a:off x="2459" y="1642"/>
              <a:ext cx="307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296401" name="组合 1296400"/>
          <p:cNvGrpSpPr/>
          <p:nvPr/>
        </p:nvGrpSpPr>
        <p:grpSpPr>
          <a:xfrm>
            <a:off x="1042988" y="3357563"/>
            <a:ext cx="390525" cy="946150"/>
            <a:chOff x="857" y="2146"/>
            <a:chExt cx="322" cy="596"/>
          </a:xfrm>
        </p:grpSpPr>
        <p:sp>
          <p:nvSpPr>
            <p:cNvPr id="1296402" name="矩形 1296401"/>
            <p:cNvSpPr/>
            <p:nvPr/>
          </p:nvSpPr>
          <p:spPr>
            <a:xfrm>
              <a:off x="857" y="2146"/>
              <a:ext cx="322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9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96403" name="直接连接符 1296402"/>
            <p:cNvSpPr/>
            <p:nvPr/>
          </p:nvSpPr>
          <p:spPr>
            <a:xfrm>
              <a:off x="859" y="2444"/>
              <a:ext cx="31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296404" name="椭圆 1296403"/>
          <p:cNvSpPr/>
          <p:nvPr/>
        </p:nvSpPr>
        <p:spPr>
          <a:xfrm>
            <a:off x="1566863" y="3619500"/>
            <a:ext cx="422275" cy="422275"/>
          </a:xfrm>
          <a:prstGeom prst="ellipse">
            <a:avLst/>
          </a:prstGeom>
          <a:solidFill>
            <a:schemeClr val="bg1"/>
          </a:solidFill>
          <a:ln w="22225" cap="flat" cmpd="sng">
            <a:solidFill>
              <a:srgbClr val="0099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1296405" name="组合 1296404"/>
          <p:cNvGrpSpPr/>
          <p:nvPr/>
        </p:nvGrpSpPr>
        <p:grpSpPr>
          <a:xfrm>
            <a:off x="2124075" y="3357563"/>
            <a:ext cx="390525" cy="946150"/>
            <a:chOff x="857" y="2146"/>
            <a:chExt cx="322" cy="596"/>
          </a:xfrm>
        </p:grpSpPr>
        <p:sp>
          <p:nvSpPr>
            <p:cNvPr id="1296406" name="矩形 1296405"/>
            <p:cNvSpPr/>
            <p:nvPr/>
          </p:nvSpPr>
          <p:spPr>
            <a:xfrm>
              <a:off x="857" y="2146"/>
              <a:ext cx="322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96407" name="直接连接符 1296406"/>
            <p:cNvSpPr/>
            <p:nvPr/>
          </p:nvSpPr>
          <p:spPr>
            <a:xfrm>
              <a:off x="859" y="2444"/>
              <a:ext cx="31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296408" name="组合 1296407"/>
          <p:cNvGrpSpPr/>
          <p:nvPr/>
        </p:nvGrpSpPr>
        <p:grpSpPr>
          <a:xfrm>
            <a:off x="4573588" y="3357563"/>
            <a:ext cx="581025" cy="946150"/>
            <a:chOff x="2430" y="1344"/>
            <a:chExt cx="366" cy="596"/>
          </a:xfrm>
        </p:grpSpPr>
        <p:sp>
          <p:nvSpPr>
            <p:cNvPr id="1296409" name="矩形 1296408"/>
            <p:cNvSpPr/>
            <p:nvPr/>
          </p:nvSpPr>
          <p:spPr>
            <a:xfrm>
              <a:off x="2430" y="1344"/>
              <a:ext cx="36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15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17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96410" name="直接连接符 1296409"/>
            <p:cNvSpPr/>
            <p:nvPr/>
          </p:nvSpPr>
          <p:spPr>
            <a:xfrm>
              <a:off x="2459" y="1642"/>
              <a:ext cx="307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296411" name="椭圆 1296410"/>
          <p:cNvSpPr/>
          <p:nvPr/>
        </p:nvSpPr>
        <p:spPr>
          <a:xfrm>
            <a:off x="5226050" y="3619500"/>
            <a:ext cx="422275" cy="422275"/>
          </a:xfrm>
          <a:prstGeom prst="ellipse">
            <a:avLst/>
          </a:prstGeom>
          <a:solidFill>
            <a:schemeClr val="bg1"/>
          </a:solidFill>
          <a:ln w="22225" cap="flat" cmpd="sng">
            <a:solidFill>
              <a:srgbClr val="0099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1296412" name="组合 1296411"/>
          <p:cNvGrpSpPr/>
          <p:nvPr/>
        </p:nvGrpSpPr>
        <p:grpSpPr>
          <a:xfrm>
            <a:off x="5719763" y="3357563"/>
            <a:ext cx="581025" cy="946150"/>
            <a:chOff x="2430" y="1344"/>
            <a:chExt cx="366" cy="596"/>
          </a:xfrm>
        </p:grpSpPr>
        <p:sp>
          <p:nvSpPr>
            <p:cNvPr id="1296413" name="矩形 1296412"/>
            <p:cNvSpPr/>
            <p:nvPr/>
          </p:nvSpPr>
          <p:spPr>
            <a:xfrm>
              <a:off x="2430" y="1344"/>
              <a:ext cx="36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15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22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96414" name="直接连接符 1296413"/>
            <p:cNvSpPr/>
            <p:nvPr/>
          </p:nvSpPr>
          <p:spPr>
            <a:xfrm>
              <a:off x="2459" y="1642"/>
              <a:ext cx="307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296415" name="文本框 1296414"/>
          <p:cNvSpPr txBox="1"/>
          <p:nvPr/>
        </p:nvSpPr>
        <p:spPr>
          <a:xfrm>
            <a:off x="1535113" y="2324100"/>
            <a:ext cx="1385887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800" b="1" baseline="0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＞</a:t>
            </a:r>
            <a:endParaRPr lang="zh-CN" altLang="en-US" sz="2800" b="1" baseline="0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96416" name="文本框 1296415"/>
          <p:cNvSpPr txBox="1"/>
          <p:nvPr/>
        </p:nvSpPr>
        <p:spPr>
          <a:xfrm>
            <a:off x="5151438" y="2333625"/>
            <a:ext cx="1385887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800" b="1" baseline="0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＜</a:t>
            </a:r>
            <a:endParaRPr lang="zh-CN" altLang="en-US" sz="2800" b="1" baseline="0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96417" name="文本框 1296416"/>
          <p:cNvSpPr txBox="1"/>
          <p:nvPr/>
        </p:nvSpPr>
        <p:spPr>
          <a:xfrm>
            <a:off x="1495425" y="3548063"/>
            <a:ext cx="1385888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800" b="1" baseline="0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＜</a:t>
            </a:r>
            <a:endParaRPr lang="zh-CN" altLang="en-US" sz="2800" b="1" baseline="0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96418" name="文本框 1296417"/>
          <p:cNvSpPr txBox="1"/>
          <p:nvPr/>
        </p:nvSpPr>
        <p:spPr>
          <a:xfrm>
            <a:off x="5189538" y="3560763"/>
            <a:ext cx="1385887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800" b="1" baseline="0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＞</a:t>
            </a:r>
            <a:endParaRPr lang="zh-CN" altLang="en-US" sz="2800" b="1" baseline="0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9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9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9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9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6415" grpId="0"/>
      <p:bldP spid="1296416" grpId="0"/>
      <p:bldP spid="1296417" grpId="0"/>
      <p:bldP spid="1296418" grpId="0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97410" name="矩形 1297409"/>
          <p:cNvSpPr/>
          <p:nvPr/>
        </p:nvSpPr>
        <p:spPr>
          <a:xfrm>
            <a:off x="539750" y="1341438"/>
            <a:ext cx="820896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2.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比较每组中两个分数的大小。</a:t>
            </a:r>
            <a:endParaRPr lang="zh-CN" altLang="en-US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297411" name="组合 1297410"/>
          <p:cNvGrpSpPr/>
          <p:nvPr/>
        </p:nvGrpSpPr>
        <p:grpSpPr>
          <a:xfrm>
            <a:off x="1042988" y="2133600"/>
            <a:ext cx="390525" cy="946150"/>
            <a:chOff x="857" y="2146"/>
            <a:chExt cx="322" cy="596"/>
          </a:xfrm>
        </p:grpSpPr>
        <p:sp>
          <p:nvSpPr>
            <p:cNvPr id="1297412" name="矩形 1297411"/>
            <p:cNvSpPr/>
            <p:nvPr/>
          </p:nvSpPr>
          <p:spPr>
            <a:xfrm>
              <a:off x="857" y="2146"/>
              <a:ext cx="322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9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97413" name="直接连接符 1297412"/>
            <p:cNvSpPr/>
            <p:nvPr/>
          </p:nvSpPr>
          <p:spPr>
            <a:xfrm>
              <a:off x="859" y="2444"/>
              <a:ext cx="31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297414" name="椭圆 1297413"/>
          <p:cNvSpPr/>
          <p:nvPr/>
        </p:nvSpPr>
        <p:spPr>
          <a:xfrm>
            <a:off x="1566863" y="2395538"/>
            <a:ext cx="422275" cy="422275"/>
          </a:xfrm>
          <a:prstGeom prst="ellipse">
            <a:avLst/>
          </a:prstGeom>
          <a:solidFill>
            <a:schemeClr val="bg1"/>
          </a:solidFill>
          <a:ln w="22225" cap="flat" cmpd="sng">
            <a:solidFill>
              <a:srgbClr val="0099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1297415" name="组合 1297414"/>
          <p:cNvGrpSpPr/>
          <p:nvPr/>
        </p:nvGrpSpPr>
        <p:grpSpPr>
          <a:xfrm>
            <a:off x="2124075" y="2133600"/>
            <a:ext cx="390525" cy="946150"/>
            <a:chOff x="857" y="2146"/>
            <a:chExt cx="322" cy="596"/>
          </a:xfrm>
        </p:grpSpPr>
        <p:sp>
          <p:nvSpPr>
            <p:cNvPr id="1297416" name="矩形 1297415"/>
            <p:cNvSpPr/>
            <p:nvPr/>
          </p:nvSpPr>
          <p:spPr>
            <a:xfrm>
              <a:off x="857" y="2146"/>
              <a:ext cx="322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97417" name="直接连接符 1297416"/>
            <p:cNvSpPr/>
            <p:nvPr/>
          </p:nvSpPr>
          <p:spPr>
            <a:xfrm>
              <a:off x="859" y="2444"/>
              <a:ext cx="31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297418" name="组合 1297417"/>
          <p:cNvGrpSpPr/>
          <p:nvPr/>
        </p:nvGrpSpPr>
        <p:grpSpPr>
          <a:xfrm>
            <a:off x="1042988" y="3357563"/>
            <a:ext cx="390525" cy="946150"/>
            <a:chOff x="857" y="2146"/>
            <a:chExt cx="322" cy="596"/>
          </a:xfrm>
        </p:grpSpPr>
        <p:sp>
          <p:nvSpPr>
            <p:cNvPr id="1297419" name="矩形 1297418"/>
            <p:cNvSpPr/>
            <p:nvPr/>
          </p:nvSpPr>
          <p:spPr>
            <a:xfrm>
              <a:off x="857" y="2146"/>
              <a:ext cx="322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97420" name="直接连接符 1297419"/>
            <p:cNvSpPr/>
            <p:nvPr/>
          </p:nvSpPr>
          <p:spPr>
            <a:xfrm>
              <a:off x="859" y="2444"/>
              <a:ext cx="31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297421" name="椭圆 1297420"/>
          <p:cNvSpPr/>
          <p:nvPr/>
        </p:nvSpPr>
        <p:spPr>
          <a:xfrm>
            <a:off x="1566863" y="3619500"/>
            <a:ext cx="422275" cy="422275"/>
          </a:xfrm>
          <a:prstGeom prst="ellipse">
            <a:avLst/>
          </a:prstGeom>
          <a:solidFill>
            <a:schemeClr val="bg1"/>
          </a:solidFill>
          <a:ln w="22225" cap="flat" cmpd="sng">
            <a:solidFill>
              <a:srgbClr val="0099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97422" name="椭圆 1297421"/>
          <p:cNvSpPr/>
          <p:nvPr/>
        </p:nvSpPr>
        <p:spPr>
          <a:xfrm>
            <a:off x="5148263" y="3619500"/>
            <a:ext cx="422275" cy="422275"/>
          </a:xfrm>
          <a:prstGeom prst="ellipse">
            <a:avLst/>
          </a:prstGeom>
          <a:solidFill>
            <a:schemeClr val="bg1"/>
          </a:solidFill>
          <a:ln w="22225" cap="flat" cmpd="sng">
            <a:solidFill>
              <a:srgbClr val="0099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1297423" name="组合 1297422"/>
          <p:cNvGrpSpPr/>
          <p:nvPr/>
        </p:nvGrpSpPr>
        <p:grpSpPr>
          <a:xfrm>
            <a:off x="5705475" y="3357563"/>
            <a:ext cx="581025" cy="946150"/>
            <a:chOff x="2430" y="1344"/>
            <a:chExt cx="366" cy="596"/>
          </a:xfrm>
        </p:grpSpPr>
        <p:sp>
          <p:nvSpPr>
            <p:cNvPr id="1297424" name="矩形 1297423"/>
            <p:cNvSpPr/>
            <p:nvPr/>
          </p:nvSpPr>
          <p:spPr>
            <a:xfrm>
              <a:off x="2430" y="1344"/>
              <a:ext cx="36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97425" name="直接连接符 1297424"/>
            <p:cNvSpPr/>
            <p:nvPr/>
          </p:nvSpPr>
          <p:spPr>
            <a:xfrm>
              <a:off x="2459" y="1642"/>
              <a:ext cx="307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297426" name="组合 1297425"/>
          <p:cNvGrpSpPr/>
          <p:nvPr/>
        </p:nvGrpSpPr>
        <p:grpSpPr>
          <a:xfrm>
            <a:off x="4624388" y="2133600"/>
            <a:ext cx="390525" cy="946150"/>
            <a:chOff x="857" y="2146"/>
            <a:chExt cx="322" cy="596"/>
          </a:xfrm>
        </p:grpSpPr>
        <p:sp>
          <p:nvSpPr>
            <p:cNvPr id="1297427" name="矩形 1297426"/>
            <p:cNvSpPr/>
            <p:nvPr/>
          </p:nvSpPr>
          <p:spPr>
            <a:xfrm>
              <a:off x="857" y="2146"/>
              <a:ext cx="322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97428" name="直接连接符 1297427"/>
            <p:cNvSpPr/>
            <p:nvPr/>
          </p:nvSpPr>
          <p:spPr>
            <a:xfrm>
              <a:off x="859" y="2444"/>
              <a:ext cx="31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297429" name="椭圆 1297428"/>
          <p:cNvSpPr/>
          <p:nvPr/>
        </p:nvSpPr>
        <p:spPr>
          <a:xfrm>
            <a:off x="5148263" y="2395538"/>
            <a:ext cx="422275" cy="422275"/>
          </a:xfrm>
          <a:prstGeom prst="ellipse">
            <a:avLst/>
          </a:prstGeom>
          <a:solidFill>
            <a:schemeClr val="bg1"/>
          </a:solidFill>
          <a:ln w="22225" cap="flat" cmpd="sng">
            <a:solidFill>
              <a:srgbClr val="0099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1297430" name="组合 1297429"/>
          <p:cNvGrpSpPr/>
          <p:nvPr/>
        </p:nvGrpSpPr>
        <p:grpSpPr>
          <a:xfrm>
            <a:off x="5705475" y="2133600"/>
            <a:ext cx="390525" cy="946150"/>
            <a:chOff x="857" y="2146"/>
            <a:chExt cx="322" cy="596"/>
          </a:xfrm>
        </p:grpSpPr>
        <p:sp>
          <p:nvSpPr>
            <p:cNvPr id="1297431" name="矩形 1297430"/>
            <p:cNvSpPr/>
            <p:nvPr/>
          </p:nvSpPr>
          <p:spPr>
            <a:xfrm>
              <a:off x="857" y="2146"/>
              <a:ext cx="322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97432" name="直接连接符 1297431"/>
            <p:cNvSpPr/>
            <p:nvPr/>
          </p:nvSpPr>
          <p:spPr>
            <a:xfrm>
              <a:off x="859" y="2444"/>
              <a:ext cx="31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297433" name="组合 1297432"/>
          <p:cNvGrpSpPr/>
          <p:nvPr/>
        </p:nvGrpSpPr>
        <p:grpSpPr>
          <a:xfrm>
            <a:off x="2124075" y="3357563"/>
            <a:ext cx="581025" cy="946150"/>
            <a:chOff x="2430" y="1344"/>
            <a:chExt cx="366" cy="596"/>
          </a:xfrm>
        </p:grpSpPr>
        <p:sp>
          <p:nvSpPr>
            <p:cNvPr id="1297434" name="矩形 1297433"/>
            <p:cNvSpPr/>
            <p:nvPr/>
          </p:nvSpPr>
          <p:spPr>
            <a:xfrm>
              <a:off x="2430" y="1344"/>
              <a:ext cx="36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97435" name="直接连接符 1297434"/>
            <p:cNvSpPr/>
            <p:nvPr/>
          </p:nvSpPr>
          <p:spPr>
            <a:xfrm>
              <a:off x="2459" y="1642"/>
              <a:ext cx="307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297436" name="组合 1297435"/>
          <p:cNvGrpSpPr/>
          <p:nvPr/>
        </p:nvGrpSpPr>
        <p:grpSpPr>
          <a:xfrm>
            <a:off x="4624388" y="3357563"/>
            <a:ext cx="390525" cy="946150"/>
            <a:chOff x="857" y="2146"/>
            <a:chExt cx="322" cy="596"/>
          </a:xfrm>
        </p:grpSpPr>
        <p:sp>
          <p:nvSpPr>
            <p:cNvPr id="1297437" name="矩形 1297436"/>
            <p:cNvSpPr/>
            <p:nvPr/>
          </p:nvSpPr>
          <p:spPr>
            <a:xfrm>
              <a:off x="857" y="2146"/>
              <a:ext cx="322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97438" name="直接连接符 1297437"/>
            <p:cNvSpPr/>
            <p:nvPr/>
          </p:nvSpPr>
          <p:spPr>
            <a:xfrm>
              <a:off x="859" y="2444"/>
              <a:ext cx="31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297439" name="文本框 1297438"/>
          <p:cNvSpPr txBox="1"/>
          <p:nvPr/>
        </p:nvSpPr>
        <p:spPr>
          <a:xfrm>
            <a:off x="1535113" y="2336800"/>
            <a:ext cx="1385887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800" b="1" baseline="0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＞</a:t>
            </a:r>
            <a:endParaRPr lang="zh-CN" altLang="en-US" sz="2800" b="1" baseline="0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97440" name="文本框 1297439"/>
          <p:cNvSpPr txBox="1"/>
          <p:nvPr/>
        </p:nvSpPr>
        <p:spPr>
          <a:xfrm>
            <a:off x="5075238" y="2333625"/>
            <a:ext cx="1385887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800" b="1" baseline="0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＜</a:t>
            </a:r>
            <a:endParaRPr lang="zh-CN" altLang="en-US" sz="2800" b="1" baseline="0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97441" name="文本框 1297440"/>
          <p:cNvSpPr txBox="1"/>
          <p:nvPr/>
        </p:nvSpPr>
        <p:spPr>
          <a:xfrm>
            <a:off x="1535113" y="3544888"/>
            <a:ext cx="1385887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800" b="1" baseline="0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＞</a:t>
            </a:r>
            <a:endParaRPr lang="zh-CN" altLang="en-US" sz="2800" b="1" baseline="0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97442" name="文本框 1297441"/>
          <p:cNvSpPr txBox="1"/>
          <p:nvPr/>
        </p:nvSpPr>
        <p:spPr>
          <a:xfrm>
            <a:off x="5075238" y="3541713"/>
            <a:ext cx="1385887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800" b="1" baseline="0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＜</a:t>
            </a:r>
            <a:endParaRPr lang="zh-CN" altLang="en-US" sz="2800" b="1" baseline="0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9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9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9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9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7439" grpId="0"/>
      <p:bldP spid="1297440" grpId="0"/>
      <p:bldP spid="1297441" grpId="0"/>
      <p:bldP spid="12974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78628" name="矩形 1178627"/>
          <p:cNvSpPr/>
          <p:nvPr/>
        </p:nvSpPr>
        <p:spPr>
          <a:xfrm>
            <a:off x="1187450" y="1628775"/>
            <a:ext cx="6657975" cy="3698875"/>
          </a:xfrm>
          <a:prstGeom prst="rect">
            <a:avLst/>
          </a:prstGeom>
          <a:solidFill>
            <a:schemeClr val="bg1"/>
          </a:solidFill>
          <a:ln w="22225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grpSp>
        <p:nvGrpSpPr>
          <p:cNvPr id="1178632" name="组合 1178631"/>
          <p:cNvGrpSpPr/>
          <p:nvPr/>
        </p:nvGrpSpPr>
        <p:grpSpPr>
          <a:xfrm>
            <a:off x="7451725" y="5086350"/>
            <a:ext cx="215900" cy="71438"/>
            <a:chOff x="4694" y="3204"/>
            <a:chExt cx="136" cy="45"/>
          </a:xfrm>
        </p:grpSpPr>
        <p:sp>
          <p:nvSpPr>
            <p:cNvPr id="1178629" name="椭圆 1178628"/>
            <p:cNvSpPr/>
            <p:nvPr/>
          </p:nvSpPr>
          <p:spPr>
            <a:xfrm>
              <a:off x="4785" y="3204"/>
              <a:ext cx="45" cy="45"/>
            </a:xfrm>
            <a:prstGeom prst="ellipse">
              <a:avLst/>
            </a:prstGeom>
            <a:solidFill>
              <a:srgbClr val="FF0066"/>
            </a:solidFill>
            <a:ln w="22225" cap="flat" cmpd="sng">
              <a:solidFill>
                <a:srgbClr val="FF0066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630" name="椭圆 1178629"/>
            <p:cNvSpPr/>
            <p:nvPr/>
          </p:nvSpPr>
          <p:spPr>
            <a:xfrm>
              <a:off x="4694" y="3204"/>
              <a:ext cx="45" cy="45"/>
            </a:xfrm>
            <a:prstGeom prst="ellipse">
              <a:avLst/>
            </a:prstGeom>
            <a:solidFill>
              <a:srgbClr val="FF0066"/>
            </a:solidFill>
            <a:ln w="22225" cap="flat" cmpd="sng">
              <a:solidFill>
                <a:srgbClr val="FF0066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178626" name="矩形 1178625"/>
          <p:cNvSpPr/>
          <p:nvPr/>
        </p:nvSpPr>
        <p:spPr>
          <a:xfrm>
            <a:off x="1258888" y="4221163"/>
            <a:ext cx="676910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公元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12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世纪，阿拉伯人发明了分数线。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78633" name="组合 1178632"/>
          <p:cNvGrpSpPr/>
          <p:nvPr/>
        </p:nvGrpSpPr>
        <p:grpSpPr>
          <a:xfrm>
            <a:off x="7451725" y="4954588"/>
            <a:ext cx="215900" cy="71437"/>
            <a:chOff x="4694" y="3204"/>
            <a:chExt cx="136" cy="45"/>
          </a:xfrm>
        </p:grpSpPr>
        <p:sp>
          <p:nvSpPr>
            <p:cNvPr id="1178634" name="椭圆 1178633"/>
            <p:cNvSpPr/>
            <p:nvPr/>
          </p:nvSpPr>
          <p:spPr>
            <a:xfrm>
              <a:off x="4785" y="3204"/>
              <a:ext cx="45" cy="45"/>
            </a:xfrm>
            <a:prstGeom prst="ellipse">
              <a:avLst/>
            </a:prstGeom>
            <a:solidFill>
              <a:srgbClr val="FF0066"/>
            </a:solidFill>
            <a:ln w="22225" cap="flat" cmpd="sng">
              <a:solidFill>
                <a:srgbClr val="FF0066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635" name="椭圆 1178634"/>
            <p:cNvSpPr/>
            <p:nvPr/>
          </p:nvSpPr>
          <p:spPr>
            <a:xfrm>
              <a:off x="4694" y="3204"/>
              <a:ext cx="45" cy="45"/>
            </a:xfrm>
            <a:prstGeom prst="ellipse">
              <a:avLst/>
            </a:prstGeom>
            <a:solidFill>
              <a:srgbClr val="FF0066"/>
            </a:solidFill>
            <a:ln w="22225" cap="flat" cmpd="sng">
              <a:solidFill>
                <a:srgbClr val="FF0066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178637" name="矩形 1178636"/>
          <p:cNvSpPr/>
          <p:nvPr/>
        </p:nvSpPr>
        <p:spPr>
          <a:xfrm>
            <a:off x="4375150" y="3500438"/>
            <a:ext cx="1296988" cy="534987"/>
          </a:xfrm>
          <a:prstGeom prst="rect">
            <a:avLst/>
          </a:prstGeom>
          <a:solidFill>
            <a:srgbClr val="FECEF5"/>
          </a:solidFill>
          <a:ln w="222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sp>
        <p:nvSpPr>
          <p:cNvPr id="1178638" name="矩形 1178637"/>
          <p:cNvSpPr/>
          <p:nvPr/>
        </p:nvSpPr>
        <p:spPr>
          <a:xfrm>
            <a:off x="4360863" y="3486150"/>
            <a:ext cx="1435100" cy="519113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分数线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78639" name="直接连接符 1178638"/>
          <p:cNvSpPr/>
          <p:nvPr/>
        </p:nvSpPr>
        <p:spPr>
          <a:xfrm flipH="1">
            <a:off x="3798888" y="3767138"/>
            <a:ext cx="574675" cy="0"/>
          </a:xfrm>
          <a:prstGeom prst="line">
            <a:avLst/>
          </a:prstGeom>
          <a:ln w="22225" cap="flat" cmpd="sng">
            <a:solidFill>
              <a:srgbClr val="FF0066"/>
            </a:solidFill>
            <a:prstDash val="solid"/>
            <a:headEnd type="none" w="med" len="med"/>
            <a:tailEnd type="triangle" w="lg" len="lg"/>
          </a:ln>
        </p:spPr>
      </p:sp>
      <p:grpSp>
        <p:nvGrpSpPr>
          <p:cNvPr id="1178643" name="组合 1178642"/>
          <p:cNvGrpSpPr/>
          <p:nvPr/>
        </p:nvGrpSpPr>
        <p:grpSpPr>
          <a:xfrm>
            <a:off x="3276600" y="3327400"/>
            <a:ext cx="346075" cy="885825"/>
            <a:chOff x="2293" y="3206"/>
            <a:chExt cx="218" cy="558"/>
          </a:xfrm>
        </p:grpSpPr>
        <p:sp>
          <p:nvSpPr>
            <p:cNvPr id="1178644" name="矩形 1178643"/>
            <p:cNvSpPr/>
            <p:nvPr/>
          </p:nvSpPr>
          <p:spPr>
            <a:xfrm>
              <a:off x="2293" y="3206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78645" name="直接连接符 1178644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78662" name="组合 1178661"/>
          <p:cNvGrpSpPr/>
          <p:nvPr/>
        </p:nvGrpSpPr>
        <p:grpSpPr>
          <a:xfrm>
            <a:off x="1835150" y="1774825"/>
            <a:ext cx="5689600" cy="1870075"/>
            <a:chOff x="1156" y="1118"/>
            <a:chExt cx="3584" cy="1178"/>
          </a:xfrm>
        </p:grpSpPr>
        <p:pic>
          <p:nvPicPr>
            <p:cNvPr id="1178652" name="图片 1178651" descr="小精灵-021"/>
            <p:cNvPicPr>
              <a:picLocks noChangeAspect="1"/>
            </p:cNvPicPr>
            <p:nvPr/>
          </p:nvPicPr>
          <p:blipFill>
            <a:blip r:embed="rId2"/>
            <a:srcRect l="-26741" t="-9656" r="-17537" b="-17549"/>
            <a:stretch>
              <a:fillRect/>
            </a:stretch>
          </p:blipFill>
          <p:spPr>
            <a:xfrm>
              <a:off x="3743" y="1118"/>
              <a:ext cx="997" cy="1178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78661" name="组合 1178660"/>
            <p:cNvGrpSpPr/>
            <p:nvPr/>
          </p:nvGrpSpPr>
          <p:grpSpPr>
            <a:xfrm>
              <a:off x="1156" y="1367"/>
              <a:ext cx="2761" cy="339"/>
              <a:chOff x="1156" y="1322"/>
              <a:chExt cx="2761" cy="339"/>
            </a:xfrm>
          </p:grpSpPr>
          <p:pic>
            <p:nvPicPr>
              <p:cNvPr id="1178659" name="图片 1178658" descr="P-030"/>
              <p:cNvPicPr>
                <a:picLocks noChangeAspect="1"/>
              </p:cNvPicPr>
              <p:nvPr/>
            </p:nvPicPr>
            <p:blipFill>
              <a:blip r:embed="rId3"/>
              <a:srcRect l="37793"/>
              <a:stretch>
                <a:fillRect/>
              </a:stretch>
            </p:blipFill>
            <p:spPr>
              <a:xfrm>
                <a:off x="2503" y="1326"/>
                <a:ext cx="1330" cy="3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78660" name="图片 1178659" descr="P-030"/>
              <p:cNvPicPr>
                <a:picLocks noChangeAspect="1"/>
              </p:cNvPicPr>
              <p:nvPr/>
            </p:nvPicPr>
            <p:blipFill>
              <a:blip r:embed="rId3"/>
              <a:srcRect l="-2339" r="30029"/>
              <a:stretch>
                <a:fillRect/>
              </a:stretch>
            </p:blipFill>
            <p:spPr>
              <a:xfrm>
                <a:off x="1156" y="1326"/>
                <a:ext cx="1546" cy="3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78649" name="矩形 1178648"/>
              <p:cNvSpPr/>
              <p:nvPr/>
            </p:nvSpPr>
            <p:spPr>
              <a:xfrm>
                <a:off x="1220" y="1322"/>
                <a:ext cx="2697" cy="327"/>
              </a:xfrm>
              <a:prstGeom prst="rect">
                <a:avLst/>
              </a:prstGeom>
              <a:noFill/>
              <a:ln w="22225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/>
                <a:r>
                  <a:rPr lang="zh-CN" altLang="en-US" sz="28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这种方法一直沿用至今。</a:t>
                </a:r>
                <a:endPara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</p:grpSp>
    </p:spTree>
  </p:cSld>
  <p:clrMapOvr>
    <a:masterClrMapping/>
  </p:clrMapOvr>
  <p:transition spd="med">
    <p:wipe dir="r"/>
  </p:transition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298434" name="组合 1298433"/>
          <p:cNvGrpSpPr/>
          <p:nvPr/>
        </p:nvGrpSpPr>
        <p:grpSpPr>
          <a:xfrm>
            <a:off x="1403350" y="4025900"/>
            <a:ext cx="1912938" cy="1924050"/>
            <a:chOff x="866" y="2360"/>
            <a:chExt cx="1205" cy="1212"/>
          </a:xfrm>
        </p:grpSpPr>
        <p:pic>
          <p:nvPicPr>
            <p:cNvPr id="1298435" name="图片 1298434" descr="p-95-0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6" y="2360"/>
              <a:ext cx="1205" cy="121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298436" name="组合 1298435"/>
            <p:cNvGrpSpPr/>
            <p:nvPr/>
          </p:nvGrpSpPr>
          <p:grpSpPr>
            <a:xfrm>
              <a:off x="1565" y="2976"/>
              <a:ext cx="246" cy="596"/>
              <a:chOff x="857" y="2146"/>
              <a:chExt cx="322" cy="596"/>
            </a:xfrm>
          </p:grpSpPr>
          <p:sp>
            <p:nvSpPr>
              <p:cNvPr id="1298437" name="矩形 1298436"/>
              <p:cNvSpPr/>
              <p:nvPr/>
            </p:nvSpPr>
            <p:spPr>
              <a:xfrm>
                <a:off x="857" y="2146"/>
                <a:ext cx="32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8438" name="直接连接符 1298437"/>
              <p:cNvSpPr/>
              <p:nvPr/>
            </p:nvSpPr>
            <p:spPr>
              <a:xfrm>
                <a:off x="859" y="2444"/>
                <a:ext cx="31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298439" name="矩形 1298438"/>
            <p:cNvSpPr/>
            <p:nvPr/>
          </p:nvSpPr>
          <p:spPr>
            <a:xfrm>
              <a:off x="1043" y="3095"/>
              <a:ext cx="67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大于  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298440" name="组合 1298439"/>
          <p:cNvGrpSpPr/>
          <p:nvPr/>
        </p:nvGrpSpPr>
        <p:grpSpPr>
          <a:xfrm>
            <a:off x="5538788" y="4025900"/>
            <a:ext cx="1912937" cy="1924050"/>
            <a:chOff x="866" y="2360"/>
            <a:chExt cx="1205" cy="1212"/>
          </a:xfrm>
        </p:grpSpPr>
        <p:pic>
          <p:nvPicPr>
            <p:cNvPr id="1298441" name="图片 1298440" descr="p-95-0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6" y="2360"/>
              <a:ext cx="1205" cy="121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298442" name="组合 1298441"/>
            <p:cNvGrpSpPr/>
            <p:nvPr/>
          </p:nvGrpSpPr>
          <p:grpSpPr>
            <a:xfrm>
              <a:off x="1565" y="2976"/>
              <a:ext cx="246" cy="596"/>
              <a:chOff x="857" y="2146"/>
              <a:chExt cx="322" cy="596"/>
            </a:xfrm>
          </p:grpSpPr>
          <p:sp>
            <p:nvSpPr>
              <p:cNvPr id="1298443" name="矩形 1298442"/>
              <p:cNvSpPr/>
              <p:nvPr/>
            </p:nvSpPr>
            <p:spPr>
              <a:xfrm>
                <a:off x="857" y="2146"/>
                <a:ext cx="32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8444" name="直接连接符 1298443"/>
              <p:cNvSpPr/>
              <p:nvPr/>
            </p:nvSpPr>
            <p:spPr>
              <a:xfrm>
                <a:off x="859" y="2444"/>
                <a:ext cx="31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298445" name="矩形 1298444"/>
            <p:cNvSpPr/>
            <p:nvPr/>
          </p:nvSpPr>
          <p:spPr>
            <a:xfrm>
              <a:off x="1043" y="3095"/>
              <a:ext cx="67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小于  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298446" name="矩形 1298445"/>
          <p:cNvSpPr/>
          <p:nvPr/>
        </p:nvSpPr>
        <p:spPr>
          <a:xfrm>
            <a:off x="539750" y="1268413"/>
            <a:ext cx="43195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3.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把梨放进相应的筐里。</a:t>
            </a:r>
            <a:endParaRPr lang="zh-CN" altLang="en-US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298447" name="组合 1298446"/>
          <p:cNvGrpSpPr/>
          <p:nvPr/>
        </p:nvGrpSpPr>
        <p:grpSpPr>
          <a:xfrm>
            <a:off x="703263" y="1916113"/>
            <a:ext cx="1204912" cy="1477962"/>
            <a:chOff x="567" y="1253"/>
            <a:chExt cx="759" cy="931"/>
          </a:xfrm>
        </p:grpSpPr>
        <p:pic>
          <p:nvPicPr>
            <p:cNvPr id="1298448" name="图片 1298447" descr="p-95-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7" y="1253"/>
              <a:ext cx="759" cy="91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298449" name="组合 1298448"/>
            <p:cNvGrpSpPr/>
            <p:nvPr/>
          </p:nvGrpSpPr>
          <p:grpSpPr>
            <a:xfrm>
              <a:off x="774" y="1588"/>
              <a:ext cx="246" cy="596"/>
              <a:chOff x="857" y="2146"/>
              <a:chExt cx="322" cy="596"/>
            </a:xfrm>
          </p:grpSpPr>
          <p:sp>
            <p:nvSpPr>
              <p:cNvPr id="1298450" name="矩形 1298449"/>
              <p:cNvSpPr/>
              <p:nvPr/>
            </p:nvSpPr>
            <p:spPr>
              <a:xfrm>
                <a:off x="857" y="2146"/>
                <a:ext cx="32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8451" name="直接连接符 1298450"/>
              <p:cNvSpPr/>
              <p:nvPr/>
            </p:nvSpPr>
            <p:spPr>
              <a:xfrm>
                <a:off x="859" y="2444"/>
                <a:ext cx="31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298452" name="组合 1298451"/>
          <p:cNvGrpSpPr/>
          <p:nvPr/>
        </p:nvGrpSpPr>
        <p:grpSpPr>
          <a:xfrm>
            <a:off x="5219700" y="1916113"/>
            <a:ext cx="1204913" cy="1477962"/>
            <a:chOff x="3409" y="1253"/>
            <a:chExt cx="759" cy="931"/>
          </a:xfrm>
        </p:grpSpPr>
        <p:pic>
          <p:nvPicPr>
            <p:cNvPr id="1298453" name="图片 1298452" descr="p-95-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09" y="1253"/>
              <a:ext cx="759" cy="91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298454" name="组合 1298453"/>
            <p:cNvGrpSpPr/>
            <p:nvPr/>
          </p:nvGrpSpPr>
          <p:grpSpPr>
            <a:xfrm>
              <a:off x="3512" y="1588"/>
              <a:ext cx="366" cy="596"/>
              <a:chOff x="2430" y="1344"/>
              <a:chExt cx="366" cy="596"/>
            </a:xfrm>
          </p:grpSpPr>
          <p:sp>
            <p:nvSpPr>
              <p:cNvPr id="1298455" name="矩形 1298454"/>
              <p:cNvSpPr/>
              <p:nvPr/>
            </p:nvSpPr>
            <p:spPr>
              <a:xfrm>
                <a:off x="2430" y="1344"/>
                <a:ext cx="366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16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8456" name="直接连接符 1298455"/>
              <p:cNvSpPr/>
              <p:nvPr/>
            </p:nvSpPr>
            <p:spPr>
              <a:xfrm>
                <a:off x="2459" y="1642"/>
                <a:ext cx="307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298457" name="组合 1298456"/>
          <p:cNvGrpSpPr/>
          <p:nvPr/>
        </p:nvGrpSpPr>
        <p:grpSpPr>
          <a:xfrm>
            <a:off x="1831975" y="1916113"/>
            <a:ext cx="1204913" cy="1477962"/>
            <a:chOff x="1278" y="1253"/>
            <a:chExt cx="759" cy="931"/>
          </a:xfrm>
        </p:grpSpPr>
        <p:pic>
          <p:nvPicPr>
            <p:cNvPr id="1298458" name="图片 1298457" descr="p-95-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8" y="1253"/>
              <a:ext cx="759" cy="91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298459" name="组合 1298458"/>
            <p:cNvGrpSpPr/>
            <p:nvPr/>
          </p:nvGrpSpPr>
          <p:grpSpPr>
            <a:xfrm>
              <a:off x="1474" y="1588"/>
              <a:ext cx="246" cy="596"/>
              <a:chOff x="857" y="2146"/>
              <a:chExt cx="322" cy="596"/>
            </a:xfrm>
          </p:grpSpPr>
          <p:sp>
            <p:nvSpPr>
              <p:cNvPr id="1298460" name="矩形 1298459"/>
              <p:cNvSpPr/>
              <p:nvPr/>
            </p:nvSpPr>
            <p:spPr>
              <a:xfrm>
                <a:off x="857" y="2146"/>
                <a:ext cx="32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8461" name="直接连接符 1298460"/>
              <p:cNvSpPr/>
              <p:nvPr/>
            </p:nvSpPr>
            <p:spPr>
              <a:xfrm>
                <a:off x="859" y="2444"/>
                <a:ext cx="31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298462" name="组合 1298461"/>
          <p:cNvGrpSpPr/>
          <p:nvPr/>
        </p:nvGrpSpPr>
        <p:grpSpPr>
          <a:xfrm>
            <a:off x="2959100" y="1916113"/>
            <a:ext cx="1204913" cy="1477962"/>
            <a:chOff x="1988" y="1253"/>
            <a:chExt cx="759" cy="931"/>
          </a:xfrm>
        </p:grpSpPr>
        <p:pic>
          <p:nvPicPr>
            <p:cNvPr id="1298463" name="图片 1298462" descr="p-95-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88" y="1253"/>
              <a:ext cx="759" cy="91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298464" name="组合 1298463"/>
            <p:cNvGrpSpPr/>
            <p:nvPr/>
          </p:nvGrpSpPr>
          <p:grpSpPr>
            <a:xfrm>
              <a:off x="2199" y="1588"/>
              <a:ext cx="246" cy="596"/>
              <a:chOff x="857" y="2146"/>
              <a:chExt cx="322" cy="596"/>
            </a:xfrm>
          </p:grpSpPr>
          <p:sp>
            <p:nvSpPr>
              <p:cNvPr id="1298465" name="矩形 1298464"/>
              <p:cNvSpPr/>
              <p:nvPr/>
            </p:nvSpPr>
            <p:spPr>
              <a:xfrm>
                <a:off x="857" y="2146"/>
                <a:ext cx="32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8466" name="直接连接符 1298465"/>
              <p:cNvSpPr/>
              <p:nvPr/>
            </p:nvSpPr>
            <p:spPr>
              <a:xfrm>
                <a:off x="859" y="2444"/>
                <a:ext cx="31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298467" name="组合 1298466"/>
          <p:cNvGrpSpPr/>
          <p:nvPr/>
        </p:nvGrpSpPr>
        <p:grpSpPr>
          <a:xfrm>
            <a:off x="4087813" y="1916113"/>
            <a:ext cx="1204912" cy="1477962"/>
            <a:chOff x="2699" y="1253"/>
            <a:chExt cx="759" cy="931"/>
          </a:xfrm>
        </p:grpSpPr>
        <p:pic>
          <p:nvPicPr>
            <p:cNvPr id="1298468" name="图片 1298467" descr="p-95-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99" y="1253"/>
              <a:ext cx="759" cy="91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298469" name="组合 1298468"/>
            <p:cNvGrpSpPr/>
            <p:nvPr/>
          </p:nvGrpSpPr>
          <p:grpSpPr>
            <a:xfrm>
              <a:off x="2906" y="1588"/>
              <a:ext cx="246" cy="596"/>
              <a:chOff x="857" y="2146"/>
              <a:chExt cx="322" cy="596"/>
            </a:xfrm>
          </p:grpSpPr>
          <p:sp>
            <p:nvSpPr>
              <p:cNvPr id="1298470" name="矩形 1298469"/>
              <p:cNvSpPr/>
              <p:nvPr/>
            </p:nvSpPr>
            <p:spPr>
              <a:xfrm>
                <a:off x="857" y="2146"/>
                <a:ext cx="32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8471" name="直接连接符 1298470"/>
              <p:cNvSpPr/>
              <p:nvPr/>
            </p:nvSpPr>
            <p:spPr>
              <a:xfrm>
                <a:off x="859" y="2444"/>
                <a:ext cx="31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298472" name="组合 1298471"/>
          <p:cNvGrpSpPr/>
          <p:nvPr/>
        </p:nvGrpSpPr>
        <p:grpSpPr>
          <a:xfrm>
            <a:off x="6343650" y="1916113"/>
            <a:ext cx="1204913" cy="1477962"/>
            <a:chOff x="4120" y="1253"/>
            <a:chExt cx="759" cy="931"/>
          </a:xfrm>
        </p:grpSpPr>
        <p:pic>
          <p:nvPicPr>
            <p:cNvPr id="1298473" name="图片 1298472" descr="p-95-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20" y="1253"/>
              <a:ext cx="759" cy="91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298474" name="组合 1298473"/>
            <p:cNvGrpSpPr/>
            <p:nvPr/>
          </p:nvGrpSpPr>
          <p:grpSpPr>
            <a:xfrm>
              <a:off x="4221" y="1588"/>
              <a:ext cx="366" cy="596"/>
              <a:chOff x="2430" y="1344"/>
              <a:chExt cx="366" cy="596"/>
            </a:xfrm>
          </p:grpSpPr>
          <p:sp>
            <p:nvSpPr>
              <p:cNvPr id="1298475" name="矩形 1298474"/>
              <p:cNvSpPr/>
              <p:nvPr/>
            </p:nvSpPr>
            <p:spPr>
              <a:xfrm>
                <a:off x="2430" y="1344"/>
                <a:ext cx="366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8476" name="直接连接符 1298475"/>
              <p:cNvSpPr/>
              <p:nvPr/>
            </p:nvSpPr>
            <p:spPr>
              <a:xfrm>
                <a:off x="2459" y="1642"/>
                <a:ext cx="307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298477" name="组合 1298476"/>
          <p:cNvGrpSpPr/>
          <p:nvPr/>
        </p:nvGrpSpPr>
        <p:grpSpPr>
          <a:xfrm>
            <a:off x="7470775" y="1916113"/>
            <a:ext cx="1204913" cy="1477962"/>
            <a:chOff x="4830" y="1253"/>
            <a:chExt cx="759" cy="931"/>
          </a:xfrm>
        </p:grpSpPr>
        <p:pic>
          <p:nvPicPr>
            <p:cNvPr id="1298478" name="图片 1298477" descr="p-95-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30" y="1253"/>
              <a:ext cx="759" cy="91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298479" name="组合 1298478"/>
            <p:cNvGrpSpPr/>
            <p:nvPr/>
          </p:nvGrpSpPr>
          <p:grpSpPr>
            <a:xfrm>
              <a:off x="5012" y="1588"/>
              <a:ext cx="246" cy="596"/>
              <a:chOff x="857" y="2146"/>
              <a:chExt cx="322" cy="596"/>
            </a:xfrm>
          </p:grpSpPr>
          <p:sp>
            <p:nvSpPr>
              <p:cNvPr id="1298480" name="矩形 1298479"/>
              <p:cNvSpPr/>
              <p:nvPr/>
            </p:nvSpPr>
            <p:spPr>
              <a:xfrm>
                <a:off x="857" y="2146"/>
                <a:ext cx="32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8481" name="直接连接符 1298480"/>
              <p:cNvSpPr/>
              <p:nvPr/>
            </p:nvSpPr>
            <p:spPr>
              <a:xfrm>
                <a:off x="859" y="2444"/>
                <a:ext cx="31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85185E-6 L 0.58281 0.23102 " pathEditMode="relative" ptsTypes="AA">
                                      <p:cBhvr>
                                        <p:cTn id="6" dur="2000" fill="hold"/>
                                        <p:tgtEl>
                                          <p:spTgt spid="12984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12984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96296E-6 L -0.00643 0.2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984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" dur="500"/>
                                        <p:tgtEl>
                                          <p:spTgt spid="1298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5.18519E-6 L -0.12604 0.24143 " pathEditMode="relative" ptsTypes="AA">
                                      <p:cBhvr>
                                        <p:cTn id="22" dur="2000" fill="hold"/>
                                        <p:tgtEl>
                                          <p:spTgt spid="12984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" dur="500"/>
                                        <p:tgtEl>
                                          <p:spTgt spid="1298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85185E-6 L -0.2441 0.2206 " pathEditMode="relative" ptsTypes="AA">
                                      <p:cBhvr>
                                        <p:cTn id="30" dur="2000" fill="hold"/>
                                        <p:tgtEl>
                                          <p:spTgt spid="1298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" dur="500"/>
                                        <p:tgtEl>
                                          <p:spTgt spid="1298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57 0.02662 L 0.07587 0.2914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2984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0" y="13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1" dur="500"/>
                                        <p:tgtEl>
                                          <p:spTgt spid="12984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85185E-6 L -0.48836 0.23102 " pathEditMode="relative" ptsTypes="AA">
                                      <p:cBhvr>
                                        <p:cTn id="46" dur="2000" fill="hold"/>
                                        <p:tgtEl>
                                          <p:spTgt spid="12984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9" dur="500"/>
                                        <p:tgtEl>
                                          <p:spTgt spid="12984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96296E-6 L -0.16232 0.24953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2984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0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7" dur="500"/>
                                        <p:tgtEl>
                                          <p:spTgt spid="12984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299458" name="组合 1299457"/>
          <p:cNvGrpSpPr/>
          <p:nvPr/>
        </p:nvGrpSpPr>
        <p:grpSpPr>
          <a:xfrm>
            <a:off x="468313" y="1268413"/>
            <a:ext cx="8208962" cy="2657475"/>
            <a:chOff x="295" y="845"/>
            <a:chExt cx="5171" cy="1674"/>
          </a:xfrm>
        </p:grpSpPr>
        <p:sp>
          <p:nvSpPr>
            <p:cNvPr id="1299459" name="矩形 1299458"/>
            <p:cNvSpPr/>
            <p:nvPr/>
          </p:nvSpPr>
          <p:spPr>
            <a:xfrm>
              <a:off x="295" y="845"/>
              <a:ext cx="5171" cy="16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dist">
                <a:lnSpc>
                  <a:spcPct val="150000"/>
                </a:lnSpc>
              </a:pPr>
              <a:r>
                <a:rPr lang="en-US" altLang="zh-CN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4. </a:t>
              </a: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张叔叔和李叔叔参加了工厂的技能比赛，张叔叔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dist">
                <a:lnSpc>
                  <a:spcPct val="150000"/>
                </a:lnSpc>
              </a:pP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    加工完了所有零件的     时，李叔叔加工完了所有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dist">
                <a:lnSpc>
                  <a:spcPct val="150000"/>
                </a:lnSpc>
              </a:pP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    零件的  。在这段时间里，谁的比赛成绩更好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    一些</a:t>
              </a:r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?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299460" name="组合 1299459"/>
            <p:cNvGrpSpPr/>
            <p:nvPr/>
          </p:nvGrpSpPr>
          <p:grpSpPr>
            <a:xfrm>
              <a:off x="2665" y="1226"/>
              <a:ext cx="215" cy="596"/>
              <a:chOff x="857" y="2146"/>
              <a:chExt cx="322" cy="596"/>
            </a:xfrm>
          </p:grpSpPr>
          <p:sp>
            <p:nvSpPr>
              <p:cNvPr id="1299461" name="矩形 1299460"/>
              <p:cNvSpPr/>
              <p:nvPr/>
            </p:nvSpPr>
            <p:spPr>
              <a:xfrm>
                <a:off x="857" y="2146"/>
                <a:ext cx="32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9462" name="直接连接符 1299461"/>
              <p:cNvSpPr/>
              <p:nvPr/>
            </p:nvSpPr>
            <p:spPr>
              <a:xfrm>
                <a:off x="859" y="2444"/>
                <a:ext cx="31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299463" name="组合 1299462"/>
            <p:cNvGrpSpPr/>
            <p:nvPr/>
          </p:nvGrpSpPr>
          <p:grpSpPr>
            <a:xfrm>
              <a:off x="1305" y="1661"/>
              <a:ext cx="215" cy="596"/>
              <a:chOff x="857" y="2146"/>
              <a:chExt cx="322" cy="596"/>
            </a:xfrm>
          </p:grpSpPr>
          <p:sp>
            <p:nvSpPr>
              <p:cNvPr id="1299464" name="矩形 1299463"/>
              <p:cNvSpPr/>
              <p:nvPr/>
            </p:nvSpPr>
            <p:spPr>
              <a:xfrm>
                <a:off x="857" y="2146"/>
                <a:ext cx="32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9465" name="直接连接符 1299464"/>
              <p:cNvSpPr/>
              <p:nvPr/>
            </p:nvSpPr>
            <p:spPr>
              <a:xfrm>
                <a:off x="859" y="2444"/>
                <a:ext cx="31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299466" name="组合 1299465"/>
          <p:cNvGrpSpPr/>
          <p:nvPr/>
        </p:nvGrpSpPr>
        <p:grpSpPr>
          <a:xfrm>
            <a:off x="1808163" y="3860800"/>
            <a:ext cx="3744912" cy="958850"/>
            <a:chOff x="1519" y="2606"/>
            <a:chExt cx="2359" cy="604"/>
          </a:xfrm>
        </p:grpSpPr>
        <p:sp>
          <p:nvSpPr>
            <p:cNvPr id="1299467" name="矩形 1299466"/>
            <p:cNvSpPr/>
            <p:nvPr/>
          </p:nvSpPr>
          <p:spPr>
            <a:xfrm>
              <a:off x="1519" y="2614"/>
              <a:ext cx="2359" cy="488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60000"/>
                </a:lnSpc>
              </a:pPr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因为     </a:t>
              </a:r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＜     </a:t>
              </a:r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，</a:t>
              </a:r>
              <a:endPara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299468" name="组合 1299467"/>
            <p:cNvGrpSpPr/>
            <p:nvPr/>
          </p:nvGrpSpPr>
          <p:grpSpPr>
            <a:xfrm>
              <a:off x="2064" y="2606"/>
              <a:ext cx="215" cy="596"/>
              <a:chOff x="857" y="2146"/>
              <a:chExt cx="322" cy="596"/>
            </a:xfrm>
          </p:grpSpPr>
          <p:sp>
            <p:nvSpPr>
              <p:cNvPr id="1299469" name="矩形 1299468"/>
              <p:cNvSpPr/>
              <p:nvPr/>
            </p:nvSpPr>
            <p:spPr>
              <a:xfrm>
                <a:off x="857" y="2146"/>
                <a:ext cx="32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9470" name="直接连接符 1299469"/>
              <p:cNvSpPr/>
              <p:nvPr/>
            </p:nvSpPr>
            <p:spPr>
              <a:xfrm>
                <a:off x="859" y="2444"/>
                <a:ext cx="318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299471" name="组合 1299470"/>
            <p:cNvGrpSpPr/>
            <p:nvPr/>
          </p:nvGrpSpPr>
          <p:grpSpPr>
            <a:xfrm>
              <a:off x="2562" y="2614"/>
              <a:ext cx="215" cy="596"/>
              <a:chOff x="857" y="2146"/>
              <a:chExt cx="322" cy="596"/>
            </a:xfrm>
          </p:grpSpPr>
          <p:sp>
            <p:nvSpPr>
              <p:cNvPr id="1299472" name="矩形 1299471"/>
              <p:cNvSpPr/>
              <p:nvPr/>
            </p:nvSpPr>
            <p:spPr>
              <a:xfrm>
                <a:off x="857" y="2146"/>
                <a:ext cx="32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99473" name="直接连接符 1299472"/>
              <p:cNvSpPr/>
              <p:nvPr/>
            </p:nvSpPr>
            <p:spPr>
              <a:xfrm>
                <a:off x="859" y="2444"/>
                <a:ext cx="318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1299474" name="矩形 1299473"/>
          <p:cNvSpPr/>
          <p:nvPr/>
        </p:nvSpPr>
        <p:spPr>
          <a:xfrm>
            <a:off x="1808163" y="4881563"/>
            <a:ext cx="6292850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所以李叔叔的比赛成绩更好一些。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9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9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9474" grpId="0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00482" name="矩形 1300481"/>
          <p:cNvSpPr/>
          <p:nvPr/>
        </p:nvSpPr>
        <p:spPr>
          <a:xfrm>
            <a:off x="539750" y="1341438"/>
            <a:ext cx="4537075" cy="137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5.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小明每天学习的时间多还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是睡觉的时间多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00483" name="组合 1300482"/>
          <p:cNvGrpSpPr/>
          <p:nvPr/>
        </p:nvGrpSpPr>
        <p:grpSpPr>
          <a:xfrm>
            <a:off x="1185863" y="3706813"/>
            <a:ext cx="358775" cy="946150"/>
            <a:chOff x="701" y="1335"/>
            <a:chExt cx="226" cy="596"/>
          </a:xfrm>
        </p:grpSpPr>
        <p:sp>
          <p:nvSpPr>
            <p:cNvPr id="1300484" name="矩形 1300483"/>
            <p:cNvSpPr/>
            <p:nvPr/>
          </p:nvSpPr>
          <p:spPr>
            <a:xfrm>
              <a:off x="701" y="1335"/>
              <a:ext cx="22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00485" name="直接连接符 1300484"/>
            <p:cNvSpPr/>
            <p:nvPr/>
          </p:nvSpPr>
          <p:spPr>
            <a:xfrm>
              <a:off x="724" y="1630"/>
              <a:ext cx="180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00486" name="组合 1300485"/>
          <p:cNvGrpSpPr/>
          <p:nvPr/>
        </p:nvGrpSpPr>
        <p:grpSpPr>
          <a:xfrm>
            <a:off x="1512888" y="3706813"/>
            <a:ext cx="1216025" cy="946150"/>
            <a:chOff x="907" y="1335"/>
            <a:chExt cx="766" cy="596"/>
          </a:xfrm>
        </p:grpSpPr>
        <p:grpSp>
          <p:nvGrpSpPr>
            <p:cNvPr id="1300487" name="组合 1300486"/>
            <p:cNvGrpSpPr/>
            <p:nvPr/>
          </p:nvGrpSpPr>
          <p:grpSpPr>
            <a:xfrm>
              <a:off x="1111" y="1335"/>
              <a:ext cx="562" cy="596"/>
              <a:chOff x="1147" y="1335"/>
              <a:chExt cx="562" cy="596"/>
            </a:xfrm>
          </p:grpSpPr>
          <p:sp>
            <p:nvSpPr>
              <p:cNvPr id="1300488" name="矩形 1300487"/>
              <p:cNvSpPr/>
              <p:nvPr/>
            </p:nvSpPr>
            <p:spPr>
              <a:xfrm>
                <a:off x="1147" y="1335"/>
                <a:ext cx="56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0489" name="直接连接符 1300488"/>
              <p:cNvSpPr/>
              <p:nvPr/>
            </p:nvSpPr>
            <p:spPr>
              <a:xfrm>
                <a:off x="1179" y="1630"/>
                <a:ext cx="497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00490" name="矩形 1300489"/>
            <p:cNvSpPr/>
            <p:nvPr/>
          </p:nvSpPr>
          <p:spPr>
            <a:xfrm>
              <a:off x="907" y="1449"/>
              <a:ext cx="242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00491" name="组合 1300490"/>
          <p:cNvGrpSpPr/>
          <p:nvPr/>
        </p:nvGrpSpPr>
        <p:grpSpPr>
          <a:xfrm>
            <a:off x="2700338" y="3706813"/>
            <a:ext cx="715962" cy="946150"/>
            <a:chOff x="2383" y="2296"/>
            <a:chExt cx="451" cy="596"/>
          </a:xfrm>
        </p:grpSpPr>
        <p:sp>
          <p:nvSpPr>
            <p:cNvPr id="1300492" name="矩形 1300491"/>
            <p:cNvSpPr/>
            <p:nvPr/>
          </p:nvSpPr>
          <p:spPr>
            <a:xfrm>
              <a:off x="2383" y="2410"/>
              <a:ext cx="242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300493" name="组合 1300492"/>
            <p:cNvGrpSpPr/>
            <p:nvPr/>
          </p:nvGrpSpPr>
          <p:grpSpPr>
            <a:xfrm>
              <a:off x="2608" y="2296"/>
              <a:ext cx="226" cy="596"/>
              <a:chOff x="701" y="1335"/>
              <a:chExt cx="226" cy="596"/>
            </a:xfrm>
          </p:grpSpPr>
          <p:sp>
            <p:nvSpPr>
              <p:cNvPr id="1300494" name="矩形 1300493"/>
              <p:cNvSpPr/>
              <p:nvPr/>
            </p:nvSpPr>
            <p:spPr>
              <a:xfrm>
                <a:off x="701" y="1335"/>
                <a:ext cx="226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0495" name="直接连接符 1300494"/>
              <p:cNvSpPr/>
              <p:nvPr/>
            </p:nvSpPr>
            <p:spPr>
              <a:xfrm>
                <a:off x="724" y="1630"/>
                <a:ext cx="180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300496" name="组合 1300495"/>
          <p:cNvGrpSpPr/>
          <p:nvPr/>
        </p:nvGrpSpPr>
        <p:grpSpPr>
          <a:xfrm>
            <a:off x="4070350" y="3706813"/>
            <a:ext cx="1149350" cy="946150"/>
            <a:chOff x="1747" y="3000"/>
            <a:chExt cx="724" cy="596"/>
          </a:xfrm>
        </p:grpSpPr>
        <p:grpSp>
          <p:nvGrpSpPr>
            <p:cNvPr id="1300497" name="组合 1300496"/>
            <p:cNvGrpSpPr/>
            <p:nvPr/>
          </p:nvGrpSpPr>
          <p:grpSpPr>
            <a:xfrm>
              <a:off x="1747" y="3013"/>
              <a:ext cx="226" cy="570"/>
              <a:chOff x="631" y="1325"/>
              <a:chExt cx="226" cy="570"/>
            </a:xfrm>
          </p:grpSpPr>
          <p:sp>
            <p:nvSpPr>
              <p:cNvPr id="1300498" name="矩形 1300497"/>
              <p:cNvSpPr/>
              <p:nvPr/>
            </p:nvSpPr>
            <p:spPr>
              <a:xfrm>
                <a:off x="631" y="1325"/>
                <a:ext cx="226" cy="57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0499" name="直接连接符 1300498"/>
              <p:cNvSpPr/>
              <p:nvPr/>
            </p:nvSpPr>
            <p:spPr>
              <a:xfrm>
                <a:off x="649" y="1610"/>
                <a:ext cx="190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00500" name="矩形 1300499"/>
            <p:cNvSpPr/>
            <p:nvPr/>
          </p:nvSpPr>
          <p:spPr>
            <a:xfrm>
              <a:off x="1918" y="3134"/>
              <a:ext cx="378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＜</a:t>
              </a:r>
              <a:endPara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300501" name="组合 1300500"/>
            <p:cNvGrpSpPr/>
            <p:nvPr/>
          </p:nvGrpSpPr>
          <p:grpSpPr>
            <a:xfrm>
              <a:off x="2245" y="3000"/>
              <a:ext cx="226" cy="596"/>
              <a:chOff x="701" y="1335"/>
              <a:chExt cx="226" cy="596"/>
            </a:xfrm>
          </p:grpSpPr>
          <p:sp>
            <p:nvSpPr>
              <p:cNvPr id="1300502" name="矩形 1300501"/>
              <p:cNvSpPr/>
              <p:nvPr/>
            </p:nvSpPr>
            <p:spPr>
              <a:xfrm>
                <a:off x="701" y="1335"/>
                <a:ext cx="226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0503" name="直接连接符 1300502"/>
              <p:cNvSpPr/>
              <p:nvPr/>
            </p:nvSpPr>
            <p:spPr>
              <a:xfrm>
                <a:off x="724" y="1630"/>
                <a:ext cx="180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sp>
        <p:nvSpPr>
          <p:cNvPr id="1300504" name="矩形 1300503"/>
          <p:cNvSpPr/>
          <p:nvPr/>
        </p:nvSpPr>
        <p:spPr>
          <a:xfrm>
            <a:off x="971550" y="5214938"/>
            <a:ext cx="4675188" cy="519112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答</a:t>
            </a:r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: 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小明每天睡觉的时间多。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00505" name="组合 1300504"/>
          <p:cNvGrpSpPr/>
          <p:nvPr/>
        </p:nvGrpSpPr>
        <p:grpSpPr>
          <a:xfrm>
            <a:off x="5076825" y="1341438"/>
            <a:ext cx="3600450" cy="4376737"/>
            <a:chOff x="3152" y="845"/>
            <a:chExt cx="2268" cy="2757"/>
          </a:xfrm>
        </p:grpSpPr>
        <p:pic>
          <p:nvPicPr>
            <p:cNvPr id="1300506" name="图片 1300505" descr="气泡-6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52" y="917"/>
              <a:ext cx="2159" cy="14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00507" name="矩形 1300506"/>
            <p:cNvSpPr/>
            <p:nvPr/>
          </p:nvSpPr>
          <p:spPr>
            <a:xfrm>
              <a:off x="3152" y="845"/>
              <a:ext cx="2268" cy="121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lnSpc>
                  <a:spcPct val="140000"/>
                </a:lnSpc>
              </a:pP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我每天学习和睡觉的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时间大约各占一天时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60000"/>
                </a:lnSpc>
              </a:pP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间的     和    。</a:t>
              </a:r>
              <a:endPara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300508" name="组合 1300507"/>
            <p:cNvGrpSpPr/>
            <p:nvPr/>
          </p:nvGrpSpPr>
          <p:grpSpPr>
            <a:xfrm>
              <a:off x="3681" y="1600"/>
              <a:ext cx="218" cy="508"/>
              <a:chOff x="2061" y="3003"/>
              <a:chExt cx="218" cy="508"/>
            </a:xfrm>
          </p:grpSpPr>
          <p:sp>
            <p:nvSpPr>
              <p:cNvPr id="1300509" name="矩形 1300508"/>
              <p:cNvSpPr/>
              <p:nvPr/>
            </p:nvSpPr>
            <p:spPr>
              <a:xfrm>
                <a:off x="2061" y="3003"/>
                <a:ext cx="218" cy="50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>
                  <a:lnSpc>
                    <a:spcPct val="90000"/>
                  </a:lnSpc>
                </a:pPr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>
                  <a:lnSpc>
                    <a:spcPct val="90000"/>
                  </a:lnSpc>
                </a:pPr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0510" name="直接连接符 1300509"/>
              <p:cNvSpPr/>
              <p:nvPr/>
            </p:nvSpPr>
            <p:spPr>
              <a:xfrm>
                <a:off x="2091" y="3257"/>
                <a:ext cx="175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300511" name="组合 1300510"/>
            <p:cNvGrpSpPr/>
            <p:nvPr/>
          </p:nvGrpSpPr>
          <p:grpSpPr>
            <a:xfrm>
              <a:off x="4204" y="1600"/>
              <a:ext cx="218" cy="508"/>
              <a:chOff x="2061" y="3003"/>
              <a:chExt cx="218" cy="508"/>
            </a:xfrm>
          </p:grpSpPr>
          <p:sp>
            <p:nvSpPr>
              <p:cNvPr id="1300512" name="矩形 1300511"/>
              <p:cNvSpPr/>
              <p:nvPr/>
            </p:nvSpPr>
            <p:spPr>
              <a:xfrm>
                <a:off x="2061" y="3003"/>
                <a:ext cx="218" cy="50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>
                  <a:lnSpc>
                    <a:spcPct val="90000"/>
                  </a:lnSpc>
                </a:pPr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>
                  <a:lnSpc>
                    <a:spcPct val="90000"/>
                  </a:lnSpc>
                </a:pPr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0513" name="直接连接符 1300512"/>
              <p:cNvSpPr/>
              <p:nvPr/>
            </p:nvSpPr>
            <p:spPr>
              <a:xfrm>
                <a:off x="2091" y="3257"/>
                <a:ext cx="175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pic>
          <p:nvPicPr>
            <p:cNvPr id="1300514" name="图片 1300513" descr="p-95-0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36" y="2205"/>
              <a:ext cx="1085" cy="139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00515" name="矩形 1300514"/>
          <p:cNvSpPr/>
          <p:nvPr/>
        </p:nvSpPr>
        <p:spPr>
          <a:xfrm>
            <a:off x="6646863" y="5661025"/>
            <a:ext cx="1390650" cy="519113"/>
          </a:xfrm>
          <a:prstGeom prst="rect">
            <a:avLst/>
          </a:prstGeom>
          <a:noFill/>
          <a:ln w="1270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小明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0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0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0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0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0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4" grpId="0"/>
    </p:bld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01506" name="矩形 1301505"/>
          <p:cNvSpPr/>
          <p:nvPr/>
        </p:nvSpPr>
        <p:spPr>
          <a:xfrm>
            <a:off x="755650" y="981075"/>
            <a:ext cx="74295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6.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01507" name="组合 1301506"/>
          <p:cNvGrpSpPr/>
          <p:nvPr/>
        </p:nvGrpSpPr>
        <p:grpSpPr>
          <a:xfrm>
            <a:off x="922338" y="2708275"/>
            <a:ext cx="3529012" cy="3238500"/>
            <a:chOff x="581" y="1616"/>
            <a:chExt cx="2223" cy="2040"/>
          </a:xfrm>
        </p:grpSpPr>
        <p:grpSp>
          <p:nvGrpSpPr>
            <p:cNvPr id="1301508" name="组合 1301507"/>
            <p:cNvGrpSpPr/>
            <p:nvPr/>
          </p:nvGrpSpPr>
          <p:grpSpPr>
            <a:xfrm>
              <a:off x="581" y="1616"/>
              <a:ext cx="2223" cy="962"/>
              <a:chOff x="581" y="1616"/>
              <a:chExt cx="2223" cy="962"/>
            </a:xfrm>
          </p:grpSpPr>
          <p:sp>
            <p:nvSpPr>
              <p:cNvPr id="1301509" name="矩形 1301508"/>
              <p:cNvSpPr/>
              <p:nvPr/>
            </p:nvSpPr>
            <p:spPr>
              <a:xfrm>
                <a:off x="581" y="1616"/>
                <a:ext cx="2223" cy="86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>
                  <a:lnSpc>
                    <a:spcPct val="150000"/>
                  </a:lnSpc>
                </a:pPr>
                <a:r>
                  <a:rPr lang="zh-CN" altLang="en-US" sz="28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亚洲陆地面积约占全球陆地面积的    。</a:t>
                </a:r>
                <a:endParaRPr lang="zh-CN" altLang="en-US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grpSp>
            <p:nvGrpSpPr>
              <p:cNvPr id="1301510" name="组合 1301509"/>
              <p:cNvGrpSpPr/>
              <p:nvPr/>
            </p:nvGrpSpPr>
            <p:grpSpPr>
              <a:xfrm>
                <a:off x="1988" y="2070"/>
                <a:ext cx="218" cy="508"/>
                <a:chOff x="2061" y="3003"/>
                <a:chExt cx="218" cy="508"/>
              </a:xfrm>
            </p:grpSpPr>
            <p:sp>
              <p:nvSpPr>
                <p:cNvPr id="1301511" name="矩形 1301510"/>
                <p:cNvSpPr/>
                <p:nvPr/>
              </p:nvSpPr>
              <p:spPr>
                <a:xfrm>
                  <a:off x="2061" y="3003"/>
                  <a:ext cx="218" cy="508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 lIns="90000" tIns="46800" rIns="90000" bIns="46800" anchor="t">
                  <a:spAutoFit/>
                </a:bodyPr>
                <a:p>
                  <a:pPr lvl="0" algn="ctr">
                    <a:lnSpc>
                      <a:spcPct val="90000"/>
                    </a:lnSpc>
                  </a:pPr>
                  <a:r>
                    <a:rPr lang="en-US" altLang="zh-CN" sz="2600" b="1" baseline="0">
                      <a:latin typeface="Times New Roman" panose="02020603050405020304" pitchFamily="18" charset="0"/>
                      <a:ea typeface="楷体_GB2312" pitchFamily="49" charset="-122"/>
                    </a:rPr>
                    <a:t>1</a:t>
                  </a:r>
                  <a:endPara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 algn="ctr">
                    <a:lnSpc>
                      <a:spcPct val="90000"/>
                    </a:lnSpc>
                  </a:pPr>
                  <a:r>
                    <a:rPr lang="en-US" altLang="zh-CN" sz="2600" b="1" baseline="0">
                      <a:latin typeface="Times New Roman" panose="02020603050405020304" pitchFamily="18" charset="0"/>
                      <a:ea typeface="楷体_GB2312" pitchFamily="49" charset="-122"/>
                    </a:rPr>
                    <a:t>3</a:t>
                  </a:r>
                  <a:endPara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301512" name="直接连接符 1301511"/>
                <p:cNvSpPr/>
                <p:nvPr/>
              </p:nvSpPr>
              <p:spPr>
                <a:xfrm>
                  <a:off x="2091" y="3257"/>
                  <a:ext cx="175" cy="0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</p:grpSp>
        <p:pic>
          <p:nvPicPr>
            <p:cNvPr id="1301513" name="图片 1301512" descr="p-96"/>
            <p:cNvPicPr>
              <a:picLocks noChangeAspect="1"/>
            </p:cNvPicPr>
            <p:nvPr/>
          </p:nvPicPr>
          <p:blipFill>
            <a:blip r:embed="rId2"/>
            <a:srcRect r="38312"/>
            <a:stretch>
              <a:fillRect/>
            </a:stretch>
          </p:blipFill>
          <p:spPr>
            <a:xfrm>
              <a:off x="1020" y="2614"/>
              <a:ext cx="1165" cy="104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01514" name="组合 1301513"/>
          <p:cNvGrpSpPr/>
          <p:nvPr/>
        </p:nvGrpSpPr>
        <p:grpSpPr>
          <a:xfrm>
            <a:off x="4849813" y="2636838"/>
            <a:ext cx="3600450" cy="3810000"/>
            <a:chOff x="3055" y="1661"/>
            <a:chExt cx="2268" cy="2400"/>
          </a:xfrm>
        </p:grpSpPr>
        <p:grpSp>
          <p:nvGrpSpPr>
            <p:cNvPr id="1301515" name="组合 1301514"/>
            <p:cNvGrpSpPr/>
            <p:nvPr/>
          </p:nvGrpSpPr>
          <p:grpSpPr>
            <a:xfrm>
              <a:off x="3055" y="1661"/>
              <a:ext cx="2268" cy="1301"/>
              <a:chOff x="3055" y="1661"/>
              <a:chExt cx="2268" cy="1301"/>
            </a:xfrm>
          </p:grpSpPr>
          <p:sp>
            <p:nvSpPr>
              <p:cNvPr id="1301516" name="矩形 1301515"/>
              <p:cNvSpPr/>
              <p:nvPr/>
            </p:nvSpPr>
            <p:spPr>
              <a:xfrm>
                <a:off x="3055" y="1661"/>
                <a:ext cx="2268" cy="12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>
                  <a:lnSpc>
                    <a:spcPct val="150000"/>
                  </a:lnSpc>
                </a:pPr>
                <a:r>
                  <a:rPr lang="zh-CN" altLang="en-US" sz="28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非洲和南美洲的陆地</a:t>
                </a:r>
                <a:endPara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130000"/>
                  </a:lnSpc>
                </a:pPr>
                <a:r>
                  <a:rPr lang="zh-CN" altLang="en-US" sz="28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面积分别约占全球陆</a:t>
                </a:r>
                <a:endPara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160000"/>
                  </a:lnSpc>
                </a:pPr>
                <a:r>
                  <a:rPr lang="zh-CN" altLang="en-US" sz="28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地面积的     和     。</a:t>
                </a:r>
                <a:endPara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grpSp>
            <p:nvGrpSpPr>
              <p:cNvPr id="1301517" name="组合 1301516"/>
              <p:cNvGrpSpPr/>
              <p:nvPr/>
            </p:nvGrpSpPr>
            <p:grpSpPr>
              <a:xfrm>
                <a:off x="4059" y="2454"/>
                <a:ext cx="218" cy="508"/>
                <a:chOff x="2061" y="3003"/>
                <a:chExt cx="218" cy="508"/>
              </a:xfrm>
            </p:grpSpPr>
            <p:sp>
              <p:nvSpPr>
                <p:cNvPr id="1301518" name="矩形 1301517"/>
                <p:cNvSpPr/>
                <p:nvPr/>
              </p:nvSpPr>
              <p:spPr>
                <a:xfrm>
                  <a:off x="2061" y="3003"/>
                  <a:ext cx="218" cy="508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 lIns="90000" tIns="46800" rIns="90000" bIns="46800" anchor="t">
                  <a:spAutoFit/>
                </a:bodyPr>
                <a:p>
                  <a:pPr lvl="0" algn="ctr">
                    <a:lnSpc>
                      <a:spcPct val="90000"/>
                    </a:lnSpc>
                  </a:pPr>
                  <a:r>
                    <a:rPr lang="en-US" altLang="zh-CN" sz="2600" b="1" baseline="0">
                      <a:latin typeface="Times New Roman" panose="02020603050405020304" pitchFamily="18" charset="0"/>
                      <a:ea typeface="楷体_GB2312" pitchFamily="49" charset="-122"/>
                    </a:rPr>
                    <a:t>1</a:t>
                  </a:r>
                  <a:endPara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 algn="ctr">
                    <a:lnSpc>
                      <a:spcPct val="90000"/>
                    </a:lnSpc>
                  </a:pPr>
                  <a:r>
                    <a:rPr lang="en-US" altLang="zh-CN" sz="2600" b="1" baseline="0">
                      <a:latin typeface="Times New Roman" panose="02020603050405020304" pitchFamily="18" charset="0"/>
                      <a:ea typeface="楷体_GB2312" pitchFamily="49" charset="-122"/>
                    </a:rPr>
                    <a:t>5</a:t>
                  </a:r>
                  <a:endPara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301519" name="直接连接符 1301518"/>
                <p:cNvSpPr/>
                <p:nvPr/>
              </p:nvSpPr>
              <p:spPr>
                <a:xfrm>
                  <a:off x="2091" y="3257"/>
                  <a:ext cx="175" cy="0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  <p:grpSp>
            <p:nvGrpSpPr>
              <p:cNvPr id="1301520" name="组合 1301519"/>
              <p:cNvGrpSpPr/>
              <p:nvPr/>
            </p:nvGrpSpPr>
            <p:grpSpPr>
              <a:xfrm>
                <a:off x="4468" y="2454"/>
                <a:ext cx="380" cy="508"/>
                <a:chOff x="4778" y="1682"/>
                <a:chExt cx="380" cy="508"/>
              </a:xfrm>
            </p:grpSpPr>
            <p:sp>
              <p:nvSpPr>
                <p:cNvPr id="1301521" name="矩形 1301520"/>
                <p:cNvSpPr/>
                <p:nvPr/>
              </p:nvSpPr>
              <p:spPr>
                <a:xfrm>
                  <a:off x="4778" y="1682"/>
                  <a:ext cx="380" cy="508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lIns="90000" tIns="46800" rIns="90000" bIns="46800">
                  <a:spAutoFit/>
                </a:bodyPr>
                <a:p>
                  <a:pPr lvl="0" algn="ctr">
                    <a:lnSpc>
                      <a:spcPct val="90000"/>
                    </a:lnSpc>
                  </a:pPr>
                  <a:r>
                    <a:rPr lang="en-US" altLang="zh-CN" sz="2600" b="1" baseline="0">
                      <a:latin typeface="Times New Roman" panose="02020603050405020304" pitchFamily="18" charset="0"/>
                      <a:ea typeface="楷体_GB2312" pitchFamily="49" charset="-122"/>
                    </a:rPr>
                    <a:t>3</a:t>
                  </a:r>
                  <a:endPara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 algn="ctr">
                    <a:lnSpc>
                      <a:spcPct val="90000"/>
                    </a:lnSpc>
                  </a:pPr>
                  <a:r>
                    <a:rPr lang="en-US" altLang="zh-CN" sz="2600" b="1" baseline="0">
                      <a:latin typeface="Times New Roman" panose="02020603050405020304" pitchFamily="18" charset="0"/>
                      <a:ea typeface="楷体_GB2312" pitchFamily="49" charset="-122"/>
                    </a:rPr>
                    <a:t>25</a:t>
                  </a:r>
                  <a:endPara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301522" name="直接连接符 1301521"/>
                <p:cNvSpPr/>
                <p:nvPr/>
              </p:nvSpPr>
              <p:spPr>
                <a:xfrm>
                  <a:off x="4842" y="1936"/>
                  <a:ext cx="251" cy="0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</p:grpSp>
        <p:pic>
          <p:nvPicPr>
            <p:cNvPr id="1301523" name="图片 1301522" descr="p-96"/>
            <p:cNvPicPr>
              <a:picLocks noChangeAspect="1"/>
            </p:cNvPicPr>
            <p:nvPr/>
          </p:nvPicPr>
          <p:blipFill>
            <a:blip r:embed="rId2"/>
            <a:srcRect l="62563"/>
            <a:stretch>
              <a:fillRect/>
            </a:stretch>
          </p:blipFill>
          <p:spPr>
            <a:xfrm>
              <a:off x="4043" y="3007"/>
              <a:ext cx="716" cy="105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301524" name="图片 1301523" descr="Scan00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2275" y="1204913"/>
            <a:ext cx="5903913" cy="1647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 dir="r"/>
  </p:transition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02530" name="矩形 1302529"/>
          <p:cNvSpPr/>
          <p:nvPr/>
        </p:nvSpPr>
        <p:spPr>
          <a:xfrm>
            <a:off x="611188" y="1344613"/>
            <a:ext cx="7920037" cy="128905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4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亚洲、非洲和南美洲这三个洲中，哪个洲的陆地面积最大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? 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哪个最小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02531" name="组合 1302530"/>
          <p:cNvGrpSpPr/>
          <p:nvPr/>
        </p:nvGrpSpPr>
        <p:grpSpPr>
          <a:xfrm>
            <a:off x="912813" y="2770188"/>
            <a:ext cx="358775" cy="946150"/>
            <a:chOff x="701" y="1335"/>
            <a:chExt cx="226" cy="596"/>
          </a:xfrm>
        </p:grpSpPr>
        <p:sp>
          <p:nvSpPr>
            <p:cNvPr id="1302532" name="矩形 1302531"/>
            <p:cNvSpPr/>
            <p:nvPr/>
          </p:nvSpPr>
          <p:spPr>
            <a:xfrm>
              <a:off x="701" y="1335"/>
              <a:ext cx="22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02533" name="直接连接符 1302532"/>
            <p:cNvSpPr/>
            <p:nvPr/>
          </p:nvSpPr>
          <p:spPr>
            <a:xfrm>
              <a:off x="724" y="1630"/>
              <a:ext cx="180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02534" name="组合 1302533"/>
          <p:cNvGrpSpPr/>
          <p:nvPr/>
        </p:nvGrpSpPr>
        <p:grpSpPr>
          <a:xfrm>
            <a:off x="1260475" y="2770188"/>
            <a:ext cx="849313" cy="946150"/>
            <a:chOff x="1701" y="1335"/>
            <a:chExt cx="535" cy="596"/>
          </a:xfrm>
        </p:grpSpPr>
        <p:grpSp>
          <p:nvGrpSpPr>
            <p:cNvPr id="1302535" name="组合 1302534"/>
            <p:cNvGrpSpPr/>
            <p:nvPr/>
          </p:nvGrpSpPr>
          <p:grpSpPr>
            <a:xfrm>
              <a:off x="1898" y="1335"/>
              <a:ext cx="338" cy="596"/>
              <a:chOff x="1769" y="1408"/>
              <a:chExt cx="364" cy="596"/>
            </a:xfrm>
          </p:grpSpPr>
          <p:sp>
            <p:nvSpPr>
              <p:cNvPr id="1302536" name="矩形 1302535"/>
              <p:cNvSpPr/>
              <p:nvPr/>
            </p:nvSpPr>
            <p:spPr>
              <a:xfrm>
                <a:off x="1769" y="1408"/>
                <a:ext cx="364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2537" name="直接连接符 1302536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02538" name="矩形 1302537"/>
            <p:cNvSpPr/>
            <p:nvPr/>
          </p:nvSpPr>
          <p:spPr>
            <a:xfrm>
              <a:off x="1701" y="1449"/>
              <a:ext cx="242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02539" name="组合 1302538"/>
          <p:cNvGrpSpPr/>
          <p:nvPr/>
        </p:nvGrpSpPr>
        <p:grpSpPr>
          <a:xfrm>
            <a:off x="4787900" y="2770188"/>
            <a:ext cx="1192213" cy="904875"/>
            <a:chOff x="631" y="1325"/>
            <a:chExt cx="751" cy="570"/>
          </a:xfrm>
        </p:grpSpPr>
        <p:grpSp>
          <p:nvGrpSpPr>
            <p:cNvPr id="1302540" name="组合 1302539"/>
            <p:cNvGrpSpPr/>
            <p:nvPr/>
          </p:nvGrpSpPr>
          <p:grpSpPr>
            <a:xfrm>
              <a:off x="631" y="1325"/>
              <a:ext cx="226" cy="570"/>
              <a:chOff x="631" y="1325"/>
              <a:chExt cx="226" cy="570"/>
            </a:xfrm>
          </p:grpSpPr>
          <p:sp>
            <p:nvSpPr>
              <p:cNvPr id="1302541" name="矩形 1302540"/>
              <p:cNvSpPr/>
              <p:nvPr/>
            </p:nvSpPr>
            <p:spPr>
              <a:xfrm>
                <a:off x="631" y="1325"/>
                <a:ext cx="226" cy="57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2542" name="直接连接符 1302541"/>
              <p:cNvSpPr/>
              <p:nvPr/>
            </p:nvSpPr>
            <p:spPr>
              <a:xfrm>
                <a:off x="649" y="1610"/>
                <a:ext cx="190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02543" name="矩形 1302542"/>
            <p:cNvSpPr/>
            <p:nvPr/>
          </p:nvSpPr>
          <p:spPr>
            <a:xfrm>
              <a:off x="818" y="1447"/>
              <a:ext cx="378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＞</a:t>
              </a:r>
              <a:endPara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302544" name="组合 1302543"/>
            <p:cNvGrpSpPr/>
            <p:nvPr/>
          </p:nvGrpSpPr>
          <p:grpSpPr>
            <a:xfrm>
              <a:off x="1156" y="1325"/>
              <a:ext cx="226" cy="570"/>
              <a:chOff x="631" y="1325"/>
              <a:chExt cx="226" cy="570"/>
            </a:xfrm>
          </p:grpSpPr>
          <p:sp>
            <p:nvSpPr>
              <p:cNvPr id="1302545" name="矩形 1302544"/>
              <p:cNvSpPr/>
              <p:nvPr/>
            </p:nvSpPr>
            <p:spPr>
              <a:xfrm>
                <a:off x="631" y="1325"/>
                <a:ext cx="226" cy="57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2546" name="直接连接符 1302545"/>
              <p:cNvSpPr/>
              <p:nvPr/>
            </p:nvSpPr>
            <p:spPr>
              <a:xfrm>
                <a:off x="649" y="1610"/>
                <a:ext cx="190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302547" name="组合 1302546"/>
          <p:cNvGrpSpPr/>
          <p:nvPr/>
        </p:nvGrpSpPr>
        <p:grpSpPr>
          <a:xfrm>
            <a:off x="2771775" y="2770188"/>
            <a:ext cx="358775" cy="946150"/>
            <a:chOff x="701" y="1335"/>
            <a:chExt cx="226" cy="596"/>
          </a:xfrm>
        </p:grpSpPr>
        <p:sp>
          <p:nvSpPr>
            <p:cNvPr id="1302548" name="矩形 1302547"/>
            <p:cNvSpPr/>
            <p:nvPr/>
          </p:nvSpPr>
          <p:spPr>
            <a:xfrm>
              <a:off x="701" y="1335"/>
              <a:ext cx="22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02549" name="直接连接符 1302548"/>
            <p:cNvSpPr/>
            <p:nvPr/>
          </p:nvSpPr>
          <p:spPr>
            <a:xfrm>
              <a:off x="724" y="1630"/>
              <a:ext cx="180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02550" name="组合 1302549"/>
          <p:cNvGrpSpPr/>
          <p:nvPr/>
        </p:nvGrpSpPr>
        <p:grpSpPr>
          <a:xfrm>
            <a:off x="3119438" y="2770188"/>
            <a:ext cx="849312" cy="946150"/>
            <a:chOff x="1701" y="1335"/>
            <a:chExt cx="535" cy="596"/>
          </a:xfrm>
        </p:grpSpPr>
        <p:grpSp>
          <p:nvGrpSpPr>
            <p:cNvPr id="1302551" name="组合 1302550"/>
            <p:cNvGrpSpPr/>
            <p:nvPr/>
          </p:nvGrpSpPr>
          <p:grpSpPr>
            <a:xfrm>
              <a:off x="1898" y="1335"/>
              <a:ext cx="338" cy="596"/>
              <a:chOff x="1769" y="1408"/>
              <a:chExt cx="364" cy="596"/>
            </a:xfrm>
          </p:grpSpPr>
          <p:sp>
            <p:nvSpPr>
              <p:cNvPr id="1302552" name="矩形 1302551"/>
              <p:cNvSpPr/>
              <p:nvPr/>
            </p:nvSpPr>
            <p:spPr>
              <a:xfrm>
                <a:off x="1769" y="1408"/>
                <a:ext cx="364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2553" name="直接连接符 1302552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02554" name="矩形 1302553"/>
            <p:cNvSpPr/>
            <p:nvPr/>
          </p:nvSpPr>
          <p:spPr>
            <a:xfrm>
              <a:off x="1701" y="1449"/>
              <a:ext cx="242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02555" name="组合 1302554"/>
          <p:cNvGrpSpPr/>
          <p:nvPr/>
        </p:nvGrpSpPr>
        <p:grpSpPr>
          <a:xfrm>
            <a:off x="912813" y="3806825"/>
            <a:ext cx="358775" cy="946150"/>
            <a:chOff x="701" y="1335"/>
            <a:chExt cx="226" cy="596"/>
          </a:xfrm>
        </p:grpSpPr>
        <p:sp>
          <p:nvSpPr>
            <p:cNvPr id="1302556" name="矩形 1302555"/>
            <p:cNvSpPr/>
            <p:nvPr/>
          </p:nvSpPr>
          <p:spPr>
            <a:xfrm>
              <a:off x="701" y="1335"/>
              <a:ext cx="22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02557" name="直接连接符 1302556"/>
            <p:cNvSpPr/>
            <p:nvPr/>
          </p:nvSpPr>
          <p:spPr>
            <a:xfrm>
              <a:off x="724" y="1630"/>
              <a:ext cx="180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02558" name="组合 1302557"/>
          <p:cNvGrpSpPr/>
          <p:nvPr/>
        </p:nvGrpSpPr>
        <p:grpSpPr>
          <a:xfrm>
            <a:off x="1260475" y="3806825"/>
            <a:ext cx="849313" cy="946150"/>
            <a:chOff x="1701" y="1335"/>
            <a:chExt cx="535" cy="596"/>
          </a:xfrm>
        </p:grpSpPr>
        <p:grpSp>
          <p:nvGrpSpPr>
            <p:cNvPr id="1302559" name="组合 1302558"/>
            <p:cNvGrpSpPr/>
            <p:nvPr/>
          </p:nvGrpSpPr>
          <p:grpSpPr>
            <a:xfrm>
              <a:off x="1898" y="1335"/>
              <a:ext cx="338" cy="596"/>
              <a:chOff x="1769" y="1408"/>
              <a:chExt cx="364" cy="596"/>
            </a:xfrm>
          </p:grpSpPr>
          <p:sp>
            <p:nvSpPr>
              <p:cNvPr id="1302560" name="矩形 1302559"/>
              <p:cNvSpPr/>
              <p:nvPr/>
            </p:nvSpPr>
            <p:spPr>
              <a:xfrm>
                <a:off x="1769" y="1408"/>
                <a:ext cx="364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2561" name="直接连接符 1302560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02562" name="矩形 1302561"/>
            <p:cNvSpPr/>
            <p:nvPr/>
          </p:nvSpPr>
          <p:spPr>
            <a:xfrm>
              <a:off x="1701" y="1449"/>
              <a:ext cx="242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02563" name="组合 1302562"/>
          <p:cNvGrpSpPr/>
          <p:nvPr/>
        </p:nvGrpSpPr>
        <p:grpSpPr>
          <a:xfrm>
            <a:off x="2771775" y="3789363"/>
            <a:ext cx="1257300" cy="946150"/>
            <a:chOff x="1927" y="2421"/>
            <a:chExt cx="792" cy="596"/>
          </a:xfrm>
        </p:grpSpPr>
        <p:grpSp>
          <p:nvGrpSpPr>
            <p:cNvPr id="1302564" name="组合 1302563"/>
            <p:cNvGrpSpPr/>
            <p:nvPr/>
          </p:nvGrpSpPr>
          <p:grpSpPr>
            <a:xfrm>
              <a:off x="1927" y="2421"/>
              <a:ext cx="226" cy="596"/>
              <a:chOff x="631" y="1314"/>
              <a:chExt cx="226" cy="596"/>
            </a:xfrm>
          </p:grpSpPr>
          <p:sp>
            <p:nvSpPr>
              <p:cNvPr id="1302565" name="矩形 1302564"/>
              <p:cNvSpPr/>
              <p:nvPr/>
            </p:nvSpPr>
            <p:spPr>
              <a:xfrm>
                <a:off x="631" y="1314"/>
                <a:ext cx="226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2566" name="直接连接符 1302565"/>
              <p:cNvSpPr/>
              <p:nvPr/>
            </p:nvSpPr>
            <p:spPr>
              <a:xfrm>
                <a:off x="649" y="1610"/>
                <a:ext cx="190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02567" name="矩形 1302566"/>
            <p:cNvSpPr/>
            <p:nvPr/>
          </p:nvSpPr>
          <p:spPr>
            <a:xfrm>
              <a:off x="2078" y="2554"/>
              <a:ext cx="378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＞</a:t>
              </a:r>
              <a:endPara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302568" name="组合 1302567"/>
            <p:cNvGrpSpPr/>
            <p:nvPr/>
          </p:nvGrpSpPr>
          <p:grpSpPr>
            <a:xfrm>
              <a:off x="2381" y="2421"/>
              <a:ext cx="338" cy="596"/>
              <a:chOff x="1769" y="1408"/>
              <a:chExt cx="364" cy="596"/>
            </a:xfrm>
          </p:grpSpPr>
          <p:sp>
            <p:nvSpPr>
              <p:cNvPr id="1302569" name="矩形 1302568"/>
              <p:cNvSpPr/>
              <p:nvPr/>
            </p:nvSpPr>
            <p:spPr>
              <a:xfrm>
                <a:off x="1769" y="1408"/>
                <a:ext cx="364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2570" name="直接连接符 1302569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302571" name="组合 1302570"/>
          <p:cNvGrpSpPr/>
          <p:nvPr/>
        </p:nvGrpSpPr>
        <p:grpSpPr>
          <a:xfrm>
            <a:off x="4787900" y="3789363"/>
            <a:ext cx="3168650" cy="946150"/>
            <a:chOff x="3152" y="2296"/>
            <a:chExt cx="1996" cy="596"/>
          </a:xfrm>
        </p:grpSpPr>
        <p:sp>
          <p:nvSpPr>
            <p:cNvPr id="1302572" name="矩形 1302571"/>
            <p:cNvSpPr/>
            <p:nvPr/>
          </p:nvSpPr>
          <p:spPr>
            <a:xfrm>
              <a:off x="3152" y="2432"/>
              <a:ext cx="87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  </a:t>
              </a:r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所以</a:t>
              </a:r>
              <a:endParaRPr lang="zh-CN" altLang="en-US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302573" name="组合 1302572"/>
            <p:cNvGrpSpPr/>
            <p:nvPr/>
          </p:nvGrpSpPr>
          <p:grpSpPr>
            <a:xfrm>
              <a:off x="3826" y="2296"/>
              <a:ext cx="226" cy="570"/>
              <a:chOff x="631" y="1325"/>
              <a:chExt cx="226" cy="570"/>
            </a:xfrm>
          </p:grpSpPr>
          <p:sp>
            <p:nvSpPr>
              <p:cNvPr id="1302574" name="矩形 1302573"/>
              <p:cNvSpPr/>
              <p:nvPr/>
            </p:nvSpPr>
            <p:spPr>
              <a:xfrm>
                <a:off x="631" y="1325"/>
                <a:ext cx="226" cy="57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2575" name="直接连接符 1302574"/>
              <p:cNvSpPr/>
              <p:nvPr/>
            </p:nvSpPr>
            <p:spPr>
              <a:xfrm>
                <a:off x="649" y="1610"/>
                <a:ext cx="190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02576" name="矩形 1302575"/>
            <p:cNvSpPr/>
            <p:nvPr/>
          </p:nvSpPr>
          <p:spPr>
            <a:xfrm>
              <a:off x="3996" y="2418"/>
              <a:ext cx="378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＞</a:t>
              </a:r>
              <a:endPara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302577" name="组合 1302576"/>
            <p:cNvGrpSpPr/>
            <p:nvPr/>
          </p:nvGrpSpPr>
          <p:grpSpPr>
            <a:xfrm>
              <a:off x="4318" y="2296"/>
              <a:ext cx="226" cy="570"/>
              <a:chOff x="631" y="1325"/>
              <a:chExt cx="226" cy="570"/>
            </a:xfrm>
          </p:grpSpPr>
          <p:sp>
            <p:nvSpPr>
              <p:cNvPr id="1302578" name="矩形 1302577"/>
              <p:cNvSpPr/>
              <p:nvPr/>
            </p:nvSpPr>
            <p:spPr>
              <a:xfrm>
                <a:off x="631" y="1325"/>
                <a:ext cx="226" cy="57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95000"/>
                  </a:lnSpc>
                </a:pP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2579" name="直接连接符 1302578"/>
              <p:cNvSpPr/>
              <p:nvPr/>
            </p:nvSpPr>
            <p:spPr>
              <a:xfrm>
                <a:off x="649" y="1610"/>
                <a:ext cx="190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02580" name="矩形 1302579"/>
            <p:cNvSpPr/>
            <p:nvPr/>
          </p:nvSpPr>
          <p:spPr>
            <a:xfrm>
              <a:off x="4488" y="2418"/>
              <a:ext cx="378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＞</a:t>
              </a:r>
              <a:endPara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302581" name="组合 1302580"/>
            <p:cNvGrpSpPr/>
            <p:nvPr/>
          </p:nvGrpSpPr>
          <p:grpSpPr>
            <a:xfrm>
              <a:off x="4810" y="2296"/>
              <a:ext cx="338" cy="596"/>
              <a:chOff x="1769" y="1408"/>
              <a:chExt cx="364" cy="596"/>
            </a:xfrm>
          </p:grpSpPr>
          <p:sp>
            <p:nvSpPr>
              <p:cNvPr id="1302582" name="矩形 1302581"/>
              <p:cNvSpPr/>
              <p:nvPr/>
            </p:nvSpPr>
            <p:spPr>
              <a:xfrm>
                <a:off x="1769" y="1408"/>
                <a:ext cx="364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2583" name="直接连接符 1302582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sp>
        <p:nvSpPr>
          <p:cNvPr id="1302584" name="矩形 1302583"/>
          <p:cNvSpPr/>
          <p:nvPr/>
        </p:nvSpPr>
        <p:spPr>
          <a:xfrm>
            <a:off x="611188" y="4870450"/>
            <a:ext cx="8316912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答</a:t>
            </a:r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: 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亚洲的陆地面积最大，南美洲的陆地面积最小。</a:t>
            </a:r>
            <a:endParaRPr lang="zh-CN" altLang="en-US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0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0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0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0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0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0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0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02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02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2584" grpId="0"/>
    </p:bld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303554" name="组合 1303553"/>
          <p:cNvGrpSpPr/>
          <p:nvPr/>
        </p:nvGrpSpPr>
        <p:grpSpPr>
          <a:xfrm>
            <a:off x="468313" y="1196975"/>
            <a:ext cx="8280400" cy="2268538"/>
            <a:chOff x="340" y="754"/>
            <a:chExt cx="5216" cy="1429"/>
          </a:xfrm>
        </p:grpSpPr>
        <p:sp>
          <p:nvSpPr>
            <p:cNvPr id="1303555" name="矩形 1303554"/>
            <p:cNvSpPr/>
            <p:nvPr/>
          </p:nvSpPr>
          <p:spPr>
            <a:xfrm>
              <a:off x="340" y="754"/>
              <a:ext cx="5216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lnSpc>
                  <a:spcPct val="170000"/>
                </a:lnSpc>
              </a:pPr>
              <a:r>
                <a:rPr lang="en-US" altLang="zh-CN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7. </a:t>
              </a: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从 </a:t>
              </a:r>
              <a:r>
                <a:rPr lang="en-US" altLang="zh-CN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20 </a:t>
              </a: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张卡片中任意抽一张，如果抽出数字 “</a:t>
              </a:r>
              <a:r>
                <a:rPr lang="en-US" altLang="zh-CN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0” </a:t>
              </a: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70000"/>
                </a:lnSpc>
              </a:pP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    可能性是     ，抽出数字 “</a:t>
              </a:r>
              <a:r>
                <a:rPr lang="en-US" altLang="zh-CN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1” </a:t>
              </a: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的可能性是     ，写有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70000"/>
                </a:lnSpc>
              </a:pP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    数字 “</a:t>
              </a:r>
              <a:r>
                <a:rPr lang="en-US" altLang="zh-CN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0” </a:t>
              </a: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的卡片多还是写有数字 “</a:t>
              </a:r>
              <a:r>
                <a:rPr lang="en-US" altLang="zh-CN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1” </a:t>
              </a: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的卡片多</a:t>
              </a:r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?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303556" name="组合 1303555"/>
            <p:cNvGrpSpPr/>
            <p:nvPr/>
          </p:nvGrpSpPr>
          <p:grpSpPr>
            <a:xfrm>
              <a:off x="1546" y="1253"/>
              <a:ext cx="246" cy="596"/>
              <a:chOff x="857" y="2146"/>
              <a:chExt cx="322" cy="596"/>
            </a:xfrm>
          </p:grpSpPr>
          <p:sp>
            <p:nvSpPr>
              <p:cNvPr id="1303557" name="矩形 1303556"/>
              <p:cNvSpPr/>
              <p:nvPr/>
            </p:nvSpPr>
            <p:spPr>
              <a:xfrm>
                <a:off x="857" y="2146"/>
                <a:ext cx="32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3558" name="直接连接符 1303557"/>
              <p:cNvSpPr/>
              <p:nvPr/>
            </p:nvSpPr>
            <p:spPr>
              <a:xfrm>
                <a:off x="859" y="2444"/>
                <a:ext cx="31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303559" name="组合 1303558"/>
            <p:cNvGrpSpPr/>
            <p:nvPr/>
          </p:nvGrpSpPr>
          <p:grpSpPr>
            <a:xfrm>
              <a:off x="4513" y="1253"/>
              <a:ext cx="246" cy="596"/>
              <a:chOff x="857" y="2146"/>
              <a:chExt cx="322" cy="596"/>
            </a:xfrm>
          </p:grpSpPr>
          <p:sp>
            <p:nvSpPr>
              <p:cNvPr id="1303560" name="矩形 1303559"/>
              <p:cNvSpPr/>
              <p:nvPr/>
            </p:nvSpPr>
            <p:spPr>
              <a:xfrm>
                <a:off x="857" y="2146"/>
                <a:ext cx="32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3561" name="直接连接符 1303560"/>
              <p:cNvSpPr/>
              <p:nvPr/>
            </p:nvSpPr>
            <p:spPr>
              <a:xfrm>
                <a:off x="859" y="2444"/>
                <a:ext cx="31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303562" name="组合 1303561"/>
          <p:cNvGrpSpPr/>
          <p:nvPr/>
        </p:nvGrpSpPr>
        <p:grpSpPr>
          <a:xfrm>
            <a:off x="3167063" y="3500438"/>
            <a:ext cx="3705225" cy="958850"/>
            <a:chOff x="544" y="2160"/>
            <a:chExt cx="2334" cy="604"/>
          </a:xfrm>
        </p:grpSpPr>
        <p:sp>
          <p:nvSpPr>
            <p:cNvPr id="1303563" name="矩形 1303562"/>
            <p:cNvSpPr/>
            <p:nvPr/>
          </p:nvSpPr>
          <p:spPr>
            <a:xfrm>
              <a:off x="544" y="2287"/>
              <a:ext cx="2334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因为     </a:t>
              </a:r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＞     </a:t>
              </a:r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，</a:t>
              </a:r>
              <a:endParaRPr lang="zh-CN" altLang="en-US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303564" name="组合 1303563"/>
            <p:cNvGrpSpPr/>
            <p:nvPr/>
          </p:nvGrpSpPr>
          <p:grpSpPr>
            <a:xfrm>
              <a:off x="1074" y="2168"/>
              <a:ext cx="246" cy="596"/>
              <a:chOff x="857" y="2146"/>
              <a:chExt cx="322" cy="596"/>
            </a:xfrm>
          </p:grpSpPr>
          <p:sp>
            <p:nvSpPr>
              <p:cNvPr id="1303565" name="矩形 1303564"/>
              <p:cNvSpPr/>
              <p:nvPr/>
            </p:nvSpPr>
            <p:spPr>
              <a:xfrm>
                <a:off x="857" y="2146"/>
                <a:ext cx="32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3566" name="直接连接符 1303565"/>
              <p:cNvSpPr/>
              <p:nvPr/>
            </p:nvSpPr>
            <p:spPr>
              <a:xfrm>
                <a:off x="859" y="2444"/>
                <a:ext cx="318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303567" name="组合 1303566"/>
            <p:cNvGrpSpPr/>
            <p:nvPr/>
          </p:nvGrpSpPr>
          <p:grpSpPr>
            <a:xfrm>
              <a:off x="1581" y="2160"/>
              <a:ext cx="246" cy="596"/>
              <a:chOff x="857" y="2146"/>
              <a:chExt cx="322" cy="596"/>
            </a:xfrm>
          </p:grpSpPr>
          <p:sp>
            <p:nvSpPr>
              <p:cNvPr id="1303568" name="矩形 1303567"/>
              <p:cNvSpPr/>
              <p:nvPr/>
            </p:nvSpPr>
            <p:spPr>
              <a:xfrm>
                <a:off x="857" y="2146"/>
                <a:ext cx="32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3569" name="直接连接符 1303568"/>
              <p:cNvSpPr/>
              <p:nvPr/>
            </p:nvSpPr>
            <p:spPr>
              <a:xfrm>
                <a:off x="859" y="2444"/>
                <a:ext cx="318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1303570" name="矩形 1303569"/>
          <p:cNvSpPr/>
          <p:nvPr/>
        </p:nvSpPr>
        <p:spPr>
          <a:xfrm>
            <a:off x="2268538" y="4565650"/>
            <a:ext cx="5649912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所以写有数字 “</a:t>
            </a:r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0” 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的卡片多。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0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0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3570" grpId="0"/>
    </p:bld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04578" name="矩形 1304577"/>
          <p:cNvSpPr/>
          <p:nvPr/>
        </p:nvSpPr>
        <p:spPr>
          <a:xfrm>
            <a:off x="539750" y="1052513"/>
            <a:ext cx="8531225" cy="1887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4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8.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班里要为小小图书角选购一批新书，班长小红决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4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定先做一个民意调查，下面是小红的调查结果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40000"/>
              </a:lnSpc>
            </a:pPr>
            <a:r>
              <a:rPr lang="zh-CN" altLang="en-US" sz="2800" b="1" baseline="0"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每人只能选择一种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304579" name="表格 1304578"/>
          <p:cNvGraphicFramePr/>
          <p:nvPr/>
        </p:nvGraphicFramePr>
        <p:xfrm>
          <a:off x="1044575" y="2997200"/>
          <a:ext cx="4464050" cy="3238500"/>
        </p:xfrm>
        <a:graphic>
          <a:graphicData uri="http://schemas.openxmlformats.org/drawingml/2006/table">
            <a:tbl>
              <a:tblPr/>
              <a:tblGrid>
                <a:gridCol w="1558925"/>
                <a:gridCol w="2905125"/>
              </a:tblGrid>
              <a:tr h="8858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600" b="1" dirty="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课外读物种类</a:t>
                      </a:r>
                      <a:endParaRPr lang="zh-CN" altLang="en-US" sz="2600" b="1" dirty="0"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600" b="1" dirty="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喜欢的人数占全班人数的几分之几</a:t>
                      </a:r>
                      <a:endParaRPr lang="zh-CN" altLang="en-US" sz="2600" b="1" dirty="0"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marL="90000" marR="90000" marT="46800" marB="46800" anchor="ctr">
                    <a:lnL w="19050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842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600" b="1" dirty="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科普类</a:t>
                      </a:r>
                      <a:endParaRPr lang="zh-CN" altLang="en-US" sz="2600" b="1" dirty="0"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600" b="1" dirty="0"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marL="90000" marR="90000" marT="46800" marB="46800" anchor="ctr">
                    <a:lnL w="19050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842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600" b="1" dirty="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童话类</a:t>
                      </a:r>
                      <a:endParaRPr lang="zh-CN" altLang="en-US" sz="2600" b="1" dirty="0"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600" b="1" dirty="0"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marL="90000" marR="90000" marT="46800" marB="46800" anchor="ctr">
                    <a:lnL w="19050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842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600" b="1" dirty="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历史类</a:t>
                      </a:r>
                      <a:endParaRPr lang="zh-CN" altLang="en-US" sz="2600" b="1" dirty="0"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600" b="1" dirty="0"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marL="90000" marR="90000" marT="46800" marB="46800" anchor="ctr">
                    <a:lnL w="19050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304596" name="组合 1304595"/>
          <p:cNvGrpSpPr/>
          <p:nvPr/>
        </p:nvGrpSpPr>
        <p:grpSpPr>
          <a:xfrm>
            <a:off x="5867400" y="3068638"/>
            <a:ext cx="2376488" cy="2952750"/>
            <a:chOff x="3742" y="2069"/>
            <a:chExt cx="1497" cy="1860"/>
          </a:xfrm>
        </p:grpSpPr>
        <p:pic>
          <p:nvPicPr>
            <p:cNvPr id="1304597" name="图片 1304596" descr="P-06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42" y="2134"/>
              <a:ext cx="1406" cy="7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04598" name="矩形 1304597"/>
            <p:cNvSpPr/>
            <p:nvPr/>
          </p:nvSpPr>
          <p:spPr>
            <a:xfrm>
              <a:off x="3764" y="2069"/>
              <a:ext cx="1475" cy="658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20000"/>
                </a:lnSpc>
              </a:pPr>
              <a:r>
                <a:rPr lang="zh-CN" altLang="en-US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小红应该怎样</a:t>
              </a:r>
              <a:endParaRPr lang="zh-CN" altLang="en-US" sz="26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zh-CN" altLang="en-US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选购图书</a:t>
              </a: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?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1304599" name="图片 1304598" descr="小精灵-0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2" y="2865"/>
              <a:ext cx="782" cy="106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04600" name="组合 1304599"/>
          <p:cNvGrpSpPr/>
          <p:nvPr/>
        </p:nvGrpSpPr>
        <p:grpSpPr>
          <a:xfrm>
            <a:off x="3600450" y="3789363"/>
            <a:ext cx="581025" cy="946150"/>
            <a:chOff x="2430" y="1344"/>
            <a:chExt cx="366" cy="596"/>
          </a:xfrm>
        </p:grpSpPr>
        <p:sp>
          <p:nvSpPr>
            <p:cNvPr id="1304601" name="矩形 1304600"/>
            <p:cNvSpPr/>
            <p:nvPr/>
          </p:nvSpPr>
          <p:spPr>
            <a:xfrm>
              <a:off x="2430" y="1344"/>
              <a:ext cx="36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12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04602" name="直接连接符 1304601"/>
            <p:cNvSpPr/>
            <p:nvPr/>
          </p:nvSpPr>
          <p:spPr>
            <a:xfrm>
              <a:off x="2459" y="1642"/>
              <a:ext cx="307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304603" name="组合 1304602"/>
          <p:cNvGrpSpPr/>
          <p:nvPr/>
        </p:nvGrpSpPr>
        <p:grpSpPr>
          <a:xfrm>
            <a:off x="3694113" y="4581525"/>
            <a:ext cx="390525" cy="946150"/>
            <a:chOff x="857" y="2146"/>
            <a:chExt cx="322" cy="596"/>
          </a:xfrm>
        </p:grpSpPr>
        <p:sp>
          <p:nvSpPr>
            <p:cNvPr id="1304604" name="矩形 1304603"/>
            <p:cNvSpPr/>
            <p:nvPr/>
          </p:nvSpPr>
          <p:spPr>
            <a:xfrm>
              <a:off x="857" y="2146"/>
              <a:ext cx="322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04605" name="直接连接符 1304604"/>
            <p:cNvSpPr/>
            <p:nvPr/>
          </p:nvSpPr>
          <p:spPr>
            <a:xfrm>
              <a:off x="859" y="2444"/>
              <a:ext cx="31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304606" name="组合 1304605"/>
          <p:cNvGrpSpPr/>
          <p:nvPr/>
        </p:nvGrpSpPr>
        <p:grpSpPr>
          <a:xfrm>
            <a:off x="3694113" y="5373688"/>
            <a:ext cx="390525" cy="946150"/>
            <a:chOff x="857" y="2146"/>
            <a:chExt cx="322" cy="596"/>
          </a:xfrm>
        </p:grpSpPr>
        <p:sp>
          <p:nvSpPr>
            <p:cNvPr id="1304607" name="矩形 1304606"/>
            <p:cNvSpPr/>
            <p:nvPr/>
          </p:nvSpPr>
          <p:spPr>
            <a:xfrm>
              <a:off x="857" y="2146"/>
              <a:ext cx="322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04608" name="直接连接符 1304607"/>
            <p:cNvSpPr/>
            <p:nvPr/>
          </p:nvSpPr>
          <p:spPr>
            <a:xfrm>
              <a:off x="859" y="2444"/>
              <a:ext cx="31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 spd="med">
    <p:wipe dir="r"/>
  </p:transition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305602" name="组合 1305601"/>
          <p:cNvGrpSpPr/>
          <p:nvPr/>
        </p:nvGrpSpPr>
        <p:grpSpPr>
          <a:xfrm>
            <a:off x="1547813" y="1989138"/>
            <a:ext cx="3349625" cy="946150"/>
            <a:chOff x="1020" y="1253"/>
            <a:chExt cx="2110" cy="596"/>
          </a:xfrm>
        </p:grpSpPr>
        <p:grpSp>
          <p:nvGrpSpPr>
            <p:cNvPr id="1305603" name="组合 1305602"/>
            <p:cNvGrpSpPr/>
            <p:nvPr/>
          </p:nvGrpSpPr>
          <p:grpSpPr>
            <a:xfrm>
              <a:off x="1020" y="1253"/>
              <a:ext cx="930" cy="596"/>
              <a:chOff x="1655" y="1616"/>
              <a:chExt cx="930" cy="596"/>
            </a:xfrm>
          </p:grpSpPr>
          <p:grpSp>
            <p:nvGrpSpPr>
              <p:cNvPr id="1305604" name="组合 1305603"/>
              <p:cNvGrpSpPr/>
              <p:nvPr/>
            </p:nvGrpSpPr>
            <p:grpSpPr>
              <a:xfrm>
                <a:off x="1655" y="1616"/>
                <a:ext cx="246" cy="596"/>
                <a:chOff x="857" y="2146"/>
                <a:chExt cx="322" cy="596"/>
              </a:xfrm>
            </p:grpSpPr>
            <p:sp>
              <p:nvSpPr>
                <p:cNvPr id="1305605" name="矩形 1305604"/>
                <p:cNvSpPr/>
                <p:nvPr/>
              </p:nvSpPr>
              <p:spPr>
                <a:xfrm>
                  <a:off x="857" y="2146"/>
                  <a:ext cx="322" cy="596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lIns="90000" tIns="46800" rIns="90000" bIns="46800">
                  <a:spAutoFit/>
                </a:bodyPr>
                <a:p>
                  <a:pPr lvl="0" algn="ctr"/>
                  <a:r>
                    <a:rPr lang="en-US" altLang="zh-CN" sz="28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1</a:t>
                  </a:r>
                  <a:endPara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 algn="ctr"/>
                  <a:r>
                    <a:rPr lang="en-US" altLang="zh-CN" sz="28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6</a:t>
                  </a:r>
                  <a:endPara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305606" name="直接连接符 1305605"/>
                <p:cNvSpPr/>
                <p:nvPr/>
              </p:nvSpPr>
              <p:spPr>
                <a:xfrm>
                  <a:off x="859" y="2444"/>
                  <a:ext cx="318" cy="0"/>
                </a:xfrm>
                <a:prstGeom prst="line">
                  <a:avLst/>
                </a:prstGeom>
                <a:ln w="158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305607" name="文本框 1305606"/>
              <p:cNvSpPr txBox="1"/>
              <p:nvPr/>
            </p:nvSpPr>
            <p:spPr>
              <a:xfrm>
                <a:off x="1911" y="1748"/>
                <a:ext cx="674" cy="327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305608" name="组合 1305607"/>
              <p:cNvGrpSpPr/>
              <p:nvPr/>
            </p:nvGrpSpPr>
            <p:grpSpPr>
              <a:xfrm>
                <a:off x="2138" y="1616"/>
                <a:ext cx="366" cy="596"/>
                <a:chOff x="2430" y="1344"/>
                <a:chExt cx="366" cy="596"/>
              </a:xfrm>
            </p:grpSpPr>
            <p:sp>
              <p:nvSpPr>
                <p:cNvPr id="1305609" name="矩形 1305608"/>
                <p:cNvSpPr/>
                <p:nvPr/>
              </p:nvSpPr>
              <p:spPr>
                <a:xfrm>
                  <a:off x="2430" y="1344"/>
                  <a:ext cx="366" cy="596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lIns="90000" tIns="46800" rIns="90000" bIns="46800">
                  <a:spAutoFit/>
                </a:bodyPr>
                <a:p>
                  <a:pPr lvl="0" algn="ctr"/>
                  <a:r>
                    <a:rPr lang="en-US" altLang="zh-CN" sz="28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2</a:t>
                  </a:r>
                  <a:endPara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 algn="ctr"/>
                  <a:r>
                    <a:rPr lang="en-US" altLang="zh-CN" sz="28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12</a:t>
                  </a:r>
                  <a:endPara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305610" name="直接连接符 1305609"/>
                <p:cNvSpPr/>
                <p:nvPr/>
              </p:nvSpPr>
              <p:spPr>
                <a:xfrm>
                  <a:off x="2459" y="1642"/>
                  <a:ext cx="307" cy="0"/>
                </a:xfrm>
                <a:prstGeom prst="line">
                  <a:avLst/>
                </a:prstGeom>
                <a:ln w="158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1305611" name="组合 1305610"/>
            <p:cNvGrpSpPr/>
            <p:nvPr/>
          </p:nvGrpSpPr>
          <p:grpSpPr>
            <a:xfrm>
              <a:off x="2200" y="1253"/>
              <a:ext cx="930" cy="596"/>
              <a:chOff x="1655" y="1616"/>
              <a:chExt cx="930" cy="596"/>
            </a:xfrm>
          </p:grpSpPr>
          <p:grpSp>
            <p:nvGrpSpPr>
              <p:cNvPr id="1305612" name="组合 1305611"/>
              <p:cNvGrpSpPr/>
              <p:nvPr/>
            </p:nvGrpSpPr>
            <p:grpSpPr>
              <a:xfrm>
                <a:off x="1655" y="1616"/>
                <a:ext cx="246" cy="596"/>
                <a:chOff x="857" y="2146"/>
                <a:chExt cx="322" cy="596"/>
              </a:xfrm>
            </p:grpSpPr>
            <p:sp>
              <p:nvSpPr>
                <p:cNvPr id="1305613" name="矩形 1305612"/>
                <p:cNvSpPr/>
                <p:nvPr/>
              </p:nvSpPr>
              <p:spPr>
                <a:xfrm>
                  <a:off x="857" y="2146"/>
                  <a:ext cx="322" cy="596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lIns="90000" tIns="46800" rIns="90000" bIns="46800">
                  <a:spAutoFit/>
                </a:bodyPr>
                <a:p>
                  <a:pPr lvl="0" algn="ctr"/>
                  <a:r>
                    <a:rPr lang="en-US" altLang="zh-CN" sz="28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1</a:t>
                  </a:r>
                  <a:endPara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 algn="ctr"/>
                  <a:r>
                    <a:rPr lang="en-US" altLang="zh-CN" sz="28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4</a:t>
                  </a:r>
                  <a:endPara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305614" name="直接连接符 1305613"/>
                <p:cNvSpPr/>
                <p:nvPr/>
              </p:nvSpPr>
              <p:spPr>
                <a:xfrm>
                  <a:off x="859" y="2444"/>
                  <a:ext cx="318" cy="0"/>
                </a:xfrm>
                <a:prstGeom prst="line">
                  <a:avLst/>
                </a:prstGeom>
                <a:ln w="158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305615" name="文本框 1305614"/>
              <p:cNvSpPr txBox="1"/>
              <p:nvPr/>
            </p:nvSpPr>
            <p:spPr>
              <a:xfrm>
                <a:off x="1911" y="1748"/>
                <a:ext cx="674" cy="327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305616" name="组合 1305615"/>
              <p:cNvGrpSpPr/>
              <p:nvPr/>
            </p:nvGrpSpPr>
            <p:grpSpPr>
              <a:xfrm>
                <a:off x="2138" y="1616"/>
                <a:ext cx="366" cy="596"/>
                <a:chOff x="2430" y="1344"/>
                <a:chExt cx="366" cy="596"/>
              </a:xfrm>
            </p:grpSpPr>
            <p:sp>
              <p:nvSpPr>
                <p:cNvPr id="1305617" name="矩形 1305616"/>
                <p:cNvSpPr/>
                <p:nvPr/>
              </p:nvSpPr>
              <p:spPr>
                <a:xfrm>
                  <a:off x="2430" y="1344"/>
                  <a:ext cx="366" cy="596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lIns="90000" tIns="46800" rIns="90000" bIns="46800">
                  <a:spAutoFit/>
                </a:bodyPr>
                <a:p>
                  <a:pPr lvl="0" algn="ctr"/>
                  <a:r>
                    <a:rPr lang="en-US" altLang="zh-CN" sz="28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3</a:t>
                  </a:r>
                  <a:endPara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 algn="ctr"/>
                  <a:r>
                    <a:rPr lang="en-US" altLang="zh-CN" sz="28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12</a:t>
                  </a:r>
                  <a:endPara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305618" name="直接连接符 1305617"/>
                <p:cNvSpPr/>
                <p:nvPr/>
              </p:nvSpPr>
              <p:spPr>
                <a:xfrm>
                  <a:off x="2459" y="1642"/>
                  <a:ext cx="307" cy="0"/>
                </a:xfrm>
                <a:prstGeom prst="line">
                  <a:avLst/>
                </a:prstGeom>
                <a:ln w="158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grpSp>
        <p:nvGrpSpPr>
          <p:cNvPr id="1305619" name="组合 1305618"/>
          <p:cNvGrpSpPr/>
          <p:nvPr/>
        </p:nvGrpSpPr>
        <p:grpSpPr>
          <a:xfrm>
            <a:off x="1547813" y="3005138"/>
            <a:ext cx="4108450" cy="946150"/>
            <a:chOff x="975" y="1850"/>
            <a:chExt cx="2588" cy="596"/>
          </a:xfrm>
        </p:grpSpPr>
        <p:sp>
          <p:nvSpPr>
            <p:cNvPr id="1305620" name="矩形 1305619"/>
            <p:cNvSpPr/>
            <p:nvPr/>
          </p:nvSpPr>
          <p:spPr>
            <a:xfrm>
              <a:off x="975" y="1853"/>
              <a:ext cx="2588" cy="488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60000"/>
                </a:lnSpc>
              </a:pPr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所以      </a:t>
              </a:r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＜      ＜        </a:t>
              </a:r>
              <a:endPara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305621" name="组合 1305620"/>
            <p:cNvGrpSpPr/>
            <p:nvPr/>
          </p:nvGrpSpPr>
          <p:grpSpPr>
            <a:xfrm>
              <a:off x="2640" y="1850"/>
              <a:ext cx="366" cy="596"/>
              <a:chOff x="2430" y="1344"/>
              <a:chExt cx="366" cy="596"/>
            </a:xfrm>
          </p:grpSpPr>
          <p:sp>
            <p:nvSpPr>
              <p:cNvPr id="1305622" name="矩形 1305621"/>
              <p:cNvSpPr/>
              <p:nvPr/>
            </p:nvSpPr>
            <p:spPr>
              <a:xfrm>
                <a:off x="2430" y="1344"/>
                <a:ext cx="366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12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5623" name="直接连接符 1305622"/>
              <p:cNvSpPr/>
              <p:nvPr/>
            </p:nvSpPr>
            <p:spPr>
              <a:xfrm>
                <a:off x="2459" y="1642"/>
                <a:ext cx="307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305624" name="组合 1305623"/>
            <p:cNvGrpSpPr/>
            <p:nvPr/>
          </p:nvGrpSpPr>
          <p:grpSpPr>
            <a:xfrm>
              <a:off x="2092" y="1850"/>
              <a:ext cx="246" cy="596"/>
              <a:chOff x="857" y="2146"/>
              <a:chExt cx="322" cy="596"/>
            </a:xfrm>
          </p:grpSpPr>
          <p:sp>
            <p:nvSpPr>
              <p:cNvPr id="1305625" name="矩形 1305624"/>
              <p:cNvSpPr/>
              <p:nvPr/>
            </p:nvSpPr>
            <p:spPr>
              <a:xfrm>
                <a:off x="857" y="2146"/>
                <a:ext cx="32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5626" name="直接连接符 1305625"/>
              <p:cNvSpPr/>
              <p:nvPr/>
            </p:nvSpPr>
            <p:spPr>
              <a:xfrm>
                <a:off x="859" y="2444"/>
                <a:ext cx="318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305627" name="组合 1305626"/>
            <p:cNvGrpSpPr/>
            <p:nvPr/>
          </p:nvGrpSpPr>
          <p:grpSpPr>
            <a:xfrm>
              <a:off x="1530" y="1850"/>
              <a:ext cx="246" cy="596"/>
              <a:chOff x="857" y="2146"/>
              <a:chExt cx="322" cy="596"/>
            </a:xfrm>
          </p:grpSpPr>
          <p:sp>
            <p:nvSpPr>
              <p:cNvPr id="1305628" name="矩形 1305627"/>
              <p:cNvSpPr/>
              <p:nvPr/>
            </p:nvSpPr>
            <p:spPr>
              <a:xfrm>
                <a:off x="857" y="2146"/>
                <a:ext cx="32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5629" name="直接连接符 1305628"/>
              <p:cNvSpPr/>
              <p:nvPr/>
            </p:nvSpPr>
            <p:spPr>
              <a:xfrm>
                <a:off x="859" y="2444"/>
                <a:ext cx="318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1305630" name="矩形 1305629"/>
          <p:cNvSpPr/>
          <p:nvPr/>
        </p:nvSpPr>
        <p:spPr>
          <a:xfrm>
            <a:off x="1547813" y="3933825"/>
            <a:ext cx="6985000" cy="145732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60000"/>
              </a:lnSpc>
            </a:pP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答</a:t>
            </a:r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:  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小红应该多选购科普类图书，少选购历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史类图书，更少选购童话类图书。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0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05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5630" grpId="0"/>
    </p:bld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06626" name="矩形 1306625"/>
          <p:cNvSpPr/>
          <p:nvPr/>
        </p:nvSpPr>
        <p:spPr>
          <a:xfrm>
            <a:off x="647700" y="1125538"/>
            <a:ext cx="8604250" cy="137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9.*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把下面每组中的分数按照从小到大的顺序排列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  起来。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06627" name="组合 1306626"/>
          <p:cNvGrpSpPr/>
          <p:nvPr/>
        </p:nvGrpSpPr>
        <p:grpSpPr>
          <a:xfrm>
            <a:off x="1217613" y="2492375"/>
            <a:ext cx="2346325" cy="946150"/>
            <a:chOff x="657" y="1298"/>
            <a:chExt cx="1478" cy="596"/>
          </a:xfrm>
        </p:grpSpPr>
        <p:grpSp>
          <p:nvGrpSpPr>
            <p:cNvPr id="1306628" name="组合 1306627"/>
            <p:cNvGrpSpPr/>
            <p:nvPr/>
          </p:nvGrpSpPr>
          <p:grpSpPr>
            <a:xfrm>
              <a:off x="657" y="1298"/>
              <a:ext cx="366" cy="596"/>
              <a:chOff x="2430" y="1344"/>
              <a:chExt cx="366" cy="596"/>
            </a:xfrm>
          </p:grpSpPr>
          <p:sp>
            <p:nvSpPr>
              <p:cNvPr id="1306629" name="矩形 1306628"/>
              <p:cNvSpPr/>
              <p:nvPr/>
            </p:nvSpPr>
            <p:spPr>
              <a:xfrm>
                <a:off x="2430" y="1344"/>
                <a:ext cx="366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13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20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6630" name="直接连接符 1306629"/>
              <p:cNvSpPr/>
              <p:nvPr/>
            </p:nvSpPr>
            <p:spPr>
              <a:xfrm>
                <a:off x="2459" y="1642"/>
                <a:ext cx="307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306631" name="组合 1306630"/>
            <p:cNvGrpSpPr/>
            <p:nvPr/>
          </p:nvGrpSpPr>
          <p:grpSpPr>
            <a:xfrm>
              <a:off x="1863" y="1298"/>
              <a:ext cx="246" cy="596"/>
              <a:chOff x="857" y="2146"/>
              <a:chExt cx="322" cy="596"/>
            </a:xfrm>
          </p:grpSpPr>
          <p:sp>
            <p:nvSpPr>
              <p:cNvPr id="1306632" name="矩形 1306631"/>
              <p:cNvSpPr/>
              <p:nvPr/>
            </p:nvSpPr>
            <p:spPr>
              <a:xfrm>
                <a:off x="857" y="2146"/>
                <a:ext cx="32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6633" name="直接连接符 1306632"/>
              <p:cNvSpPr/>
              <p:nvPr/>
            </p:nvSpPr>
            <p:spPr>
              <a:xfrm>
                <a:off x="859" y="2444"/>
                <a:ext cx="31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306634" name="组合 1306633"/>
            <p:cNvGrpSpPr/>
            <p:nvPr/>
          </p:nvGrpSpPr>
          <p:grpSpPr>
            <a:xfrm>
              <a:off x="1202" y="1298"/>
              <a:ext cx="366" cy="596"/>
              <a:chOff x="2430" y="1344"/>
              <a:chExt cx="366" cy="596"/>
            </a:xfrm>
          </p:grpSpPr>
          <p:sp>
            <p:nvSpPr>
              <p:cNvPr id="1306635" name="矩形 1306634"/>
              <p:cNvSpPr/>
              <p:nvPr/>
            </p:nvSpPr>
            <p:spPr>
              <a:xfrm>
                <a:off x="2430" y="1344"/>
                <a:ext cx="366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6636" name="直接连接符 1306635"/>
              <p:cNvSpPr/>
              <p:nvPr/>
            </p:nvSpPr>
            <p:spPr>
              <a:xfrm>
                <a:off x="2459" y="1642"/>
                <a:ext cx="307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306637" name="矩形 1306636"/>
            <p:cNvSpPr/>
            <p:nvPr/>
          </p:nvSpPr>
          <p:spPr>
            <a:xfrm>
              <a:off x="975" y="1432"/>
              <a:ext cx="1160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、      和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06638" name="组合 1306637"/>
          <p:cNvGrpSpPr/>
          <p:nvPr/>
        </p:nvGrpSpPr>
        <p:grpSpPr>
          <a:xfrm>
            <a:off x="1187450" y="3644900"/>
            <a:ext cx="2346325" cy="946150"/>
            <a:chOff x="657" y="1298"/>
            <a:chExt cx="1478" cy="596"/>
          </a:xfrm>
        </p:grpSpPr>
        <p:grpSp>
          <p:nvGrpSpPr>
            <p:cNvPr id="1306639" name="组合 1306638"/>
            <p:cNvGrpSpPr/>
            <p:nvPr/>
          </p:nvGrpSpPr>
          <p:grpSpPr>
            <a:xfrm>
              <a:off x="657" y="1298"/>
              <a:ext cx="366" cy="596"/>
              <a:chOff x="2430" y="1344"/>
              <a:chExt cx="366" cy="596"/>
            </a:xfrm>
          </p:grpSpPr>
          <p:sp>
            <p:nvSpPr>
              <p:cNvPr id="1306640" name="矩形 1306639"/>
              <p:cNvSpPr/>
              <p:nvPr/>
            </p:nvSpPr>
            <p:spPr>
              <a:xfrm>
                <a:off x="2430" y="1344"/>
                <a:ext cx="366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11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12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6641" name="直接连接符 1306640"/>
              <p:cNvSpPr/>
              <p:nvPr/>
            </p:nvSpPr>
            <p:spPr>
              <a:xfrm>
                <a:off x="2459" y="1642"/>
                <a:ext cx="307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306642" name="组合 1306641"/>
            <p:cNvGrpSpPr/>
            <p:nvPr/>
          </p:nvGrpSpPr>
          <p:grpSpPr>
            <a:xfrm>
              <a:off x="1863" y="1298"/>
              <a:ext cx="246" cy="596"/>
              <a:chOff x="857" y="2146"/>
              <a:chExt cx="322" cy="596"/>
            </a:xfrm>
          </p:grpSpPr>
          <p:sp>
            <p:nvSpPr>
              <p:cNvPr id="1306643" name="矩形 1306642"/>
              <p:cNvSpPr/>
              <p:nvPr/>
            </p:nvSpPr>
            <p:spPr>
              <a:xfrm>
                <a:off x="857" y="2146"/>
                <a:ext cx="32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6644" name="直接连接符 1306643"/>
              <p:cNvSpPr/>
              <p:nvPr/>
            </p:nvSpPr>
            <p:spPr>
              <a:xfrm>
                <a:off x="859" y="2444"/>
                <a:ext cx="31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306645" name="组合 1306644"/>
            <p:cNvGrpSpPr/>
            <p:nvPr/>
          </p:nvGrpSpPr>
          <p:grpSpPr>
            <a:xfrm>
              <a:off x="1202" y="1298"/>
              <a:ext cx="366" cy="596"/>
              <a:chOff x="2430" y="1344"/>
              <a:chExt cx="366" cy="596"/>
            </a:xfrm>
          </p:grpSpPr>
          <p:sp>
            <p:nvSpPr>
              <p:cNvPr id="1306646" name="矩形 1306645"/>
              <p:cNvSpPr/>
              <p:nvPr/>
            </p:nvSpPr>
            <p:spPr>
              <a:xfrm>
                <a:off x="2430" y="1344"/>
                <a:ext cx="366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18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6647" name="直接连接符 1306646"/>
              <p:cNvSpPr/>
              <p:nvPr/>
            </p:nvSpPr>
            <p:spPr>
              <a:xfrm>
                <a:off x="2459" y="1642"/>
                <a:ext cx="307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306648" name="矩形 1306647"/>
            <p:cNvSpPr/>
            <p:nvPr/>
          </p:nvSpPr>
          <p:spPr>
            <a:xfrm>
              <a:off x="975" y="1432"/>
              <a:ext cx="1160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、      和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06649" name="组合 1306648"/>
          <p:cNvGrpSpPr/>
          <p:nvPr/>
        </p:nvGrpSpPr>
        <p:grpSpPr>
          <a:xfrm>
            <a:off x="1217613" y="4735513"/>
            <a:ext cx="2205037" cy="946150"/>
            <a:chOff x="3968" y="1298"/>
            <a:chExt cx="1389" cy="596"/>
          </a:xfrm>
        </p:grpSpPr>
        <p:grpSp>
          <p:nvGrpSpPr>
            <p:cNvPr id="1306650" name="组合 1306649"/>
            <p:cNvGrpSpPr/>
            <p:nvPr/>
          </p:nvGrpSpPr>
          <p:grpSpPr>
            <a:xfrm>
              <a:off x="5065" y="1298"/>
              <a:ext cx="246" cy="596"/>
              <a:chOff x="857" y="2146"/>
              <a:chExt cx="322" cy="596"/>
            </a:xfrm>
          </p:grpSpPr>
          <p:sp>
            <p:nvSpPr>
              <p:cNvPr id="1306651" name="矩形 1306650"/>
              <p:cNvSpPr/>
              <p:nvPr/>
            </p:nvSpPr>
            <p:spPr>
              <a:xfrm>
                <a:off x="857" y="2146"/>
                <a:ext cx="32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6652" name="直接连接符 1306651"/>
              <p:cNvSpPr/>
              <p:nvPr/>
            </p:nvSpPr>
            <p:spPr>
              <a:xfrm>
                <a:off x="859" y="2444"/>
                <a:ext cx="31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306653" name="矩形 1306652"/>
            <p:cNvSpPr/>
            <p:nvPr/>
          </p:nvSpPr>
          <p:spPr>
            <a:xfrm>
              <a:off x="4197" y="1432"/>
              <a:ext cx="1160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、     和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306654" name="组合 1306653"/>
            <p:cNvGrpSpPr/>
            <p:nvPr/>
          </p:nvGrpSpPr>
          <p:grpSpPr>
            <a:xfrm>
              <a:off x="4450" y="1298"/>
              <a:ext cx="246" cy="596"/>
              <a:chOff x="857" y="2146"/>
              <a:chExt cx="322" cy="596"/>
            </a:xfrm>
          </p:grpSpPr>
          <p:sp>
            <p:nvSpPr>
              <p:cNvPr id="1306655" name="矩形 1306654"/>
              <p:cNvSpPr/>
              <p:nvPr/>
            </p:nvSpPr>
            <p:spPr>
              <a:xfrm>
                <a:off x="857" y="2146"/>
                <a:ext cx="32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6656" name="直接连接符 1306655"/>
              <p:cNvSpPr/>
              <p:nvPr/>
            </p:nvSpPr>
            <p:spPr>
              <a:xfrm>
                <a:off x="859" y="2444"/>
                <a:ext cx="31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306657" name="组合 1306656"/>
            <p:cNvGrpSpPr/>
            <p:nvPr/>
          </p:nvGrpSpPr>
          <p:grpSpPr>
            <a:xfrm>
              <a:off x="3968" y="1298"/>
              <a:ext cx="246" cy="596"/>
              <a:chOff x="857" y="2146"/>
              <a:chExt cx="322" cy="596"/>
            </a:xfrm>
          </p:grpSpPr>
          <p:sp>
            <p:nvSpPr>
              <p:cNvPr id="1306658" name="矩形 1306657"/>
              <p:cNvSpPr/>
              <p:nvPr/>
            </p:nvSpPr>
            <p:spPr>
              <a:xfrm>
                <a:off x="857" y="2146"/>
                <a:ext cx="32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6659" name="直接连接符 1306658"/>
              <p:cNvSpPr/>
              <p:nvPr/>
            </p:nvSpPr>
            <p:spPr>
              <a:xfrm>
                <a:off x="859" y="2444"/>
                <a:ext cx="31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306660" name="组合 1306659"/>
          <p:cNvGrpSpPr/>
          <p:nvPr/>
        </p:nvGrpSpPr>
        <p:grpSpPr>
          <a:xfrm>
            <a:off x="4284663" y="2492375"/>
            <a:ext cx="2644775" cy="946150"/>
            <a:chOff x="3107" y="1570"/>
            <a:chExt cx="1666" cy="596"/>
          </a:xfrm>
        </p:grpSpPr>
        <p:grpSp>
          <p:nvGrpSpPr>
            <p:cNvPr id="1306661" name="组合 1306660"/>
            <p:cNvGrpSpPr/>
            <p:nvPr/>
          </p:nvGrpSpPr>
          <p:grpSpPr>
            <a:xfrm>
              <a:off x="3107" y="1570"/>
              <a:ext cx="366" cy="596"/>
              <a:chOff x="2430" y="1344"/>
              <a:chExt cx="366" cy="596"/>
            </a:xfrm>
          </p:grpSpPr>
          <p:sp>
            <p:nvSpPr>
              <p:cNvPr id="1306662" name="矩形 1306661"/>
              <p:cNvSpPr/>
              <p:nvPr/>
            </p:nvSpPr>
            <p:spPr>
              <a:xfrm>
                <a:off x="2430" y="1344"/>
                <a:ext cx="366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13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20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6663" name="直接连接符 1306662"/>
              <p:cNvSpPr/>
              <p:nvPr/>
            </p:nvSpPr>
            <p:spPr>
              <a:xfrm>
                <a:off x="2459" y="1642"/>
                <a:ext cx="307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306664" name="组合 1306663"/>
            <p:cNvGrpSpPr/>
            <p:nvPr/>
          </p:nvGrpSpPr>
          <p:grpSpPr>
            <a:xfrm>
              <a:off x="4345" y="1570"/>
              <a:ext cx="246" cy="596"/>
              <a:chOff x="857" y="2146"/>
              <a:chExt cx="322" cy="596"/>
            </a:xfrm>
          </p:grpSpPr>
          <p:sp>
            <p:nvSpPr>
              <p:cNvPr id="1306665" name="矩形 1306664"/>
              <p:cNvSpPr/>
              <p:nvPr/>
            </p:nvSpPr>
            <p:spPr>
              <a:xfrm>
                <a:off x="857" y="2146"/>
                <a:ext cx="32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6666" name="直接连接符 1306665"/>
              <p:cNvSpPr/>
              <p:nvPr/>
            </p:nvSpPr>
            <p:spPr>
              <a:xfrm>
                <a:off x="859" y="2444"/>
                <a:ext cx="318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306667" name="组合 1306666"/>
            <p:cNvGrpSpPr/>
            <p:nvPr/>
          </p:nvGrpSpPr>
          <p:grpSpPr>
            <a:xfrm>
              <a:off x="3731" y="1570"/>
              <a:ext cx="366" cy="596"/>
              <a:chOff x="2430" y="1344"/>
              <a:chExt cx="366" cy="596"/>
            </a:xfrm>
          </p:grpSpPr>
          <p:sp>
            <p:nvSpPr>
              <p:cNvPr id="1306668" name="矩形 1306667"/>
              <p:cNvSpPr/>
              <p:nvPr/>
            </p:nvSpPr>
            <p:spPr>
              <a:xfrm>
                <a:off x="2430" y="1344"/>
                <a:ext cx="366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6669" name="直接连接符 1306668"/>
              <p:cNvSpPr/>
              <p:nvPr/>
            </p:nvSpPr>
            <p:spPr>
              <a:xfrm>
                <a:off x="2459" y="1642"/>
                <a:ext cx="307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306670" name="矩形 1306669"/>
            <p:cNvSpPr/>
            <p:nvPr/>
          </p:nvSpPr>
          <p:spPr>
            <a:xfrm>
              <a:off x="3427" y="1706"/>
              <a:ext cx="134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＜       ＜ </a:t>
              </a:r>
              <a:endPara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306671" name="组合 1306670"/>
          <p:cNvGrpSpPr/>
          <p:nvPr/>
        </p:nvGrpSpPr>
        <p:grpSpPr>
          <a:xfrm>
            <a:off x="4387850" y="4735513"/>
            <a:ext cx="2489200" cy="946150"/>
            <a:chOff x="2653" y="3022"/>
            <a:chExt cx="1568" cy="596"/>
          </a:xfrm>
        </p:grpSpPr>
        <p:sp>
          <p:nvSpPr>
            <p:cNvPr id="1306672" name="矩形 1306671"/>
            <p:cNvSpPr/>
            <p:nvPr/>
          </p:nvSpPr>
          <p:spPr>
            <a:xfrm>
              <a:off x="2875" y="3170"/>
              <a:ext cx="134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＜      ＜ </a:t>
              </a:r>
              <a:endPara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306673" name="组合 1306672"/>
            <p:cNvGrpSpPr/>
            <p:nvPr/>
          </p:nvGrpSpPr>
          <p:grpSpPr>
            <a:xfrm>
              <a:off x="3750" y="3022"/>
              <a:ext cx="246" cy="596"/>
              <a:chOff x="857" y="2146"/>
              <a:chExt cx="322" cy="596"/>
            </a:xfrm>
          </p:grpSpPr>
          <p:sp>
            <p:nvSpPr>
              <p:cNvPr id="1306674" name="矩形 1306673"/>
              <p:cNvSpPr/>
              <p:nvPr/>
            </p:nvSpPr>
            <p:spPr>
              <a:xfrm>
                <a:off x="857" y="2146"/>
                <a:ext cx="32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6675" name="直接连接符 1306674"/>
              <p:cNvSpPr/>
              <p:nvPr/>
            </p:nvSpPr>
            <p:spPr>
              <a:xfrm>
                <a:off x="859" y="2444"/>
                <a:ext cx="318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306676" name="组合 1306675"/>
            <p:cNvGrpSpPr/>
            <p:nvPr/>
          </p:nvGrpSpPr>
          <p:grpSpPr>
            <a:xfrm>
              <a:off x="3199" y="3022"/>
              <a:ext cx="246" cy="596"/>
              <a:chOff x="857" y="2146"/>
              <a:chExt cx="322" cy="596"/>
            </a:xfrm>
          </p:grpSpPr>
          <p:sp>
            <p:nvSpPr>
              <p:cNvPr id="1306677" name="矩形 1306676"/>
              <p:cNvSpPr/>
              <p:nvPr/>
            </p:nvSpPr>
            <p:spPr>
              <a:xfrm>
                <a:off x="857" y="2146"/>
                <a:ext cx="32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6678" name="直接连接符 1306677"/>
              <p:cNvSpPr/>
              <p:nvPr/>
            </p:nvSpPr>
            <p:spPr>
              <a:xfrm>
                <a:off x="859" y="2444"/>
                <a:ext cx="318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306679" name="组合 1306678"/>
            <p:cNvGrpSpPr/>
            <p:nvPr/>
          </p:nvGrpSpPr>
          <p:grpSpPr>
            <a:xfrm>
              <a:off x="2653" y="3022"/>
              <a:ext cx="246" cy="596"/>
              <a:chOff x="857" y="2146"/>
              <a:chExt cx="322" cy="596"/>
            </a:xfrm>
          </p:grpSpPr>
          <p:sp>
            <p:nvSpPr>
              <p:cNvPr id="1306680" name="矩形 1306679"/>
              <p:cNvSpPr/>
              <p:nvPr/>
            </p:nvSpPr>
            <p:spPr>
              <a:xfrm>
                <a:off x="857" y="2146"/>
                <a:ext cx="32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6681" name="直接连接符 1306680"/>
              <p:cNvSpPr/>
              <p:nvPr/>
            </p:nvSpPr>
            <p:spPr>
              <a:xfrm>
                <a:off x="859" y="2444"/>
                <a:ext cx="318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306682" name="组合 1306681"/>
          <p:cNvGrpSpPr/>
          <p:nvPr/>
        </p:nvGrpSpPr>
        <p:grpSpPr>
          <a:xfrm>
            <a:off x="4284663" y="3644900"/>
            <a:ext cx="2617787" cy="946150"/>
            <a:chOff x="3107" y="2296"/>
            <a:chExt cx="1649" cy="596"/>
          </a:xfrm>
        </p:grpSpPr>
        <p:sp>
          <p:nvSpPr>
            <p:cNvPr id="1306683" name="矩形 1306682"/>
            <p:cNvSpPr/>
            <p:nvPr/>
          </p:nvSpPr>
          <p:spPr>
            <a:xfrm>
              <a:off x="3410" y="2444"/>
              <a:ext cx="134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＜       ＜ </a:t>
              </a:r>
              <a:endPara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306684" name="组合 1306683"/>
            <p:cNvGrpSpPr/>
            <p:nvPr/>
          </p:nvGrpSpPr>
          <p:grpSpPr>
            <a:xfrm>
              <a:off x="3107" y="2296"/>
              <a:ext cx="366" cy="596"/>
              <a:chOff x="2430" y="1344"/>
              <a:chExt cx="366" cy="596"/>
            </a:xfrm>
          </p:grpSpPr>
          <p:sp>
            <p:nvSpPr>
              <p:cNvPr id="1306685" name="矩形 1306684"/>
              <p:cNvSpPr/>
              <p:nvPr/>
            </p:nvSpPr>
            <p:spPr>
              <a:xfrm>
                <a:off x="2430" y="1344"/>
                <a:ext cx="366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18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6686" name="直接连接符 1306685"/>
              <p:cNvSpPr/>
              <p:nvPr/>
            </p:nvSpPr>
            <p:spPr>
              <a:xfrm>
                <a:off x="2459" y="1642"/>
                <a:ext cx="307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306687" name="组合 1306686"/>
            <p:cNvGrpSpPr/>
            <p:nvPr/>
          </p:nvGrpSpPr>
          <p:grpSpPr>
            <a:xfrm>
              <a:off x="3718" y="2296"/>
              <a:ext cx="366" cy="596"/>
              <a:chOff x="2430" y="1344"/>
              <a:chExt cx="366" cy="596"/>
            </a:xfrm>
          </p:grpSpPr>
          <p:sp>
            <p:nvSpPr>
              <p:cNvPr id="1306688" name="矩形 1306687"/>
              <p:cNvSpPr/>
              <p:nvPr/>
            </p:nvSpPr>
            <p:spPr>
              <a:xfrm>
                <a:off x="2430" y="1344"/>
                <a:ext cx="366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6689" name="直接连接符 1306688"/>
              <p:cNvSpPr/>
              <p:nvPr/>
            </p:nvSpPr>
            <p:spPr>
              <a:xfrm>
                <a:off x="2459" y="1642"/>
                <a:ext cx="307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306690" name="组合 1306689"/>
            <p:cNvGrpSpPr/>
            <p:nvPr/>
          </p:nvGrpSpPr>
          <p:grpSpPr>
            <a:xfrm>
              <a:off x="4308" y="2296"/>
              <a:ext cx="366" cy="596"/>
              <a:chOff x="2430" y="1344"/>
              <a:chExt cx="366" cy="596"/>
            </a:xfrm>
          </p:grpSpPr>
          <p:sp>
            <p:nvSpPr>
              <p:cNvPr id="1306691" name="矩形 1306690"/>
              <p:cNvSpPr/>
              <p:nvPr/>
            </p:nvSpPr>
            <p:spPr>
              <a:xfrm>
                <a:off x="2430" y="1344"/>
                <a:ext cx="366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11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12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6692" name="直接连接符 1306691"/>
              <p:cNvSpPr/>
              <p:nvPr/>
            </p:nvSpPr>
            <p:spPr>
              <a:xfrm>
                <a:off x="2459" y="1642"/>
                <a:ext cx="307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06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0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06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307650" name="组合 1307649"/>
          <p:cNvGrpSpPr/>
          <p:nvPr/>
        </p:nvGrpSpPr>
        <p:grpSpPr>
          <a:xfrm>
            <a:off x="500063" y="1054100"/>
            <a:ext cx="8281987" cy="2139950"/>
            <a:chOff x="315" y="664"/>
            <a:chExt cx="5217" cy="1348"/>
          </a:xfrm>
        </p:grpSpPr>
        <p:sp>
          <p:nvSpPr>
            <p:cNvPr id="1307651" name="矩形 1307650"/>
            <p:cNvSpPr/>
            <p:nvPr/>
          </p:nvSpPr>
          <p:spPr>
            <a:xfrm>
              <a:off x="315" y="664"/>
              <a:ext cx="5217" cy="13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lnSpc>
                  <a:spcPct val="160000"/>
                </a:lnSpc>
              </a:pPr>
              <a:r>
                <a:rPr lang="en-US" altLang="zh-CN" sz="2800" b="1" baseline="0">
                  <a:solidFill>
                    <a:srgbClr val="FF0066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10.*</a:t>
              </a:r>
              <a:r>
                <a:rPr lang="en-US" altLang="zh-CN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你能写出一个比    </a:t>
              </a:r>
              <a:r>
                <a:rPr lang="zh-CN" altLang="en-US" sz="2800" b="1" baseline="-25000" dirty="0"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大</a:t>
              </a:r>
              <a:r>
                <a:rPr lang="en-US" altLang="zh-CN" sz="2800" b="1" baseline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en-US" altLang="zh-CN" sz="2800" b="1" baseline="-25000"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又比     小的分数吗</a:t>
              </a:r>
              <a:r>
                <a:rPr lang="en-US" altLang="zh-CN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?  </a:t>
              </a: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你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60000"/>
                </a:lnSpc>
              </a:pP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        是怎样找到这个分数的</a:t>
              </a:r>
              <a:r>
                <a:rPr lang="en-US" altLang="zh-CN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?   </a:t>
              </a: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还能再找到两个这样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60000"/>
                </a:lnSpc>
              </a:pP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        的分数吗</a:t>
              </a:r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?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307652" name="组合 1307651"/>
            <p:cNvGrpSpPr/>
            <p:nvPr/>
          </p:nvGrpSpPr>
          <p:grpSpPr>
            <a:xfrm>
              <a:off x="2426" y="709"/>
              <a:ext cx="218" cy="508"/>
              <a:chOff x="2061" y="3003"/>
              <a:chExt cx="218" cy="508"/>
            </a:xfrm>
          </p:grpSpPr>
          <p:sp>
            <p:nvSpPr>
              <p:cNvPr id="1307653" name="矩形 1307652"/>
              <p:cNvSpPr/>
              <p:nvPr/>
            </p:nvSpPr>
            <p:spPr>
              <a:xfrm>
                <a:off x="2061" y="3003"/>
                <a:ext cx="218" cy="50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>
                  <a:lnSpc>
                    <a:spcPct val="90000"/>
                  </a:lnSpc>
                </a:pPr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>
                  <a:lnSpc>
                    <a:spcPct val="90000"/>
                  </a:lnSpc>
                </a:pPr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7654" name="直接连接符 1307653"/>
              <p:cNvSpPr/>
              <p:nvPr/>
            </p:nvSpPr>
            <p:spPr>
              <a:xfrm>
                <a:off x="2091" y="3257"/>
                <a:ext cx="175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307655" name="组合 1307654"/>
            <p:cNvGrpSpPr/>
            <p:nvPr/>
          </p:nvGrpSpPr>
          <p:grpSpPr>
            <a:xfrm>
              <a:off x="3524" y="709"/>
              <a:ext cx="218" cy="508"/>
              <a:chOff x="2061" y="3003"/>
              <a:chExt cx="218" cy="508"/>
            </a:xfrm>
          </p:grpSpPr>
          <p:sp>
            <p:nvSpPr>
              <p:cNvPr id="1307656" name="矩形 1307655"/>
              <p:cNvSpPr/>
              <p:nvPr/>
            </p:nvSpPr>
            <p:spPr>
              <a:xfrm>
                <a:off x="2061" y="3003"/>
                <a:ext cx="218" cy="50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>
                  <a:lnSpc>
                    <a:spcPct val="90000"/>
                  </a:lnSpc>
                </a:pPr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>
                  <a:lnSpc>
                    <a:spcPct val="90000"/>
                  </a:lnSpc>
                </a:pPr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7657" name="直接连接符 1307656"/>
              <p:cNvSpPr/>
              <p:nvPr/>
            </p:nvSpPr>
            <p:spPr>
              <a:xfrm>
                <a:off x="2091" y="3257"/>
                <a:ext cx="175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307658" name="组合 1307657"/>
          <p:cNvGrpSpPr/>
          <p:nvPr/>
        </p:nvGrpSpPr>
        <p:grpSpPr>
          <a:xfrm>
            <a:off x="1201738" y="3130550"/>
            <a:ext cx="358775" cy="946150"/>
            <a:chOff x="701" y="1335"/>
            <a:chExt cx="226" cy="596"/>
          </a:xfrm>
        </p:grpSpPr>
        <p:sp>
          <p:nvSpPr>
            <p:cNvPr id="1307659" name="矩形 1307658"/>
            <p:cNvSpPr/>
            <p:nvPr/>
          </p:nvSpPr>
          <p:spPr>
            <a:xfrm>
              <a:off x="701" y="1335"/>
              <a:ext cx="22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07660" name="直接连接符 1307659"/>
            <p:cNvSpPr/>
            <p:nvPr/>
          </p:nvSpPr>
          <p:spPr>
            <a:xfrm>
              <a:off x="724" y="1630"/>
              <a:ext cx="180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07661" name="组合 1307660"/>
          <p:cNvGrpSpPr/>
          <p:nvPr/>
        </p:nvGrpSpPr>
        <p:grpSpPr>
          <a:xfrm>
            <a:off x="1549400" y="3130550"/>
            <a:ext cx="849313" cy="946150"/>
            <a:chOff x="1701" y="1335"/>
            <a:chExt cx="535" cy="596"/>
          </a:xfrm>
        </p:grpSpPr>
        <p:grpSp>
          <p:nvGrpSpPr>
            <p:cNvPr id="1307662" name="组合 1307661"/>
            <p:cNvGrpSpPr/>
            <p:nvPr/>
          </p:nvGrpSpPr>
          <p:grpSpPr>
            <a:xfrm>
              <a:off x="1898" y="1335"/>
              <a:ext cx="338" cy="596"/>
              <a:chOff x="1769" y="1408"/>
              <a:chExt cx="364" cy="596"/>
            </a:xfrm>
          </p:grpSpPr>
          <p:sp>
            <p:nvSpPr>
              <p:cNvPr id="1307663" name="矩形 1307662"/>
              <p:cNvSpPr/>
              <p:nvPr/>
            </p:nvSpPr>
            <p:spPr>
              <a:xfrm>
                <a:off x="1769" y="1408"/>
                <a:ext cx="364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60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7664" name="直接连接符 1307663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07665" name="矩形 1307664"/>
            <p:cNvSpPr/>
            <p:nvPr/>
          </p:nvSpPr>
          <p:spPr>
            <a:xfrm>
              <a:off x="1701" y="1449"/>
              <a:ext cx="242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07666" name="组合 1307665"/>
          <p:cNvGrpSpPr/>
          <p:nvPr/>
        </p:nvGrpSpPr>
        <p:grpSpPr>
          <a:xfrm>
            <a:off x="3349625" y="3130550"/>
            <a:ext cx="358775" cy="946150"/>
            <a:chOff x="701" y="1335"/>
            <a:chExt cx="226" cy="596"/>
          </a:xfrm>
        </p:grpSpPr>
        <p:sp>
          <p:nvSpPr>
            <p:cNvPr id="1307667" name="矩形 1307666"/>
            <p:cNvSpPr/>
            <p:nvPr/>
          </p:nvSpPr>
          <p:spPr>
            <a:xfrm>
              <a:off x="701" y="1335"/>
              <a:ext cx="22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07668" name="直接连接符 1307667"/>
            <p:cNvSpPr/>
            <p:nvPr/>
          </p:nvSpPr>
          <p:spPr>
            <a:xfrm>
              <a:off x="724" y="1630"/>
              <a:ext cx="180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07669" name="组合 1307668"/>
          <p:cNvGrpSpPr/>
          <p:nvPr/>
        </p:nvGrpSpPr>
        <p:grpSpPr>
          <a:xfrm>
            <a:off x="3697288" y="3130550"/>
            <a:ext cx="849312" cy="946150"/>
            <a:chOff x="1701" y="1335"/>
            <a:chExt cx="535" cy="596"/>
          </a:xfrm>
        </p:grpSpPr>
        <p:grpSp>
          <p:nvGrpSpPr>
            <p:cNvPr id="1307670" name="组合 1307669"/>
            <p:cNvGrpSpPr/>
            <p:nvPr/>
          </p:nvGrpSpPr>
          <p:grpSpPr>
            <a:xfrm>
              <a:off x="1898" y="1335"/>
              <a:ext cx="338" cy="596"/>
              <a:chOff x="1769" y="1408"/>
              <a:chExt cx="364" cy="596"/>
            </a:xfrm>
          </p:grpSpPr>
          <p:sp>
            <p:nvSpPr>
              <p:cNvPr id="1307671" name="矩形 1307670"/>
              <p:cNvSpPr/>
              <p:nvPr/>
            </p:nvSpPr>
            <p:spPr>
              <a:xfrm>
                <a:off x="1769" y="1408"/>
                <a:ext cx="364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12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60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7672" name="直接连接符 1307671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07673" name="矩形 1307672"/>
            <p:cNvSpPr/>
            <p:nvPr/>
          </p:nvSpPr>
          <p:spPr>
            <a:xfrm>
              <a:off x="1701" y="1449"/>
              <a:ext cx="242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07674" name="组合 1307673"/>
          <p:cNvGrpSpPr/>
          <p:nvPr/>
        </p:nvGrpSpPr>
        <p:grpSpPr>
          <a:xfrm>
            <a:off x="5076825" y="3130550"/>
            <a:ext cx="3671888" cy="946150"/>
            <a:chOff x="3198" y="1972"/>
            <a:chExt cx="2313" cy="596"/>
          </a:xfrm>
        </p:grpSpPr>
        <p:sp>
          <p:nvSpPr>
            <p:cNvPr id="1307675" name="矩形 1307674"/>
            <p:cNvSpPr/>
            <p:nvPr/>
          </p:nvSpPr>
          <p:spPr>
            <a:xfrm>
              <a:off x="3198" y="2098"/>
              <a:ext cx="2313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这样找到一个      。</a:t>
              </a:r>
              <a:endPara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307676" name="组合 1307675"/>
            <p:cNvGrpSpPr/>
            <p:nvPr/>
          </p:nvGrpSpPr>
          <p:grpSpPr>
            <a:xfrm>
              <a:off x="4605" y="1972"/>
              <a:ext cx="338" cy="596"/>
              <a:chOff x="1769" y="1408"/>
              <a:chExt cx="364" cy="596"/>
            </a:xfrm>
          </p:grpSpPr>
          <p:sp>
            <p:nvSpPr>
              <p:cNvPr id="1307677" name="矩形 1307676"/>
              <p:cNvSpPr/>
              <p:nvPr/>
            </p:nvSpPr>
            <p:spPr>
              <a:xfrm>
                <a:off x="1769" y="1408"/>
                <a:ext cx="364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11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60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7678" name="直接连接符 1307677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307679" name="组合 1307678"/>
          <p:cNvGrpSpPr/>
          <p:nvPr/>
        </p:nvGrpSpPr>
        <p:grpSpPr>
          <a:xfrm>
            <a:off x="1201738" y="4202113"/>
            <a:ext cx="358775" cy="946150"/>
            <a:chOff x="701" y="1335"/>
            <a:chExt cx="226" cy="596"/>
          </a:xfrm>
        </p:grpSpPr>
        <p:sp>
          <p:nvSpPr>
            <p:cNvPr id="1307680" name="矩形 1307679"/>
            <p:cNvSpPr/>
            <p:nvPr/>
          </p:nvSpPr>
          <p:spPr>
            <a:xfrm>
              <a:off x="701" y="1335"/>
              <a:ext cx="22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07681" name="直接连接符 1307680"/>
            <p:cNvSpPr/>
            <p:nvPr/>
          </p:nvSpPr>
          <p:spPr>
            <a:xfrm>
              <a:off x="724" y="1630"/>
              <a:ext cx="180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07682" name="组合 1307681"/>
          <p:cNvGrpSpPr/>
          <p:nvPr/>
        </p:nvGrpSpPr>
        <p:grpSpPr>
          <a:xfrm>
            <a:off x="1549400" y="4202113"/>
            <a:ext cx="1062038" cy="946150"/>
            <a:chOff x="976" y="2568"/>
            <a:chExt cx="669" cy="596"/>
          </a:xfrm>
        </p:grpSpPr>
        <p:grpSp>
          <p:nvGrpSpPr>
            <p:cNvPr id="1307683" name="组合 1307682"/>
            <p:cNvGrpSpPr/>
            <p:nvPr/>
          </p:nvGrpSpPr>
          <p:grpSpPr>
            <a:xfrm>
              <a:off x="1194" y="2568"/>
              <a:ext cx="451" cy="596"/>
              <a:chOff x="1236" y="2568"/>
              <a:chExt cx="451" cy="596"/>
            </a:xfrm>
          </p:grpSpPr>
          <p:sp>
            <p:nvSpPr>
              <p:cNvPr id="1307684" name="矩形 1307683"/>
              <p:cNvSpPr/>
              <p:nvPr/>
            </p:nvSpPr>
            <p:spPr>
              <a:xfrm>
                <a:off x="1236" y="2568"/>
                <a:ext cx="451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20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120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7685" name="直接连接符 1307684"/>
              <p:cNvSpPr/>
              <p:nvPr/>
            </p:nvSpPr>
            <p:spPr>
              <a:xfrm>
                <a:off x="1281" y="2865"/>
                <a:ext cx="361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07686" name="矩形 1307685"/>
            <p:cNvSpPr/>
            <p:nvPr/>
          </p:nvSpPr>
          <p:spPr>
            <a:xfrm>
              <a:off x="976" y="2682"/>
              <a:ext cx="242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07687" name="组合 1307686"/>
          <p:cNvGrpSpPr/>
          <p:nvPr/>
        </p:nvGrpSpPr>
        <p:grpSpPr>
          <a:xfrm>
            <a:off x="3349625" y="4202113"/>
            <a:ext cx="358775" cy="946150"/>
            <a:chOff x="701" y="1335"/>
            <a:chExt cx="226" cy="596"/>
          </a:xfrm>
        </p:grpSpPr>
        <p:sp>
          <p:nvSpPr>
            <p:cNvPr id="1307688" name="矩形 1307687"/>
            <p:cNvSpPr/>
            <p:nvPr/>
          </p:nvSpPr>
          <p:spPr>
            <a:xfrm>
              <a:off x="701" y="1335"/>
              <a:ext cx="22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07689" name="直接连接符 1307688"/>
            <p:cNvSpPr/>
            <p:nvPr/>
          </p:nvSpPr>
          <p:spPr>
            <a:xfrm>
              <a:off x="724" y="1630"/>
              <a:ext cx="180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07690" name="组合 1307689"/>
          <p:cNvGrpSpPr/>
          <p:nvPr/>
        </p:nvGrpSpPr>
        <p:grpSpPr>
          <a:xfrm>
            <a:off x="3697288" y="4202113"/>
            <a:ext cx="1062037" cy="946150"/>
            <a:chOff x="976" y="2568"/>
            <a:chExt cx="669" cy="596"/>
          </a:xfrm>
        </p:grpSpPr>
        <p:grpSp>
          <p:nvGrpSpPr>
            <p:cNvPr id="1307691" name="组合 1307690"/>
            <p:cNvGrpSpPr/>
            <p:nvPr/>
          </p:nvGrpSpPr>
          <p:grpSpPr>
            <a:xfrm>
              <a:off x="1194" y="2568"/>
              <a:ext cx="451" cy="596"/>
              <a:chOff x="1236" y="2568"/>
              <a:chExt cx="451" cy="596"/>
            </a:xfrm>
          </p:grpSpPr>
          <p:sp>
            <p:nvSpPr>
              <p:cNvPr id="1307692" name="矩形 1307691"/>
              <p:cNvSpPr/>
              <p:nvPr/>
            </p:nvSpPr>
            <p:spPr>
              <a:xfrm>
                <a:off x="1236" y="2568"/>
                <a:ext cx="451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24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120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7693" name="直接连接符 1307692"/>
              <p:cNvSpPr/>
              <p:nvPr/>
            </p:nvSpPr>
            <p:spPr>
              <a:xfrm>
                <a:off x="1281" y="2865"/>
                <a:ext cx="361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07694" name="矩形 1307693"/>
            <p:cNvSpPr/>
            <p:nvPr/>
          </p:nvSpPr>
          <p:spPr>
            <a:xfrm>
              <a:off x="976" y="2682"/>
              <a:ext cx="242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07695" name="组合 1307694"/>
          <p:cNvGrpSpPr/>
          <p:nvPr/>
        </p:nvGrpSpPr>
        <p:grpSpPr>
          <a:xfrm>
            <a:off x="1042988" y="5219700"/>
            <a:ext cx="4622800" cy="946150"/>
            <a:chOff x="1111" y="3349"/>
            <a:chExt cx="2912" cy="596"/>
          </a:xfrm>
        </p:grpSpPr>
        <p:sp>
          <p:nvSpPr>
            <p:cNvPr id="1307696" name="矩形 1307695"/>
            <p:cNvSpPr/>
            <p:nvPr/>
          </p:nvSpPr>
          <p:spPr>
            <a:xfrm>
              <a:off x="1111" y="3475"/>
              <a:ext cx="1203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这样找到</a:t>
              </a:r>
              <a:endPara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307697" name="组合 1307696"/>
            <p:cNvGrpSpPr/>
            <p:nvPr/>
          </p:nvGrpSpPr>
          <p:grpSpPr>
            <a:xfrm>
              <a:off x="2099" y="3349"/>
              <a:ext cx="735" cy="596"/>
              <a:chOff x="3506" y="3294"/>
              <a:chExt cx="735" cy="596"/>
            </a:xfrm>
          </p:grpSpPr>
          <p:grpSp>
            <p:nvGrpSpPr>
              <p:cNvPr id="1307698" name="组合 1307697"/>
              <p:cNvGrpSpPr/>
              <p:nvPr/>
            </p:nvGrpSpPr>
            <p:grpSpPr>
              <a:xfrm>
                <a:off x="3506" y="3294"/>
                <a:ext cx="451" cy="596"/>
                <a:chOff x="1236" y="2568"/>
                <a:chExt cx="451" cy="596"/>
              </a:xfrm>
            </p:grpSpPr>
            <p:sp>
              <p:nvSpPr>
                <p:cNvPr id="1307699" name="矩形 1307698"/>
                <p:cNvSpPr/>
                <p:nvPr/>
              </p:nvSpPr>
              <p:spPr>
                <a:xfrm>
                  <a:off x="1236" y="2568"/>
                  <a:ext cx="451" cy="596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 lIns="90000" tIns="46800" rIns="90000" bIns="46800" anchor="t">
                  <a:spAutoFit/>
                </a:bodyPr>
                <a:p>
                  <a:pPr lvl="0" algn="ctr"/>
                  <a:r>
                    <a:rPr lang="en-US" altLang="zh-CN" sz="28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21</a:t>
                  </a:r>
                  <a:endPara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 algn="ctr"/>
                  <a:r>
                    <a:rPr lang="en-US" altLang="zh-CN" sz="28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120</a:t>
                  </a:r>
                  <a:endPara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307700" name="直接连接符 1307699"/>
                <p:cNvSpPr/>
                <p:nvPr/>
              </p:nvSpPr>
              <p:spPr>
                <a:xfrm>
                  <a:off x="1281" y="2865"/>
                  <a:ext cx="361" cy="0"/>
                </a:xfrm>
                <a:prstGeom prst="line">
                  <a:avLst/>
                </a:prstGeom>
                <a:ln w="158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  <p:sp>
            <p:nvSpPr>
              <p:cNvPr id="1307701" name="矩形 1307700"/>
              <p:cNvSpPr/>
              <p:nvPr/>
            </p:nvSpPr>
            <p:spPr>
              <a:xfrm>
                <a:off x="3902" y="3430"/>
                <a:ext cx="339" cy="327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zh-CN" altLang="en-US" sz="2800" b="1" baseline="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、</a:t>
                </a:r>
                <a:endPara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1307702" name="组合 1307701"/>
            <p:cNvGrpSpPr/>
            <p:nvPr/>
          </p:nvGrpSpPr>
          <p:grpSpPr>
            <a:xfrm>
              <a:off x="2694" y="3349"/>
              <a:ext cx="735" cy="596"/>
              <a:chOff x="3506" y="3294"/>
              <a:chExt cx="735" cy="596"/>
            </a:xfrm>
          </p:grpSpPr>
          <p:grpSp>
            <p:nvGrpSpPr>
              <p:cNvPr id="1307703" name="组合 1307702"/>
              <p:cNvGrpSpPr/>
              <p:nvPr/>
            </p:nvGrpSpPr>
            <p:grpSpPr>
              <a:xfrm>
                <a:off x="3506" y="3294"/>
                <a:ext cx="451" cy="596"/>
                <a:chOff x="1236" y="2568"/>
                <a:chExt cx="451" cy="596"/>
              </a:xfrm>
            </p:grpSpPr>
            <p:sp>
              <p:nvSpPr>
                <p:cNvPr id="1307704" name="矩形 1307703"/>
                <p:cNvSpPr/>
                <p:nvPr/>
              </p:nvSpPr>
              <p:spPr>
                <a:xfrm>
                  <a:off x="1236" y="2568"/>
                  <a:ext cx="451" cy="596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 lIns="90000" tIns="46800" rIns="90000" bIns="46800" anchor="t">
                  <a:spAutoFit/>
                </a:bodyPr>
                <a:p>
                  <a:pPr lvl="0" algn="ctr"/>
                  <a:r>
                    <a:rPr lang="en-US" altLang="zh-CN" sz="28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22</a:t>
                  </a:r>
                  <a:endPara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 algn="ctr"/>
                  <a:r>
                    <a:rPr lang="en-US" altLang="zh-CN" sz="28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120</a:t>
                  </a:r>
                  <a:endPara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307705" name="直接连接符 1307704"/>
                <p:cNvSpPr/>
                <p:nvPr/>
              </p:nvSpPr>
              <p:spPr>
                <a:xfrm>
                  <a:off x="1281" y="2865"/>
                  <a:ext cx="361" cy="0"/>
                </a:xfrm>
                <a:prstGeom prst="line">
                  <a:avLst/>
                </a:prstGeom>
                <a:ln w="158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  <p:sp>
            <p:nvSpPr>
              <p:cNvPr id="1307706" name="矩形 1307705"/>
              <p:cNvSpPr/>
              <p:nvPr/>
            </p:nvSpPr>
            <p:spPr>
              <a:xfrm>
                <a:off x="3902" y="3430"/>
                <a:ext cx="339" cy="327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zh-CN" altLang="en-US" sz="2800" b="1" baseline="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、</a:t>
                </a:r>
                <a:endPara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1307707" name="组合 1307706"/>
            <p:cNvGrpSpPr/>
            <p:nvPr/>
          </p:nvGrpSpPr>
          <p:grpSpPr>
            <a:xfrm>
              <a:off x="3288" y="3349"/>
              <a:ext cx="735" cy="596"/>
              <a:chOff x="3506" y="3294"/>
              <a:chExt cx="735" cy="596"/>
            </a:xfrm>
          </p:grpSpPr>
          <p:grpSp>
            <p:nvGrpSpPr>
              <p:cNvPr id="1307708" name="组合 1307707"/>
              <p:cNvGrpSpPr/>
              <p:nvPr/>
            </p:nvGrpSpPr>
            <p:grpSpPr>
              <a:xfrm>
                <a:off x="3506" y="3294"/>
                <a:ext cx="451" cy="596"/>
                <a:chOff x="1236" y="2568"/>
                <a:chExt cx="451" cy="596"/>
              </a:xfrm>
            </p:grpSpPr>
            <p:sp>
              <p:nvSpPr>
                <p:cNvPr id="1307709" name="矩形 1307708"/>
                <p:cNvSpPr/>
                <p:nvPr/>
              </p:nvSpPr>
              <p:spPr>
                <a:xfrm>
                  <a:off x="1236" y="2568"/>
                  <a:ext cx="451" cy="596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 lIns="90000" tIns="46800" rIns="90000" bIns="46800" anchor="t">
                  <a:spAutoFit/>
                </a:bodyPr>
                <a:p>
                  <a:pPr lvl="0" algn="ctr"/>
                  <a:r>
                    <a:rPr lang="en-US" altLang="zh-CN" sz="28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23</a:t>
                  </a:r>
                  <a:endPara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 algn="ctr"/>
                  <a:r>
                    <a:rPr lang="en-US" altLang="zh-CN" sz="28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120</a:t>
                  </a:r>
                  <a:endPara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307710" name="直接连接符 1307709"/>
                <p:cNvSpPr/>
                <p:nvPr/>
              </p:nvSpPr>
              <p:spPr>
                <a:xfrm>
                  <a:off x="1281" y="2865"/>
                  <a:ext cx="361" cy="0"/>
                </a:xfrm>
                <a:prstGeom prst="line">
                  <a:avLst/>
                </a:prstGeom>
                <a:ln w="158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  <p:sp>
            <p:nvSpPr>
              <p:cNvPr id="1307711" name="矩形 1307710"/>
              <p:cNvSpPr/>
              <p:nvPr/>
            </p:nvSpPr>
            <p:spPr>
              <a:xfrm>
                <a:off x="3902" y="3430"/>
                <a:ext cx="339" cy="327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zh-CN" altLang="en-US" sz="2800" b="1" baseline="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。</a:t>
                </a:r>
                <a:endPara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0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0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0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0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0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07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0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07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307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07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med">
    <p:wipe dir="r"/>
  </p:transition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08674" name="矩形 1308673"/>
          <p:cNvSpPr/>
          <p:nvPr/>
        </p:nvSpPr>
        <p:spPr>
          <a:xfrm>
            <a:off x="2771775" y="1830388"/>
            <a:ext cx="3455988" cy="112712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 algn="ctr">
              <a:buClrTx/>
            </a:pPr>
            <a:r>
              <a:rPr lang="en-US" altLang="zh-CN" sz="3400" b="1" baseline="0" dirty="0">
                <a:latin typeface="Times New Roman" panose="02020603050405020304" pitchFamily="18" charset="0"/>
                <a:ea typeface="楷体_GB2312" pitchFamily="49" charset="-122"/>
              </a:rPr>
              <a:t>6. </a:t>
            </a:r>
            <a:r>
              <a:rPr lang="zh-CN" altLang="en-US" sz="3400" b="1" baseline="0" dirty="0">
                <a:latin typeface="Times New Roman" panose="02020603050405020304" pitchFamily="18" charset="0"/>
                <a:ea typeface="楷体_GB2312" pitchFamily="49" charset="-122"/>
              </a:rPr>
              <a:t>分数和小数的</a:t>
            </a:r>
            <a:endParaRPr lang="zh-CN" altLang="en-US" sz="34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ctr">
              <a:buClrTx/>
            </a:pPr>
            <a:r>
              <a:rPr lang="zh-CN" altLang="en-US" sz="3400" b="1" baseline="0" dirty="0">
                <a:latin typeface="Times New Roman" panose="02020603050405020304" pitchFamily="18" charset="0"/>
                <a:ea typeface="楷体_GB2312" pitchFamily="49" charset="-122"/>
              </a:rPr>
              <a:t>互化</a:t>
            </a:r>
            <a:endParaRPr lang="zh-CN" altLang="en-US" sz="34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09698" name="矩形 1309697"/>
          <p:cNvSpPr/>
          <p:nvPr/>
        </p:nvSpPr>
        <p:spPr>
          <a:xfrm>
            <a:off x="1350963" y="1309688"/>
            <a:ext cx="7397750" cy="132715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5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把一条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3 m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长的绳子平均分成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10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段，每段长多少米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? 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如果平均分成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5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段呢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50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09699" name="组合 1309698"/>
          <p:cNvGrpSpPr/>
          <p:nvPr/>
        </p:nvGrpSpPr>
        <p:grpSpPr>
          <a:xfrm>
            <a:off x="1330325" y="4991100"/>
            <a:ext cx="4787900" cy="885825"/>
            <a:chOff x="1043" y="3105"/>
            <a:chExt cx="3016" cy="558"/>
          </a:xfrm>
        </p:grpSpPr>
        <p:sp>
          <p:nvSpPr>
            <p:cNvPr id="1309700" name="矩形 1309699"/>
            <p:cNvSpPr/>
            <p:nvPr/>
          </p:nvSpPr>
          <p:spPr>
            <a:xfrm>
              <a:off x="1043" y="3204"/>
              <a:ext cx="3016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所以，</a:t>
              </a:r>
              <a:r>
                <a:rPr lang="en-US" altLang="zh-CN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0.3 =      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，</a:t>
              </a:r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0.6 =     </a:t>
              </a:r>
              <a:r>
                <a:rPr lang="en-US" altLang="zh-CN" sz="2700" b="1" baseline="-2500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。 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309701" name="组合 1309700"/>
            <p:cNvGrpSpPr/>
            <p:nvPr/>
          </p:nvGrpSpPr>
          <p:grpSpPr>
            <a:xfrm>
              <a:off x="2224" y="3105"/>
              <a:ext cx="322" cy="558"/>
              <a:chOff x="1181" y="2850"/>
              <a:chExt cx="322" cy="558"/>
            </a:xfrm>
          </p:grpSpPr>
          <p:sp>
            <p:nvSpPr>
              <p:cNvPr id="1309702" name="矩形 1309701"/>
              <p:cNvSpPr/>
              <p:nvPr/>
            </p:nvSpPr>
            <p:spPr>
              <a:xfrm>
                <a:off x="1181" y="2850"/>
                <a:ext cx="322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9703" name="直接连接符 1309702"/>
              <p:cNvSpPr/>
              <p:nvPr/>
            </p:nvSpPr>
            <p:spPr>
              <a:xfrm>
                <a:off x="1224" y="3129"/>
                <a:ext cx="23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309704" name="组合 1309703"/>
            <p:cNvGrpSpPr/>
            <p:nvPr/>
          </p:nvGrpSpPr>
          <p:grpSpPr>
            <a:xfrm>
              <a:off x="3249" y="3105"/>
              <a:ext cx="218" cy="558"/>
              <a:chOff x="1205" y="2850"/>
              <a:chExt cx="274" cy="558"/>
            </a:xfrm>
          </p:grpSpPr>
          <p:sp>
            <p:nvSpPr>
              <p:cNvPr id="1309705" name="矩形 1309704"/>
              <p:cNvSpPr/>
              <p:nvPr/>
            </p:nvSpPr>
            <p:spPr>
              <a:xfrm>
                <a:off x="1205" y="2850"/>
                <a:ext cx="274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09706" name="直接连接符 1309705"/>
              <p:cNvSpPr/>
              <p:nvPr/>
            </p:nvSpPr>
            <p:spPr>
              <a:xfrm>
                <a:off x="1224" y="3129"/>
                <a:ext cx="23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309707" name="组合 1309706"/>
          <p:cNvGrpSpPr/>
          <p:nvPr/>
        </p:nvGrpSpPr>
        <p:grpSpPr>
          <a:xfrm>
            <a:off x="611188" y="2852738"/>
            <a:ext cx="4106862" cy="2232025"/>
            <a:chOff x="429" y="1797"/>
            <a:chExt cx="2587" cy="1406"/>
          </a:xfrm>
        </p:grpSpPr>
        <p:grpSp>
          <p:nvGrpSpPr>
            <p:cNvPr id="1309708" name="组合 1309707"/>
            <p:cNvGrpSpPr/>
            <p:nvPr/>
          </p:nvGrpSpPr>
          <p:grpSpPr>
            <a:xfrm>
              <a:off x="1342" y="1797"/>
              <a:ext cx="1674" cy="854"/>
              <a:chOff x="1168" y="1797"/>
              <a:chExt cx="1674" cy="854"/>
            </a:xfrm>
          </p:grpSpPr>
          <p:sp>
            <p:nvSpPr>
              <p:cNvPr id="1309709" name="圆角矩形 1309708"/>
              <p:cNvSpPr/>
              <p:nvPr/>
            </p:nvSpPr>
            <p:spPr>
              <a:xfrm>
                <a:off x="1168" y="1869"/>
                <a:ext cx="1661" cy="782"/>
              </a:xfrm>
              <a:prstGeom prst="roundRect">
                <a:avLst>
                  <a:gd name="adj" fmla="val 11255"/>
                </a:avLst>
              </a:prstGeom>
              <a:solidFill>
                <a:srgbClr val="F2FEE6"/>
              </a:solidFill>
              <a:ln w="19050" cap="flat" cmpd="sng">
                <a:solidFill>
                  <a:srgbClr val="008000"/>
                </a:solidFill>
                <a:prstDash val="solid"/>
                <a:headEnd type="none" w="med" len="med"/>
                <a:tailEnd type="none" w="lg" len="lg"/>
              </a:ln>
              <a:effectLst>
                <a:outerShdw dist="71842" dir="2699999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09710" name="矩形 1309709"/>
              <p:cNvSpPr/>
              <p:nvPr/>
            </p:nvSpPr>
            <p:spPr>
              <a:xfrm>
                <a:off x="1202" y="1797"/>
                <a:ext cx="1640" cy="83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>
                  <a:lnSpc>
                    <a:spcPct val="150000"/>
                  </a:lnSpc>
                </a:pP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÷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 = 0.3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m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÷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 = 0.6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m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1309711" name="图片 1309710" descr="P-97"/>
            <p:cNvPicPr>
              <a:picLocks noChangeAspect="1"/>
            </p:cNvPicPr>
            <p:nvPr/>
          </p:nvPicPr>
          <p:blipFill>
            <a:blip r:embed="rId2"/>
            <a:srcRect r="70848" b="13248"/>
            <a:stretch>
              <a:fillRect/>
            </a:stretch>
          </p:blipFill>
          <p:spPr>
            <a:xfrm>
              <a:off x="429" y="2116"/>
              <a:ext cx="1362" cy="108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09712" name="组合 1309711"/>
          <p:cNvGrpSpPr/>
          <p:nvPr/>
        </p:nvGrpSpPr>
        <p:grpSpPr>
          <a:xfrm>
            <a:off x="4899025" y="2708275"/>
            <a:ext cx="3705225" cy="2609850"/>
            <a:chOff x="3107" y="1706"/>
            <a:chExt cx="2334" cy="1644"/>
          </a:xfrm>
        </p:grpSpPr>
        <p:grpSp>
          <p:nvGrpSpPr>
            <p:cNvPr id="1309713" name="组合 1309712"/>
            <p:cNvGrpSpPr/>
            <p:nvPr/>
          </p:nvGrpSpPr>
          <p:grpSpPr>
            <a:xfrm>
              <a:off x="3107" y="1706"/>
              <a:ext cx="1885" cy="1126"/>
              <a:chOff x="3263" y="1706"/>
              <a:chExt cx="1885" cy="1126"/>
            </a:xfrm>
          </p:grpSpPr>
          <p:sp>
            <p:nvSpPr>
              <p:cNvPr id="1309714" name="圆角矩形 1309713"/>
              <p:cNvSpPr/>
              <p:nvPr/>
            </p:nvSpPr>
            <p:spPr>
              <a:xfrm>
                <a:off x="3263" y="1810"/>
                <a:ext cx="1576" cy="1021"/>
              </a:xfrm>
              <a:prstGeom prst="roundRect">
                <a:avLst>
                  <a:gd name="adj" fmla="val 13190"/>
                </a:avLst>
              </a:prstGeom>
              <a:solidFill>
                <a:srgbClr val="FEE6F9"/>
              </a:solidFill>
              <a:ln w="19050" cap="flat" cmpd="sng">
                <a:solidFill>
                  <a:srgbClr val="CC0099"/>
                </a:solidFill>
                <a:prstDash val="solid"/>
                <a:headEnd type="none" w="med" len="med"/>
                <a:tailEnd type="none" w="lg" len="lg"/>
              </a:ln>
              <a:effectLst>
                <a:outerShdw dist="71842" dir="2699999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1309715" name="组合 1309714"/>
              <p:cNvGrpSpPr/>
              <p:nvPr/>
            </p:nvGrpSpPr>
            <p:grpSpPr>
              <a:xfrm>
                <a:off x="3288" y="1706"/>
                <a:ext cx="1860" cy="1126"/>
                <a:chOff x="3152" y="1776"/>
                <a:chExt cx="1860" cy="1126"/>
              </a:xfrm>
            </p:grpSpPr>
            <p:sp>
              <p:nvSpPr>
                <p:cNvPr id="1309716" name="矩形 1309715"/>
                <p:cNvSpPr/>
                <p:nvPr/>
              </p:nvSpPr>
              <p:spPr>
                <a:xfrm>
                  <a:off x="3152" y="1776"/>
                  <a:ext cx="1860" cy="1042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lIns="90000" tIns="46800" rIns="90000" bIns="46800">
                  <a:spAutoFit/>
                </a:bodyPr>
                <a:p>
                  <a:pPr lvl="0">
                    <a:lnSpc>
                      <a:spcPct val="190000"/>
                    </a:lnSpc>
                  </a:pPr>
                  <a:r>
                    <a:rPr lang="en-US" altLang="zh-CN" sz="27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3</a:t>
                  </a:r>
                  <a:r>
                    <a:rPr lang="en-US" altLang="zh-CN" sz="27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÷</a:t>
                  </a:r>
                  <a:r>
                    <a:rPr lang="en-US" altLang="zh-CN" sz="27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10 =      </a:t>
                  </a:r>
                  <a:r>
                    <a:rPr lang="en-US" altLang="zh-CN" sz="2700" b="1" baseline="0">
                      <a:solidFill>
                        <a:srgbClr val="0000FF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(</a:t>
                  </a:r>
                  <a:r>
                    <a:rPr lang="en-US" altLang="zh-CN" sz="27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m</a:t>
                  </a:r>
                  <a:r>
                    <a:rPr lang="en-US" altLang="zh-CN" sz="2700" b="1" baseline="0">
                      <a:solidFill>
                        <a:srgbClr val="0000FF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)</a:t>
                  </a:r>
                  <a:endParaRPr lang="en-US" altLang="zh-CN" sz="2700" b="1" baseline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  <a:p>
                  <a:pPr lvl="0">
                    <a:lnSpc>
                      <a:spcPct val="190000"/>
                    </a:lnSpc>
                  </a:pPr>
                  <a:r>
                    <a:rPr lang="en-US" altLang="zh-CN" sz="27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3</a:t>
                  </a:r>
                  <a:r>
                    <a:rPr lang="en-US" altLang="zh-CN" sz="27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÷</a:t>
                  </a:r>
                  <a:r>
                    <a:rPr lang="en-US" altLang="zh-CN" sz="27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5 =     </a:t>
                  </a:r>
                  <a:r>
                    <a:rPr lang="en-US" altLang="zh-CN" sz="2700" b="1" baseline="0">
                      <a:solidFill>
                        <a:srgbClr val="0000FF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(</a:t>
                  </a:r>
                  <a:r>
                    <a:rPr lang="en-US" altLang="zh-CN" sz="27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m</a:t>
                  </a:r>
                  <a:r>
                    <a:rPr lang="en-US" altLang="zh-CN" sz="2700" b="1" baseline="0">
                      <a:solidFill>
                        <a:srgbClr val="0000FF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)</a:t>
                  </a:r>
                  <a:endParaRPr lang="en-US" altLang="zh-CN" sz="2700" b="1" baseline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1309717" name="组合 1309716"/>
                <p:cNvGrpSpPr/>
                <p:nvPr/>
              </p:nvGrpSpPr>
              <p:grpSpPr>
                <a:xfrm>
                  <a:off x="3961" y="1850"/>
                  <a:ext cx="322" cy="558"/>
                  <a:chOff x="1181" y="2850"/>
                  <a:chExt cx="322" cy="558"/>
                </a:xfrm>
              </p:grpSpPr>
              <p:sp>
                <p:nvSpPr>
                  <p:cNvPr id="1309718" name="矩形 1309717"/>
                  <p:cNvSpPr/>
                  <p:nvPr/>
                </p:nvSpPr>
                <p:spPr>
                  <a:xfrm>
                    <a:off x="1181" y="2850"/>
                    <a:ext cx="322" cy="558"/>
                  </a:xfrm>
                  <a:prstGeom prst="rect">
                    <a:avLst/>
                  </a:prstGeom>
                  <a:noFill/>
                  <a:ln w="19050">
                    <a:noFill/>
                  </a:ln>
                </p:spPr>
                <p:txBody>
                  <a:bodyPr wrap="none" lIns="90000" tIns="46800" rIns="90000" bIns="46800" anchor="t">
                    <a:spAutoFit/>
                  </a:bodyPr>
                  <a:p>
                    <a:pPr lvl="0" algn="ctr"/>
                    <a:r>
                      <a:rPr lang="en-US" altLang="zh-CN" sz="2600" b="1" baseline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楷体_GB2312" pitchFamily="49" charset="-122"/>
                      </a:rPr>
                      <a:t>3</a:t>
                    </a:r>
                    <a:endParaRPr lang="en-US" altLang="zh-CN" sz="26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endParaRPr>
                  </a:p>
                  <a:p>
                    <a:pPr lvl="0" algn="ctr"/>
                    <a:r>
                      <a:rPr lang="en-US" altLang="zh-CN" sz="2600" b="1" baseline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楷体_GB2312" pitchFamily="49" charset="-122"/>
                      </a:rPr>
                      <a:t>10</a:t>
                    </a:r>
                    <a:endParaRPr lang="en-US" altLang="zh-CN" sz="26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endParaRPr>
                  </a:p>
                </p:txBody>
              </p:sp>
              <p:sp>
                <p:nvSpPr>
                  <p:cNvPr id="1309719" name="直接连接符 1309718"/>
                  <p:cNvSpPr/>
                  <p:nvPr/>
                </p:nvSpPr>
                <p:spPr>
                  <a:xfrm>
                    <a:off x="1224" y="3129"/>
                    <a:ext cx="239" cy="0"/>
                  </a:xfrm>
                  <a:prstGeom prst="line">
                    <a:avLst/>
                  </a:prstGeom>
                  <a:ln w="15875" cap="flat" cmpd="sng">
                    <a:solidFill>
                      <a:srgbClr val="0000FF"/>
                    </a:solidFill>
                    <a:prstDash val="solid"/>
                    <a:headEnd type="none" w="med" len="med"/>
                    <a:tailEnd type="none" w="lg" len="lg"/>
                  </a:ln>
                </p:spPr>
              </p:sp>
            </p:grpSp>
            <p:grpSp>
              <p:nvGrpSpPr>
                <p:cNvPr id="1309720" name="组合 1309719"/>
                <p:cNvGrpSpPr/>
                <p:nvPr/>
              </p:nvGrpSpPr>
              <p:grpSpPr>
                <a:xfrm>
                  <a:off x="3857" y="2344"/>
                  <a:ext cx="218" cy="558"/>
                  <a:chOff x="1205" y="2850"/>
                  <a:chExt cx="274" cy="558"/>
                </a:xfrm>
              </p:grpSpPr>
              <p:sp>
                <p:nvSpPr>
                  <p:cNvPr id="1309721" name="矩形 1309720"/>
                  <p:cNvSpPr/>
                  <p:nvPr/>
                </p:nvSpPr>
                <p:spPr>
                  <a:xfrm>
                    <a:off x="1205" y="2850"/>
                    <a:ext cx="274" cy="558"/>
                  </a:xfrm>
                  <a:prstGeom prst="rect">
                    <a:avLst/>
                  </a:prstGeom>
                  <a:noFill/>
                  <a:ln w="19050">
                    <a:noFill/>
                  </a:ln>
                </p:spPr>
                <p:txBody>
                  <a:bodyPr wrap="none" lIns="90000" tIns="46800" rIns="90000" bIns="46800" anchor="t">
                    <a:spAutoFit/>
                  </a:bodyPr>
                  <a:p>
                    <a:pPr lvl="0" algn="ctr"/>
                    <a:r>
                      <a:rPr lang="en-US" altLang="zh-CN" sz="2600" b="1" baseline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楷体_GB2312" pitchFamily="49" charset="-122"/>
                      </a:rPr>
                      <a:t>3</a:t>
                    </a:r>
                    <a:endParaRPr lang="en-US" altLang="zh-CN" sz="26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endParaRPr>
                  </a:p>
                  <a:p>
                    <a:pPr lvl="0" algn="ctr"/>
                    <a:r>
                      <a:rPr lang="en-US" altLang="zh-CN" sz="2600" b="1" baseline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楷体_GB2312" pitchFamily="49" charset="-122"/>
                      </a:rPr>
                      <a:t>5</a:t>
                    </a:r>
                    <a:endParaRPr lang="en-US" altLang="zh-CN" sz="26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endParaRPr>
                  </a:p>
                </p:txBody>
              </p:sp>
              <p:sp>
                <p:nvSpPr>
                  <p:cNvPr id="1309722" name="直接连接符 1309721"/>
                  <p:cNvSpPr/>
                  <p:nvPr/>
                </p:nvSpPr>
                <p:spPr>
                  <a:xfrm>
                    <a:off x="1224" y="3129"/>
                    <a:ext cx="239" cy="0"/>
                  </a:xfrm>
                  <a:prstGeom prst="line">
                    <a:avLst/>
                  </a:prstGeom>
                  <a:ln w="15875" cap="flat" cmpd="sng">
                    <a:solidFill>
                      <a:srgbClr val="0000FF"/>
                    </a:solidFill>
                    <a:prstDash val="solid"/>
                    <a:headEnd type="none" w="med" len="med"/>
                    <a:tailEnd type="none" w="lg" len="lg"/>
                  </a:ln>
                </p:spPr>
              </p:sp>
            </p:grpSp>
          </p:grpSp>
        </p:grpSp>
        <p:pic>
          <p:nvPicPr>
            <p:cNvPr id="1309723" name="图片 1309722" descr="P-97"/>
            <p:cNvPicPr>
              <a:picLocks noChangeAspect="1"/>
            </p:cNvPicPr>
            <p:nvPr/>
          </p:nvPicPr>
          <p:blipFill>
            <a:blip r:embed="rId2"/>
            <a:srcRect l="38271" r="34097" b="8620"/>
            <a:stretch>
              <a:fillRect/>
            </a:stretch>
          </p:blipFill>
          <p:spPr>
            <a:xfrm>
              <a:off x="4150" y="2205"/>
              <a:ext cx="1291" cy="114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09724" name="组合 1309723"/>
          <p:cNvGrpSpPr/>
          <p:nvPr/>
        </p:nvGrpSpPr>
        <p:grpSpPr>
          <a:xfrm>
            <a:off x="593725" y="1341438"/>
            <a:ext cx="1025525" cy="569912"/>
            <a:chOff x="585" y="1319"/>
            <a:chExt cx="646" cy="359"/>
          </a:xfrm>
        </p:grpSpPr>
        <p:pic>
          <p:nvPicPr>
            <p:cNvPr id="1309725" name="图片 1309724" descr="小鱼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" y="1319"/>
              <a:ext cx="515" cy="3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09726" name="矩形 1309725"/>
            <p:cNvSpPr/>
            <p:nvPr/>
          </p:nvSpPr>
          <p:spPr>
            <a:xfrm>
              <a:off x="745" y="1338"/>
              <a:ext cx="48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buClrTx/>
              </a:pPr>
              <a:r>
                <a:rPr lang="en-US" altLang="zh-CN" sz="2800" b="1" baseline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1</a:t>
              </a:r>
              <a:endParaRPr lang="en-US" altLang="zh-CN" sz="2800" b="1" baseline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0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0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0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310722" name="组合 1310721"/>
          <p:cNvGrpSpPr/>
          <p:nvPr/>
        </p:nvGrpSpPr>
        <p:grpSpPr>
          <a:xfrm>
            <a:off x="1617663" y="5135563"/>
            <a:ext cx="1347787" cy="885825"/>
            <a:chOff x="493" y="3022"/>
            <a:chExt cx="849" cy="558"/>
          </a:xfrm>
        </p:grpSpPr>
        <p:grpSp>
          <p:nvGrpSpPr>
            <p:cNvPr id="1310723" name="组合 1310722"/>
            <p:cNvGrpSpPr/>
            <p:nvPr/>
          </p:nvGrpSpPr>
          <p:grpSpPr>
            <a:xfrm>
              <a:off x="1020" y="3022"/>
              <a:ext cx="322" cy="558"/>
              <a:chOff x="1181" y="2850"/>
              <a:chExt cx="322" cy="558"/>
            </a:xfrm>
          </p:grpSpPr>
          <p:sp>
            <p:nvSpPr>
              <p:cNvPr id="1310724" name="矩形 1310723"/>
              <p:cNvSpPr/>
              <p:nvPr/>
            </p:nvSpPr>
            <p:spPr>
              <a:xfrm>
                <a:off x="1181" y="2850"/>
                <a:ext cx="322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10725" name="直接连接符 1310724"/>
              <p:cNvSpPr/>
              <p:nvPr/>
            </p:nvSpPr>
            <p:spPr>
              <a:xfrm>
                <a:off x="1224" y="3129"/>
                <a:ext cx="23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10726" name="矩形 1310725"/>
            <p:cNvSpPr/>
            <p:nvPr/>
          </p:nvSpPr>
          <p:spPr>
            <a:xfrm>
              <a:off x="493" y="3142"/>
              <a:ext cx="561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0.3 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310727" name="矩形 1310726"/>
          <p:cNvSpPr/>
          <p:nvPr/>
        </p:nvSpPr>
        <p:spPr>
          <a:xfrm>
            <a:off x="3895725" y="5327650"/>
            <a:ext cx="890588" cy="503238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0.6 =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10728" name="组合 1310727"/>
          <p:cNvGrpSpPr/>
          <p:nvPr/>
        </p:nvGrpSpPr>
        <p:grpSpPr>
          <a:xfrm>
            <a:off x="4759325" y="5135563"/>
            <a:ext cx="511175" cy="885825"/>
            <a:chOff x="1181" y="2850"/>
            <a:chExt cx="322" cy="558"/>
          </a:xfrm>
        </p:grpSpPr>
        <p:sp>
          <p:nvSpPr>
            <p:cNvPr id="1310729" name="矩形 1310728"/>
            <p:cNvSpPr/>
            <p:nvPr/>
          </p:nvSpPr>
          <p:spPr>
            <a:xfrm>
              <a:off x="1181" y="2850"/>
              <a:ext cx="322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10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10730" name="直接连接符 1310729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10731" name="组合 1310730"/>
          <p:cNvGrpSpPr/>
          <p:nvPr/>
        </p:nvGrpSpPr>
        <p:grpSpPr>
          <a:xfrm>
            <a:off x="5203825" y="5135563"/>
            <a:ext cx="720725" cy="885825"/>
            <a:chOff x="2744" y="3067"/>
            <a:chExt cx="454" cy="558"/>
          </a:xfrm>
        </p:grpSpPr>
        <p:grpSp>
          <p:nvGrpSpPr>
            <p:cNvPr id="1310732" name="组合 1310731"/>
            <p:cNvGrpSpPr/>
            <p:nvPr/>
          </p:nvGrpSpPr>
          <p:grpSpPr>
            <a:xfrm>
              <a:off x="2980" y="3067"/>
              <a:ext cx="218" cy="558"/>
              <a:chOff x="1205" y="2850"/>
              <a:chExt cx="274" cy="558"/>
            </a:xfrm>
          </p:grpSpPr>
          <p:sp>
            <p:nvSpPr>
              <p:cNvPr id="1310733" name="矩形 1310732"/>
              <p:cNvSpPr/>
              <p:nvPr/>
            </p:nvSpPr>
            <p:spPr>
              <a:xfrm>
                <a:off x="1205" y="2850"/>
                <a:ext cx="274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10734" name="直接连接符 1310733"/>
              <p:cNvSpPr/>
              <p:nvPr/>
            </p:nvSpPr>
            <p:spPr>
              <a:xfrm>
                <a:off x="1224" y="3129"/>
                <a:ext cx="23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10735" name="矩形 1310734"/>
            <p:cNvSpPr/>
            <p:nvPr/>
          </p:nvSpPr>
          <p:spPr>
            <a:xfrm>
              <a:off x="2744" y="3188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310736" name="直接连接符 1310735"/>
          <p:cNvSpPr/>
          <p:nvPr/>
        </p:nvSpPr>
        <p:spPr>
          <a:xfrm>
            <a:off x="4859338" y="5302250"/>
            <a:ext cx="309562" cy="192088"/>
          </a:xfrm>
          <a:prstGeom prst="line">
            <a:avLst/>
          </a:prstGeom>
          <a:ln w="25400" cap="flat" cmpd="sng">
            <a:solidFill>
              <a:srgbClr val="FF0066"/>
            </a:solidFill>
            <a:prstDash val="solid"/>
            <a:headEnd type="none" w="med" len="med"/>
            <a:tailEnd type="none" w="lg" len="lg"/>
          </a:ln>
        </p:spPr>
      </p:sp>
      <p:sp>
        <p:nvSpPr>
          <p:cNvPr id="1310737" name="矩形 1310736"/>
          <p:cNvSpPr/>
          <p:nvPr/>
        </p:nvSpPr>
        <p:spPr>
          <a:xfrm>
            <a:off x="4840288" y="4813300"/>
            <a:ext cx="346075" cy="488950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endParaRPr lang="en-US" altLang="zh-CN" sz="26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10738" name="直接连接符 1310737"/>
          <p:cNvSpPr/>
          <p:nvPr/>
        </p:nvSpPr>
        <p:spPr>
          <a:xfrm>
            <a:off x="4805363" y="5686425"/>
            <a:ext cx="425450" cy="153988"/>
          </a:xfrm>
          <a:prstGeom prst="line">
            <a:avLst/>
          </a:prstGeom>
          <a:ln w="25400" cap="flat" cmpd="sng">
            <a:solidFill>
              <a:srgbClr val="FF0066"/>
            </a:solidFill>
            <a:prstDash val="solid"/>
            <a:headEnd type="none" w="med" len="med"/>
            <a:tailEnd type="none" w="lg" len="lg"/>
          </a:ln>
        </p:spPr>
      </p:sp>
      <p:sp>
        <p:nvSpPr>
          <p:cNvPr id="1310739" name="矩形 1310738"/>
          <p:cNvSpPr/>
          <p:nvPr/>
        </p:nvSpPr>
        <p:spPr>
          <a:xfrm>
            <a:off x="4840288" y="5892800"/>
            <a:ext cx="346075" cy="488950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</a:t>
            </a:r>
            <a:endParaRPr lang="en-US" altLang="zh-CN" sz="26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10740" name="组合 1310739"/>
          <p:cNvGrpSpPr/>
          <p:nvPr/>
        </p:nvGrpSpPr>
        <p:grpSpPr>
          <a:xfrm>
            <a:off x="801688" y="2709863"/>
            <a:ext cx="7658100" cy="2447925"/>
            <a:chOff x="505" y="1707"/>
            <a:chExt cx="4824" cy="1542"/>
          </a:xfrm>
        </p:grpSpPr>
        <p:grpSp>
          <p:nvGrpSpPr>
            <p:cNvPr id="1310741" name="组合 1310740"/>
            <p:cNvGrpSpPr/>
            <p:nvPr/>
          </p:nvGrpSpPr>
          <p:grpSpPr>
            <a:xfrm>
              <a:off x="505" y="1707"/>
              <a:ext cx="4128" cy="1243"/>
              <a:chOff x="505" y="1707"/>
              <a:chExt cx="4128" cy="1243"/>
            </a:xfrm>
          </p:grpSpPr>
          <p:sp>
            <p:nvSpPr>
              <p:cNvPr id="1310742" name="圆角矩形 1310741"/>
              <p:cNvSpPr/>
              <p:nvPr/>
            </p:nvSpPr>
            <p:spPr>
              <a:xfrm>
                <a:off x="521" y="1774"/>
                <a:ext cx="3992" cy="1176"/>
              </a:xfrm>
              <a:prstGeom prst="roundRect">
                <a:avLst>
                  <a:gd name="adj" fmla="val 11255"/>
                </a:avLst>
              </a:prstGeom>
              <a:solidFill>
                <a:srgbClr val="F2FEE6"/>
              </a:solidFill>
              <a:ln w="19050" cap="flat" cmpd="sng">
                <a:solidFill>
                  <a:srgbClr val="008000"/>
                </a:solidFill>
                <a:prstDash val="solid"/>
                <a:headEnd type="none" w="med" len="med"/>
                <a:tailEnd type="none" w="lg" len="lg"/>
              </a:ln>
              <a:effectLst>
                <a:outerShdw dist="71842" dir="2699999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10743" name="矩形 1310742"/>
              <p:cNvSpPr/>
              <p:nvPr/>
            </p:nvSpPr>
            <p:spPr>
              <a:xfrm>
                <a:off x="505" y="1707"/>
                <a:ext cx="4128" cy="12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>
                  <a:lnSpc>
                    <a:spcPct val="150000"/>
                  </a:lnSpc>
                </a:pP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小数表示的就是十分之几、百分之几、千</a:t>
                </a:r>
                <a:endPara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分之几 </a:t>
                </a:r>
                <a:r>
                  <a:rPr lang="en-US" altLang="zh-CN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······ </a:t>
                </a: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所以可以直接写成分母是 </a:t>
                </a:r>
                <a:r>
                  <a:rPr lang="en-US" altLang="zh-CN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，</a:t>
                </a:r>
                <a:endPara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100</a:t>
                </a: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，</a:t>
                </a:r>
                <a:r>
                  <a:rPr lang="en-US" altLang="zh-CN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1 000</a:t>
                </a: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，</a:t>
                </a:r>
                <a:r>
                  <a:rPr lang="en-US" altLang="zh-CN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··· </a:t>
                </a: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的分数，再化简。</a:t>
                </a:r>
                <a:endPara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pic>
          <p:nvPicPr>
            <p:cNvPr id="1310744" name="图片 1310743" descr="P-97"/>
            <p:cNvPicPr>
              <a:picLocks noChangeAspect="1"/>
            </p:cNvPicPr>
            <p:nvPr/>
          </p:nvPicPr>
          <p:blipFill>
            <a:blip r:embed="rId2"/>
            <a:srcRect l="70462"/>
            <a:stretch>
              <a:fillRect/>
            </a:stretch>
          </p:blipFill>
          <p:spPr>
            <a:xfrm>
              <a:off x="4154" y="2069"/>
              <a:ext cx="1175" cy="118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10745" name="组合 1310744"/>
          <p:cNvGrpSpPr/>
          <p:nvPr/>
        </p:nvGrpSpPr>
        <p:grpSpPr>
          <a:xfrm>
            <a:off x="869950" y="1125538"/>
            <a:ext cx="7086600" cy="1449387"/>
            <a:chOff x="412" y="721"/>
            <a:chExt cx="4464" cy="913"/>
          </a:xfrm>
        </p:grpSpPr>
        <p:pic>
          <p:nvPicPr>
            <p:cNvPr id="1310746" name="图片 1310745" descr="小精灵-0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2" y="721"/>
              <a:ext cx="926" cy="9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10747" name="图片 1310746" descr="P-030"/>
            <p:cNvPicPr>
              <a:picLocks noChangeAspect="1"/>
            </p:cNvPicPr>
            <p:nvPr/>
          </p:nvPicPr>
          <p:blipFill>
            <a:blip r:embed="rId4"/>
            <a:srcRect r="4257"/>
            <a:stretch>
              <a:fillRect/>
            </a:stretch>
          </p:blipFill>
          <p:spPr>
            <a:xfrm>
              <a:off x="1377" y="981"/>
              <a:ext cx="2047" cy="3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10748" name="图片 1310747" descr="P-030"/>
            <p:cNvPicPr>
              <a:picLocks noChangeAspect="1"/>
            </p:cNvPicPr>
            <p:nvPr/>
          </p:nvPicPr>
          <p:blipFill>
            <a:blip r:embed="rId4"/>
            <a:srcRect l="36343"/>
            <a:stretch>
              <a:fillRect/>
            </a:stretch>
          </p:blipFill>
          <p:spPr>
            <a:xfrm>
              <a:off x="3288" y="981"/>
              <a:ext cx="1361" cy="3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10749" name="矩形 1310748"/>
            <p:cNvSpPr/>
            <p:nvPr/>
          </p:nvSpPr>
          <p:spPr>
            <a:xfrm>
              <a:off x="1528" y="981"/>
              <a:ext cx="3348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怎样能较快地把小数化成分数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?</a:t>
              </a:r>
              <a:endParaRPr lang="en-US" altLang="zh-CN" sz="50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1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1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1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1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1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1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1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1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31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27" grpId="0"/>
      <p:bldP spid="1310737" grpId="0"/>
      <p:bldP spid="1310739" grpId="0"/>
    </p:bld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11746" name="矩形 1311745"/>
          <p:cNvSpPr/>
          <p:nvPr/>
        </p:nvSpPr>
        <p:spPr>
          <a:xfrm>
            <a:off x="827088" y="1412875"/>
            <a:ext cx="2486025" cy="604838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2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自己试一试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: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11747" name="组合 1311746"/>
          <p:cNvGrpSpPr/>
          <p:nvPr/>
        </p:nvGrpSpPr>
        <p:grpSpPr>
          <a:xfrm>
            <a:off x="936625" y="2151063"/>
            <a:ext cx="2241550" cy="954087"/>
            <a:chOff x="612" y="1491"/>
            <a:chExt cx="1412" cy="601"/>
          </a:xfrm>
        </p:grpSpPr>
        <p:sp>
          <p:nvSpPr>
            <p:cNvPr id="1311748" name="矩形 1311747"/>
            <p:cNvSpPr/>
            <p:nvPr/>
          </p:nvSpPr>
          <p:spPr>
            <a:xfrm>
              <a:off x="612" y="1491"/>
              <a:ext cx="704" cy="4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lnSpc>
                  <a:spcPct val="150000"/>
                </a:lnSpc>
              </a:pPr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0.07 = 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311749" name="组合 1311748"/>
            <p:cNvGrpSpPr/>
            <p:nvPr/>
          </p:nvGrpSpPr>
          <p:grpSpPr>
            <a:xfrm>
              <a:off x="1232" y="1496"/>
              <a:ext cx="792" cy="596"/>
              <a:chOff x="1272" y="1496"/>
              <a:chExt cx="792" cy="596"/>
            </a:xfrm>
          </p:grpSpPr>
          <p:sp>
            <p:nvSpPr>
              <p:cNvPr id="1311750" name="矩形 1311749"/>
              <p:cNvSpPr/>
              <p:nvPr/>
            </p:nvSpPr>
            <p:spPr>
              <a:xfrm>
                <a:off x="1272" y="1496"/>
                <a:ext cx="79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800" b="1" baseline="0">
                  <a:solidFill>
                    <a:srgbClr val="CC0066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CC0066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    )</a:t>
                </a:r>
                <a:endParaRPr lang="en-US" altLang="zh-CN" sz="2800" b="1" baseline="0">
                  <a:solidFill>
                    <a:srgbClr val="CC0066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11751" name="直接连接符 1311750"/>
              <p:cNvSpPr/>
              <p:nvPr/>
            </p:nvSpPr>
            <p:spPr>
              <a:xfrm>
                <a:off x="1351" y="1780"/>
                <a:ext cx="636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sp>
        <p:nvSpPr>
          <p:cNvPr id="1311752" name="矩形 1311751"/>
          <p:cNvSpPr/>
          <p:nvPr/>
        </p:nvSpPr>
        <p:spPr>
          <a:xfrm>
            <a:off x="2170113" y="2622550"/>
            <a:ext cx="788987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100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11753" name="矩形 1311752"/>
          <p:cNvSpPr/>
          <p:nvPr/>
        </p:nvSpPr>
        <p:spPr>
          <a:xfrm>
            <a:off x="2195513" y="3852863"/>
            <a:ext cx="788987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100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11754" name="组合 1311753"/>
          <p:cNvGrpSpPr/>
          <p:nvPr/>
        </p:nvGrpSpPr>
        <p:grpSpPr>
          <a:xfrm>
            <a:off x="936625" y="3368675"/>
            <a:ext cx="3706813" cy="968375"/>
            <a:chOff x="2562" y="1482"/>
            <a:chExt cx="2335" cy="610"/>
          </a:xfrm>
        </p:grpSpPr>
        <p:sp>
          <p:nvSpPr>
            <p:cNvPr id="1311755" name="矩形 1311754"/>
            <p:cNvSpPr/>
            <p:nvPr/>
          </p:nvSpPr>
          <p:spPr>
            <a:xfrm>
              <a:off x="2562" y="1491"/>
              <a:ext cx="1951" cy="4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lnSpc>
                  <a:spcPct val="150000"/>
                </a:lnSpc>
              </a:pPr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0.24 =              =   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311756" name="组合 1311755"/>
            <p:cNvGrpSpPr/>
            <p:nvPr/>
          </p:nvGrpSpPr>
          <p:grpSpPr>
            <a:xfrm>
              <a:off x="3198" y="1496"/>
              <a:ext cx="792" cy="596"/>
              <a:chOff x="1272" y="1496"/>
              <a:chExt cx="792" cy="596"/>
            </a:xfrm>
          </p:grpSpPr>
          <p:sp>
            <p:nvSpPr>
              <p:cNvPr id="1311757" name="矩形 1311756"/>
              <p:cNvSpPr/>
              <p:nvPr/>
            </p:nvSpPr>
            <p:spPr>
              <a:xfrm>
                <a:off x="1272" y="1496"/>
                <a:ext cx="79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24</a:t>
                </a:r>
                <a:endParaRPr lang="en-US" altLang="zh-CN" sz="2800" b="1" baseline="0">
                  <a:solidFill>
                    <a:srgbClr val="CC0066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CC0066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    )</a:t>
                </a:r>
                <a:endParaRPr lang="en-US" altLang="zh-CN" sz="2800" b="1" baseline="0">
                  <a:solidFill>
                    <a:srgbClr val="CC0066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11758" name="直接连接符 1311757"/>
              <p:cNvSpPr/>
              <p:nvPr/>
            </p:nvSpPr>
            <p:spPr>
              <a:xfrm>
                <a:off x="1351" y="1780"/>
                <a:ext cx="636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311759" name="组合 1311758"/>
            <p:cNvGrpSpPr/>
            <p:nvPr/>
          </p:nvGrpSpPr>
          <p:grpSpPr>
            <a:xfrm>
              <a:off x="4105" y="1482"/>
              <a:ext cx="792" cy="596"/>
              <a:chOff x="1272" y="1482"/>
              <a:chExt cx="792" cy="596"/>
            </a:xfrm>
          </p:grpSpPr>
          <p:sp>
            <p:nvSpPr>
              <p:cNvPr id="1311760" name="矩形 1311759"/>
              <p:cNvSpPr/>
              <p:nvPr/>
            </p:nvSpPr>
            <p:spPr>
              <a:xfrm>
                <a:off x="1272" y="1482"/>
                <a:ext cx="79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CC0066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    )</a:t>
                </a:r>
                <a:endParaRPr lang="en-US" altLang="zh-CN" sz="2800" b="1" baseline="0">
                  <a:solidFill>
                    <a:srgbClr val="CC0066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CC0066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    )</a:t>
                </a:r>
                <a:endParaRPr lang="en-US" altLang="zh-CN" sz="2800" b="1" baseline="0">
                  <a:solidFill>
                    <a:srgbClr val="CC0066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11761" name="直接连接符 1311760"/>
              <p:cNvSpPr/>
              <p:nvPr/>
            </p:nvSpPr>
            <p:spPr>
              <a:xfrm>
                <a:off x="1351" y="1780"/>
                <a:ext cx="636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sp>
        <p:nvSpPr>
          <p:cNvPr id="1311762" name="矩形 1311761"/>
          <p:cNvSpPr/>
          <p:nvPr/>
        </p:nvSpPr>
        <p:spPr>
          <a:xfrm>
            <a:off x="3635375" y="3376613"/>
            <a:ext cx="788988" cy="98742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 algn="ctr">
              <a:lnSpc>
                <a:spcPct val="105000"/>
              </a:lnSpc>
            </a:pP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ctr">
              <a:lnSpc>
                <a:spcPct val="105000"/>
              </a:lnSpc>
            </a:pP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25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11763" name="组合 1311762"/>
          <p:cNvGrpSpPr/>
          <p:nvPr/>
        </p:nvGrpSpPr>
        <p:grpSpPr>
          <a:xfrm>
            <a:off x="936625" y="4600575"/>
            <a:ext cx="2409825" cy="946150"/>
            <a:chOff x="612" y="2308"/>
            <a:chExt cx="1518" cy="596"/>
          </a:xfrm>
        </p:grpSpPr>
        <p:sp>
          <p:nvSpPr>
            <p:cNvPr id="1311764" name="矩形 1311763"/>
            <p:cNvSpPr/>
            <p:nvPr/>
          </p:nvSpPr>
          <p:spPr>
            <a:xfrm>
              <a:off x="612" y="2317"/>
              <a:ext cx="907" cy="4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lnSpc>
                  <a:spcPct val="150000"/>
                </a:lnSpc>
              </a:pPr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0.123 = 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311765" name="组合 1311764"/>
            <p:cNvGrpSpPr/>
            <p:nvPr/>
          </p:nvGrpSpPr>
          <p:grpSpPr>
            <a:xfrm>
              <a:off x="1338" y="2308"/>
              <a:ext cx="792" cy="596"/>
              <a:chOff x="1272" y="1482"/>
              <a:chExt cx="792" cy="596"/>
            </a:xfrm>
          </p:grpSpPr>
          <p:sp>
            <p:nvSpPr>
              <p:cNvPr id="1311766" name="矩形 1311765"/>
              <p:cNvSpPr/>
              <p:nvPr/>
            </p:nvSpPr>
            <p:spPr>
              <a:xfrm>
                <a:off x="1272" y="1482"/>
                <a:ext cx="79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CC0066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    )</a:t>
                </a:r>
                <a:endParaRPr lang="en-US" altLang="zh-CN" sz="2800" b="1" baseline="0">
                  <a:solidFill>
                    <a:srgbClr val="CC0066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CC0066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    )</a:t>
                </a:r>
                <a:endParaRPr lang="en-US" altLang="zh-CN" sz="2800" b="1" baseline="0">
                  <a:solidFill>
                    <a:srgbClr val="CC0066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11767" name="直接连接符 1311766"/>
              <p:cNvSpPr/>
              <p:nvPr/>
            </p:nvSpPr>
            <p:spPr>
              <a:xfrm>
                <a:off x="1351" y="1780"/>
                <a:ext cx="636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sp>
        <p:nvSpPr>
          <p:cNvPr id="1311768" name="矩形 1311767"/>
          <p:cNvSpPr/>
          <p:nvPr/>
        </p:nvSpPr>
        <p:spPr>
          <a:xfrm>
            <a:off x="2022475" y="4602163"/>
            <a:ext cx="1401763" cy="98742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 algn="ctr">
              <a:lnSpc>
                <a:spcPct val="105000"/>
              </a:lnSpc>
            </a:pP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123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ctr">
              <a:lnSpc>
                <a:spcPct val="105000"/>
              </a:lnSpc>
            </a:pP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1 000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11769" name="组合 1311768"/>
          <p:cNvGrpSpPr/>
          <p:nvPr/>
        </p:nvGrpSpPr>
        <p:grpSpPr>
          <a:xfrm>
            <a:off x="5380038" y="1835150"/>
            <a:ext cx="2936875" cy="3249613"/>
            <a:chOff x="3389" y="975"/>
            <a:chExt cx="1850" cy="2047"/>
          </a:xfrm>
        </p:grpSpPr>
        <p:pic>
          <p:nvPicPr>
            <p:cNvPr id="1311770" name="图片 1311769" descr="气泡-0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06" y="1033"/>
              <a:ext cx="1706" cy="8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11771" name="矩形 1311770"/>
            <p:cNvSpPr/>
            <p:nvPr/>
          </p:nvSpPr>
          <p:spPr>
            <a:xfrm>
              <a:off x="3389" y="975"/>
              <a:ext cx="1850" cy="73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把小数化成分数，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需要注意什么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?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1311772" name="图片 1311771" descr="小精灵-013"/>
            <p:cNvPicPr>
              <a:picLocks noChangeAspect="1"/>
            </p:cNvPicPr>
            <p:nvPr/>
          </p:nvPicPr>
          <p:blipFill>
            <a:blip r:embed="rId3"/>
            <a:srcRect l="-13191" t="-13387" r="-18817" b="-11615"/>
            <a:stretch>
              <a:fillRect/>
            </a:stretch>
          </p:blipFill>
          <p:spPr>
            <a:xfrm>
              <a:off x="3833" y="1752"/>
              <a:ext cx="1361" cy="127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1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1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1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1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11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1752" grpId="0"/>
      <p:bldP spid="1311753" grpId="0"/>
      <p:bldP spid="1311762" grpId="0"/>
      <p:bldP spid="1311768" grpId="0"/>
    </p:bld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12770" name="矩形 1312769"/>
          <p:cNvSpPr/>
          <p:nvPr/>
        </p:nvSpPr>
        <p:spPr>
          <a:xfrm>
            <a:off x="900113" y="1412875"/>
            <a:ext cx="4392612" cy="604838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2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把下列小数化成分数。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12771" name="矩形 1312770"/>
          <p:cNvSpPr/>
          <p:nvPr/>
        </p:nvSpPr>
        <p:spPr>
          <a:xfrm>
            <a:off x="979488" y="2397125"/>
            <a:ext cx="690562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0.4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12772" name="组合 1312771"/>
          <p:cNvGrpSpPr/>
          <p:nvPr/>
        </p:nvGrpSpPr>
        <p:grpSpPr>
          <a:xfrm>
            <a:off x="1522413" y="2195513"/>
            <a:ext cx="817562" cy="946150"/>
            <a:chOff x="823" y="1344"/>
            <a:chExt cx="515" cy="596"/>
          </a:xfrm>
        </p:grpSpPr>
        <p:grpSp>
          <p:nvGrpSpPr>
            <p:cNvPr id="1312773" name="组合 1312772"/>
            <p:cNvGrpSpPr/>
            <p:nvPr/>
          </p:nvGrpSpPr>
          <p:grpSpPr>
            <a:xfrm>
              <a:off x="1000" y="1344"/>
              <a:ext cx="338" cy="596"/>
              <a:chOff x="1173" y="2834"/>
              <a:chExt cx="338" cy="596"/>
            </a:xfrm>
          </p:grpSpPr>
          <p:sp>
            <p:nvSpPr>
              <p:cNvPr id="1312774" name="矩形 1312773"/>
              <p:cNvSpPr/>
              <p:nvPr/>
            </p:nvSpPr>
            <p:spPr>
              <a:xfrm>
                <a:off x="1173" y="2834"/>
                <a:ext cx="338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12775" name="直接连接符 1312774"/>
              <p:cNvSpPr/>
              <p:nvPr/>
            </p:nvSpPr>
            <p:spPr>
              <a:xfrm>
                <a:off x="1224" y="3129"/>
                <a:ext cx="23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12776" name="矩形 1312775"/>
            <p:cNvSpPr/>
            <p:nvPr/>
          </p:nvSpPr>
          <p:spPr>
            <a:xfrm>
              <a:off x="823" y="1472"/>
              <a:ext cx="24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312777" name="矩形 1312776"/>
          <p:cNvSpPr/>
          <p:nvPr/>
        </p:nvSpPr>
        <p:spPr>
          <a:xfrm>
            <a:off x="4572000" y="2397125"/>
            <a:ext cx="1079500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0.05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12778" name="组合 1312777"/>
          <p:cNvGrpSpPr/>
          <p:nvPr/>
        </p:nvGrpSpPr>
        <p:grpSpPr>
          <a:xfrm>
            <a:off x="5338763" y="2195513"/>
            <a:ext cx="1033462" cy="946150"/>
            <a:chOff x="2819" y="1344"/>
            <a:chExt cx="651" cy="596"/>
          </a:xfrm>
        </p:grpSpPr>
        <p:grpSp>
          <p:nvGrpSpPr>
            <p:cNvPr id="1312779" name="组合 1312778"/>
            <p:cNvGrpSpPr/>
            <p:nvPr/>
          </p:nvGrpSpPr>
          <p:grpSpPr>
            <a:xfrm>
              <a:off x="3020" y="1344"/>
              <a:ext cx="450" cy="596"/>
              <a:chOff x="3020" y="1344"/>
              <a:chExt cx="450" cy="596"/>
            </a:xfrm>
          </p:grpSpPr>
          <p:sp>
            <p:nvSpPr>
              <p:cNvPr id="1312780" name="矩形 1312779"/>
              <p:cNvSpPr/>
              <p:nvPr/>
            </p:nvSpPr>
            <p:spPr>
              <a:xfrm>
                <a:off x="3020" y="1344"/>
                <a:ext cx="450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100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12781" name="直接连接符 1312780"/>
              <p:cNvSpPr/>
              <p:nvPr/>
            </p:nvSpPr>
            <p:spPr>
              <a:xfrm>
                <a:off x="3066" y="1642"/>
                <a:ext cx="358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12782" name="矩形 1312781"/>
            <p:cNvSpPr/>
            <p:nvPr/>
          </p:nvSpPr>
          <p:spPr>
            <a:xfrm>
              <a:off x="2819" y="1472"/>
              <a:ext cx="24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12783" name="组合 1312782"/>
          <p:cNvGrpSpPr/>
          <p:nvPr/>
        </p:nvGrpSpPr>
        <p:grpSpPr>
          <a:xfrm>
            <a:off x="2246313" y="2195513"/>
            <a:ext cx="682625" cy="946150"/>
            <a:chOff x="1338" y="1344"/>
            <a:chExt cx="430" cy="596"/>
          </a:xfrm>
        </p:grpSpPr>
        <p:grpSp>
          <p:nvGrpSpPr>
            <p:cNvPr id="1312784" name="组合 1312783"/>
            <p:cNvGrpSpPr/>
            <p:nvPr/>
          </p:nvGrpSpPr>
          <p:grpSpPr>
            <a:xfrm>
              <a:off x="1542" y="1344"/>
              <a:ext cx="226" cy="596"/>
              <a:chOff x="1192" y="2834"/>
              <a:chExt cx="302" cy="596"/>
            </a:xfrm>
          </p:grpSpPr>
          <p:sp>
            <p:nvSpPr>
              <p:cNvPr id="1312785" name="矩形 1312784"/>
              <p:cNvSpPr/>
              <p:nvPr/>
            </p:nvSpPr>
            <p:spPr>
              <a:xfrm>
                <a:off x="1192" y="2834"/>
                <a:ext cx="302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12786" name="直接连接符 1312785"/>
              <p:cNvSpPr/>
              <p:nvPr/>
            </p:nvSpPr>
            <p:spPr>
              <a:xfrm>
                <a:off x="1224" y="3129"/>
                <a:ext cx="23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12787" name="矩形 1312786"/>
            <p:cNvSpPr/>
            <p:nvPr/>
          </p:nvSpPr>
          <p:spPr>
            <a:xfrm>
              <a:off x="1338" y="1472"/>
              <a:ext cx="24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12788" name="组合 1312787"/>
          <p:cNvGrpSpPr/>
          <p:nvPr/>
        </p:nvGrpSpPr>
        <p:grpSpPr>
          <a:xfrm>
            <a:off x="6346825" y="2195513"/>
            <a:ext cx="817563" cy="946150"/>
            <a:chOff x="823" y="1344"/>
            <a:chExt cx="515" cy="596"/>
          </a:xfrm>
        </p:grpSpPr>
        <p:grpSp>
          <p:nvGrpSpPr>
            <p:cNvPr id="1312789" name="组合 1312788"/>
            <p:cNvGrpSpPr/>
            <p:nvPr/>
          </p:nvGrpSpPr>
          <p:grpSpPr>
            <a:xfrm>
              <a:off x="1000" y="1344"/>
              <a:ext cx="338" cy="596"/>
              <a:chOff x="1173" y="2834"/>
              <a:chExt cx="338" cy="596"/>
            </a:xfrm>
          </p:grpSpPr>
          <p:sp>
            <p:nvSpPr>
              <p:cNvPr id="1312790" name="矩形 1312789"/>
              <p:cNvSpPr/>
              <p:nvPr/>
            </p:nvSpPr>
            <p:spPr>
              <a:xfrm>
                <a:off x="1173" y="2834"/>
                <a:ext cx="338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20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12791" name="直接连接符 1312790"/>
              <p:cNvSpPr/>
              <p:nvPr/>
            </p:nvSpPr>
            <p:spPr>
              <a:xfrm>
                <a:off x="1224" y="3129"/>
                <a:ext cx="23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12792" name="矩形 1312791"/>
            <p:cNvSpPr/>
            <p:nvPr/>
          </p:nvSpPr>
          <p:spPr>
            <a:xfrm>
              <a:off x="823" y="1472"/>
              <a:ext cx="24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312793" name="矩形 1312792"/>
          <p:cNvSpPr/>
          <p:nvPr/>
        </p:nvSpPr>
        <p:spPr>
          <a:xfrm>
            <a:off x="4572000" y="3559175"/>
            <a:ext cx="1079500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0.45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12794" name="组合 1312793"/>
          <p:cNvGrpSpPr/>
          <p:nvPr/>
        </p:nvGrpSpPr>
        <p:grpSpPr>
          <a:xfrm>
            <a:off x="5338763" y="3346450"/>
            <a:ext cx="1033462" cy="946150"/>
            <a:chOff x="2819" y="1344"/>
            <a:chExt cx="651" cy="596"/>
          </a:xfrm>
        </p:grpSpPr>
        <p:grpSp>
          <p:nvGrpSpPr>
            <p:cNvPr id="1312795" name="组合 1312794"/>
            <p:cNvGrpSpPr/>
            <p:nvPr/>
          </p:nvGrpSpPr>
          <p:grpSpPr>
            <a:xfrm>
              <a:off x="3020" y="1344"/>
              <a:ext cx="450" cy="596"/>
              <a:chOff x="3020" y="1344"/>
              <a:chExt cx="450" cy="596"/>
            </a:xfrm>
          </p:grpSpPr>
          <p:sp>
            <p:nvSpPr>
              <p:cNvPr id="1312796" name="矩形 1312795"/>
              <p:cNvSpPr/>
              <p:nvPr/>
            </p:nvSpPr>
            <p:spPr>
              <a:xfrm>
                <a:off x="3020" y="1344"/>
                <a:ext cx="450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100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12797" name="直接连接符 1312796"/>
              <p:cNvSpPr/>
              <p:nvPr/>
            </p:nvSpPr>
            <p:spPr>
              <a:xfrm>
                <a:off x="3066" y="1642"/>
                <a:ext cx="358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12798" name="矩形 1312797"/>
            <p:cNvSpPr/>
            <p:nvPr/>
          </p:nvSpPr>
          <p:spPr>
            <a:xfrm>
              <a:off x="2819" y="1472"/>
              <a:ext cx="24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12799" name="组合 1312798"/>
          <p:cNvGrpSpPr/>
          <p:nvPr/>
        </p:nvGrpSpPr>
        <p:grpSpPr>
          <a:xfrm>
            <a:off x="6346825" y="3346450"/>
            <a:ext cx="817563" cy="946150"/>
            <a:chOff x="823" y="1344"/>
            <a:chExt cx="515" cy="596"/>
          </a:xfrm>
        </p:grpSpPr>
        <p:grpSp>
          <p:nvGrpSpPr>
            <p:cNvPr id="1312800" name="组合 1312799"/>
            <p:cNvGrpSpPr/>
            <p:nvPr/>
          </p:nvGrpSpPr>
          <p:grpSpPr>
            <a:xfrm>
              <a:off x="1000" y="1344"/>
              <a:ext cx="338" cy="596"/>
              <a:chOff x="1173" y="2834"/>
              <a:chExt cx="338" cy="596"/>
            </a:xfrm>
          </p:grpSpPr>
          <p:sp>
            <p:nvSpPr>
              <p:cNvPr id="1312801" name="矩形 1312800"/>
              <p:cNvSpPr/>
              <p:nvPr/>
            </p:nvSpPr>
            <p:spPr>
              <a:xfrm>
                <a:off x="1173" y="2834"/>
                <a:ext cx="338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20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12802" name="直接连接符 1312801"/>
              <p:cNvSpPr/>
              <p:nvPr/>
            </p:nvSpPr>
            <p:spPr>
              <a:xfrm>
                <a:off x="1224" y="3129"/>
                <a:ext cx="23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12803" name="矩形 1312802"/>
            <p:cNvSpPr/>
            <p:nvPr/>
          </p:nvSpPr>
          <p:spPr>
            <a:xfrm>
              <a:off x="823" y="1472"/>
              <a:ext cx="24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312804" name="矩形 1312803"/>
          <p:cNvSpPr/>
          <p:nvPr/>
        </p:nvSpPr>
        <p:spPr>
          <a:xfrm>
            <a:off x="971550" y="3559175"/>
            <a:ext cx="1079500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0.37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12805" name="组合 1312804"/>
          <p:cNvGrpSpPr/>
          <p:nvPr/>
        </p:nvGrpSpPr>
        <p:grpSpPr>
          <a:xfrm>
            <a:off x="1738313" y="3346450"/>
            <a:ext cx="1033462" cy="946150"/>
            <a:chOff x="2819" y="1344"/>
            <a:chExt cx="651" cy="596"/>
          </a:xfrm>
        </p:grpSpPr>
        <p:grpSp>
          <p:nvGrpSpPr>
            <p:cNvPr id="1312806" name="组合 1312805"/>
            <p:cNvGrpSpPr/>
            <p:nvPr/>
          </p:nvGrpSpPr>
          <p:grpSpPr>
            <a:xfrm>
              <a:off x="3020" y="1344"/>
              <a:ext cx="450" cy="596"/>
              <a:chOff x="3020" y="1344"/>
              <a:chExt cx="450" cy="596"/>
            </a:xfrm>
          </p:grpSpPr>
          <p:sp>
            <p:nvSpPr>
              <p:cNvPr id="1312807" name="矩形 1312806"/>
              <p:cNvSpPr/>
              <p:nvPr/>
            </p:nvSpPr>
            <p:spPr>
              <a:xfrm>
                <a:off x="3020" y="1344"/>
                <a:ext cx="450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37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100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12808" name="直接连接符 1312807"/>
              <p:cNvSpPr/>
              <p:nvPr/>
            </p:nvSpPr>
            <p:spPr>
              <a:xfrm>
                <a:off x="3066" y="1642"/>
                <a:ext cx="358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12809" name="矩形 1312808"/>
            <p:cNvSpPr/>
            <p:nvPr/>
          </p:nvSpPr>
          <p:spPr>
            <a:xfrm>
              <a:off x="2819" y="1472"/>
              <a:ext cx="24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312810" name="矩形 1312809"/>
          <p:cNvSpPr/>
          <p:nvPr/>
        </p:nvSpPr>
        <p:spPr>
          <a:xfrm>
            <a:off x="971550" y="4700588"/>
            <a:ext cx="1079500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0.013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12811" name="组合 1312810"/>
          <p:cNvGrpSpPr/>
          <p:nvPr/>
        </p:nvGrpSpPr>
        <p:grpSpPr>
          <a:xfrm>
            <a:off x="1882775" y="4498975"/>
            <a:ext cx="1465263" cy="946150"/>
            <a:chOff x="1050" y="2759"/>
            <a:chExt cx="815" cy="596"/>
          </a:xfrm>
        </p:grpSpPr>
        <p:grpSp>
          <p:nvGrpSpPr>
            <p:cNvPr id="1312812" name="组合 1312811"/>
            <p:cNvGrpSpPr/>
            <p:nvPr/>
          </p:nvGrpSpPr>
          <p:grpSpPr>
            <a:xfrm>
              <a:off x="1247" y="2759"/>
              <a:ext cx="618" cy="596"/>
              <a:chOff x="1184" y="2759"/>
              <a:chExt cx="618" cy="596"/>
            </a:xfrm>
          </p:grpSpPr>
          <p:sp>
            <p:nvSpPr>
              <p:cNvPr id="1312813" name="矩形 1312812"/>
              <p:cNvSpPr/>
              <p:nvPr/>
            </p:nvSpPr>
            <p:spPr>
              <a:xfrm>
                <a:off x="1184" y="2759"/>
                <a:ext cx="618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13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1 000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12814" name="直接连接符 1312813"/>
              <p:cNvSpPr/>
              <p:nvPr/>
            </p:nvSpPr>
            <p:spPr>
              <a:xfrm>
                <a:off x="1267" y="3057"/>
                <a:ext cx="451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12815" name="矩形 1312814"/>
            <p:cNvSpPr/>
            <p:nvPr/>
          </p:nvSpPr>
          <p:spPr>
            <a:xfrm>
              <a:off x="1050" y="2887"/>
              <a:ext cx="21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1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1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1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1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12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1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12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12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13794" name="矩形 1313793"/>
          <p:cNvSpPr/>
          <p:nvPr/>
        </p:nvSpPr>
        <p:spPr>
          <a:xfrm>
            <a:off x="1350963" y="1125538"/>
            <a:ext cx="7397750" cy="157162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8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把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0.7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、    、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0.25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、       、     、     这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6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个数按从小到大的顺序排列起来。</a:t>
            </a:r>
            <a:endParaRPr lang="zh-CN" altLang="en-US" sz="50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13795" name="组合 1313794"/>
          <p:cNvGrpSpPr/>
          <p:nvPr/>
        </p:nvGrpSpPr>
        <p:grpSpPr>
          <a:xfrm>
            <a:off x="4219575" y="1211263"/>
            <a:ext cx="695325" cy="914400"/>
            <a:chOff x="3570" y="2117"/>
            <a:chExt cx="438" cy="576"/>
          </a:xfrm>
        </p:grpSpPr>
        <p:sp>
          <p:nvSpPr>
            <p:cNvPr id="1313796" name="矩形 1313795"/>
            <p:cNvSpPr/>
            <p:nvPr/>
          </p:nvSpPr>
          <p:spPr>
            <a:xfrm>
              <a:off x="3570" y="2117"/>
              <a:ext cx="438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43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100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13797" name="直接连接符 1313796"/>
            <p:cNvSpPr/>
            <p:nvPr/>
          </p:nvSpPr>
          <p:spPr>
            <a:xfrm>
              <a:off x="3610" y="2405"/>
              <a:ext cx="35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13798" name="组合 1313797"/>
          <p:cNvGrpSpPr/>
          <p:nvPr/>
        </p:nvGrpSpPr>
        <p:grpSpPr>
          <a:xfrm>
            <a:off x="2497138" y="1211263"/>
            <a:ext cx="523875" cy="914400"/>
            <a:chOff x="1614" y="808"/>
            <a:chExt cx="330" cy="576"/>
          </a:xfrm>
        </p:grpSpPr>
        <p:sp>
          <p:nvSpPr>
            <p:cNvPr id="1313799" name="矩形 1313798"/>
            <p:cNvSpPr/>
            <p:nvPr/>
          </p:nvSpPr>
          <p:spPr>
            <a:xfrm>
              <a:off x="1614" y="808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9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10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13800" name="直接连接符 1313799"/>
            <p:cNvSpPr/>
            <p:nvPr/>
          </p:nvSpPr>
          <p:spPr>
            <a:xfrm>
              <a:off x="1661" y="1096"/>
              <a:ext cx="23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13801" name="组合 1313800"/>
          <p:cNvGrpSpPr/>
          <p:nvPr/>
        </p:nvGrpSpPr>
        <p:grpSpPr>
          <a:xfrm>
            <a:off x="5154613" y="1211263"/>
            <a:ext cx="523875" cy="914400"/>
            <a:chOff x="1614" y="808"/>
            <a:chExt cx="330" cy="576"/>
          </a:xfrm>
        </p:grpSpPr>
        <p:sp>
          <p:nvSpPr>
            <p:cNvPr id="1313802" name="矩形 1313801"/>
            <p:cNvSpPr/>
            <p:nvPr/>
          </p:nvSpPr>
          <p:spPr>
            <a:xfrm>
              <a:off x="1614" y="808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25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13803" name="直接连接符 1313802"/>
            <p:cNvSpPr/>
            <p:nvPr/>
          </p:nvSpPr>
          <p:spPr>
            <a:xfrm>
              <a:off x="1661" y="1096"/>
              <a:ext cx="23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13804" name="组合 1313803"/>
          <p:cNvGrpSpPr/>
          <p:nvPr/>
        </p:nvGrpSpPr>
        <p:grpSpPr>
          <a:xfrm>
            <a:off x="5895975" y="1211263"/>
            <a:ext cx="523875" cy="914400"/>
            <a:chOff x="1614" y="808"/>
            <a:chExt cx="330" cy="576"/>
          </a:xfrm>
        </p:grpSpPr>
        <p:sp>
          <p:nvSpPr>
            <p:cNvPr id="1313805" name="矩形 1313804"/>
            <p:cNvSpPr/>
            <p:nvPr/>
          </p:nvSpPr>
          <p:spPr>
            <a:xfrm>
              <a:off x="1614" y="808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11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45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13806" name="直接连接符 1313805"/>
            <p:cNvSpPr/>
            <p:nvPr/>
          </p:nvSpPr>
          <p:spPr>
            <a:xfrm>
              <a:off x="1661" y="1096"/>
              <a:ext cx="23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13807" name="组合 1313806"/>
          <p:cNvGrpSpPr/>
          <p:nvPr/>
        </p:nvGrpSpPr>
        <p:grpSpPr>
          <a:xfrm>
            <a:off x="585788" y="2781300"/>
            <a:ext cx="4202112" cy="1719263"/>
            <a:chOff x="340" y="1790"/>
            <a:chExt cx="2647" cy="1083"/>
          </a:xfrm>
        </p:grpSpPr>
        <p:pic>
          <p:nvPicPr>
            <p:cNvPr id="1313808" name="图片 1313807" descr="00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9" y="1827"/>
              <a:ext cx="1905" cy="104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13809" name="矩形 1313808"/>
            <p:cNvSpPr/>
            <p:nvPr/>
          </p:nvSpPr>
          <p:spPr>
            <a:xfrm>
              <a:off x="340" y="1790"/>
              <a:ext cx="1951" cy="10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可以把所有的小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数化成分数，通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分后再进行比较。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1313810" name="图片 1313809" descr="P-98"/>
            <p:cNvPicPr>
              <a:picLocks noChangeAspect="1"/>
            </p:cNvPicPr>
            <p:nvPr/>
          </p:nvPicPr>
          <p:blipFill>
            <a:blip r:embed="rId3"/>
            <a:srcRect r="58464"/>
            <a:stretch>
              <a:fillRect/>
            </a:stretch>
          </p:blipFill>
          <p:spPr>
            <a:xfrm>
              <a:off x="2322" y="1889"/>
              <a:ext cx="665" cy="95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13811" name="组合 1313810"/>
          <p:cNvGrpSpPr/>
          <p:nvPr/>
        </p:nvGrpSpPr>
        <p:grpSpPr>
          <a:xfrm>
            <a:off x="4356100" y="2986088"/>
            <a:ext cx="4464050" cy="2027237"/>
            <a:chOff x="2699" y="1790"/>
            <a:chExt cx="2812" cy="1277"/>
          </a:xfrm>
        </p:grpSpPr>
        <p:pic>
          <p:nvPicPr>
            <p:cNvPr id="1313812" name="图片 1313811" descr="00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76" y="1842"/>
              <a:ext cx="1737" cy="104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13813" name="矩形 1313812"/>
            <p:cNvSpPr/>
            <p:nvPr/>
          </p:nvSpPr>
          <p:spPr>
            <a:xfrm>
              <a:off x="3798" y="1790"/>
              <a:ext cx="1713" cy="10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把所有的分数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化成小数来比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较更方便一些。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1313814" name="图片 1313813" descr="P-98"/>
            <p:cNvPicPr>
              <a:picLocks noChangeAspect="1"/>
            </p:cNvPicPr>
            <p:nvPr/>
          </p:nvPicPr>
          <p:blipFill>
            <a:blip r:embed="rId3"/>
            <a:srcRect l="41661"/>
            <a:stretch>
              <a:fillRect/>
            </a:stretch>
          </p:blipFill>
          <p:spPr>
            <a:xfrm>
              <a:off x="2699" y="2115"/>
              <a:ext cx="934" cy="95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13815" name="组合 1313814"/>
          <p:cNvGrpSpPr/>
          <p:nvPr/>
        </p:nvGrpSpPr>
        <p:grpSpPr>
          <a:xfrm>
            <a:off x="566738" y="1327150"/>
            <a:ext cx="1025525" cy="569913"/>
            <a:chOff x="585" y="1319"/>
            <a:chExt cx="646" cy="359"/>
          </a:xfrm>
        </p:grpSpPr>
        <p:pic>
          <p:nvPicPr>
            <p:cNvPr id="1313816" name="图片 1313815" descr="小鱼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5" y="1319"/>
              <a:ext cx="515" cy="3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13817" name="矩形 1313816"/>
            <p:cNvSpPr/>
            <p:nvPr/>
          </p:nvSpPr>
          <p:spPr>
            <a:xfrm>
              <a:off x="745" y="1338"/>
              <a:ext cx="48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buClrTx/>
              </a:pPr>
              <a:r>
                <a:rPr lang="en-US" altLang="zh-CN" sz="2800" b="1" baseline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2</a:t>
              </a:r>
              <a:endParaRPr lang="en-US" altLang="zh-CN" sz="2800" b="1" baseline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1313818" name="组合 1313817"/>
          <p:cNvGrpSpPr/>
          <p:nvPr/>
        </p:nvGrpSpPr>
        <p:grpSpPr>
          <a:xfrm>
            <a:off x="1331913" y="4868863"/>
            <a:ext cx="5903912" cy="1347787"/>
            <a:chOff x="839" y="3067"/>
            <a:chExt cx="3719" cy="849"/>
          </a:xfrm>
        </p:grpSpPr>
        <p:pic>
          <p:nvPicPr>
            <p:cNvPr id="1313819" name="图片 1313818" descr="P-030"/>
            <p:cNvPicPr>
              <a:picLocks noChangeAspect="1"/>
            </p:cNvPicPr>
            <p:nvPr/>
          </p:nvPicPr>
          <p:blipFill>
            <a:blip r:embed="rId6"/>
            <a:srcRect r="37793"/>
            <a:stretch>
              <a:fillRect/>
            </a:stretch>
          </p:blipFill>
          <p:spPr>
            <a:xfrm>
              <a:off x="1701" y="3322"/>
              <a:ext cx="1330" cy="3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13820" name="图片 1313819" descr="P-030"/>
            <p:cNvPicPr>
              <a:picLocks noChangeAspect="1"/>
            </p:cNvPicPr>
            <p:nvPr/>
          </p:nvPicPr>
          <p:blipFill>
            <a:blip r:embed="rId6"/>
            <a:srcRect l="31900"/>
            <a:stretch>
              <a:fillRect/>
            </a:stretch>
          </p:blipFill>
          <p:spPr>
            <a:xfrm>
              <a:off x="2830" y="3322"/>
              <a:ext cx="1456" cy="3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13821" name="矩形 1313820"/>
            <p:cNvSpPr/>
            <p:nvPr/>
          </p:nvSpPr>
          <p:spPr>
            <a:xfrm>
              <a:off x="1858" y="3340"/>
              <a:ext cx="2700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怎样把分数化成小数呢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?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1313822" name="图片 1313821" descr="小精灵-01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9" y="3067"/>
              <a:ext cx="862" cy="84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1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1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1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314818" name="组合 1314817"/>
          <p:cNvGrpSpPr/>
          <p:nvPr/>
        </p:nvGrpSpPr>
        <p:grpSpPr>
          <a:xfrm>
            <a:off x="684213" y="2133600"/>
            <a:ext cx="1371600" cy="914400"/>
            <a:chOff x="839" y="1842"/>
            <a:chExt cx="864" cy="576"/>
          </a:xfrm>
        </p:grpSpPr>
        <p:grpSp>
          <p:nvGrpSpPr>
            <p:cNvPr id="1314819" name="组合 1314818"/>
            <p:cNvGrpSpPr/>
            <p:nvPr/>
          </p:nvGrpSpPr>
          <p:grpSpPr>
            <a:xfrm>
              <a:off x="839" y="1842"/>
              <a:ext cx="330" cy="576"/>
              <a:chOff x="1614" y="808"/>
              <a:chExt cx="330" cy="576"/>
            </a:xfrm>
          </p:grpSpPr>
          <p:sp>
            <p:nvSpPr>
              <p:cNvPr id="1314820" name="矩形 1314819"/>
              <p:cNvSpPr/>
              <p:nvPr/>
            </p:nvSpPr>
            <p:spPr>
              <a:xfrm>
                <a:off x="1614" y="808"/>
                <a:ext cx="330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14821" name="直接连接符 1314820"/>
              <p:cNvSpPr/>
              <p:nvPr/>
            </p:nvSpPr>
            <p:spPr>
              <a:xfrm>
                <a:off x="1661" y="1096"/>
                <a:ext cx="23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14822" name="矩形 1314821"/>
            <p:cNvSpPr/>
            <p:nvPr/>
          </p:nvSpPr>
          <p:spPr>
            <a:xfrm>
              <a:off x="1140" y="1972"/>
              <a:ext cx="563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 0.9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14823" name="组合 1314822"/>
          <p:cNvGrpSpPr/>
          <p:nvPr/>
        </p:nvGrpSpPr>
        <p:grpSpPr>
          <a:xfrm>
            <a:off x="684213" y="3236913"/>
            <a:ext cx="1712912" cy="914400"/>
            <a:chOff x="2200" y="1842"/>
            <a:chExt cx="1079" cy="576"/>
          </a:xfrm>
        </p:grpSpPr>
        <p:grpSp>
          <p:nvGrpSpPr>
            <p:cNvPr id="1314824" name="组合 1314823"/>
            <p:cNvGrpSpPr/>
            <p:nvPr/>
          </p:nvGrpSpPr>
          <p:grpSpPr>
            <a:xfrm>
              <a:off x="2200" y="1842"/>
              <a:ext cx="438" cy="576"/>
              <a:chOff x="3570" y="2117"/>
              <a:chExt cx="438" cy="576"/>
            </a:xfrm>
          </p:grpSpPr>
          <p:sp>
            <p:nvSpPr>
              <p:cNvPr id="1314825" name="矩形 1314824"/>
              <p:cNvSpPr/>
              <p:nvPr/>
            </p:nvSpPr>
            <p:spPr>
              <a:xfrm>
                <a:off x="3570" y="2117"/>
                <a:ext cx="438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43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100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14826" name="直接连接符 1314825"/>
              <p:cNvSpPr/>
              <p:nvPr/>
            </p:nvSpPr>
            <p:spPr>
              <a:xfrm>
                <a:off x="3610" y="2405"/>
                <a:ext cx="358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14827" name="矩形 1314826"/>
            <p:cNvSpPr/>
            <p:nvPr/>
          </p:nvSpPr>
          <p:spPr>
            <a:xfrm>
              <a:off x="2608" y="1972"/>
              <a:ext cx="671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 0.43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14828" name="组合 1314827"/>
          <p:cNvGrpSpPr/>
          <p:nvPr/>
        </p:nvGrpSpPr>
        <p:grpSpPr>
          <a:xfrm>
            <a:off x="2057400" y="4105275"/>
            <a:ext cx="6632575" cy="1700213"/>
            <a:chOff x="1172" y="2432"/>
            <a:chExt cx="4178" cy="1071"/>
          </a:xfrm>
        </p:grpSpPr>
        <p:sp>
          <p:nvSpPr>
            <p:cNvPr id="1314829" name="圆角矩形 1314828"/>
            <p:cNvSpPr/>
            <p:nvPr/>
          </p:nvSpPr>
          <p:spPr>
            <a:xfrm>
              <a:off x="2526" y="2451"/>
              <a:ext cx="2727" cy="711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cap="flat" cmpd="sng">
              <a:solidFill>
                <a:srgbClr val="0099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4830" name="矩形 1314829"/>
            <p:cNvSpPr/>
            <p:nvPr/>
          </p:nvSpPr>
          <p:spPr>
            <a:xfrm>
              <a:off x="2527" y="2453"/>
              <a:ext cx="2823" cy="6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>
                <a:lnSpc>
                  <a:spcPct val="12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分母不是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10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，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100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，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1 000</a:t>
              </a:r>
              <a:r>
                <a:rPr lang="en-US" altLang="zh-CN" sz="2700" b="1" baseline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··· 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的分数怎样化成小数呢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?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1314831" name="图片 1314830" descr="P-98-2"/>
            <p:cNvPicPr>
              <a:picLocks noChangeAspect="1"/>
            </p:cNvPicPr>
            <p:nvPr/>
          </p:nvPicPr>
          <p:blipFill>
            <a:blip r:embed="rId2"/>
            <a:srcRect r="56798"/>
            <a:stretch>
              <a:fillRect/>
            </a:stretch>
          </p:blipFill>
          <p:spPr>
            <a:xfrm>
              <a:off x="1172" y="2432"/>
              <a:ext cx="982" cy="10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14832" name="椭圆 1314831"/>
            <p:cNvSpPr/>
            <p:nvPr/>
          </p:nvSpPr>
          <p:spPr>
            <a:xfrm>
              <a:off x="2252" y="2613"/>
              <a:ext cx="258" cy="138"/>
            </a:xfrm>
            <a:prstGeom prst="ellipse">
              <a:avLst/>
            </a:prstGeom>
            <a:solidFill>
              <a:srgbClr val="FFFF99"/>
            </a:solidFill>
            <a:ln w="19050" cap="flat" cmpd="sng">
              <a:solidFill>
                <a:srgbClr val="0099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4833" name="椭圆 1314832"/>
            <p:cNvSpPr/>
            <p:nvPr/>
          </p:nvSpPr>
          <p:spPr>
            <a:xfrm>
              <a:off x="2155" y="2704"/>
              <a:ext cx="181" cy="97"/>
            </a:xfrm>
            <a:prstGeom prst="ellipse">
              <a:avLst/>
            </a:prstGeom>
            <a:solidFill>
              <a:srgbClr val="FFFF99"/>
            </a:solidFill>
            <a:ln w="19050" cap="flat" cmpd="sng">
              <a:solidFill>
                <a:srgbClr val="0099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314834" name="组合 1314833"/>
          <p:cNvGrpSpPr/>
          <p:nvPr/>
        </p:nvGrpSpPr>
        <p:grpSpPr>
          <a:xfrm>
            <a:off x="2319338" y="1463675"/>
            <a:ext cx="6246812" cy="1820863"/>
            <a:chOff x="1461" y="859"/>
            <a:chExt cx="3935" cy="1147"/>
          </a:xfrm>
        </p:grpSpPr>
        <p:pic>
          <p:nvPicPr>
            <p:cNvPr id="1314835" name="图片 1314834" descr="P-98-2"/>
            <p:cNvPicPr>
              <a:picLocks noChangeAspect="1"/>
            </p:cNvPicPr>
            <p:nvPr/>
          </p:nvPicPr>
          <p:blipFill>
            <a:blip r:embed="rId3"/>
            <a:srcRect r="53552"/>
            <a:stretch>
              <a:fillRect/>
            </a:stretch>
          </p:blipFill>
          <p:spPr>
            <a:xfrm>
              <a:off x="1461" y="935"/>
              <a:ext cx="1056" cy="1071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314836" name="组合 1314835"/>
            <p:cNvGrpSpPr/>
            <p:nvPr/>
          </p:nvGrpSpPr>
          <p:grpSpPr>
            <a:xfrm>
              <a:off x="2517" y="859"/>
              <a:ext cx="2879" cy="711"/>
              <a:chOff x="2381" y="950"/>
              <a:chExt cx="2879" cy="711"/>
            </a:xfrm>
          </p:grpSpPr>
          <p:pic>
            <p:nvPicPr>
              <p:cNvPr id="1314837" name="图片 1314836" descr="P-041"/>
              <p:cNvPicPr>
                <a:picLocks noChangeAspect="1"/>
              </p:cNvPicPr>
              <p:nvPr/>
            </p:nvPicPr>
            <p:blipFill>
              <a:blip r:embed="rId4"/>
              <a:srcRect r="17380"/>
              <a:stretch>
                <a:fillRect/>
              </a:stretch>
            </p:blipFill>
            <p:spPr>
              <a:xfrm>
                <a:off x="2381" y="981"/>
                <a:ext cx="1911" cy="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14838" name="图片 1314837" descr="P-041"/>
              <p:cNvPicPr>
                <a:picLocks noChangeAspect="1"/>
              </p:cNvPicPr>
              <p:nvPr/>
            </p:nvPicPr>
            <p:blipFill>
              <a:blip r:embed="rId4"/>
              <a:srcRect l="34933"/>
              <a:stretch>
                <a:fillRect/>
              </a:stretch>
            </p:blipFill>
            <p:spPr>
              <a:xfrm>
                <a:off x="3734" y="981"/>
                <a:ext cx="1505" cy="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14839" name="矩形 1314838"/>
              <p:cNvSpPr/>
              <p:nvPr/>
            </p:nvSpPr>
            <p:spPr>
              <a:xfrm>
                <a:off x="2540" y="950"/>
                <a:ext cx="2720" cy="6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lvl="0">
                  <a:lnSpc>
                    <a:spcPct val="120000"/>
                  </a:lnSpc>
                </a:pP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分母是 </a:t>
                </a:r>
                <a:r>
                  <a:rPr lang="en-US" altLang="zh-CN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，</a:t>
                </a:r>
                <a:r>
                  <a:rPr lang="en-US" altLang="zh-CN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100</a:t>
                </a: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，</a:t>
                </a:r>
                <a:r>
                  <a:rPr lang="en-US" altLang="zh-CN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1 000</a:t>
                </a: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，</a:t>
                </a:r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··· 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120000"/>
                  </a:lnSpc>
                </a:pP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的分数可以直接写成小数。</a:t>
                </a:r>
                <a:endPara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</p:grpSp>
    </p:spTree>
  </p:cSld>
  <p:clrMapOvr>
    <a:masterClrMapping/>
  </p:clrMapOvr>
  <p:transition spd="med">
    <p:wipe dir="r"/>
  </p:transition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315842" name="组合 1315841"/>
          <p:cNvGrpSpPr/>
          <p:nvPr/>
        </p:nvGrpSpPr>
        <p:grpSpPr>
          <a:xfrm>
            <a:off x="1187450" y="981075"/>
            <a:ext cx="536575" cy="946150"/>
            <a:chOff x="1769" y="1408"/>
            <a:chExt cx="364" cy="596"/>
          </a:xfrm>
        </p:grpSpPr>
        <p:sp>
          <p:nvSpPr>
            <p:cNvPr id="1315843" name="矩形 1315842"/>
            <p:cNvSpPr/>
            <p:nvPr/>
          </p:nvSpPr>
          <p:spPr>
            <a:xfrm>
              <a:off x="1769" y="1408"/>
              <a:ext cx="364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25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15844" name="直接连接符 1315843"/>
            <p:cNvSpPr/>
            <p:nvPr/>
          </p:nvSpPr>
          <p:spPr>
            <a:xfrm>
              <a:off x="1823" y="1705"/>
              <a:ext cx="259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15845" name="组合 1315844"/>
          <p:cNvGrpSpPr/>
          <p:nvPr/>
        </p:nvGrpSpPr>
        <p:grpSpPr>
          <a:xfrm>
            <a:off x="1652588" y="981075"/>
            <a:ext cx="1444625" cy="946150"/>
            <a:chOff x="2715" y="1020"/>
            <a:chExt cx="910" cy="596"/>
          </a:xfrm>
        </p:grpSpPr>
        <p:grpSp>
          <p:nvGrpSpPr>
            <p:cNvPr id="1315846" name="组合 1315845"/>
            <p:cNvGrpSpPr/>
            <p:nvPr/>
          </p:nvGrpSpPr>
          <p:grpSpPr>
            <a:xfrm>
              <a:off x="2925" y="1020"/>
              <a:ext cx="700" cy="596"/>
              <a:chOff x="2925" y="1020"/>
              <a:chExt cx="700" cy="596"/>
            </a:xfrm>
          </p:grpSpPr>
          <p:sp>
            <p:nvSpPr>
              <p:cNvPr id="1315847" name="矩形 1315846"/>
              <p:cNvSpPr/>
              <p:nvPr/>
            </p:nvSpPr>
            <p:spPr>
              <a:xfrm>
                <a:off x="2925" y="1020"/>
                <a:ext cx="700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25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15848" name="直接连接符 1315847"/>
              <p:cNvSpPr/>
              <p:nvPr/>
            </p:nvSpPr>
            <p:spPr>
              <a:xfrm>
                <a:off x="2969" y="1315"/>
                <a:ext cx="613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15849" name="矩形 1315848"/>
            <p:cNvSpPr/>
            <p:nvPr/>
          </p:nvSpPr>
          <p:spPr>
            <a:xfrm>
              <a:off x="2715" y="1134"/>
              <a:ext cx="242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15850" name="组合 1315849"/>
          <p:cNvGrpSpPr/>
          <p:nvPr/>
        </p:nvGrpSpPr>
        <p:grpSpPr>
          <a:xfrm>
            <a:off x="3019425" y="981075"/>
            <a:ext cx="1060450" cy="946150"/>
            <a:chOff x="3560" y="1020"/>
            <a:chExt cx="668" cy="596"/>
          </a:xfrm>
        </p:grpSpPr>
        <p:grpSp>
          <p:nvGrpSpPr>
            <p:cNvPr id="1315851" name="组合 1315850"/>
            <p:cNvGrpSpPr/>
            <p:nvPr/>
          </p:nvGrpSpPr>
          <p:grpSpPr>
            <a:xfrm>
              <a:off x="3778" y="1020"/>
              <a:ext cx="450" cy="596"/>
              <a:chOff x="1236" y="2568"/>
              <a:chExt cx="450" cy="596"/>
            </a:xfrm>
          </p:grpSpPr>
          <p:sp>
            <p:nvSpPr>
              <p:cNvPr id="1315852" name="矩形 1315851"/>
              <p:cNvSpPr/>
              <p:nvPr/>
            </p:nvSpPr>
            <p:spPr>
              <a:xfrm>
                <a:off x="1236" y="2568"/>
                <a:ext cx="450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28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100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15853" name="直接连接符 1315852"/>
              <p:cNvSpPr/>
              <p:nvPr/>
            </p:nvSpPr>
            <p:spPr>
              <a:xfrm>
                <a:off x="1281" y="2865"/>
                <a:ext cx="361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15854" name="矩形 1315853"/>
            <p:cNvSpPr/>
            <p:nvPr/>
          </p:nvSpPr>
          <p:spPr>
            <a:xfrm>
              <a:off x="3560" y="1134"/>
              <a:ext cx="242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315855" name="矩形 1315854"/>
          <p:cNvSpPr/>
          <p:nvPr/>
        </p:nvSpPr>
        <p:spPr>
          <a:xfrm>
            <a:off x="4027488" y="1162050"/>
            <a:ext cx="1223962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= 0.28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15856" name="矩形 1315855"/>
          <p:cNvSpPr/>
          <p:nvPr/>
        </p:nvSpPr>
        <p:spPr>
          <a:xfrm>
            <a:off x="5003800" y="1162050"/>
            <a:ext cx="3997325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利用分数的基本性质</a:t>
            </a:r>
            <a:r>
              <a:rPr lang="en-US" altLang="zh-CN" sz="28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800" b="1" baseline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15857" name="矩形 1315856"/>
          <p:cNvSpPr/>
          <p:nvPr/>
        </p:nvSpPr>
        <p:spPr>
          <a:xfrm>
            <a:off x="4498975" y="2170113"/>
            <a:ext cx="4251325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利用分数与除法的关系</a:t>
            </a:r>
            <a:r>
              <a:rPr lang="en-US" altLang="zh-CN" sz="28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800" b="1" baseline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315858" name="组合 1315857"/>
          <p:cNvGrpSpPr/>
          <p:nvPr/>
        </p:nvGrpSpPr>
        <p:grpSpPr>
          <a:xfrm>
            <a:off x="1187450" y="1989138"/>
            <a:ext cx="3673475" cy="946150"/>
            <a:chOff x="385" y="1745"/>
            <a:chExt cx="2314" cy="596"/>
          </a:xfrm>
        </p:grpSpPr>
        <p:grpSp>
          <p:nvGrpSpPr>
            <p:cNvPr id="1315859" name="组合 1315858"/>
            <p:cNvGrpSpPr/>
            <p:nvPr/>
          </p:nvGrpSpPr>
          <p:grpSpPr>
            <a:xfrm>
              <a:off x="702" y="1745"/>
              <a:ext cx="338" cy="596"/>
              <a:chOff x="1769" y="1408"/>
              <a:chExt cx="364" cy="596"/>
            </a:xfrm>
          </p:grpSpPr>
          <p:sp>
            <p:nvSpPr>
              <p:cNvPr id="1315860" name="矩形 1315859"/>
              <p:cNvSpPr/>
              <p:nvPr/>
            </p:nvSpPr>
            <p:spPr>
              <a:xfrm>
                <a:off x="1769" y="1408"/>
                <a:ext cx="364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15861" name="直接连接符 1315860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15862" name="矩形 1315861"/>
            <p:cNvSpPr/>
            <p:nvPr/>
          </p:nvSpPr>
          <p:spPr>
            <a:xfrm>
              <a:off x="995" y="1859"/>
              <a:ext cx="1704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 7</a:t>
              </a:r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÷</a:t>
              </a:r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25 = 0.28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15863" name="矩形 1315862"/>
            <p:cNvSpPr/>
            <p:nvPr/>
          </p:nvSpPr>
          <p:spPr>
            <a:xfrm>
              <a:off x="385" y="1859"/>
              <a:ext cx="408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或</a:t>
              </a:r>
              <a:endPara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15864" name="组合 1315863"/>
          <p:cNvGrpSpPr/>
          <p:nvPr/>
        </p:nvGrpSpPr>
        <p:grpSpPr>
          <a:xfrm>
            <a:off x="1187450" y="2924175"/>
            <a:ext cx="536575" cy="946150"/>
            <a:chOff x="1769" y="1408"/>
            <a:chExt cx="364" cy="596"/>
          </a:xfrm>
        </p:grpSpPr>
        <p:sp>
          <p:nvSpPr>
            <p:cNvPr id="1315865" name="矩形 1315864"/>
            <p:cNvSpPr/>
            <p:nvPr/>
          </p:nvSpPr>
          <p:spPr>
            <a:xfrm>
              <a:off x="1769" y="1408"/>
              <a:ext cx="364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11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45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15866" name="直接连接符 1315865"/>
            <p:cNvSpPr/>
            <p:nvPr/>
          </p:nvSpPr>
          <p:spPr>
            <a:xfrm>
              <a:off x="1823" y="1705"/>
              <a:ext cx="259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315867" name="矩形 1315866"/>
          <p:cNvSpPr/>
          <p:nvPr/>
        </p:nvSpPr>
        <p:spPr>
          <a:xfrm>
            <a:off x="1652588" y="3105150"/>
            <a:ext cx="2065337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= 11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45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15868" name="矩形 1315867"/>
          <p:cNvSpPr/>
          <p:nvPr/>
        </p:nvSpPr>
        <p:spPr>
          <a:xfrm>
            <a:off x="3092450" y="3111500"/>
            <a:ext cx="42402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≈</a:t>
            </a:r>
            <a:r>
              <a:rPr lang="en-US" altLang="zh-CN" sz="2800" b="1" baseline="30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0.24 </a:t>
            </a:r>
            <a:r>
              <a:rPr lang="en-US" altLang="zh-CN" sz="28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保留两位小数</a:t>
            </a:r>
            <a:r>
              <a:rPr lang="en-US" altLang="zh-CN" sz="28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800" b="1" baseline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15869" name="矩形 1315868"/>
          <p:cNvSpPr/>
          <p:nvPr/>
        </p:nvSpPr>
        <p:spPr>
          <a:xfrm>
            <a:off x="468313" y="3789363"/>
            <a:ext cx="8281987" cy="137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用分子除以分母除不尽时，要根据需要按  “四 舍五入” 法保留几位小数。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15870" name="组合 1315869"/>
          <p:cNvGrpSpPr/>
          <p:nvPr/>
        </p:nvGrpSpPr>
        <p:grpSpPr>
          <a:xfrm>
            <a:off x="539750" y="5060950"/>
            <a:ext cx="8201025" cy="938213"/>
            <a:chOff x="340" y="3188"/>
            <a:chExt cx="5166" cy="591"/>
          </a:xfrm>
        </p:grpSpPr>
        <p:sp>
          <p:nvSpPr>
            <p:cNvPr id="1315871" name="矩形 1315870"/>
            <p:cNvSpPr/>
            <p:nvPr/>
          </p:nvSpPr>
          <p:spPr>
            <a:xfrm>
              <a:off x="340" y="3318"/>
              <a:ext cx="4750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所以，         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＜</a:t>
              </a:r>
              <a:r>
                <a:rPr lang="en-US" altLang="zh-CN" sz="2700" b="1" baseline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0.25</a:t>
              </a:r>
              <a:r>
                <a:rPr lang="en-US" altLang="zh-CN" sz="2700" b="1" baseline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＜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          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＜           ＜</a:t>
              </a:r>
              <a:r>
                <a:rPr lang="en-US" altLang="zh-CN" sz="2700" b="1" baseline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0.7</a:t>
              </a:r>
              <a:r>
                <a:rPr lang="en-US" altLang="zh-CN" sz="2700" b="1" baseline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＜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315872" name="组合 1315871"/>
            <p:cNvGrpSpPr/>
            <p:nvPr/>
          </p:nvGrpSpPr>
          <p:grpSpPr>
            <a:xfrm>
              <a:off x="4732" y="3188"/>
              <a:ext cx="774" cy="576"/>
              <a:chOff x="2608" y="3671"/>
              <a:chExt cx="774" cy="576"/>
            </a:xfrm>
          </p:grpSpPr>
          <p:sp>
            <p:nvSpPr>
              <p:cNvPr id="1315873" name="矩形 1315872"/>
              <p:cNvSpPr/>
              <p:nvPr/>
            </p:nvSpPr>
            <p:spPr>
              <a:xfrm>
                <a:off x="2608" y="3694"/>
                <a:ext cx="774" cy="53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5000" b="0" baseline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5000" b="0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3000" b="0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5000" b="0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5000" b="0" baseline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5000" b="0" baseline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315874" name="组合 1315873"/>
              <p:cNvGrpSpPr/>
              <p:nvPr/>
            </p:nvGrpSpPr>
            <p:grpSpPr>
              <a:xfrm>
                <a:off x="2835" y="3671"/>
                <a:ext cx="330" cy="576"/>
                <a:chOff x="1614" y="808"/>
                <a:chExt cx="330" cy="576"/>
              </a:xfrm>
            </p:grpSpPr>
            <p:sp>
              <p:nvSpPr>
                <p:cNvPr id="1315875" name="矩形 1315874"/>
                <p:cNvSpPr/>
                <p:nvPr/>
              </p:nvSpPr>
              <p:spPr>
                <a:xfrm>
                  <a:off x="1614" y="808"/>
                  <a:ext cx="330" cy="576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 lIns="90000" tIns="46800" rIns="90000" bIns="46800" anchor="t">
                  <a:spAutoFit/>
                </a:bodyPr>
                <a:p>
                  <a:pPr lvl="0" algn="ctr"/>
                  <a:r>
                    <a:rPr lang="en-US" altLang="zh-CN" sz="27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9</a:t>
                  </a:r>
                  <a:endPara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 algn="ctr"/>
                  <a:r>
                    <a:rPr lang="en-US" altLang="zh-CN" sz="27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10</a:t>
                  </a:r>
                  <a:endPara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315876" name="直接连接符 1315875"/>
                <p:cNvSpPr/>
                <p:nvPr/>
              </p:nvSpPr>
              <p:spPr>
                <a:xfrm>
                  <a:off x="1661" y="1096"/>
                  <a:ext cx="239" cy="0"/>
                </a:xfrm>
                <a:prstGeom prst="line">
                  <a:avLst/>
                </a:prstGeom>
                <a:ln w="158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</p:grpSp>
        <p:grpSp>
          <p:nvGrpSpPr>
            <p:cNvPr id="1315877" name="组合 1315876"/>
            <p:cNvGrpSpPr/>
            <p:nvPr/>
          </p:nvGrpSpPr>
          <p:grpSpPr>
            <a:xfrm>
              <a:off x="839" y="3203"/>
              <a:ext cx="814" cy="576"/>
              <a:chOff x="4356" y="3022"/>
              <a:chExt cx="814" cy="576"/>
            </a:xfrm>
          </p:grpSpPr>
          <p:sp>
            <p:nvSpPr>
              <p:cNvPr id="1315878" name="矩形 1315877"/>
              <p:cNvSpPr/>
              <p:nvPr/>
            </p:nvSpPr>
            <p:spPr>
              <a:xfrm>
                <a:off x="4356" y="3049"/>
                <a:ext cx="814" cy="53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5000" b="0" baseline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5000" b="0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en-US" altLang="zh-CN" sz="5000" b="0" baseline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5000" b="0" baseline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315879" name="组合 1315878"/>
              <p:cNvGrpSpPr/>
              <p:nvPr/>
            </p:nvGrpSpPr>
            <p:grpSpPr>
              <a:xfrm>
                <a:off x="4604" y="3022"/>
                <a:ext cx="330" cy="576"/>
                <a:chOff x="1614" y="808"/>
                <a:chExt cx="330" cy="576"/>
              </a:xfrm>
            </p:grpSpPr>
            <p:sp>
              <p:nvSpPr>
                <p:cNvPr id="1315880" name="矩形 1315879"/>
                <p:cNvSpPr/>
                <p:nvPr/>
              </p:nvSpPr>
              <p:spPr>
                <a:xfrm>
                  <a:off x="1614" y="808"/>
                  <a:ext cx="330" cy="576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 lIns="90000" tIns="46800" rIns="90000" bIns="46800" anchor="t">
                  <a:spAutoFit/>
                </a:bodyPr>
                <a:p>
                  <a:pPr lvl="0" algn="ctr"/>
                  <a:r>
                    <a:rPr lang="en-US" altLang="zh-CN" sz="27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11</a:t>
                  </a:r>
                  <a:endPara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 algn="ctr"/>
                  <a:r>
                    <a:rPr lang="en-US" altLang="zh-CN" sz="27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45</a:t>
                  </a:r>
                  <a:endPara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315881" name="直接连接符 1315880"/>
                <p:cNvSpPr/>
                <p:nvPr/>
              </p:nvSpPr>
              <p:spPr>
                <a:xfrm>
                  <a:off x="1661" y="1096"/>
                  <a:ext cx="239" cy="0"/>
                </a:xfrm>
                <a:prstGeom prst="line">
                  <a:avLst/>
                </a:prstGeom>
                <a:ln w="158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</p:grpSp>
        <p:grpSp>
          <p:nvGrpSpPr>
            <p:cNvPr id="1315882" name="组合 1315881"/>
            <p:cNvGrpSpPr/>
            <p:nvPr/>
          </p:nvGrpSpPr>
          <p:grpSpPr>
            <a:xfrm>
              <a:off x="2453" y="3203"/>
              <a:ext cx="774" cy="576"/>
              <a:chOff x="2701" y="3203"/>
              <a:chExt cx="774" cy="576"/>
            </a:xfrm>
          </p:grpSpPr>
          <p:sp>
            <p:nvSpPr>
              <p:cNvPr id="1315883" name="矩形 1315882"/>
              <p:cNvSpPr/>
              <p:nvPr/>
            </p:nvSpPr>
            <p:spPr>
              <a:xfrm>
                <a:off x="2701" y="3239"/>
                <a:ext cx="774" cy="53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5000" b="0" baseline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3000" b="0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5000" b="0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</a:t>
                </a:r>
                <a:r>
                  <a:rPr lang="en-US" altLang="zh-CN" sz="5000" b="0" baseline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5000" b="0" baseline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315884" name="组合 1315883"/>
              <p:cNvGrpSpPr/>
              <p:nvPr/>
            </p:nvGrpSpPr>
            <p:grpSpPr>
              <a:xfrm>
                <a:off x="2933" y="3203"/>
                <a:ext cx="330" cy="576"/>
                <a:chOff x="1614" y="808"/>
                <a:chExt cx="330" cy="576"/>
              </a:xfrm>
            </p:grpSpPr>
            <p:sp>
              <p:nvSpPr>
                <p:cNvPr id="1315885" name="矩形 1315884"/>
                <p:cNvSpPr/>
                <p:nvPr/>
              </p:nvSpPr>
              <p:spPr>
                <a:xfrm>
                  <a:off x="1614" y="808"/>
                  <a:ext cx="330" cy="576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 lIns="90000" tIns="46800" rIns="90000" bIns="46800" anchor="t">
                  <a:spAutoFit/>
                </a:bodyPr>
                <a:p>
                  <a:pPr lvl="0" algn="ctr"/>
                  <a:r>
                    <a:rPr lang="en-US" altLang="zh-CN" sz="27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7</a:t>
                  </a:r>
                  <a:endPara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 algn="ctr"/>
                  <a:r>
                    <a:rPr lang="en-US" altLang="zh-CN" sz="27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25</a:t>
                  </a:r>
                  <a:endPara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315886" name="直接连接符 1315885"/>
                <p:cNvSpPr/>
                <p:nvPr/>
              </p:nvSpPr>
              <p:spPr>
                <a:xfrm>
                  <a:off x="1661" y="1096"/>
                  <a:ext cx="239" cy="0"/>
                </a:xfrm>
                <a:prstGeom prst="line">
                  <a:avLst/>
                </a:prstGeom>
                <a:ln w="158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</p:grpSp>
        <p:grpSp>
          <p:nvGrpSpPr>
            <p:cNvPr id="1315887" name="组合 1315886"/>
            <p:cNvGrpSpPr/>
            <p:nvPr/>
          </p:nvGrpSpPr>
          <p:grpSpPr>
            <a:xfrm>
              <a:off x="3190" y="3203"/>
              <a:ext cx="854" cy="576"/>
              <a:chOff x="4251" y="3339"/>
              <a:chExt cx="854" cy="576"/>
            </a:xfrm>
          </p:grpSpPr>
          <p:grpSp>
            <p:nvGrpSpPr>
              <p:cNvPr id="1315888" name="组合 1315887"/>
              <p:cNvGrpSpPr/>
              <p:nvPr/>
            </p:nvGrpSpPr>
            <p:grpSpPr>
              <a:xfrm>
                <a:off x="4468" y="3339"/>
                <a:ext cx="438" cy="576"/>
                <a:chOff x="3570" y="2117"/>
                <a:chExt cx="438" cy="576"/>
              </a:xfrm>
            </p:grpSpPr>
            <p:sp>
              <p:nvSpPr>
                <p:cNvPr id="1315889" name="矩形 1315888"/>
                <p:cNvSpPr/>
                <p:nvPr/>
              </p:nvSpPr>
              <p:spPr>
                <a:xfrm>
                  <a:off x="3570" y="2117"/>
                  <a:ext cx="438" cy="576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 lIns="90000" tIns="46800" rIns="90000" bIns="46800" anchor="t">
                  <a:spAutoFit/>
                </a:bodyPr>
                <a:p>
                  <a:pPr lvl="0" algn="ctr"/>
                  <a:r>
                    <a:rPr lang="en-US" altLang="zh-CN" sz="27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43</a:t>
                  </a:r>
                  <a:endPara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 algn="ctr"/>
                  <a:r>
                    <a:rPr lang="en-US" altLang="zh-CN" sz="27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100</a:t>
                  </a:r>
                  <a:endPara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315890" name="直接连接符 1315889"/>
                <p:cNvSpPr/>
                <p:nvPr/>
              </p:nvSpPr>
              <p:spPr>
                <a:xfrm>
                  <a:off x="3610" y="2405"/>
                  <a:ext cx="358" cy="0"/>
                </a:xfrm>
                <a:prstGeom prst="line">
                  <a:avLst/>
                </a:prstGeom>
                <a:ln w="158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  <p:sp>
            <p:nvSpPr>
              <p:cNvPr id="1315891" name="矩形 1315890"/>
              <p:cNvSpPr/>
              <p:nvPr/>
            </p:nvSpPr>
            <p:spPr>
              <a:xfrm>
                <a:off x="4251" y="3377"/>
                <a:ext cx="854" cy="53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5000" b="0" baseline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5000" b="0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000" b="0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5000" b="0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</a:t>
                </a:r>
                <a:r>
                  <a:rPr lang="en-US" altLang="zh-CN" sz="5000" b="0" baseline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5000" b="0" baseline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1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1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1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1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1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1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1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15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15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69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15869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15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5855" grpId="0"/>
      <p:bldP spid="1315856" grpId="0"/>
      <p:bldP spid="1315857" grpId="0"/>
      <p:bldP spid="1315867" grpId="0"/>
      <p:bldP spid="1315868" grpId="0"/>
    </p:bld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16866" name="矩形 1316865"/>
          <p:cNvSpPr/>
          <p:nvPr/>
        </p:nvSpPr>
        <p:spPr>
          <a:xfrm>
            <a:off x="611188" y="1174750"/>
            <a:ext cx="7921625" cy="137477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把下列分数化成小数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不能化成有限小数的保留两位小数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16867" name="组合 1316866"/>
          <p:cNvGrpSpPr/>
          <p:nvPr/>
        </p:nvGrpSpPr>
        <p:grpSpPr>
          <a:xfrm>
            <a:off x="5108575" y="2852738"/>
            <a:ext cx="536575" cy="946150"/>
            <a:chOff x="1173" y="2834"/>
            <a:chExt cx="338" cy="596"/>
          </a:xfrm>
        </p:grpSpPr>
        <p:sp>
          <p:nvSpPr>
            <p:cNvPr id="1316868" name="矩形 1316867"/>
            <p:cNvSpPr/>
            <p:nvPr/>
          </p:nvSpPr>
          <p:spPr>
            <a:xfrm>
              <a:off x="1173" y="2834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9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20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16869" name="直接连接符 1316868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80808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16870" name="组合 1316869"/>
          <p:cNvGrpSpPr/>
          <p:nvPr/>
        </p:nvGrpSpPr>
        <p:grpSpPr>
          <a:xfrm>
            <a:off x="712788" y="2852738"/>
            <a:ext cx="981075" cy="946150"/>
            <a:chOff x="2990" y="1344"/>
            <a:chExt cx="508" cy="596"/>
          </a:xfrm>
        </p:grpSpPr>
        <p:sp>
          <p:nvSpPr>
            <p:cNvPr id="1316871" name="矩形 1316870"/>
            <p:cNvSpPr/>
            <p:nvPr/>
          </p:nvSpPr>
          <p:spPr>
            <a:xfrm>
              <a:off x="2990" y="1344"/>
              <a:ext cx="50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37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1 000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16872" name="直接连接符 1316871"/>
            <p:cNvSpPr/>
            <p:nvPr/>
          </p:nvSpPr>
          <p:spPr>
            <a:xfrm>
              <a:off x="3066" y="1642"/>
              <a:ext cx="35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316873" name="矩形 1316872"/>
          <p:cNvSpPr/>
          <p:nvPr/>
        </p:nvSpPr>
        <p:spPr>
          <a:xfrm>
            <a:off x="5551488" y="3055938"/>
            <a:ext cx="2565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= 9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20 = 0.45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16874" name="矩形 1316873"/>
          <p:cNvSpPr/>
          <p:nvPr/>
        </p:nvSpPr>
        <p:spPr>
          <a:xfrm>
            <a:off x="1593850" y="3055938"/>
            <a:ext cx="16097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= 0.037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16875" name="组合 1316874"/>
          <p:cNvGrpSpPr/>
          <p:nvPr/>
        </p:nvGrpSpPr>
        <p:grpSpPr>
          <a:xfrm>
            <a:off x="5108575" y="3906838"/>
            <a:ext cx="536575" cy="946150"/>
            <a:chOff x="1173" y="2834"/>
            <a:chExt cx="338" cy="596"/>
          </a:xfrm>
        </p:grpSpPr>
        <p:sp>
          <p:nvSpPr>
            <p:cNvPr id="1316876" name="矩形 1316875"/>
            <p:cNvSpPr/>
            <p:nvPr/>
          </p:nvSpPr>
          <p:spPr>
            <a:xfrm>
              <a:off x="1173" y="2834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30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16877" name="直接连接符 1316876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80808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316878" name="矩形 1316877"/>
          <p:cNvSpPr/>
          <p:nvPr/>
        </p:nvSpPr>
        <p:spPr>
          <a:xfrm>
            <a:off x="5551488" y="4121150"/>
            <a:ext cx="2565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= 7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30</a:t>
            </a:r>
            <a:r>
              <a:rPr lang="en-US" altLang="zh-CN" sz="2800" b="1" baseline="-2500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≈</a:t>
            </a:r>
            <a:r>
              <a:rPr lang="en-US" altLang="zh-CN" sz="2800" b="1" baseline="3000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0.23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16879" name="组合 1316878"/>
          <p:cNvGrpSpPr/>
          <p:nvPr/>
        </p:nvGrpSpPr>
        <p:grpSpPr>
          <a:xfrm>
            <a:off x="757238" y="3906838"/>
            <a:ext cx="536575" cy="946150"/>
            <a:chOff x="1173" y="2834"/>
            <a:chExt cx="338" cy="596"/>
          </a:xfrm>
        </p:grpSpPr>
        <p:sp>
          <p:nvSpPr>
            <p:cNvPr id="1316880" name="矩形 1316879"/>
            <p:cNvSpPr/>
            <p:nvPr/>
          </p:nvSpPr>
          <p:spPr>
            <a:xfrm>
              <a:off x="1173" y="2834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31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40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16881" name="直接连接符 1316880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80808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316882" name="矩形 1316881"/>
          <p:cNvSpPr/>
          <p:nvPr/>
        </p:nvSpPr>
        <p:spPr>
          <a:xfrm>
            <a:off x="1258888" y="4121150"/>
            <a:ext cx="29083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= 31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40</a:t>
            </a:r>
            <a:r>
              <a:rPr lang="en-US" altLang="zh-CN" sz="2800" b="1" baseline="3000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b="1" baseline="-2500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0.775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16883" name="组合 1316882"/>
          <p:cNvGrpSpPr/>
          <p:nvPr/>
        </p:nvGrpSpPr>
        <p:grpSpPr>
          <a:xfrm>
            <a:off x="757238" y="4962525"/>
            <a:ext cx="536575" cy="946150"/>
            <a:chOff x="1173" y="2834"/>
            <a:chExt cx="338" cy="596"/>
          </a:xfrm>
        </p:grpSpPr>
        <p:sp>
          <p:nvSpPr>
            <p:cNvPr id="1316884" name="矩形 1316883"/>
            <p:cNvSpPr/>
            <p:nvPr/>
          </p:nvSpPr>
          <p:spPr>
            <a:xfrm>
              <a:off x="1173" y="2834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51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70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16885" name="直接连接符 1316884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80808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316886" name="矩形 1316885"/>
          <p:cNvSpPr/>
          <p:nvPr/>
        </p:nvSpPr>
        <p:spPr>
          <a:xfrm>
            <a:off x="1258888" y="5165725"/>
            <a:ext cx="29083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= 51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70</a:t>
            </a:r>
            <a:r>
              <a:rPr lang="en-US" altLang="zh-CN" sz="2800" b="1" baseline="3000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≈</a:t>
            </a:r>
            <a:r>
              <a:rPr lang="en-US" altLang="zh-CN" sz="2800" b="1" baseline="-2500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0.73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1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1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1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1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1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6873" grpId="0"/>
      <p:bldP spid="1316874" grpId="0"/>
      <p:bldP spid="1316878" grpId="0"/>
      <p:bldP spid="1316882" grpId="0"/>
      <p:bldP spid="1316886" grpId="0"/>
    </p:bld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med"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41163" name="图片 941162" descr="A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188" y="2452688"/>
            <a:ext cx="1708150" cy="976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1063" name="矩形 941062"/>
          <p:cNvSpPr/>
          <p:nvPr/>
        </p:nvSpPr>
        <p:spPr>
          <a:xfrm>
            <a:off x="539750" y="1557338"/>
            <a:ext cx="64801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1.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用分数表示下面各图中涂色的部分。</a:t>
            </a:r>
            <a:endParaRPr lang="zh-CN" altLang="en-US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941131" name="表格 941130"/>
          <p:cNvGraphicFramePr/>
          <p:nvPr/>
        </p:nvGraphicFramePr>
        <p:xfrm>
          <a:off x="3303588" y="2430463"/>
          <a:ext cx="1052512" cy="1023937"/>
        </p:xfrm>
        <a:graphic>
          <a:graphicData uri="http://schemas.openxmlformats.org/drawingml/2006/table">
            <a:tbl>
              <a:tblPr/>
              <a:tblGrid>
                <a:gridCol w="350838"/>
                <a:gridCol w="350837"/>
                <a:gridCol w="350838"/>
              </a:tblGrid>
              <a:tr h="34131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000" dirty="0"/>
                        <a:t> </a:t>
                      </a:r>
                      <a:endParaRPr lang="zh-CN" altLang="en-US" sz="1000" dirty="0"/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000" dirty="0"/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000" dirty="0"/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DDEFF"/>
                    </a:solidFill>
                  </a:tcPr>
                </a:tc>
              </a:tr>
              <a:tr h="3413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000" dirty="0"/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000" dirty="0"/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000" dirty="0"/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4131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000" dirty="0"/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000" dirty="0"/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000" dirty="0"/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DDEFF"/>
                    </a:solidFill>
                  </a:tcPr>
                </a:tc>
              </a:tr>
            </a:tbl>
          </a:graphicData>
        </a:graphic>
      </p:graphicFrame>
      <p:grpSp>
        <p:nvGrpSpPr>
          <p:cNvPr id="941137" name="组合 941136"/>
          <p:cNvGrpSpPr/>
          <p:nvPr/>
        </p:nvGrpSpPr>
        <p:grpSpPr>
          <a:xfrm>
            <a:off x="5106988" y="2400300"/>
            <a:ext cx="1120775" cy="1054100"/>
            <a:chOff x="3162" y="1344"/>
            <a:chExt cx="706" cy="664"/>
          </a:xfrm>
        </p:grpSpPr>
        <p:sp>
          <p:nvSpPr>
            <p:cNvPr id="941132" name="立方体 941131"/>
            <p:cNvSpPr/>
            <p:nvPr/>
          </p:nvSpPr>
          <p:spPr>
            <a:xfrm>
              <a:off x="3162" y="1344"/>
              <a:ext cx="217" cy="664"/>
            </a:xfrm>
            <a:prstGeom prst="cube">
              <a:avLst>
                <a:gd name="adj" fmla="val 43319"/>
              </a:avLst>
            </a:prstGeom>
            <a:solidFill>
              <a:srgbClr val="BDDEFF"/>
            </a:solidFill>
            <a:ln w="1270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41133" name="立方体 941132"/>
            <p:cNvSpPr/>
            <p:nvPr/>
          </p:nvSpPr>
          <p:spPr>
            <a:xfrm>
              <a:off x="3285" y="1344"/>
              <a:ext cx="217" cy="664"/>
            </a:xfrm>
            <a:prstGeom prst="cube">
              <a:avLst>
                <a:gd name="adj" fmla="val 43319"/>
              </a:avLst>
            </a:prstGeom>
            <a:solidFill>
              <a:srgbClr val="BDDEFF"/>
            </a:solidFill>
            <a:ln w="1270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41134" name="立方体 941133"/>
            <p:cNvSpPr/>
            <p:nvPr/>
          </p:nvSpPr>
          <p:spPr>
            <a:xfrm>
              <a:off x="3407" y="1344"/>
              <a:ext cx="217" cy="664"/>
            </a:xfrm>
            <a:prstGeom prst="cube">
              <a:avLst>
                <a:gd name="adj" fmla="val 43319"/>
              </a:avLst>
            </a:prstGeom>
            <a:solidFill>
              <a:srgbClr val="BDDEFF"/>
            </a:solidFill>
            <a:ln w="1270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41135" name="立方体 941134"/>
            <p:cNvSpPr/>
            <p:nvPr/>
          </p:nvSpPr>
          <p:spPr>
            <a:xfrm>
              <a:off x="3529" y="1344"/>
              <a:ext cx="217" cy="664"/>
            </a:xfrm>
            <a:prstGeom prst="cube">
              <a:avLst>
                <a:gd name="adj" fmla="val 43319"/>
              </a:avLst>
            </a:prstGeom>
            <a:solidFill>
              <a:schemeClr val="bg1"/>
            </a:solidFill>
            <a:ln w="1270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41136" name="立方体 941135"/>
            <p:cNvSpPr/>
            <p:nvPr/>
          </p:nvSpPr>
          <p:spPr>
            <a:xfrm>
              <a:off x="3651" y="1344"/>
              <a:ext cx="217" cy="664"/>
            </a:xfrm>
            <a:prstGeom prst="cube">
              <a:avLst>
                <a:gd name="adj" fmla="val 43319"/>
              </a:avLst>
            </a:prstGeom>
            <a:solidFill>
              <a:schemeClr val="bg1"/>
            </a:solidFill>
            <a:ln w="1270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941145" name="组合 941144"/>
          <p:cNvGrpSpPr/>
          <p:nvPr/>
        </p:nvGrpSpPr>
        <p:grpSpPr>
          <a:xfrm>
            <a:off x="7053263" y="2478088"/>
            <a:ext cx="974725" cy="976312"/>
            <a:chOff x="4195" y="1389"/>
            <a:chExt cx="614" cy="615"/>
          </a:xfrm>
        </p:grpSpPr>
        <p:sp>
          <p:nvSpPr>
            <p:cNvPr id="941143" name="立方体 941142"/>
            <p:cNvSpPr/>
            <p:nvPr/>
          </p:nvSpPr>
          <p:spPr>
            <a:xfrm>
              <a:off x="4195" y="1641"/>
              <a:ext cx="363" cy="363"/>
            </a:xfrm>
            <a:prstGeom prst="cube">
              <a:avLst>
                <a:gd name="adj" fmla="val 30579"/>
              </a:avLst>
            </a:prstGeom>
            <a:solidFill>
              <a:srgbClr val="BDDEFF"/>
            </a:solidFill>
            <a:ln w="1270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41144" name="立方体 941143"/>
            <p:cNvSpPr/>
            <p:nvPr/>
          </p:nvSpPr>
          <p:spPr>
            <a:xfrm>
              <a:off x="4446" y="1641"/>
              <a:ext cx="363" cy="363"/>
            </a:xfrm>
            <a:prstGeom prst="cube">
              <a:avLst>
                <a:gd name="adj" fmla="val 30579"/>
              </a:avLst>
            </a:prstGeom>
            <a:solidFill>
              <a:schemeClr val="bg1"/>
            </a:solidFill>
            <a:ln w="1270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41138" name="立方体 941137"/>
            <p:cNvSpPr/>
            <p:nvPr/>
          </p:nvSpPr>
          <p:spPr>
            <a:xfrm>
              <a:off x="4195" y="1389"/>
              <a:ext cx="363" cy="363"/>
            </a:xfrm>
            <a:prstGeom prst="cube">
              <a:avLst>
                <a:gd name="adj" fmla="val 30579"/>
              </a:avLst>
            </a:prstGeom>
            <a:solidFill>
              <a:schemeClr val="bg1"/>
            </a:solidFill>
            <a:ln w="1270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41142" name="立方体 941141"/>
            <p:cNvSpPr/>
            <p:nvPr/>
          </p:nvSpPr>
          <p:spPr>
            <a:xfrm>
              <a:off x="4446" y="1389"/>
              <a:ext cx="363" cy="363"/>
            </a:xfrm>
            <a:prstGeom prst="cube">
              <a:avLst>
                <a:gd name="adj" fmla="val 30579"/>
              </a:avLst>
            </a:prstGeom>
            <a:solidFill>
              <a:srgbClr val="BDDEFF"/>
            </a:solidFill>
            <a:ln w="1270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941148" name="组合 941147"/>
          <p:cNvGrpSpPr/>
          <p:nvPr/>
        </p:nvGrpSpPr>
        <p:grpSpPr>
          <a:xfrm>
            <a:off x="1704975" y="3551238"/>
            <a:ext cx="346075" cy="885825"/>
            <a:chOff x="2168" y="1693"/>
            <a:chExt cx="218" cy="558"/>
          </a:xfrm>
        </p:grpSpPr>
        <p:sp>
          <p:nvSpPr>
            <p:cNvPr id="941149" name="矩形 941148"/>
            <p:cNvSpPr/>
            <p:nvPr/>
          </p:nvSpPr>
          <p:spPr>
            <a:xfrm>
              <a:off x="2168" y="1693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41150" name="直接连接符 941149"/>
            <p:cNvSpPr/>
            <p:nvPr/>
          </p:nvSpPr>
          <p:spPr>
            <a:xfrm>
              <a:off x="2190" y="1972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41151" name="组合 941150"/>
          <p:cNvGrpSpPr/>
          <p:nvPr/>
        </p:nvGrpSpPr>
        <p:grpSpPr>
          <a:xfrm>
            <a:off x="3635375" y="3551238"/>
            <a:ext cx="346075" cy="885825"/>
            <a:chOff x="2168" y="1693"/>
            <a:chExt cx="218" cy="558"/>
          </a:xfrm>
        </p:grpSpPr>
        <p:sp>
          <p:nvSpPr>
            <p:cNvPr id="941152" name="矩形 941151"/>
            <p:cNvSpPr/>
            <p:nvPr/>
          </p:nvSpPr>
          <p:spPr>
            <a:xfrm>
              <a:off x="2168" y="1693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9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41153" name="直接连接符 941152"/>
            <p:cNvSpPr/>
            <p:nvPr/>
          </p:nvSpPr>
          <p:spPr>
            <a:xfrm>
              <a:off x="2190" y="1972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41154" name="组合 941153"/>
          <p:cNvGrpSpPr/>
          <p:nvPr/>
        </p:nvGrpSpPr>
        <p:grpSpPr>
          <a:xfrm>
            <a:off x="5435600" y="3551238"/>
            <a:ext cx="346075" cy="885825"/>
            <a:chOff x="2168" y="1693"/>
            <a:chExt cx="218" cy="558"/>
          </a:xfrm>
        </p:grpSpPr>
        <p:sp>
          <p:nvSpPr>
            <p:cNvPr id="941155" name="矩形 941154"/>
            <p:cNvSpPr/>
            <p:nvPr/>
          </p:nvSpPr>
          <p:spPr>
            <a:xfrm>
              <a:off x="2168" y="1693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41156" name="直接连接符 941155"/>
            <p:cNvSpPr/>
            <p:nvPr/>
          </p:nvSpPr>
          <p:spPr>
            <a:xfrm>
              <a:off x="2190" y="1972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41157" name="组合 941156"/>
          <p:cNvGrpSpPr/>
          <p:nvPr/>
        </p:nvGrpSpPr>
        <p:grpSpPr>
          <a:xfrm>
            <a:off x="7308850" y="3551238"/>
            <a:ext cx="346075" cy="885825"/>
            <a:chOff x="2168" y="1693"/>
            <a:chExt cx="218" cy="558"/>
          </a:xfrm>
        </p:grpSpPr>
        <p:sp>
          <p:nvSpPr>
            <p:cNvPr id="941158" name="矩形 941157"/>
            <p:cNvSpPr/>
            <p:nvPr/>
          </p:nvSpPr>
          <p:spPr>
            <a:xfrm>
              <a:off x="2168" y="1693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41159" name="直接连接符 941158"/>
            <p:cNvSpPr/>
            <p:nvPr/>
          </p:nvSpPr>
          <p:spPr>
            <a:xfrm>
              <a:off x="2190" y="1972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41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41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41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41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17890" name="矩形 1317889"/>
          <p:cNvSpPr/>
          <p:nvPr/>
        </p:nvSpPr>
        <p:spPr>
          <a:xfrm>
            <a:off x="468313" y="1341438"/>
            <a:ext cx="85328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1.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分别用小数和分数表示下面每个图中的涂色部分。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17891" name="组合 1317890"/>
          <p:cNvGrpSpPr/>
          <p:nvPr/>
        </p:nvGrpSpPr>
        <p:grpSpPr>
          <a:xfrm>
            <a:off x="971550" y="2133600"/>
            <a:ext cx="1871663" cy="1871663"/>
            <a:chOff x="1610" y="2024"/>
            <a:chExt cx="1360" cy="907"/>
          </a:xfrm>
        </p:grpSpPr>
        <p:sp>
          <p:nvSpPr>
            <p:cNvPr id="1317892" name="矩形 1317891"/>
            <p:cNvSpPr/>
            <p:nvPr/>
          </p:nvSpPr>
          <p:spPr>
            <a:xfrm>
              <a:off x="1610" y="2024"/>
              <a:ext cx="136" cy="907"/>
            </a:xfrm>
            <a:prstGeom prst="rect">
              <a:avLst/>
            </a:prstGeom>
            <a:solidFill>
              <a:srgbClr val="CCFFCC"/>
            </a:solidFill>
            <a:ln w="12700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7893" name="矩形 1317892"/>
            <p:cNvSpPr/>
            <p:nvPr/>
          </p:nvSpPr>
          <p:spPr>
            <a:xfrm>
              <a:off x="1746" y="2024"/>
              <a:ext cx="136" cy="907"/>
            </a:xfrm>
            <a:prstGeom prst="rect">
              <a:avLst/>
            </a:prstGeom>
            <a:solidFill>
              <a:srgbClr val="CCFFCC"/>
            </a:solidFill>
            <a:ln w="12700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7894" name="矩形 1317893"/>
            <p:cNvSpPr/>
            <p:nvPr/>
          </p:nvSpPr>
          <p:spPr>
            <a:xfrm>
              <a:off x="1882" y="2024"/>
              <a:ext cx="136" cy="907"/>
            </a:xfrm>
            <a:prstGeom prst="rect">
              <a:avLst/>
            </a:prstGeom>
            <a:solidFill>
              <a:srgbClr val="CCFFCC"/>
            </a:solidFill>
            <a:ln w="12700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7895" name="矩形 1317894"/>
            <p:cNvSpPr/>
            <p:nvPr/>
          </p:nvSpPr>
          <p:spPr>
            <a:xfrm>
              <a:off x="2018" y="2024"/>
              <a:ext cx="136" cy="907"/>
            </a:xfrm>
            <a:prstGeom prst="rect">
              <a:avLst/>
            </a:prstGeom>
            <a:solidFill>
              <a:schemeClr val="bg1"/>
            </a:solidFill>
            <a:ln w="12700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7896" name="矩形 1317895"/>
            <p:cNvSpPr/>
            <p:nvPr/>
          </p:nvSpPr>
          <p:spPr>
            <a:xfrm>
              <a:off x="2154" y="2024"/>
              <a:ext cx="136" cy="907"/>
            </a:xfrm>
            <a:prstGeom prst="rect">
              <a:avLst/>
            </a:prstGeom>
            <a:solidFill>
              <a:schemeClr val="bg1"/>
            </a:solidFill>
            <a:ln w="12700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7897" name="矩形 1317896"/>
            <p:cNvSpPr/>
            <p:nvPr/>
          </p:nvSpPr>
          <p:spPr>
            <a:xfrm>
              <a:off x="2290" y="2024"/>
              <a:ext cx="136" cy="907"/>
            </a:xfrm>
            <a:prstGeom prst="rect">
              <a:avLst/>
            </a:prstGeom>
            <a:solidFill>
              <a:schemeClr val="bg1"/>
            </a:solidFill>
            <a:ln w="12700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7898" name="矩形 1317897"/>
            <p:cNvSpPr/>
            <p:nvPr/>
          </p:nvSpPr>
          <p:spPr>
            <a:xfrm>
              <a:off x="2426" y="2024"/>
              <a:ext cx="136" cy="907"/>
            </a:xfrm>
            <a:prstGeom prst="rect">
              <a:avLst/>
            </a:prstGeom>
            <a:solidFill>
              <a:schemeClr val="bg1"/>
            </a:solidFill>
            <a:ln w="12700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7899" name="矩形 1317898"/>
            <p:cNvSpPr/>
            <p:nvPr/>
          </p:nvSpPr>
          <p:spPr>
            <a:xfrm>
              <a:off x="2562" y="2024"/>
              <a:ext cx="136" cy="907"/>
            </a:xfrm>
            <a:prstGeom prst="rect">
              <a:avLst/>
            </a:prstGeom>
            <a:solidFill>
              <a:schemeClr val="bg1"/>
            </a:solidFill>
            <a:ln w="12700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7900" name="矩形 1317899"/>
            <p:cNvSpPr/>
            <p:nvPr/>
          </p:nvSpPr>
          <p:spPr>
            <a:xfrm>
              <a:off x="2698" y="2024"/>
              <a:ext cx="136" cy="907"/>
            </a:xfrm>
            <a:prstGeom prst="rect">
              <a:avLst/>
            </a:prstGeom>
            <a:solidFill>
              <a:schemeClr val="bg1"/>
            </a:solidFill>
            <a:ln w="12700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7901" name="矩形 1317900"/>
            <p:cNvSpPr/>
            <p:nvPr/>
          </p:nvSpPr>
          <p:spPr>
            <a:xfrm>
              <a:off x="2834" y="2024"/>
              <a:ext cx="136" cy="907"/>
            </a:xfrm>
            <a:prstGeom prst="rect">
              <a:avLst/>
            </a:prstGeom>
            <a:solidFill>
              <a:schemeClr val="bg1"/>
            </a:solidFill>
            <a:ln w="12700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317902" name="组合 1317901"/>
          <p:cNvGrpSpPr/>
          <p:nvPr/>
        </p:nvGrpSpPr>
        <p:grpSpPr>
          <a:xfrm>
            <a:off x="3633788" y="2133600"/>
            <a:ext cx="1873250" cy="1871663"/>
            <a:chOff x="2425" y="1389"/>
            <a:chExt cx="1361" cy="1360"/>
          </a:xfrm>
        </p:grpSpPr>
        <p:grpSp>
          <p:nvGrpSpPr>
            <p:cNvPr id="1317903" name="组合 1317902"/>
            <p:cNvGrpSpPr/>
            <p:nvPr/>
          </p:nvGrpSpPr>
          <p:grpSpPr>
            <a:xfrm>
              <a:off x="2426" y="1389"/>
              <a:ext cx="1360" cy="1360"/>
              <a:chOff x="1610" y="2024"/>
              <a:chExt cx="1360" cy="907"/>
            </a:xfrm>
          </p:grpSpPr>
          <p:sp>
            <p:nvSpPr>
              <p:cNvPr id="1317904" name="矩形 1317903"/>
              <p:cNvSpPr/>
              <p:nvPr/>
            </p:nvSpPr>
            <p:spPr>
              <a:xfrm>
                <a:off x="1610" y="2024"/>
                <a:ext cx="136" cy="907"/>
              </a:xfrm>
              <a:prstGeom prst="rect">
                <a:avLst/>
              </a:prstGeom>
              <a:solidFill>
                <a:srgbClr val="CCFFCC"/>
              </a:solidFill>
              <a:ln w="12700" cap="flat" cmpd="sng">
                <a:solidFill>
                  <a:srgbClr val="FF6600"/>
                </a:solidFill>
                <a:prstDash val="solid"/>
                <a:miter/>
                <a:headEnd type="none" w="med" len="med"/>
                <a:tailEnd type="none" w="lg" len="lg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17905" name="矩形 1317904"/>
              <p:cNvSpPr/>
              <p:nvPr/>
            </p:nvSpPr>
            <p:spPr>
              <a:xfrm>
                <a:off x="1746" y="2024"/>
                <a:ext cx="136" cy="907"/>
              </a:xfrm>
              <a:prstGeom prst="rect">
                <a:avLst/>
              </a:prstGeom>
              <a:solidFill>
                <a:srgbClr val="CCFFCC"/>
              </a:solidFill>
              <a:ln w="12700" cap="flat" cmpd="sng">
                <a:solidFill>
                  <a:srgbClr val="FF6600"/>
                </a:solidFill>
                <a:prstDash val="solid"/>
                <a:miter/>
                <a:headEnd type="none" w="med" len="med"/>
                <a:tailEnd type="none" w="lg" len="lg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17906" name="矩形 1317905"/>
              <p:cNvSpPr/>
              <p:nvPr/>
            </p:nvSpPr>
            <p:spPr>
              <a:xfrm>
                <a:off x="1882" y="2024"/>
                <a:ext cx="136" cy="907"/>
              </a:xfrm>
              <a:prstGeom prst="rect">
                <a:avLst/>
              </a:prstGeom>
              <a:solidFill>
                <a:schemeClr val="bg1"/>
              </a:solidFill>
              <a:ln w="12700" cap="flat" cmpd="sng">
                <a:solidFill>
                  <a:srgbClr val="FF6600"/>
                </a:solidFill>
                <a:prstDash val="solid"/>
                <a:miter/>
                <a:headEnd type="none" w="med" len="med"/>
                <a:tailEnd type="none" w="lg" len="lg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17907" name="矩形 1317906"/>
              <p:cNvSpPr/>
              <p:nvPr/>
            </p:nvSpPr>
            <p:spPr>
              <a:xfrm>
                <a:off x="2018" y="2024"/>
                <a:ext cx="136" cy="907"/>
              </a:xfrm>
              <a:prstGeom prst="rect">
                <a:avLst/>
              </a:prstGeom>
              <a:solidFill>
                <a:schemeClr val="bg1"/>
              </a:solidFill>
              <a:ln w="12700" cap="flat" cmpd="sng">
                <a:solidFill>
                  <a:srgbClr val="FF6600"/>
                </a:solidFill>
                <a:prstDash val="solid"/>
                <a:miter/>
                <a:headEnd type="none" w="med" len="med"/>
                <a:tailEnd type="none" w="lg" len="lg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17908" name="矩形 1317907"/>
              <p:cNvSpPr/>
              <p:nvPr/>
            </p:nvSpPr>
            <p:spPr>
              <a:xfrm>
                <a:off x="2154" y="2024"/>
                <a:ext cx="136" cy="907"/>
              </a:xfrm>
              <a:prstGeom prst="rect">
                <a:avLst/>
              </a:prstGeom>
              <a:solidFill>
                <a:schemeClr val="bg1"/>
              </a:solidFill>
              <a:ln w="12700" cap="flat" cmpd="sng">
                <a:solidFill>
                  <a:srgbClr val="FF6600"/>
                </a:solidFill>
                <a:prstDash val="solid"/>
                <a:miter/>
                <a:headEnd type="none" w="med" len="med"/>
                <a:tailEnd type="none" w="lg" len="lg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17909" name="矩形 1317908"/>
              <p:cNvSpPr/>
              <p:nvPr/>
            </p:nvSpPr>
            <p:spPr>
              <a:xfrm>
                <a:off x="2290" y="2024"/>
                <a:ext cx="136" cy="907"/>
              </a:xfrm>
              <a:prstGeom prst="rect">
                <a:avLst/>
              </a:prstGeom>
              <a:solidFill>
                <a:schemeClr val="bg1"/>
              </a:solidFill>
              <a:ln w="12700" cap="flat" cmpd="sng">
                <a:solidFill>
                  <a:srgbClr val="FF6600"/>
                </a:solidFill>
                <a:prstDash val="solid"/>
                <a:miter/>
                <a:headEnd type="none" w="med" len="med"/>
                <a:tailEnd type="none" w="lg" len="lg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17910" name="矩形 1317909"/>
              <p:cNvSpPr/>
              <p:nvPr/>
            </p:nvSpPr>
            <p:spPr>
              <a:xfrm>
                <a:off x="2426" y="2024"/>
                <a:ext cx="136" cy="907"/>
              </a:xfrm>
              <a:prstGeom prst="rect">
                <a:avLst/>
              </a:prstGeom>
              <a:solidFill>
                <a:schemeClr val="bg1"/>
              </a:solidFill>
              <a:ln w="12700" cap="flat" cmpd="sng">
                <a:solidFill>
                  <a:srgbClr val="FF6600"/>
                </a:solidFill>
                <a:prstDash val="solid"/>
                <a:miter/>
                <a:headEnd type="none" w="med" len="med"/>
                <a:tailEnd type="none" w="lg" len="lg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17911" name="矩形 1317910"/>
              <p:cNvSpPr/>
              <p:nvPr/>
            </p:nvSpPr>
            <p:spPr>
              <a:xfrm>
                <a:off x="2562" y="2024"/>
                <a:ext cx="136" cy="907"/>
              </a:xfrm>
              <a:prstGeom prst="rect">
                <a:avLst/>
              </a:prstGeom>
              <a:solidFill>
                <a:schemeClr val="bg1"/>
              </a:solidFill>
              <a:ln w="12700" cap="flat" cmpd="sng">
                <a:solidFill>
                  <a:srgbClr val="FF6600"/>
                </a:solidFill>
                <a:prstDash val="solid"/>
                <a:miter/>
                <a:headEnd type="none" w="med" len="med"/>
                <a:tailEnd type="none" w="lg" len="lg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17912" name="矩形 1317911"/>
              <p:cNvSpPr/>
              <p:nvPr/>
            </p:nvSpPr>
            <p:spPr>
              <a:xfrm>
                <a:off x="2698" y="2024"/>
                <a:ext cx="136" cy="907"/>
              </a:xfrm>
              <a:prstGeom prst="rect">
                <a:avLst/>
              </a:prstGeom>
              <a:solidFill>
                <a:schemeClr val="bg1"/>
              </a:solidFill>
              <a:ln w="12700" cap="flat" cmpd="sng">
                <a:solidFill>
                  <a:srgbClr val="FF6600"/>
                </a:solidFill>
                <a:prstDash val="solid"/>
                <a:miter/>
                <a:headEnd type="none" w="med" len="med"/>
                <a:tailEnd type="none" w="lg" len="lg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17913" name="矩形 1317912"/>
              <p:cNvSpPr/>
              <p:nvPr/>
            </p:nvSpPr>
            <p:spPr>
              <a:xfrm>
                <a:off x="2834" y="2024"/>
                <a:ext cx="136" cy="907"/>
              </a:xfrm>
              <a:prstGeom prst="rect">
                <a:avLst/>
              </a:prstGeom>
              <a:solidFill>
                <a:schemeClr val="bg1"/>
              </a:solidFill>
              <a:ln w="12700" cap="flat" cmpd="sng">
                <a:solidFill>
                  <a:srgbClr val="FF6600"/>
                </a:solidFill>
                <a:prstDash val="solid"/>
                <a:miter/>
                <a:headEnd type="none" w="med" len="med"/>
                <a:tailEnd type="none" w="lg" len="lg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317914" name="直接连接符 1317913"/>
            <p:cNvSpPr/>
            <p:nvPr/>
          </p:nvSpPr>
          <p:spPr>
            <a:xfrm>
              <a:off x="2425" y="1526"/>
              <a:ext cx="1360" cy="0"/>
            </a:xfrm>
            <a:prstGeom prst="line">
              <a:avLst/>
            </a:prstGeom>
            <a:ln w="12700" cap="flat" cmpd="sng">
              <a:solidFill>
                <a:srgbClr val="FF6600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317915" name="直接连接符 1317914"/>
            <p:cNvSpPr/>
            <p:nvPr/>
          </p:nvSpPr>
          <p:spPr>
            <a:xfrm>
              <a:off x="2425" y="1662"/>
              <a:ext cx="1360" cy="0"/>
            </a:xfrm>
            <a:prstGeom prst="line">
              <a:avLst/>
            </a:prstGeom>
            <a:ln w="12700" cap="flat" cmpd="sng">
              <a:solidFill>
                <a:srgbClr val="FF6600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317916" name="直接连接符 1317915"/>
            <p:cNvSpPr/>
            <p:nvPr/>
          </p:nvSpPr>
          <p:spPr>
            <a:xfrm>
              <a:off x="2425" y="1798"/>
              <a:ext cx="1360" cy="0"/>
            </a:xfrm>
            <a:prstGeom prst="line">
              <a:avLst/>
            </a:prstGeom>
            <a:ln w="12700" cap="flat" cmpd="sng">
              <a:solidFill>
                <a:srgbClr val="FF6600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317917" name="直接连接符 1317916"/>
            <p:cNvSpPr/>
            <p:nvPr/>
          </p:nvSpPr>
          <p:spPr>
            <a:xfrm>
              <a:off x="2425" y="1934"/>
              <a:ext cx="1360" cy="0"/>
            </a:xfrm>
            <a:prstGeom prst="line">
              <a:avLst/>
            </a:prstGeom>
            <a:ln w="12700" cap="flat" cmpd="sng">
              <a:solidFill>
                <a:srgbClr val="FF6600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317918" name="直接连接符 1317917"/>
            <p:cNvSpPr/>
            <p:nvPr/>
          </p:nvSpPr>
          <p:spPr>
            <a:xfrm>
              <a:off x="2425" y="2070"/>
              <a:ext cx="1360" cy="0"/>
            </a:xfrm>
            <a:prstGeom prst="line">
              <a:avLst/>
            </a:prstGeom>
            <a:ln w="12700" cap="flat" cmpd="sng">
              <a:solidFill>
                <a:srgbClr val="FF6600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317919" name="矩形 1317918"/>
            <p:cNvSpPr/>
            <p:nvPr/>
          </p:nvSpPr>
          <p:spPr>
            <a:xfrm>
              <a:off x="2702" y="2075"/>
              <a:ext cx="127" cy="669"/>
            </a:xfrm>
            <a:prstGeom prst="rect">
              <a:avLst/>
            </a:prstGeom>
            <a:solidFill>
              <a:srgbClr val="CCFFCC"/>
            </a:solidFill>
            <a:ln w="1270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7920" name="直接连接符 1317919"/>
            <p:cNvSpPr/>
            <p:nvPr/>
          </p:nvSpPr>
          <p:spPr>
            <a:xfrm>
              <a:off x="2425" y="2206"/>
              <a:ext cx="1360" cy="0"/>
            </a:xfrm>
            <a:prstGeom prst="line">
              <a:avLst/>
            </a:prstGeom>
            <a:ln w="12700" cap="flat" cmpd="sng">
              <a:solidFill>
                <a:srgbClr val="FF6600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317921" name="直接连接符 1317920"/>
            <p:cNvSpPr/>
            <p:nvPr/>
          </p:nvSpPr>
          <p:spPr>
            <a:xfrm>
              <a:off x="2425" y="2342"/>
              <a:ext cx="1360" cy="0"/>
            </a:xfrm>
            <a:prstGeom prst="line">
              <a:avLst/>
            </a:prstGeom>
            <a:ln w="12700" cap="flat" cmpd="sng">
              <a:solidFill>
                <a:srgbClr val="FF6600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317922" name="直接连接符 1317921"/>
            <p:cNvSpPr/>
            <p:nvPr/>
          </p:nvSpPr>
          <p:spPr>
            <a:xfrm>
              <a:off x="2425" y="2478"/>
              <a:ext cx="1360" cy="0"/>
            </a:xfrm>
            <a:prstGeom prst="line">
              <a:avLst/>
            </a:prstGeom>
            <a:ln w="12700" cap="flat" cmpd="sng">
              <a:solidFill>
                <a:srgbClr val="FF6600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317923" name="直接连接符 1317922"/>
            <p:cNvSpPr/>
            <p:nvPr/>
          </p:nvSpPr>
          <p:spPr>
            <a:xfrm>
              <a:off x="2425" y="2614"/>
              <a:ext cx="1360" cy="0"/>
            </a:xfrm>
            <a:prstGeom prst="line">
              <a:avLst/>
            </a:prstGeom>
            <a:ln w="12700" cap="flat" cmpd="sng">
              <a:solidFill>
                <a:srgbClr val="FF6600"/>
              </a:solidFill>
              <a:prstDash val="solid"/>
              <a:headEnd type="none" w="med" len="med"/>
              <a:tailEnd type="none" w="lg" len="lg"/>
            </a:ln>
          </p:spPr>
        </p:sp>
      </p:grpSp>
      <p:pic>
        <p:nvPicPr>
          <p:cNvPr id="1317924" name="图片 1317923" descr="A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25" y="2060575"/>
            <a:ext cx="1912938" cy="19065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17925" name="组合 1317924"/>
          <p:cNvGrpSpPr/>
          <p:nvPr/>
        </p:nvGrpSpPr>
        <p:grpSpPr>
          <a:xfrm>
            <a:off x="755650" y="4076700"/>
            <a:ext cx="2524125" cy="1117600"/>
            <a:chOff x="612" y="2614"/>
            <a:chExt cx="1590" cy="704"/>
          </a:xfrm>
        </p:grpSpPr>
        <p:sp>
          <p:nvSpPr>
            <p:cNvPr id="1317926" name="文本框 1317925"/>
            <p:cNvSpPr txBox="1"/>
            <p:nvPr/>
          </p:nvSpPr>
          <p:spPr>
            <a:xfrm>
              <a:off x="1337" y="2614"/>
              <a:ext cx="865" cy="704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20000"/>
                </a:lnSpc>
              </a:pPr>
              <a:r>
                <a:rPr lang="en-US" altLang="zh-CN" sz="28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endParaRPr lang="en-US" altLang="zh-CN" sz="2800" b="1" baseline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28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endParaRPr lang="en-US" altLang="zh-CN" sz="2800" b="1" baseline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17927" name="文本框 1317926"/>
            <p:cNvSpPr txBox="1"/>
            <p:nvPr/>
          </p:nvSpPr>
          <p:spPr>
            <a:xfrm>
              <a:off x="612" y="2819"/>
              <a:ext cx="1030" cy="327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8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r>
                <a:rPr lang="en-US" altLang="zh-CN" sz="2800" b="1" baseline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endParaRPr lang="en-US" altLang="zh-CN" sz="2800" b="1" baseline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17928" name="直接连接符 1317927"/>
            <p:cNvSpPr/>
            <p:nvPr/>
          </p:nvSpPr>
          <p:spPr>
            <a:xfrm>
              <a:off x="1444" y="2992"/>
              <a:ext cx="485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317929" name="文本框 1317928"/>
          <p:cNvSpPr txBox="1"/>
          <p:nvPr/>
        </p:nvSpPr>
        <p:spPr>
          <a:xfrm>
            <a:off x="3381375" y="4402138"/>
            <a:ext cx="1635125" cy="519112"/>
          </a:xfrm>
          <a:prstGeom prst="rect">
            <a:avLst/>
          </a:prstGeom>
          <a:noFill/>
          <a:ln w="1270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    )</a:t>
            </a:r>
            <a:r>
              <a:rPr lang="en-US" altLang="zh-CN" sz="2800" b="1" baseline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endParaRPr lang="en-US" altLang="zh-CN" sz="2800" b="1" baseline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317930" name="组合 1317929"/>
          <p:cNvGrpSpPr/>
          <p:nvPr/>
        </p:nvGrpSpPr>
        <p:grpSpPr>
          <a:xfrm>
            <a:off x="4724400" y="4064000"/>
            <a:ext cx="1373188" cy="1117600"/>
            <a:chOff x="2976" y="2560"/>
            <a:chExt cx="865" cy="704"/>
          </a:xfrm>
        </p:grpSpPr>
        <p:sp>
          <p:nvSpPr>
            <p:cNvPr id="1317931" name="文本框 1317930"/>
            <p:cNvSpPr txBox="1"/>
            <p:nvPr/>
          </p:nvSpPr>
          <p:spPr>
            <a:xfrm>
              <a:off x="2976" y="2560"/>
              <a:ext cx="865" cy="704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20000"/>
                </a:lnSpc>
              </a:pPr>
              <a:r>
                <a:rPr lang="en-US" altLang="zh-CN" sz="28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endParaRPr lang="en-US" altLang="zh-CN" sz="2800" b="1" baseline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28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endParaRPr lang="en-US" altLang="zh-CN" sz="2800" b="1" baseline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17932" name="直接连接符 1317931"/>
            <p:cNvSpPr/>
            <p:nvPr/>
          </p:nvSpPr>
          <p:spPr>
            <a:xfrm>
              <a:off x="3083" y="2938"/>
              <a:ext cx="485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17933" name="组合 1317932"/>
          <p:cNvGrpSpPr/>
          <p:nvPr/>
        </p:nvGrpSpPr>
        <p:grpSpPr>
          <a:xfrm>
            <a:off x="6227763" y="4076700"/>
            <a:ext cx="2524125" cy="1117600"/>
            <a:chOff x="612" y="2614"/>
            <a:chExt cx="1590" cy="704"/>
          </a:xfrm>
        </p:grpSpPr>
        <p:sp>
          <p:nvSpPr>
            <p:cNvPr id="1317934" name="文本框 1317933"/>
            <p:cNvSpPr txBox="1"/>
            <p:nvPr/>
          </p:nvSpPr>
          <p:spPr>
            <a:xfrm>
              <a:off x="1337" y="2614"/>
              <a:ext cx="865" cy="704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20000"/>
                </a:lnSpc>
              </a:pPr>
              <a:r>
                <a:rPr lang="en-US" altLang="zh-CN" sz="28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endParaRPr lang="en-US" altLang="zh-CN" sz="2800" b="1" baseline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28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endParaRPr lang="en-US" altLang="zh-CN" sz="2800" b="1" baseline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17935" name="文本框 1317934"/>
            <p:cNvSpPr txBox="1"/>
            <p:nvPr/>
          </p:nvSpPr>
          <p:spPr>
            <a:xfrm>
              <a:off x="612" y="2819"/>
              <a:ext cx="1030" cy="327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8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r>
                <a:rPr lang="en-US" altLang="zh-CN" sz="2800" b="1" baseline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endParaRPr lang="en-US" altLang="zh-CN" sz="2800" b="1" baseline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17936" name="直接连接符 1317935"/>
            <p:cNvSpPr/>
            <p:nvPr/>
          </p:nvSpPr>
          <p:spPr>
            <a:xfrm>
              <a:off x="1444" y="2992"/>
              <a:ext cx="485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317937" name="文本框 1317936"/>
          <p:cNvSpPr txBox="1"/>
          <p:nvPr/>
        </p:nvSpPr>
        <p:spPr>
          <a:xfrm>
            <a:off x="1958975" y="4114800"/>
            <a:ext cx="1004888" cy="1117600"/>
          </a:xfrm>
          <a:prstGeom prst="rect">
            <a:avLst/>
          </a:prstGeom>
          <a:noFill/>
          <a:ln w="12700">
            <a:noFill/>
          </a:ln>
        </p:spPr>
        <p:txBody>
          <a:bodyPr lIns="90000" tIns="46800" rIns="90000" bIns="46800">
            <a:spAutoFit/>
          </a:bodyPr>
          <a:p>
            <a:pPr lvl="0" algn="ctr">
              <a:lnSpc>
                <a:spcPct val="120000"/>
              </a:lnSpc>
            </a:pP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>
              <a:lnSpc>
                <a:spcPct val="120000"/>
              </a:lnSpc>
            </a:pP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17938" name="文本框 1317937"/>
          <p:cNvSpPr txBox="1"/>
          <p:nvPr/>
        </p:nvSpPr>
        <p:spPr>
          <a:xfrm>
            <a:off x="814388" y="4337050"/>
            <a:ext cx="1004887" cy="604838"/>
          </a:xfrm>
          <a:prstGeom prst="rect">
            <a:avLst/>
          </a:prstGeom>
          <a:noFill/>
          <a:ln w="12700">
            <a:noFill/>
          </a:ln>
        </p:spPr>
        <p:txBody>
          <a:bodyPr lIns="90000" tIns="46800" rIns="90000" bIns="46800">
            <a:spAutoFit/>
          </a:bodyPr>
          <a:p>
            <a:pPr lvl="0" algn="ctr">
              <a:lnSpc>
                <a:spcPct val="120000"/>
              </a:lnSpc>
            </a:pP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0.3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17939" name="文本框 1317938"/>
          <p:cNvSpPr txBox="1"/>
          <p:nvPr/>
        </p:nvSpPr>
        <p:spPr>
          <a:xfrm>
            <a:off x="3348038" y="4365625"/>
            <a:ext cx="1357312" cy="604838"/>
          </a:xfrm>
          <a:prstGeom prst="rect">
            <a:avLst/>
          </a:prstGeom>
          <a:noFill/>
          <a:ln w="12700">
            <a:noFill/>
          </a:ln>
        </p:spPr>
        <p:txBody>
          <a:bodyPr lIns="90000" tIns="46800" rIns="90000" bIns="46800">
            <a:spAutoFit/>
          </a:bodyPr>
          <a:p>
            <a:pPr lvl="0" algn="ctr">
              <a:lnSpc>
                <a:spcPct val="120000"/>
              </a:lnSpc>
            </a:pP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0.25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17940" name="文本框 1317939"/>
          <p:cNvSpPr txBox="1"/>
          <p:nvPr/>
        </p:nvSpPr>
        <p:spPr>
          <a:xfrm>
            <a:off x="4783138" y="4089400"/>
            <a:ext cx="1004887" cy="1117600"/>
          </a:xfrm>
          <a:prstGeom prst="rect">
            <a:avLst/>
          </a:prstGeom>
          <a:noFill/>
          <a:ln w="12700">
            <a:noFill/>
          </a:ln>
        </p:spPr>
        <p:txBody>
          <a:bodyPr lIns="90000" tIns="46800" rIns="90000" bIns="46800">
            <a:spAutoFit/>
          </a:bodyPr>
          <a:p>
            <a:pPr lvl="0" algn="ctr">
              <a:lnSpc>
                <a:spcPct val="120000"/>
              </a:lnSpc>
            </a:pP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25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>
              <a:lnSpc>
                <a:spcPct val="120000"/>
              </a:lnSpc>
            </a:pP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17941" name="文本框 1317940"/>
          <p:cNvSpPr txBox="1"/>
          <p:nvPr/>
        </p:nvSpPr>
        <p:spPr>
          <a:xfrm>
            <a:off x="7421563" y="4102100"/>
            <a:ext cx="1004887" cy="1117600"/>
          </a:xfrm>
          <a:prstGeom prst="rect">
            <a:avLst/>
          </a:prstGeom>
          <a:noFill/>
          <a:ln w="12700">
            <a:noFill/>
          </a:ln>
        </p:spPr>
        <p:txBody>
          <a:bodyPr lIns="90000" tIns="46800" rIns="90000" bIns="46800">
            <a:spAutoFit/>
          </a:bodyPr>
          <a:p>
            <a:pPr lvl="0" algn="ctr">
              <a:lnSpc>
                <a:spcPct val="120000"/>
              </a:lnSpc>
            </a:pP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>
              <a:lnSpc>
                <a:spcPct val="120000"/>
              </a:lnSpc>
            </a:pP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17942" name="文本框 1317941"/>
          <p:cNvSpPr txBox="1"/>
          <p:nvPr/>
        </p:nvSpPr>
        <p:spPr>
          <a:xfrm>
            <a:off x="6275388" y="4352925"/>
            <a:ext cx="1004887" cy="604838"/>
          </a:xfrm>
          <a:prstGeom prst="rect">
            <a:avLst/>
          </a:prstGeom>
          <a:noFill/>
          <a:ln w="12700">
            <a:noFill/>
          </a:ln>
        </p:spPr>
        <p:txBody>
          <a:bodyPr lIns="90000" tIns="46800" rIns="90000" bIns="46800">
            <a:spAutoFit/>
          </a:bodyPr>
          <a:p>
            <a:pPr lvl="0" algn="ctr">
              <a:lnSpc>
                <a:spcPct val="120000"/>
              </a:lnSpc>
            </a:pP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0.4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1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17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17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1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17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17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7937" grpId="0"/>
      <p:bldP spid="1317938" grpId="0"/>
      <p:bldP spid="1317939" grpId="0"/>
      <p:bldP spid="1317940" grpId="0"/>
      <p:bldP spid="1317941" grpId="0"/>
      <p:bldP spid="1317942" grpId="0"/>
    </p:bld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318914" name="组合 1318913"/>
          <p:cNvGrpSpPr/>
          <p:nvPr/>
        </p:nvGrpSpPr>
        <p:grpSpPr>
          <a:xfrm>
            <a:off x="7099300" y="2981325"/>
            <a:ext cx="1293813" cy="914400"/>
            <a:chOff x="4612" y="1878"/>
            <a:chExt cx="815" cy="576"/>
          </a:xfrm>
        </p:grpSpPr>
        <p:sp>
          <p:nvSpPr>
            <p:cNvPr id="1318915" name="矩形 1318914"/>
            <p:cNvSpPr/>
            <p:nvPr/>
          </p:nvSpPr>
          <p:spPr>
            <a:xfrm>
              <a:off x="4612" y="1878"/>
              <a:ext cx="815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 </a:t>
              </a:r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</a:t>
              </a:r>
              <a:r>
                <a:rPr lang="en-US" altLang="zh-CN" sz="2700" b="1" baseline="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 </a:t>
              </a:r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18916" name="直接连接符 1318915"/>
            <p:cNvSpPr/>
            <p:nvPr/>
          </p:nvSpPr>
          <p:spPr>
            <a:xfrm>
              <a:off x="4740" y="2157"/>
              <a:ext cx="505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18917" name="组合 1318916"/>
          <p:cNvGrpSpPr/>
          <p:nvPr/>
        </p:nvGrpSpPr>
        <p:grpSpPr>
          <a:xfrm>
            <a:off x="7270750" y="3857625"/>
            <a:ext cx="1368425" cy="914400"/>
            <a:chOff x="4580" y="2430"/>
            <a:chExt cx="862" cy="576"/>
          </a:xfrm>
        </p:grpSpPr>
        <p:sp>
          <p:nvSpPr>
            <p:cNvPr id="1318918" name="矩形 1318917"/>
            <p:cNvSpPr/>
            <p:nvPr/>
          </p:nvSpPr>
          <p:spPr>
            <a:xfrm>
              <a:off x="4580" y="2430"/>
              <a:ext cx="86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    </a:t>
              </a:r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    </a:t>
              </a:r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18919" name="直接连接符 1318918"/>
            <p:cNvSpPr/>
            <p:nvPr/>
          </p:nvSpPr>
          <p:spPr>
            <a:xfrm>
              <a:off x="4682" y="2725"/>
              <a:ext cx="637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318920" name="矩形 1318919"/>
          <p:cNvSpPr/>
          <p:nvPr/>
        </p:nvSpPr>
        <p:spPr>
          <a:xfrm>
            <a:off x="549275" y="1204913"/>
            <a:ext cx="8642350" cy="4203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200000"/>
              </a:lnSpc>
            </a:pP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0.8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里面有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8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个</a:t>
            </a:r>
            <a:r>
              <a: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r>
              <a: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分之一，表示</a:t>
            </a:r>
            <a:r>
              <a: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r>
              <a: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分之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 sz="2700" b="1" baseline="0">
                <a:latin typeface="Times New Roman" panose="02020603050405020304" pitchFamily="18" charset="0"/>
                <a:ea typeface="楷体_GB2312" pitchFamily="49" charset="-122"/>
              </a:rPr>
              <a:t>         </a:t>
            </a:r>
            <a:r>
              <a: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r>
              <a: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，化成分数是            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0.05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里面有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5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个</a:t>
            </a:r>
            <a:r>
              <a: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分之一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,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化成分数是           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0.007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里面有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7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个</a:t>
            </a:r>
            <a:r>
              <a: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分之一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,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化成分数是            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0.36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里面有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36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个</a:t>
            </a:r>
            <a:r>
              <a: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分之一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,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化成分数是           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18921" name="文本框 1318920"/>
          <p:cNvSpPr txBox="1"/>
          <p:nvPr/>
        </p:nvSpPr>
        <p:spPr>
          <a:xfrm>
            <a:off x="7316788" y="3821113"/>
            <a:ext cx="1306512" cy="946150"/>
          </a:xfrm>
          <a:prstGeom prst="rect">
            <a:avLst/>
          </a:prstGeom>
          <a:noFill/>
          <a:ln w="12700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1 000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318922" name="组合 1318921"/>
          <p:cNvGrpSpPr/>
          <p:nvPr/>
        </p:nvGrpSpPr>
        <p:grpSpPr>
          <a:xfrm>
            <a:off x="7323138" y="4725988"/>
            <a:ext cx="1293812" cy="914400"/>
            <a:chOff x="4612" y="1878"/>
            <a:chExt cx="815" cy="576"/>
          </a:xfrm>
        </p:grpSpPr>
        <p:sp>
          <p:nvSpPr>
            <p:cNvPr id="1318923" name="矩形 1318922"/>
            <p:cNvSpPr/>
            <p:nvPr/>
          </p:nvSpPr>
          <p:spPr>
            <a:xfrm>
              <a:off x="4612" y="1878"/>
              <a:ext cx="815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 </a:t>
              </a:r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</a:t>
              </a:r>
              <a:r>
                <a:rPr lang="en-US" altLang="zh-CN" sz="2700" b="1" baseline="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 </a:t>
              </a:r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18924" name="直接连接符 1318923"/>
            <p:cNvSpPr/>
            <p:nvPr/>
          </p:nvSpPr>
          <p:spPr>
            <a:xfrm>
              <a:off x="4740" y="2157"/>
              <a:ext cx="505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318925" name="文本框 1318924"/>
          <p:cNvSpPr txBox="1"/>
          <p:nvPr/>
        </p:nvSpPr>
        <p:spPr>
          <a:xfrm>
            <a:off x="7235825" y="2949575"/>
            <a:ext cx="1004888" cy="946150"/>
          </a:xfrm>
          <a:prstGeom prst="rect">
            <a:avLst/>
          </a:prstGeom>
          <a:noFill/>
          <a:ln w="12700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318926" name="组合 1318925"/>
          <p:cNvGrpSpPr/>
          <p:nvPr/>
        </p:nvGrpSpPr>
        <p:grpSpPr>
          <a:xfrm>
            <a:off x="4360863" y="2146300"/>
            <a:ext cx="942975" cy="914400"/>
            <a:chOff x="2699" y="1357"/>
            <a:chExt cx="635" cy="576"/>
          </a:xfrm>
        </p:grpSpPr>
        <p:sp>
          <p:nvSpPr>
            <p:cNvPr id="1318927" name="矩形 1318926"/>
            <p:cNvSpPr/>
            <p:nvPr/>
          </p:nvSpPr>
          <p:spPr>
            <a:xfrm>
              <a:off x="2699" y="1357"/>
              <a:ext cx="635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18928" name="直接连接符 1318927"/>
            <p:cNvSpPr/>
            <p:nvPr/>
          </p:nvSpPr>
          <p:spPr>
            <a:xfrm>
              <a:off x="2746" y="1636"/>
              <a:ext cx="540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318929" name="矩形 1318928"/>
          <p:cNvSpPr/>
          <p:nvPr/>
        </p:nvSpPr>
        <p:spPr>
          <a:xfrm>
            <a:off x="250825" y="1204913"/>
            <a:ext cx="804863" cy="91440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200000"/>
              </a:lnSpc>
            </a:pP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2.</a:t>
            </a:r>
            <a:endParaRPr lang="en-US" altLang="zh-CN" sz="2700" b="1" baseline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18930" name="文本框 1318929"/>
          <p:cNvSpPr txBox="1"/>
          <p:nvPr/>
        </p:nvSpPr>
        <p:spPr>
          <a:xfrm>
            <a:off x="3181350" y="1455738"/>
            <a:ext cx="1357313" cy="604837"/>
          </a:xfrm>
          <a:prstGeom prst="rect">
            <a:avLst/>
          </a:prstGeom>
          <a:noFill/>
          <a:ln w="12700">
            <a:noFill/>
          </a:ln>
        </p:spPr>
        <p:txBody>
          <a:bodyPr lIns="90000" tIns="46800" rIns="90000" bIns="46800">
            <a:spAutoFit/>
          </a:bodyPr>
          <a:p>
            <a:pPr lvl="0" algn="ctr">
              <a:lnSpc>
                <a:spcPct val="120000"/>
              </a:lnSpc>
            </a:pP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十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18931" name="文本框 1318930"/>
          <p:cNvSpPr txBox="1"/>
          <p:nvPr/>
        </p:nvSpPr>
        <p:spPr>
          <a:xfrm>
            <a:off x="6096000" y="1446213"/>
            <a:ext cx="1357313" cy="604837"/>
          </a:xfrm>
          <a:prstGeom prst="rect">
            <a:avLst/>
          </a:prstGeom>
          <a:noFill/>
          <a:ln w="12700">
            <a:noFill/>
          </a:ln>
        </p:spPr>
        <p:txBody>
          <a:bodyPr lIns="90000" tIns="46800" rIns="90000" bIns="46800">
            <a:spAutoFit/>
          </a:bodyPr>
          <a:p>
            <a:pPr lvl="0" algn="ctr">
              <a:lnSpc>
                <a:spcPct val="120000"/>
              </a:lnSpc>
            </a:pP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十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18932" name="文本框 1318931"/>
          <p:cNvSpPr txBox="1"/>
          <p:nvPr/>
        </p:nvSpPr>
        <p:spPr>
          <a:xfrm>
            <a:off x="1190625" y="2276475"/>
            <a:ext cx="1357313" cy="604838"/>
          </a:xfrm>
          <a:prstGeom prst="rect">
            <a:avLst/>
          </a:prstGeom>
          <a:noFill/>
          <a:ln w="12700">
            <a:noFill/>
          </a:ln>
        </p:spPr>
        <p:txBody>
          <a:bodyPr lIns="90000" tIns="46800" rIns="90000" bIns="46800">
            <a:spAutoFit/>
          </a:bodyPr>
          <a:p>
            <a:pPr lvl="0" algn="ctr">
              <a:lnSpc>
                <a:spcPct val="120000"/>
              </a:lnSpc>
            </a:pP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八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18933" name="文本框 1318932"/>
          <p:cNvSpPr txBox="1"/>
          <p:nvPr/>
        </p:nvSpPr>
        <p:spPr>
          <a:xfrm>
            <a:off x="4346575" y="1989138"/>
            <a:ext cx="1004888" cy="1117600"/>
          </a:xfrm>
          <a:prstGeom prst="rect">
            <a:avLst/>
          </a:prstGeom>
          <a:noFill/>
          <a:ln w="12700">
            <a:noFill/>
          </a:ln>
        </p:spPr>
        <p:txBody>
          <a:bodyPr lIns="90000" tIns="46800" rIns="90000" bIns="46800">
            <a:spAutoFit/>
          </a:bodyPr>
          <a:p>
            <a:pPr lvl="0" algn="ctr">
              <a:lnSpc>
                <a:spcPct val="120000"/>
              </a:lnSpc>
            </a:pP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>
              <a:lnSpc>
                <a:spcPct val="120000"/>
              </a:lnSpc>
            </a:pP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18934" name="文本框 1318933"/>
          <p:cNvSpPr txBox="1"/>
          <p:nvPr/>
        </p:nvSpPr>
        <p:spPr>
          <a:xfrm>
            <a:off x="3286125" y="3081338"/>
            <a:ext cx="1357313" cy="604837"/>
          </a:xfrm>
          <a:prstGeom prst="rect">
            <a:avLst/>
          </a:prstGeom>
          <a:noFill/>
          <a:ln w="12700">
            <a:noFill/>
          </a:ln>
        </p:spPr>
        <p:txBody>
          <a:bodyPr lIns="90000" tIns="46800" rIns="90000" bIns="46800">
            <a:spAutoFit/>
          </a:bodyPr>
          <a:p>
            <a:pPr lvl="0" algn="ctr">
              <a:lnSpc>
                <a:spcPct val="120000"/>
              </a:lnSpc>
            </a:pP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百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18935" name="文本框 1318934"/>
          <p:cNvSpPr txBox="1"/>
          <p:nvPr/>
        </p:nvSpPr>
        <p:spPr>
          <a:xfrm>
            <a:off x="3444875" y="3903663"/>
            <a:ext cx="1357313" cy="604837"/>
          </a:xfrm>
          <a:prstGeom prst="rect">
            <a:avLst/>
          </a:prstGeom>
          <a:noFill/>
          <a:ln w="12700">
            <a:noFill/>
          </a:ln>
        </p:spPr>
        <p:txBody>
          <a:bodyPr lIns="90000" tIns="46800" rIns="90000" bIns="46800">
            <a:spAutoFit/>
          </a:bodyPr>
          <a:p>
            <a:pPr lvl="0" algn="ctr">
              <a:lnSpc>
                <a:spcPct val="120000"/>
              </a:lnSpc>
            </a:pP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千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18936" name="文本框 1318935"/>
          <p:cNvSpPr txBox="1"/>
          <p:nvPr/>
        </p:nvSpPr>
        <p:spPr>
          <a:xfrm>
            <a:off x="3457575" y="4749800"/>
            <a:ext cx="1357313" cy="604838"/>
          </a:xfrm>
          <a:prstGeom prst="rect">
            <a:avLst/>
          </a:prstGeom>
          <a:noFill/>
          <a:ln w="12700">
            <a:noFill/>
          </a:ln>
        </p:spPr>
        <p:txBody>
          <a:bodyPr lIns="90000" tIns="46800" rIns="90000" bIns="46800">
            <a:spAutoFit/>
          </a:bodyPr>
          <a:p>
            <a:pPr lvl="0" algn="ctr">
              <a:lnSpc>
                <a:spcPct val="120000"/>
              </a:lnSpc>
            </a:pP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百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18937" name="文本框 1318936"/>
          <p:cNvSpPr txBox="1"/>
          <p:nvPr/>
        </p:nvSpPr>
        <p:spPr>
          <a:xfrm>
            <a:off x="7473950" y="4714875"/>
            <a:ext cx="1004888" cy="946150"/>
          </a:xfrm>
          <a:prstGeom prst="rect">
            <a:avLst/>
          </a:prstGeom>
          <a:noFill/>
          <a:ln w="12700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36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18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18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18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18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18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1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18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1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318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318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8921" grpId="0"/>
      <p:bldP spid="1318925" grpId="0"/>
      <p:bldP spid="1318930" grpId="0"/>
      <p:bldP spid="1318931" grpId="0"/>
      <p:bldP spid="1318932" grpId="0"/>
      <p:bldP spid="1318933" grpId="0"/>
      <p:bldP spid="1318934" grpId="0"/>
      <p:bldP spid="1318935" grpId="0"/>
      <p:bldP spid="1318936" grpId="0"/>
      <p:bldP spid="1318937" grpId="0"/>
    </p:bld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19938" name="矩形 1319937"/>
          <p:cNvSpPr/>
          <p:nvPr/>
        </p:nvSpPr>
        <p:spPr>
          <a:xfrm>
            <a:off x="611188" y="1412875"/>
            <a:ext cx="6911975" cy="774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6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3.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把小数和相等的分数用线连起来。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19939" name="矩形 1319938"/>
          <p:cNvSpPr/>
          <p:nvPr/>
        </p:nvSpPr>
        <p:spPr>
          <a:xfrm>
            <a:off x="971550" y="2478088"/>
            <a:ext cx="7270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0.6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19940" name="矩形 1319939"/>
          <p:cNvSpPr/>
          <p:nvPr/>
        </p:nvSpPr>
        <p:spPr>
          <a:xfrm>
            <a:off x="2200275" y="2478088"/>
            <a:ext cx="10080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0.03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19941" name="矩形 1319940"/>
          <p:cNvSpPr/>
          <p:nvPr/>
        </p:nvSpPr>
        <p:spPr>
          <a:xfrm>
            <a:off x="3711575" y="2478088"/>
            <a:ext cx="10080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0.45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19942" name="矩形 1319941"/>
          <p:cNvSpPr/>
          <p:nvPr/>
        </p:nvSpPr>
        <p:spPr>
          <a:xfrm>
            <a:off x="5221288" y="2478088"/>
            <a:ext cx="10080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3.25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19943" name="矩形 1319942"/>
          <p:cNvSpPr/>
          <p:nvPr/>
        </p:nvSpPr>
        <p:spPr>
          <a:xfrm>
            <a:off x="6732588" y="2478088"/>
            <a:ext cx="10080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0.18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19944" name="组合 1319943"/>
          <p:cNvGrpSpPr/>
          <p:nvPr/>
        </p:nvGrpSpPr>
        <p:grpSpPr>
          <a:xfrm>
            <a:off x="1066800" y="4067175"/>
            <a:ext cx="536575" cy="946150"/>
            <a:chOff x="1173" y="2834"/>
            <a:chExt cx="338" cy="596"/>
          </a:xfrm>
        </p:grpSpPr>
        <p:sp>
          <p:nvSpPr>
            <p:cNvPr id="1319945" name="矩形 1319944"/>
            <p:cNvSpPr/>
            <p:nvPr/>
          </p:nvSpPr>
          <p:spPr>
            <a:xfrm>
              <a:off x="1173" y="2834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13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19946" name="直接连接符 1319945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80808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19947" name="组合 1319946"/>
          <p:cNvGrpSpPr/>
          <p:nvPr/>
        </p:nvGrpSpPr>
        <p:grpSpPr>
          <a:xfrm>
            <a:off x="2554288" y="4067175"/>
            <a:ext cx="714375" cy="946150"/>
            <a:chOff x="3033" y="1344"/>
            <a:chExt cx="423" cy="596"/>
          </a:xfrm>
        </p:grpSpPr>
        <p:sp>
          <p:nvSpPr>
            <p:cNvPr id="1319948" name="矩形 1319947"/>
            <p:cNvSpPr/>
            <p:nvPr/>
          </p:nvSpPr>
          <p:spPr>
            <a:xfrm>
              <a:off x="3033" y="1344"/>
              <a:ext cx="423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100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19949" name="直接连接符 1319948"/>
            <p:cNvSpPr/>
            <p:nvPr/>
          </p:nvSpPr>
          <p:spPr>
            <a:xfrm>
              <a:off x="3066" y="1642"/>
              <a:ext cx="35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19950" name="组合 1319949"/>
          <p:cNvGrpSpPr/>
          <p:nvPr/>
        </p:nvGrpSpPr>
        <p:grpSpPr>
          <a:xfrm>
            <a:off x="4221163" y="4067175"/>
            <a:ext cx="358775" cy="946150"/>
            <a:chOff x="1218" y="2834"/>
            <a:chExt cx="249" cy="596"/>
          </a:xfrm>
        </p:grpSpPr>
        <p:sp>
          <p:nvSpPr>
            <p:cNvPr id="1319951" name="矩形 1319950"/>
            <p:cNvSpPr/>
            <p:nvPr/>
          </p:nvSpPr>
          <p:spPr>
            <a:xfrm>
              <a:off x="1218" y="2834"/>
              <a:ext cx="249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19952" name="直接连接符 1319951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80808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19953" name="组合 1319952"/>
          <p:cNvGrpSpPr/>
          <p:nvPr/>
        </p:nvGrpSpPr>
        <p:grpSpPr>
          <a:xfrm>
            <a:off x="5530850" y="4067175"/>
            <a:ext cx="536575" cy="946150"/>
            <a:chOff x="1173" y="2834"/>
            <a:chExt cx="338" cy="596"/>
          </a:xfrm>
        </p:grpSpPr>
        <p:sp>
          <p:nvSpPr>
            <p:cNvPr id="1319954" name="矩形 1319953"/>
            <p:cNvSpPr/>
            <p:nvPr/>
          </p:nvSpPr>
          <p:spPr>
            <a:xfrm>
              <a:off x="1173" y="2834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9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20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19955" name="直接连接符 1319954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80808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19956" name="组合 1319955"/>
          <p:cNvGrpSpPr/>
          <p:nvPr/>
        </p:nvGrpSpPr>
        <p:grpSpPr>
          <a:xfrm>
            <a:off x="7019925" y="4067175"/>
            <a:ext cx="536575" cy="946150"/>
            <a:chOff x="1173" y="2834"/>
            <a:chExt cx="338" cy="596"/>
          </a:xfrm>
        </p:grpSpPr>
        <p:sp>
          <p:nvSpPr>
            <p:cNvPr id="1319957" name="矩形 1319956"/>
            <p:cNvSpPr/>
            <p:nvPr/>
          </p:nvSpPr>
          <p:spPr>
            <a:xfrm>
              <a:off x="1173" y="2834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9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50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19958" name="直接连接符 1319957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80808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319959" name="直接连接符 1319958"/>
          <p:cNvSpPr/>
          <p:nvPr/>
        </p:nvSpPr>
        <p:spPr>
          <a:xfrm>
            <a:off x="1403350" y="2997200"/>
            <a:ext cx="2889250" cy="1168400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19960" name="直接连接符 1319959"/>
          <p:cNvSpPr/>
          <p:nvPr/>
        </p:nvSpPr>
        <p:spPr>
          <a:xfrm>
            <a:off x="2700338" y="2971800"/>
            <a:ext cx="200025" cy="1182688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19961" name="直接连接符 1319960"/>
          <p:cNvSpPr/>
          <p:nvPr/>
        </p:nvSpPr>
        <p:spPr>
          <a:xfrm>
            <a:off x="4211638" y="2924175"/>
            <a:ext cx="1574800" cy="1255713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19962" name="直接连接符 1319961"/>
          <p:cNvSpPr/>
          <p:nvPr/>
        </p:nvSpPr>
        <p:spPr>
          <a:xfrm flipH="1">
            <a:off x="1449388" y="2997200"/>
            <a:ext cx="4275137" cy="1143000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19963" name="直接连接符 1319962"/>
          <p:cNvSpPr/>
          <p:nvPr/>
        </p:nvSpPr>
        <p:spPr>
          <a:xfrm>
            <a:off x="7286625" y="2924175"/>
            <a:ext cx="0" cy="1225550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19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19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19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19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19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20962" name="矩形 1320961"/>
          <p:cNvSpPr/>
          <p:nvPr/>
        </p:nvSpPr>
        <p:spPr>
          <a:xfrm>
            <a:off x="539750" y="1341438"/>
            <a:ext cx="8281988" cy="1457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6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4.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把下面的分数化成小数。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不能化成有限小数的，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保留三位小数。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800" b="1" baseline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320963" name="组合 1320962"/>
          <p:cNvGrpSpPr/>
          <p:nvPr/>
        </p:nvGrpSpPr>
        <p:grpSpPr>
          <a:xfrm>
            <a:off x="1044575" y="2987675"/>
            <a:ext cx="714375" cy="946150"/>
            <a:chOff x="3033" y="1344"/>
            <a:chExt cx="423" cy="596"/>
          </a:xfrm>
        </p:grpSpPr>
        <p:sp>
          <p:nvSpPr>
            <p:cNvPr id="1320964" name="矩形 1320963"/>
            <p:cNvSpPr/>
            <p:nvPr/>
          </p:nvSpPr>
          <p:spPr>
            <a:xfrm>
              <a:off x="3033" y="1344"/>
              <a:ext cx="423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31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100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20965" name="直接连接符 1320964"/>
            <p:cNvSpPr/>
            <p:nvPr/>
          </p:nvSpPr>
          <p:spPr>
            <a:xfrm>
              <a:off x="3066" y="1642"/>
              <a:ext cx="35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20966" name="组合 1320965"/>
          <p:cNvGrpSpPr/>
          <p:nvPr/>
        </p:nvGrpSpPr>
        <p:grpSpPr>
          <a:xfrm>
            <a:off x="4708525" y="2987675"/>
            <a:ext cx="358775" cy="946150"/>
            <a:chOff x="1218" y="2834"/>
            <a:chExt cx="249" cy="596"/>
          </a:xfrm>
        </p:grpSpPr>
        <p:sp>
          <p:nvSpPr>
            <p:cNvPr id="1320967" name="矩形 1320966"/>
            <p:cNvSpPr/>
            <p:nvPr/>
          </p:nvSpPr>
          <p:spPr>
            <a:xfrm>
              <a:off x="1218" y="2834"/>
              <a:ext cx="249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9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20968" name="直接连接符 1320967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80808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20969" name="组合 1320968"/>
          <p:cNvGrpSpPr/>
          <p:nvPr/>
        </p:nvGrpSpPr>
        <p:grpSpPr>
          <a:xfrm>
            <a:off x="2384425" y="2987675"/>
            <a:ext cx="534988" cy="946150"/>
            <a:chOff x="1204" y="2834"/>
            <a:chExt cx="275" cy="596"/>
          </a:xfrm>
        </p:grpSpPr>
        <p:sp>
          <p:nvSpPr>
            <p:cNvPr id="1320970" name="矩形 1320969"/>
            <p:cNvSpPr/>
            <p:nvPr/>
          </p:nvSpPr>
          <p:spPr>
            <a:xfrm>
              <a:off x="1204" y="2834"/>
              <a:ext cx="275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25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20971" name="直接连接符 1320970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80808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20972" name="组合 1320971"/>
          <p:cNvGrpSpPr/>
          <p:nvPr/>
        </p:nvGrpSpPr>
        <p:grpSpPr>
          <a:xfrm>
            <a:off x="3546475" y="2987675"/>
            <a:ext cx="534988" cy="946150"/>
            <a:chOff x="1204" y="2834"/>
            <a:chExt cx="275" cy="596"/>
          </a:xfrm>
        </p:grpSpPr>
        <p:sp>
          <p:nvSpPr>
            <p:cNvPr id="1320973" name="矩形 1320972"/>
            <p:cNvSpPr/>
            <p:nvPr/>
          </p:nvSpPr>
          <p:spPr>
            <a:xfrm>
              <a:off x="1204" y="2834"/>
              <a:ext cx="275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30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20974" name="直接连接符 1320973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80808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20975" name="组合 1320974"/>
          <p:cNvGrpSpPr/>
          <p:nvPr/>
        </p:nvGrpSpPr>
        <p:grpSpPr>
          <a:xfrm>
            <a:off x="5692775" y="2987675"/>
            <a:ext cx="358775" cy="946150"/>
            <a:chOff x="1218" y="2834"/>
            <a:chExt cx="249" cy="596"/>
          </a:xfrm>
        </p:grpSpPr>
        <p:sp>
          <p:nvSpPr>
            <p:cNvPr id="1320976" name="矩形 1320975"/>
            <p:cNvSpPr/>
            <p:nvPr/>
          </p:nvSpPr>
          <p:spPr>
            <a:xfrm>
              <a:off x="1218" y="2834"/>
              <a:ext cx="249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20977" name="直接连接符 1320976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80808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20978" name="组合 1320977"/>
          <p:cNvGrpSpPr/>
          <p:nvPr/>
        </p:nvGrpSpPr>
        <p:grpSpPr>
          <a:xfrm>
            <a:off x="6678613" y="2987675"/>
            <a:ext cx="534987" cy="946150"/>
            <a:chOff x="1204" y="2834"/>
            <a:chExt cx="275" cy="596"/>
          </a:xfrm>
        </p:grpSpPr>
        <p:sp>
          <p:nvSpPr>
            <p:cNvPr id="1320979" name="矩形 1320978"/>
            <p:cNvSpPr/>
            <p:nvPr/>
          </p:nvSpPr>
          <p:spPr>
            <a:xfrm>
              <a:off x="1204" y="2834"/>
              <a:ext cx="275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11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50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20980" name="直接连接符 1320979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80808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20981" name="组合 1320980"/>
          <p:cNvGrpSpPr/>
          <p:nvPr/>
        </p:nvGrpSpPr>
        <p:grpSpPr>
          <a:xfrm>
            <a:off x="7840663" y="2987675"/>
            <a:ext cx="534987" cy="946150"/>
            <a:chOff x="1204" y="2834"/>
            <a:chExt cx="275" cy="596"/>
          </a:xfrm>
        </p:grpSpPr>
        <p:sp>
          <p:nvSpPr>
            <p:cNvPr id="1320982" name="矩形 1320981"/>
            <p:cNvSpPr/>
            <p:nvPr/>
          </p:nvSpPr>
          <p:spPr>
            <a:xfrm>
              <a:off x="1204" y="2834"/>
              <a:ext cx="275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23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20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20983" name="直接连接符 1320982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80808"/>
              </a:solidFill>
              <a:prstDash val="solid"/>
              <a:headEnd type="none" w="med" len="med"/>
              <a:tailEnd type="none" w="lg" len="lg"/>
            </a:ln>
          </p:spPr>
        </p:sp>
      </p:grpSp>
    </p:spTree>
  </p:cSld>
  <p:clrMapOvr>
    <a:masterClrMapping/>
  </p:clrMapOvr>
  <p:transition spd="med">
    <p:wipe dir="r"/>
  </p:transition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21986" name="矩形 1321985"/>
          <p:cNvSpPr/>
          <p:nvPr/>
        </p:nvSpPr>
        <p:spPr>
          <a:xfrm>
            <a:off x="1400175" y="2846388"/>
            <a:ext cx="855663" cy="377825"/>
          </a:xfrm>
          <a:prstGeom prst="rect">
            <a:avLst/>
          </a:prstGeom>
          <a:solidFill>
            <a:schemeClr val="bg1"/>
          </a:solidFill>
          <a:ln w="222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21987" name="矩形 1321986"/>
          <p:cNvSpPr/>
          <p:nvPr/>
        </p:nvSpPr>
        <p:spPr>
          <a:xfrm>
            <a:off x="1385888" y="2801938"/>
            <a:ext cx="1533525" cy="457200"/>
          </a:xfrm>
          <a:prstGeom prst="rect">
            <a:avLst/>
          </a:prstGeom>
          <a:noFill/>
          <a:ln w="1270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4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0.125</a:t>
            </a:r>
            <a:endParaRPr lang="en-US" altLang="zh-CN" sz="24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21988" name="矩形 1321987"/>
          <p:cNvSpPr/>
          <p:nvPr/>
        </p:nvSpPr>
        <p:spPr>
          <a:xfrm>
            <a:off x="2976563" y="3536950"/>
            <a:ext cx="442912" cy="782638"/>
          </a:xfrm>
          <a:prstGeom prst="rect">
            <a:avLst/>
          </a:prstGeom>
          <a:solidFill>
            <a:schemeClr val="bg1"/>
          </a:solidFill>
          <a:ln w="222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1321989" name="组合 1321988"/>
          <p:cNvGrpSpPr/>
          <p:nvPr/>
        </p:nvGrpSpPr>
        <p:grpSpPr>
          <a:xfrm>
            <a:off x="2962275" y="3497263"/>
            <a:ext cx="485775" cy="822325"/>
            <a:chOff x="1174" y="2866"/>
            <a:chExt cx="337" cy="518"/>
          </a:xfrm>
        </p:grpSpPr>
        <p:sp>
          <p:nvSpPr>
            <p:cNvPr id="1321990" name="矩形 1321989"/>
            <p:cNvSpPr/>
            <p:nvPr/>
          </p:nvSpPr>
          <p:spPr>
            <a:xfrm>
              <a:off x="1174" y="2866"/>
              <a:ext cx="337" cy="51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4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4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4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10</a:t>
              </a:r>
              <a:endParaRPr lang="en-US" altLang="zh-CN" sz="24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21991" name="直接连接符 1321990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321992" name="矩形 1321991"/>
          <p:cNvSpPr/>
          <p:nvPr/>
        </p:nvSpPr>
        <p:spPr>
          <a:xfrm>
            <a:off x="4440238" y="2871788"/>
            <a:ext cx="755650" cy="377825"/>
          </a:xfrm>
          <a:prstGeom prst="rect">
            <a:avLst/>
          </a:prstGeom>
          <a:solidFill>
            <a:schemeClr val="bg1"/>
          </a:solidFill>
          <a:ln w="222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21993" name="矩形 1321992"/>
          <p:cNvSpPr/>
          <p:nvPr/>
        </p:nvSpPr>
        <p:spPr>
          <a:xfrm>
            <a:off x="4122738" y="2827338"/>
            <a:ext cx="1414462" cy="457200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4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0.625</a:t>
            </a:r>
            <a:endParaRPr lang="en-US" altLang="zh-CN" sz="24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21994" name="矩形 1321993"/>
          <p:cNvSpPr/>
          <p:nvPr/>
        </p:nvSpPr>
        <p:spPr>
          <a:xfrm>
            <a:off x="3917950" y="2871788"/>
            <a:ext cx="442913" cy="377825"/>
          </a:xfrm>
          <a:prstGeom prst="rect">
            <a:avLst/>
          </a:prstGeom>
          <a:solidFill>
            <a:schemeClr val="bg1"/>
          </a:solidFill>
          <a:ln w="222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21995" name="矩形 1321994"/>
          <p:cNvSpPr/>
          <p:nvPr/>
        </p:nvSpPr>
        <p:spPr>
          <a:xfrm>
            <a:off x="3695700" y="2827338"/>
            <a:ext cx="882650" cy="457200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4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0.5</a:t>
            </a:r>
            <a:endParaRPr lang="en-US" altLang="zh-CN" sz="24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21996" name="矩形 1321995"/>
          <p:cNvSpPr/>
          <p:nvPr/>
        </p:nvSpPr>
        <p:spPr>
          <a:xfrm>
            <a:off x="2346325" y="3532188"/>
            <a:ext cx="442913" cy="782637"/>
          </a:xfrm>
          <a:prstGeom prst="rect">
            <a:avLst/>
          </a:prstGeom>
          <a:solidFill>
            <a:schemeClr val="bg1"/>
          </a:solidFill>
          <a:ln w="222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1321997" name="组合 1321996"/>
          <p:cNvGrpSpPr/>
          <p:nvPr/>
        </p:nvGrpSpPr>
        <p:grpSpPr>
          <a:xfrm>
            <a:off x="2398713" y="3497263"/>
            <a:ext cx="344487" cy="822325"/>
            <a:chOff x="1224" y="2866"/>
            <a:chExt cx="239" cy="518"/>
          </a:xfrm>
        </p:grpSpPr>
        <p:sp>
          <p:nvSpPr>
            <p:cNvPr id="1321998" name="矩形 1321997"/>
            <p:cNvSpPr/>
            <p:nvPr/>
          </p:nvSpPr>
          <p:spPr>
            <a:xfrm>
              <a:off x="1227" y="2866"/>
              <a:ext cx="231" cy="51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4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4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4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4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21999" name="直接连接符 1321998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322000" name="矩形 1321999"/>
          <p:cNvSpPr/>
          <p:nvPr/>
        </p:nvSpPr>
        <p:spPr>
          <a:xfrm>
            <a:off x="611188" y="1412875"/>
            <a:ext cx="6911975" cy="774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6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5.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在      里填上适当的小数或分数。 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22001" name="矩形 1322000"/>
          <p:cNvSpPr/>
          <p:nvPr/>
        </p:nvSpPr>
        <p:spPr>
          <a:xfrm>
            <a:off x="1504950" y="1684338"/>
            <a:ext cx="377825" cy="377825"/>
          </a:xfrm>
          <a:prstGeom prst="rect">
            <a:avLst/>
          </a:prstGeom>
          <a:solidFill>
            <a:schemeClr val="bg1"/>
          </a:solidFill>
          <a:ln w="222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22002" name="矩形 1322001"/>
          <p:cNvSpPr/>
          <p:nvPr/>
        </p:nvSpPr>
        <p:spPr>
          <a:xfrm>
            <a:off x="5270500" y="2871788"/>
            <a:ext cx="601663" cy="377825"/>
          </a:xfrm>
          <a:prstGeom prst="rect">
            <a:avLst/>
          </a:prstGeom>
          <a:solidFill>
            <a:schemeClr val="bg1"/>
          </a:solidFill>
          <a:ln w="222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1322003" name="组合 1322002"/>
          <p:cNvGrpSpPr/>
          <p:nvPr/>
        </p:nvGrpSpPr>
        <p:grpSpPr>
          <a:xfrm>
            <a:off x="900113" y="3284538"/>
            <a:ext cx="7416800" cy="144462"/>
            <a:chOff x="567" y="2205"/>
            <a:chExt cx="4672" cy="91"/>
          </a:xfrm>
        </p:grpSpPr>
        <p:sp>
          <p:nvSpPr>
            <p:cNvPr id="1322004" name="直接连接符 1322003"/>
            <p:cNvSpPr/>
            <p:nvPr/>
          </p:nvSpPr>
          <p:spPr>
            <a:xfrm>
              <a:off x="567" y="2296"/>
              <a:ext cx="4672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triangle" w="lg" len="lg"/>
            </a:ln>
          </p:spPr>
        </p:sp>
        <p:sp>
          <p:nvSpPr>
            <p:cNvPr id="1322005" name="直接连接符 1322004"/>
            <p:cNvSpPr/>
            <p:nvPr/>
          </p:nvSpPr>
          <p:spPr>
            <a:xfrm flipV="1">
              <a:off x="777" y="2205"/>
              <a:ext cx="0" cy="9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322006" name="直接连接符 1322005"/>
            <p:cNvSpPr/>
            <p:nvPr/>
          </p:nvSpPr>
          <p:spPr>
            <a:xfrm flipV="1">
              <a:off x="1251" y="2205"/>
              <a:ext cx="0" cy="9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322007" name="直接连接符 1322006"/>
            <p:cNvSpPr/>
            <p:nvPr/>
          </p:nvSpPr>
          <p:spPr>
            <a:xfrm flipV="1">
              <a:off x="1704" y="2205"/>
              <a:ext cx="0" cy="9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322008" name="直接连接符 1322007"/>
            <p:cNvSpPr/>
            <p:nvPr/>
          </p:nvSpPr>
          <p:spPr>
            <a:xfrm flipV="1">
              <a:off x="1933" y="2205"/>
              <a:ext cx="0" cy="9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322009" name="直接连接符 1322008"/>
            <p:cNvSpPr/>
            <p:nvPr/>
          </p:nvSpPr>
          <p:spPr>
            <a:xfrm flipV="1">
              <a:off x="2620" y="2205"/>
              <a:ext cx="0" cy="9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322010" name="直接连接符 1322009"/>
            <p:cNvSpPr/>
            <p:nvPr/>
          </p:nvSpPr>
          <p:spPr>
            <a:xfrm flipV="1">
              <a:off x="3103" y="2205"/>
              <a:ext cx="0" cy="9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322011" name="直接连接符 1322010"/>
            <p:cNvSpPr/>
            <p:nvPr/>
          </p:nvSpPr>
          <p:spPr>
            <a:xfrm flipV="1">
              <a:off x="3547" y="2205"/>
              <a:ext cx="0" cy="9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322012" name="直接连接符 1322011"/>
            <p:cNvSpPr/>
            <p:nvPr/>
          </p:nvSpPr>
          <p:spPr>
            <a:xfrm flipV="1">
              <a:off x="3787" y="2205"/>
              <a:ext cx="0" cy="9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322013" name="直接连接符 1322012"/>
            <p:cNvSpPr/>
            <p:nvPr/>
          </p:nvSpPr>
          <p:spPr>
            <a:xfrm flipV="1">
              <a:off x="4438" y="2205"/>
              <a:ext cx="0" cy="9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322014" name="矩形 1322013"/>
          <p:cNvSpPr/>
          <p:nvPr/>
        </p:nvSpPr>
        <p:spPr>
          <a:xfrm>
            <a:off x="971550" y="3414713"/>
            <a:ext cx="519113" cy="519112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0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22015" name="矩形 1322014"/>
          <p:cNvSpPr/>
          <p:nvPr/>
        </p:nvSpPr>
        <p:spPr>
          <a:xfrm>
            <a:off x="6775450" y="3414713"/>
            <a:ext cx="519113" cy="519112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22016" name="矩形 1322015"/>
          <p:cNvSpPr/>
          <p:nvPr/>
        </p:nvSpPr>
        <p:spPr>
          <a:xfrm>
            <a:off x="2124075" y="2852738"/>
            <a:ext cx="882650" cy="457200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400" b="1" baseline="0">
                <a:latin typeface="Times New Roman" panose="02020603050405020304" pitchFamily="18" charset="0"/>
                <a:ea typeface="楷体_GB2312" pitchFamily="49" charset="-122"/>
              </a:rPr>
              <a:t>0.25</a:t>
            </a:r>
            <a:endParaRPr lang="en-US" altLang="zh-CN" sz="24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22017" name="矩形 1322016"/>
          <p:cNvSpPr/>
          <p:nvPr/>
        </p:nvSpPr>
        <p:spPr>
          <a:xfrm>
            <a:off x="2700338" y="2852738"/>
            <a:ext cx="882650" cy="457200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400" b="1" baseline="0">
                <a:latin typeface="Times New Roman" panose="02020603050405020304" pitchFamily="18" charset="0"/>
                <a:ea typeface="楷体_GB2312" pitchFamily="49" charset="-122"/>
              </a:rPr>
              <a:t>0.3</a:t>
            </a:r>
            <a:endParaRPr lang="en-US" altLang="zh-CN" sz="24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22018" name="矩形 1322017"/>
          <p:cNvSpPr/>
          <p:nvPr/>
        </p:nvSpPr>
        <p:spPr>
          <a:xfrm>
            <a:off x="5651500" y="2852738"/>
            <a:ext cx="882650" cy="457200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400" b="1" baseline="0">
                <a:latin typeface="Times New Roman" panose="02020603050405020304" pitchFamily="18" charset="0"/>
                <a:ea typeface="楷体_GB2312" pitchFamily="49" charset="-122"/>
              </a:rPr>
              <a:t>0.8</a:t>
            </a:r>
            <a:endParaRPr lang="en-US" altLang="zh-CN" sz="24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22019" name="组合 1322018"/>
          <p:cNvGrpSpPr/>
          <p:nvPr/>
        </p:nvGrpSpPr>
        <p:grpSpPr>
          <a:xfrm>
            <a:off x="1814513" y="3429000"/>
            <a:ext cx="344487" cy="822325"/>
            <a:chOff x="1224" y="2866"/>
            <a:chExt cx="239" cy="518"/>
          </a:xfrm>
        </p:grpSpPr>
        <p:sp>
          <p:nvSpPr>
            <p:cNvPr id="1322020" name="矩形 1322019"/>
            <p:cNvSpPr/>
            <p:nvPr/>
          </p:nvSpPr>
          <p:spPr>
            <a:xfrm>
              <a:off x="1227" y="2866"/>
              <a:ext cx="231" cy="51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4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4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400" b="1" baseline="0"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4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22021" name="直接连接符 1322020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80808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22022" name="组合 1322021"/>
          <p:cNvGrpSpPr/>
          <p:nvPr/>
        </p:nvGrpSpPr>
        <p:grpSpPr>
          <a:xfrm>
            <a:off x="3995738" y="3429000"/>
            <a:ext cx="344487" cy="822325"/>
            <a:chOff x="1224" y="2866"/>
            <a:chExt cx="239" cy="518"/>
          </a:xfrm>
        </p:grpSpPr>
        <p:sp>
          <p:nvSpPr>
            <p:cNvPr id="1322023" name="矩形 1322022"/>
            <p:cNvSpPr/>
            <p:nvPr/>
          </p:nvSpPr>
          <p:spPr>
            <a:xfrm>
              <a:off x="1227" y="2866"/>
              <a:ext cx="231" cy="51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4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4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400" b="1" baseline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4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22024" name="直接连接符 1322023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80808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22025" name="组合 1322024"/>
          <p:cNvGrpSpPr/>
          <p:nvPr/>
        </p:nvGrpSpPr>
        <p:grpSpPr>
          <a:xfrm>
            <a:off x="4759325" y="3429000"/>
            <a:ext cx="344488" cy="822325"/>
            <a:chOff x="1224" y="2866"/>
            <a:chExt cx="239" cy="518"/>
          </a:xfrm>
        </p:grpSpPr>
        <p:sp>
          <p:nvSpPr>
            <p:cNvPr id="1322026" name="矩形 1322025"/>
            <p:cNvSpPr/>
            <p:nvPr/>
          </p:nvSpPr>
          <p:spPr>
            <a:xfrm>
              <a:off x="1227" y="2866"/>
              <a:ext cx="232" cy="51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4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4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400" b="1" baseline="0"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4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22027" name="直接连接符 1322026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80808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22028" name="组合 1322027"/>
          <p:cNvGrpSpPr/>
          <p:nvPr/>
        </p:nvGrpSpPr>
        <p:grpSpPr>
          <a:xfrm>
            <a:off x="5451475" y="3429000"/>
            <a:ext cx="344488" cy="822325"/>
            <a:chOff x="1224" y="2866"/>
            <a:chExt cx="239" cy="518"/>
          </a:xfrm>
        </p:grpSpPr>
        <p:sp>
          <p:nvSpPr>
            <p:cNvPr id="1322029" name="矩形 1322028"/>
            <p:cNvSpPr/>
            <p:nvPr/>
          </p:nvSpPr>
          <p:spPr>
            <a:xfrm>
              <a:off x="1227" y="2866"/>
              <a:ext cx="232" cy="51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4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4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4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4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22030" name="直接连接符 1322029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80808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322031" name="矩形 1322030"/>
          <p:cNvSpPr/>
          <p:nvPr/>
        </p:nvSpPr>
        <p:spPr>
          <a:xfrm>
            <a:off x="4864100" y="2827338"/>
            <a:ext cx="1414463" cy="457200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4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0.75</a:t>
            </a:r>
            <a:endParaRPr lang="en-US" altLang="zh-CN" sz="24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22032" name="矩形 1322031"/>
          <p:cNvSpPr/>
          <p:nvPr/>
        </p:nvSpPr>
        <p:spPr>
          <a:xfrm>
            <a:off x="5867400" y="3536950"/>
            <a:ext cx="442913" cy="782638"/>
          </a:xfrm>
          <a:prstGeom prst="rect">
            <a:avLst/>
          </a:prstGeom>
          <a:solidFill>
            <a:schemeClr val="bg1"/>
          </a:solidFill>
          <a:ln w="222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1322033" name="组合 1322032"/>
          <p:cNvGrpSpPr/>
          <p:nvPr/>
        </p:nvGrpSpPr>
        <p:grpSpPr>
          <a:xfrm>
            <a:off x="5918200" y="3513138"/>
            <a:ext cx="344488" cy="822325"/>
            <a:chOff x="1224" y="2866"/>
            <a:chExt cx="239" cy="518"/>
          </a:xfrm>
        </p:grpSpPr>
        <p:sp>
          <p:nvSpPr>
            <p:cNvPr id="1322034" name="矩形 1322033"/>
            <p:cNvSpPr/>
            <p:nvPr/>
          </p:nvSpPr>
          <p:spPr>
            <a:xfrm>
              <a:off x="1227" y="2866"/>
              <a:ext cx="231" cy="51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4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4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4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4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22035" name="直接连接符 1322034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2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2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2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2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2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22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22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987" grpId="0"/>
      <p:bldP spid="1321993" grpId="0"/>
      <p:bldP spid="1321995" grpId="0"/>
      <p:bldP spid="1322031" grpId="0"/>
    </p:bld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23010" name="矩形 1323009"/>
          <p:cNvSpPr/>
          <p:nvPr/>
        </p:nvSpPr>
        <p:spPr>
          <a:xfrm>
            <a:off x="682625" y="1052513"/>
            <a:ext cx="7921625" cy="1289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4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6.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在下表的空格里填上适当的数，使每行的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3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个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4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数量都相等。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323011" name="表格 1323010"/>
          <p:cNvGraphicFramePr/>
          <p:nvPr/>
        </p:nvGraphicFramePr>
        <p:xfrm>
          <a:off x="1162050" y="2347913"/>
          <a:ext cx="7056438" cy="3743325"/>
        </p:xfrm>
        <a:graphic>
          <a:graphicData uri="http://schemas.openxmlformats.org/drawingml/2006/table">
            <a:tbl>
              <a:tblPr/>
              <a:tblGrid>
                <a:gridCol w="2089150"/>
                <a:gridCol w="2614613"/>
                <a:gridCol w="2352675"/>
              </a:tblGrid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anchor="ctr">
                    <a:lnL w="1905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用小数表示</a:t>
                      </a:r>
                      <a:endParaRPr lang="zh-CN" altLang="en-US" b="1" dirty="0"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用分数表示</a:t>
                      </a:r>
                      <a:endParaRPr lang="zh-CN" altLang="en-US" b="1" dirty="0"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064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latin typeface="Times New Roman" panose="02020603050405020304" pitchFamily="18" charset="0"/>
                          <a:ea typeface="楷体_GB2312" pitchFamily="49" charset="-122"/>
                        </a:rPr>
                        <a:t>  40 cm</a:t>
                      </a:r>
                      <a:endParaRPr lang="zh-CN" altLang="en-US" b="1"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anchor="ctr">
                    <a:lnL w="1905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solidFill>
                            <a:srgbClr val="FF0066"/>
                          </a:solidFill>
                          <a:latin typeface="宋体" panose="02010600030101010101" pitchFamily="2" charset="-122"/>
                        </a:rPr>
                        <a:t>  (    )</a:t>
                      </a:r>
                      <a:r>
                        <a:rPr lang="en-US" altLang="zh-CN" b="1">
                          <a:latin typeface="Times New Roman" panose="02020603050405020304" pitchFamily="18" charset="0"/>
                          <a:ea typeface="楷体_GB2312" pitchFamily="49" charset="-122"/>
                        </a:rPr>
                        <a:t>m</a:t>
                      </a:r>
                      <a:endParaRPr lang="zh-CN" altLang="en-US" b="1"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solidFill>
                            <a:srgbClr val="FF0066"/>
                          </a:solidFill>
                          <a:latin typeface="宋体" panose="02010600030101010101" pitchFamily="2" charset="-122"/>
                        </a:rPr>
                        <a:t> (    )</a:t>
                      </a:r>
                      <a:r>
                        <a:rPr lang="en-US" altLang="zh-CN" b="1">
                          <a:latin typeface="Times New Roman" panose="02020603050405020304" pitchFamily="18" charset="0"/>
                          <a:ea typeface="楷体_GB2312" pitchFamily="49" charset="-122"/>
                        </a:rPr>
                        <a:t>m</a:t>
                      </a:r>
                      <a:endParaRPr lang="zh-CN" altLang="en-US" b="1"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064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latin typeface="Times New Roman" panose="02020603050405020304" pitchFamily="18" charset="0"/>
                          <a:ea typeface="楷体_GB2312" pitchFamily="49" charset="-122"/>
                        </a:rPr>
                        <a:t>  150 </a:t>
                      </a:r>
                      <a:r>
                        <a:rPr lang="en-US" altLang="zh-CN" sz="2600" b="1">
                          <a:latin typeface="Kingsoft Phonetic Plain" pitchFamily="2" charset="2"/>
                          <a:ea typeface="楷体_GB2312" pitchFamily="49" charset="-122"/>
                        </a:rPr>
                        <a:t>g</a:t>
                      </a:r>
                      <a:endParaRPr lang="zh-CN" altLang="en-US" sz="2600" b="1">
                        <a:latin typeface="Kingsoft Phonetic Plain" pitchFamily="2" charset="2"/>
                        <a:ea typeface="楷体_GB2312" pitchFamily="49" charset="-122"/>
                      </a:endParaRPr>
                    </a:p>
                  </a:txBody>
                  <a:tcPr anchor="ctr">
                    <a:lnL w="1905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solidFill>
                            <a:srgbClr val="FF0066"/>
                          </a:solidFill>
                          <a:latin typeface="宋体" panose="02010600030101010101" pitchFamily="2" charset="-122"/>
                        </a:rPr>
                        <a:t>  (    )</a:t>
                      </a:r>
                      <a:r>
                        <a:rPr lang="en-US" altLang="zh-CN" sz="2600" b="1">
                          <a:latin typeface="Times New Roman" panose="02020603050405020304" pitchFamily="18" charset="0"/>
                          <a:ea typeface="楷体_GB2312" pitchFamily="49" charset="-122"/>
                        </a:rPr>
                        <a:t>kg</a:t>
                      </a:r>
                      <a:endParaRPr lang="zh-CN" altLang="en-US" sz="2600" b="1"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solidFill>
                            <a:srgbClr val="FF0066"/>
                          </a:solidFill>
                          <a:latin typeface="宋体" panose="02010600030101010101" pitchFamily="2" charset="-122"/>
                        </a:rPr>
                        <a:t> (    )</a:t>
                      </a:r>
                      <a:r>
                        <a:rPr lang="en-US" altLang="zh-CN" sz="2600" b="1">
                          <a:latin typeface="Times New Roman" panose="02020603050405020304" pitchFamily="18" charset="0"/>
                          <a:ea typeface="楷体_GB2312" pitchFamily="49" charset="-122"/>
                        </a:rPr>
                        <a:t>kg</a:t>
                      </a:r>
                      <a:endParaRPr lang="zh-CN" altLang="en-US" sz="2600" b="1"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064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latin typeface="Times New Roman" panose="02020603050405020304" pitchFamily="18" charset="0"/>
                          <a:ea typeface="楷体_GB2312" pitchFamily="49" charset="-122"/>
                        </a:rPr>
                        <a:t>  125 cm</a:t>
                      </a:r>
                      <a:r>
                        <a:rPr lang="en-US" altLang="zh-CN" b="1" baseline="3000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2</a:t>
                      </a:r>
                      <a:endParaRPr lang="zh-CN" altLang="en-US" b="1" baseline="30000"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anchor="ctr">
                    <a:lnL w="1905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solidFill>
                            <a:srgbClr val="FF0066"/>
                          </a:solidFill>
                          <a:latin typeface="宋体" panose="02010600030101010101" pitchFamily="2" charset="-122"/>
                        </a:rPr>
                        <a:t>  (    )</a:t>
                      </a:r>
                      <a:r>
                        <a:rPr lang="en-US" altLang="zh-CN" b="1">
                          <a:latin typeface="Times New Roman" panose="02020603050405020304" pitchFamily="18" charset="0"/>
                          <a:ea typeface="楷体_GB2312" pitchFamily="49" charset="-122"/>
                        </a:rPr>
                        <a:t>dm</a:t>
                      </a:r>
                      <a:r>
                        <a:rPr lang="en-US" altLang="zh-CN" b="1" baseline="3000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2</a:t>
                      </a:r>
                      <a:endParaRPr lang="zh-CN" altLang="en-US" b="1" baseline="30000"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solidFill>
                            <a:srgbClr val="FF0066"/>
                          </a:solidFill>
                          <a:latin typeface="宋体" panose="02010600030101010101" pitchFamily="2" charset="-122"/>
                        </a:rPr>
                        <a:t> (    )</a:t>
                      </a:r>
                      <a:r>
                        <a:rPr lang="en-US" altLang="zh-CN" b="1">
                          <a:latin typeface="Times New Roman" panose="02020603050405020304" pitchFamily="18" charset="0"/>
                          <a:ea typeface="楷体_GB2312" pitchFamily="49" charset="-122"/>
                        </a:rPr>
                        <a:t>dm</a:t>
                      </a:r>
                      <a:r>
                        <a:rPr lang="en-US" altLang="zh-CN" b="1" baseline="3000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2</a:t>
                      </a:r>
                      <a:endParaRPr lang="zh-CN" altLang="en-US" b="1"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064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latin typeface="Times New Roman" panose="02020603050405020304" pitchFamily="18" charset="0"/>
                          <a:ea typeface="楷体_GB2312" pitchFamily="49" charset="-122"/>
                        </a:rPr>
                        <a:t>  3 680 dm</a:t>
                      </a:r>
                      <a:r>
                        <a:rPr lang="en-US" altLang="zh-CN" b="1" baseline="3000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3</a:t>
                      </a:r>
                      <a:endParaRPr lang="zh-CN" altLang="en-US" b="1" baseline="30000"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anchor="ctr">
                    <a:lnL w="1905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solidFill>
                            <a:srgbClr val="FF0066"/>
                          </a:solidFill>
                          <a:latin typeface="宋体" panose="02010600030101010101" pitchFamily="2" charset="-122"/>
                        </a:rPr>
                        <a:t>  (    )</a:t>
                      </a:r>
                      <a:r>
                        <a:rPr lang="en-US" altLang="zh-CN" b="1">
                          <a:latin typeface="Times New Roman" panose="02020603050405020304" pitchFamily="18" charset="0"/>
                          <a:ea typeface="楷体_GB2312" pitchFamily="49" charset="-122"/>
                        </a:rPr>
                        <a:t>m</a:t>
                      </a:r>
                      <a:r>
                        <a:rPr lang="en-US" altLang="zh-CN" b="1" baseline="3000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3</a:t>
                      </a:r>
                      <a:endParaRPr lang="zh-CN" altLang="en-US" b="1" baseline="30000"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solidFill>
                            <a:srgbClr val="FF0066"/>
                          </a:solidFill>
                          <a:latin typeface="宋体" panose="02010600030101010101" pitchFamily="2" charset="-122"/>
                        </a:rPr>
                        <a:t> (    )</a:t>
                      </a:r>
                      <a:r>
                        <a:rPr lang="en-US" altLang="zh-CN" b="1">
                          <a:latin typeface="Times New Roman" panose="02020603050405020304" pitchFamily="18" charset="0"/>
                          <a:ea typeface="楷体_GB2312" pitchFamily="49" charset="-122"/>
                        </a:rPr>
                        <a:t>m</a:t>
                      </a:r>
                      <a:r>
                        <a:rPr lang="en-US" altLang="zh-CN" b="1" baseline="3000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3</a:t>
                      </a:r>
                      <a:endParaRPr lang="zh-CN" altLang="en-US" b="1"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323037" name="组合 1323036"/>
          <p:cNvGrpSpPr/>
          <p:nvPr/>
        </p:nvGrpSpPr>
        <p:grpSpPr>
          <a:xfrm>
            <a:off x="6494463" y="2805113"/>
            <a:ext cx="346075" cy="885825"/>
            <a:chOff x="4074" y="2069"/>
            <a:chExt cx="293" cy="558"/>
          </a:xfrm>
        </p:grpSpPr>
        <p:sp>
          <p:nvSpPr>
            <p:cNvPr id="1323038" name="矩形 1323037"/>
            <p:cNvSpPr/>
            <p:nvPr/>
          </p:nvSpPr>
          <p:spPr>
            <a:xfrm>
              <a:off x="4074" y="2069"/>
              <a:ext cx="293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23039" name="直接连接符 1323038"/>
            <p:cNvSpPr/>
            <p:nvPr/>
          </p:nvSpPr>
          <p:spPr>
            <a:xfrm>
              <a:off x="4101" y="2348"/>
              <a:ext cx="239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23040" name="组合 1323039"/>
          <p:cNvGrpSpPr/>
          <p:nvPr/>
        </p:nvGrpSpPr>
        <p:grpSpPr>
          <a:xfrm>
            <a:off x="6411913" y="3632200"/>
            <a:ext cx="511175" cy="847725"/>
            <a:chOff x="4012" y="2526"/>
            <a:chExt cx="431" cy="534"/>
          </a:xfrm>
        </p:grpSpPr>
        <p:sp>
          <p:nvSpPr>
            <p:cNvPr id="1323041" name="矩形 1323040"/>
            <p:cNvSpPr/>
            <p:nvPr/>
          </p:nvSpPr>
          <p:spPr>
            <a:xfrm>
              <a:off x="4012" y="2526"/>
              <a:ext cx="431" cy="534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>
                <a:lnSpc>
                  <a:spcPct val="95000"/>
                </a:lnSpc>
              </a:pPr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>
                <a:lnSpc>
                  <a:spcPct val="95000"/>
                </a:lnSpc>
              </a:pPr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20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23042" name="直接连接符 1323041"/>
            <p:cNvSpPr/>
            <p:nvPr/>
          </p:nvSpPr>
          <p:spPr>
            <a:xfrm>
              <a:off x="4037" y="2793"/>
              <a:ext cx="381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23043" name="组合 1323042"/>
          <p:cNvGrpSpPr/>
          <p:nvPr/>
        </p:nvGrpSpPr>
        <p:grpSpPr>
          <a:xfrm>
            <a:off x="6378575" y="4419600"/>
            <a:ext cx="566738" cy="885825"/>
            <a:chOff x="3969" y="3008"/>
            <a:chExt cx="357" cy="558"/>
          </a:xfrm>
        </p:grpSpPr>
        <p:grpSp>
          <p:nvGrpSpPr>
            <p:cNvPr id="1323044" name="组合 1323043"/>
            <p:cNvGrpSpPr/>
            <p:nvPr/>
          </p:nvGrpSpPr>
          <p:grpSpPr>
            <a:xfrm>
              <a:off x="4108" y="3008"/>
              <a:ext cx="218" cy="558"/>
              <a:chOff x="4049" y="2069"/>
              <a:chExt cx="341" cy="558"/>
            </a:xfrm>
          </p:grpSpPr>
          <p:sp>
            <p:nvSpPr>
              <p:cNvPr id="1323045" name="矩形 1323044"/>
              <p:cNvSpPr/>
              <p:nvPr/>
            </p:nvSpPr>
            <p:spPr>
              <a:xfrm>
                <a:off x="4049" y="2069"/>
                <a:ext cx="341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23046" name="直接连接符 1323045"/>
              <p:cNvSpPr/>
              <p:nvPr/>
            </p:nvSpPr>
            <p:spPr>
              <a:xfrm>
                <a:off x="4101" y="2348"/>
                <a:ext cx="23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23047" name="矩形 1323046"/>
            <p:cNvSpPr/>
            <p:nvPr/>
          </p:nvSpPr>
          <p:spPr>
            <a:xfrm>
              <a:off x="3969" y="3113"/>
              <a:ext cx="228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23048" name="组合 1323047"/>
          <p:cNvGrpSpPr/>
          <p:nvPr/>
        </p:nvGrpSpPr>
        <p:grpSpPr>
          <a:xfrm>
            <a:off x="6288088" y="5245100"/>
            <a:ext cx="749300" cy="885825"/>
            <a:chOff x="4014" y="3385"/>
            <a:chExt cx="472" cy="558"/>
          </a:xfrm>
        </p:grpSpPr>
        <p:grpSp>
          <p:nvGrpSpPr>
            <p:cNvPr id="1323049" name="组合 1323048"/>
            <p:cNvGrpSpPr/>
            <p:nvPr/>
          </p:nvGrpSpPr>
          <p:grpSpPr>
            <a:xfrm>
              <a:off x="4164" y="3385"/>
              <a:ext cx="322" cy="558"/>
              <a:chOff x="4043" y="2069"/>
              <a:chExt cx="350" cy="558"/>
            </a:xfrm>
          </p:grpSpPr>
          <p:sp>
            <p:nvSpPr>
              <p:cNvPr id="1323050" name="矩形 1323049"/>
              <p:cNvSpPr/>
              <p:nvPr/>
            </p:nvSpPr>
            <p:spPr>
              <a:xfrm>
                <a:off x="4043" y="2069"/>
                <a:ext cx="350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17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25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23051" name="直接连接符 1323050"/>
              <p:cNvSpPr/>
              <p:nvPr/>
            </p:nvSpPr>
            <p:spPr>
              <a:xfrm>
                <a:off x="4101" y="2348"/>
                <a:ext cx="23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23052" name="矩形 1323051"/>
            <p:cNvSpPr/>
            <p:nvPr/>
          </p:nvSpPr>
          <p:spPr>
            <a:xfrm>
              <a:off x="4014" y="3490"/>
              <a:ext cx="228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323053" name="矩形 1323052"/>
          <p:cNvSpPr/>
          <p:nvPr/>
        </p:nvSpPr>
        <p:spPr>
          <a:xfrm>
            <a:off x="3883025" y="3000375"/>
            <a:ext cx="747713" cy="51911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0.4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23054" name="矩形 1323053"/>
          <p:cNvSpPr/>
          <p:nvPr/>
        </p:nvSpPr>
        <p:spPr>
          <a:xfrm>
            <a:off x="3776663" y="3806825"/>
            <a:ext cx="958850" cy="51911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0.15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23055" name="矩形 1323054"/>
          <p:cNvSpPr/>
          <p:nvPr/>
        </p:nvSpPr>
        <p:spPr>
          <a:xfrm>
            <a:off x="3776663" y="4614863"/>
            <a:ext cx="958850" cy="519112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1.25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23056" name="矩形 1323055"/>
          <p:cNvSpPr/>
          <p:nvPr/>
        </p:nvSpPr>
        <p:spPr>
          <a:xfrm>
            <a:off x="3778250" y="5422900"/>
            <a:ext cx="958850" cy="51911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3.68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23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23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23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23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23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23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23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23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3053" grpId="0"/>
      <p:bldP spid="1323054" grpId="0"/>
      <p:bldP spid="1323055" grpId="0"/>
      <p:bldP spid="1323056" grpId="0"/>
    </p:bld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324034" name="图片 1324033" descr="P-1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2038" y="2400300"/>
            <a:ext cx="4184650" cy="196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24035" name="矩形 1324034"/>
          <p:cNvSpPr/>
          <p:nvPr/>
        </p:nvSpPr>
        <p:spPr>
          <a:xfrm>
            <a:off x="684213" y="1190625"/>
            <a:ext cx="5778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7. 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24036" name="矩形 1324035"/>
          <p:cNvSpPr/>
          <p:nvPr/>
        </p:nvSpPr>
        <p:spPr>
          <a:xfrm>
            <a:off x="1258888" y="4468813"/>
            <a:ext cx="5257800" cy="519112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李阿姨和王叔叔谁打字快些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24037" name="组合 1324036"/>
          <p:cNvGrpSpPr/>
          <p:nvPr/>
        </p:nvGrpSpPr>
        <p:grpSpPr>
          <a:xfrm>
            <a:off x="1385888" y="1133475"/>
            <a:ext cx="2466975" cy="1341438"/>
            <a:chOff x="873" y="801"/>
            <a:chExt cx="1554" cy="845"/>
          </a:xfrm>
        </p:grpSpPr>
        <p:pic>
          <p:nvPicPr>
            <p:cNvPr id="1324038" name="图片 1324037" descr="P-03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3" y="836"/>
              <a:ext cx="1448" cy="8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24039" name="矩形 1324038"/>
            <p:cNvSpPr/>
            <p:nvPr/>
          </p:nvSpPr>
          <p:spPr>
            <a:xfrm>
              <a:off x="885" y="801"/>
              <a:ext cx="1542" cy="680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 lvl="0">
                <a:lnSpc>
                  <a:spcPct val="12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我平均每秒打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0.9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个字。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24040" name="组合 1324039"/>
          <p:cNvGrpSpPr/>
          <p:nvPr/>
        </p:nvGrpSpPr>
        <p:grpSpPr>
          <a:xfrm>
            <a:off x="4427538" y="981075"/>
            <a:ext cx="4403725" cy="1943100"/>
            <a:chOff x="2789" y="618"/>
            <a:chExt cx="2774" cy="1224"/>
          </a:xfrm>
        </p:grpSpPr>
        <p:pic>
          <p:nvPicPr>
            <p:cNvPr id="1324041" name="图片 1324040" descr="P-038"/>
            <p:cNvPicPr>
              <a:picLocks noChangeAspect="1"/>
            </p:cNvPicPr>
            <p:nvPr/>
          </p:nvPicPr>
          <p:blipFill>
            <a:blip r:embed="rId4"/>
            <a:srcRect l="-7651" t="-9877" r="-4762" b="-13828"/>
            <a:stretch>
              <a:fillRect/>
            </a:stretch>
          </p:blipFill>
          <p:spPr>
            <a:xfrm>
              <a:off x="2789" y="618"/>
              <a:ext cx="2586" cy="1224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324042" name="组合 1324041"/>
            <p:cNvGrpSpPr/>
            <p:nvPr/>
          </p:nvGrpSpPr>
          <p:grpSpPr>
            <a:xfrm>
              <a:off x="2977" y="670"/>
              <a:ext cx="2586" cy="855"/>
              <a:chOff x="2925" y="670"/>
              <a:chExt cx="2586" cy="855"/>
            </a:xfrm>
          </p:grpSpPr>
          <p:sp>
            <p:nvSpPr>
              <p:cNvPr id="1324043" name="矩形 1324042"/>
              <p:cNvSpPr/>
              <p:nvPr/>
            </p:nvSpPr>
            <p:spPr>
              <a:xfrm>
                <a:off x="2925" y="670"/>
                <a:ext cx="2586" cy="732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>
                <a:spAutoFit/>
              </a:bodyPr>
              <a:p>
                <a:pPr lvl="0">
                  <a:lnSpc>
                    <a:spcPct val="130000"/>
                  </a:lnSpc>
                </a:pP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我 </a:t>
                </a:r>
                <a:r>
                  <a:rPr lang="en-US" altLang="zh-CN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1 </a:t>
                </a: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分钟打了 </a:t>
                </a:r>
                <a:r>
                  <a:rPr lang="en-US" altLang="zh-CN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50 </a:t>
                </a: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个字，平均每秒打了     个字。</a:t>
                </a:r>
                <a:endPara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grpSp>
            <p:nvGrpSpPr>
              <p:cNvPr id="1324044" name="组合 1324043"/>
              <p:cNvGrpSpPr/>
              <p:nvPr/>
            </p:nvGrpSpPr>
            <p:grpSpPr>
              <a:xfrm>
                <a:off x="4293" y="929"/>
                <a:ext cx="241" cy="596"/>
                <a:chOff x="1823" y="1408"/>
                <a:chExt cx="259" cy="596"/>
              </a:xfrm>
            </p:grpSpPr>
            <p:sp>
              <p:nvSpPr>
                <p:cNvPr id="1324045" name="矩形 1324044"/>
                <p:cNvSpPr/>
                <p:nvPr/>
              </p:nvSpPr>
              <p:spPr>
                <a:xfrm>
                  <a:off x="1829" y="1408"/>
                  <a:ext cx="244" cy="596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 lIns="90000" tIns="46800" rIns="90000" bIns="46800" anchor="t">
                  <a:spAutoFit/>
                </a:bodyPr>
                <a:p>
                  <a:pPr lvl="0" algn="ctr"/>
                  <a:r>
                    <a:rPr lang="en-US" altLang="zh-CN" sz="2800" b="1" baseline="0">
                      <a:latin typeface="Times New Roman" panose="02020603050405020304" pitchFamily="18" charset="0"/>
                      <a:ea typeface="楷体_GB2312" pitchFamily="49" charset="-122"/>
                    </a:rPr>
                    <a:t>5</a:t>
                  </a:r>
                  <a:endPara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 algn="ctr"/>
                  <a:r>
                    <a:rPr lang="en-US" altLang="zh-CN" sz="2800" b="1" baseline="0">
                      <a:latin typeface="Times New Roman" panose="02020603050405020304" pitchFamily="18" charset="0"/>
                      <a:ea typeface="楷体_GB2312" pitchFamily="49" charset="-122"/>
                    </a:rPr>
                    <a:t>6</a:t>
                  </a:r>
                  <a:endPara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324046" name="直接连接符 1324045"/>
                <p:cNvSpPr/>
                <p:nvPr/>
              </p:nvSpPr>
              <p:spPr>
                <a:xfrm>
                  <a:off x="1823" y="1705"/>
                  <a:ext cx="259" cy="0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</p:grpSp>
      </p:grpSp>
      <p:sp>
        <p:nvSpPr>
          <p:cNvPr id="1324047" name="矩形 1324046"/>
          <p:cNvSpPr/>
          <p:nvPr/>
        </p:nvSpPr>
        <p:spPr>
          <a:xfrm>
            <a:off x="4021138" y="5054600"/>
            <a:ext cx="2376487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0.83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＜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0.9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24048" name="矩形 1324047"/>
          <p:cNvSpPr/>
          <p:nvPr/>
        </p:nvSpPr>
        <p:spPr>
          <a:xfrm>
            <a:off x="2024063" y="5734050"/>
            <a:ext cx="5788025" cy="51911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答</a:t>
            </a:r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:  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李阿姨打字快。</a:t>
            </a:r>
            <a:endParaRPr lang="zh-CN" altLang="en-US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24049" name="直接连接符 1324048"/>
          <p:cNvSpPr/>
          <p:nvPr/>
        </p:nvSpPr>
        <p:spPr>
          <a:xfrm>
            <a:off x="4313238" y="1125538"/>
            <a:ext cx="0" cy="3240087"/>
          </a:xfrm>
          <a:prstGeom prst="line">
            <a:avLst/>
          </a:prstGeom>
          <a:ln w="22225" cap="flat" cmpd="sng">
            <a:solidFill>
              <a:srgbClr val="FF0066"/>
            </a:solidFill>
            <a:prstDash val="dash"/>
            <a:headEnd type="none" w="med" len="med"/>
            <a:tailEnd type="none" w="lg" len="lg"/>
          </a:ln>
        </p:spPr>
      </p:sp>
      <p:grpSp>
        <p:nvGrpSpPr>
          <p:cNvPr id="1324050" name="组合 1324049"/>
          <p:cNvGrpSpPr/>
          <p:nvPr/>
        </p:nvGrpSpPr>
        <p:grpSpPr>
          <a:xfrm>
            <a:off x="2124075" y="4868863"/>
            <a:ext cx="2227263" cy="946150"/>
            <a:chOff x="1202" y="3086"/>
            <a:chExt cx="1403" cy="596"/>
          </a:xfrm>
        </p:grpSpPr>
        <p:grpSp>
          <p:nvGrpSpPr>
            <p:cNvPr id="1324051" name="组合 1324050"/>
            <p:cNvGrpSpPr/>
            <p:nvPr/>
          </p:nvGrpSpPr>
          <p:grpSpPr>
            <a:xfrm>
              <a:off x="1202" y="3086"/>
              <a:ext cx="241" cy="596"/>
              <a:chOff x="1823" y="1408"/>
              <a:chExt cx="259" cy="596"/>
            </a:xfrm>
          </p:grpSpPr>
          <p:sp>
            <p:nvSpPr>
              <p:cNvPr id="1324052" name="矩形 1324051"/>
              <p:cNvSpPr/>
              <p:nvPr/>
            </p:nvSpPr>
            <p:spPr>
              <a:xfrm>
                <a:off x="1829" y="1408"/>
                <a:ext cx="244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24053" name="直接连接符 1324052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24054" name="矩形 1324053"/>
            <p:cNvSpPr/>
            <p:nvPr/>
          </p:nvSpPr>
          <p:spPr>
            <a:xfrm>
              <a:off x="1445" y="3200"/>
              <a:ext cx="1160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≈</a:t>
              </a:r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 0.83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2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2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24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2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4036" grpId="0"/>
      <p:bldP spid="1324047" grpId="0"/>
      <p:bldP spid="1324048" grpId="0"/>
    </p:bld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325058" name="图片 1325057" descr="P-100-2"/>
          <p:cNvPicPr>
            <a:picLocks noChangeAspect="1"/>
          </p:cNvPicPr>
          <p:nvPr/>
        </p:nvPicPr>
        <p:blipFill>
          <a:blip r:embed="rId2"/>
          <a:srcRect l="3493" r="1950" b="6490"/>
          <a:stretch>
            <a:fillRect/>
          </a:stretch>
        </p:blipFill>
        <p:spPr>
          <a:xfrm>
            <a:off x="765175" y="1890713"/>
            <a:ext cx="7694613" cy="189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25059" name="矩形 1325058"/>
          <p:cNvSpPr/>
          <p:nvPr/>
        </p:nvSpPr>
        <p:spPr>
          <a:xfrm>
            <a:off x="611188" y="1397000"/>
            <a:ext cx="5778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8. 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25060" name="矩形 1325059"/>
          <p:cNvSpPr/>
          <p:nvPr/>
        </p:nvSpPr>
        <p:spPr>
          <a:xfrm>
            <a:off x="1762125" y="5502275"/>
            <a:ext cx="4897438" cy="51911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答</a:t>
            </a:r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: 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离学校远的是小林家。</a:t>
            </a:r>
            <a:endParaRPr lang="zh-CN" altLang="en-US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25061" name="组合 1325060"/>
          <p:cNvGrpSpPr/>
          <p:nvPr/>
        </p:nvGrpSpPr>
        <p:grpSpPr>
          <a:xfrm>
            <a:off x="1906588" y="4567238"/>
            <a:ext cx="3863975" cy="898525"/>
            <a:chOff x="1201" y="2877"/>
            <a:chExt cx="2434" cy="566"/>
          </a:xfrm>
        </p:grpSpPr>
        <p:grpSp>
          <p:nvGrpSpPr>
            <p:cNvPr id="1325062" name="组合 1325061"/>
            <p:cNvGrpSpPr/>
            <p:nvPr/>
          </p:nvGrpSpPr>
          <p:grpSpPr>
            <a:xfrm>
              <a:off x="1201" y="2877"/>
              <a:ext cx="1457" cy="558"/>
              <a:chOff x="1201" y="2877"/>
              <a:chExt cx="1457" cy="558"/>
            </a:xfrm>
          </p:grpSpPr>
          <p:grpSp>
            <p:nvGrpSpPr>
              <p:cNvPr id="1325063" name="组合 1325062"/>
              <p:cNvGrpSpPr/>
              <p:nvPr/>
            </p:nvGrpSpPr>
            <p:grpSpPr>
              <a:xfrm>
                <a:off x="2133" y="2877"/>
                <a:ext cx="339" cy="558"/>
                <a:chOff x="1299" y="3067"/>
                <a:chExt cx="264" cy="558"/>
              </a:xfrm>
            </p:grpSpPr>
            <p:sp>
              <p:nvSpPr>
                <p:cNvPr id="1325064" name="矩形 1325063"/>
                <p:cNvSpPr/>
                <p:nvPr/>
              </p:nvSpPr>
              <p:spPr>
                <a:xfrm>
                  <a:off x="1299" y="3067"/>
                  <a:ext cx="264" cy="558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lIns="90000" tIns="46800" rIns="90000" bIns="46800">
                  <a:spAutoFit/>
                </a:bodyPr>
                <a:p>
                  <a:pPr lvl="0" algn="ctr"/>
                  <a:r>
                    <a:rPr lang="en-US" altLang="zh-CN" sz="26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5</a:t>
                  </a:r>
                  <a:endPara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 algn="ctr"/>
                  <a:r>
                    <a:rPr lang="en-US" altLang="zh-CN" sz="26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12</a:t>
                  </a:r>
                  <a:endPara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325065" name="直接连接符 1325064"/>
                <p:cNvSpPr/>
                <p:nvPr/>
              </p:nvSpPr>
              <p:spPr>
                <a:xfrm>
                  <a:off x="1348" y="3346"/>
                  <a:ext cx="165" cy="0"/>
                </a:xfrm>
                <a:prstGeom prst="line">
                  <a:avLst/>
                </a:prstGeom>
                <a:ln w="158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  <p:sp>
            <p:nvSpPr>
              <p:cNvPr id="1325066" name="矩形 1325065"/>
              <p:cNvSpPr/>
              <p:nvPr/>
            </p:nvSpPr>
            <p:spPr>
              <a:xfrm>
                <a:off x="1201" y="2983"/>
                <a:ext cx="1457" cy="327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25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÷</a:t>
                </a:r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60 =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1325067" name="组合 1325066"/>
            <p:cNvGrpSpPr/>
            <p:nvPr/>
          </p:nvGrpSpPr>
          <p:grpSpPr>
            <a:xfrm>
              <a:off x="2744" y="2885"/>
              <a:ext cx="891" cy="558"/>
              <a:chOff x="2744" y="2885"/>
              <a:chExt cx="891" cy="558"/>
            </a:xfrm>
          </p:grpSpPr>
          <p:grpSp>
            <p:nvGrpSpPr>
              <p:cNvPr id="1325068" name="组合 1325067"/>
              <p:cNvGrpSpPr/>
              <p:nvPr/>
            </p:nvGrpSpPr>
            <p:grpSpPr>
              <a:xfrm>
                <a:off x="2744" y="2885"/>
                <a:ext cx="347" cy="558"/>
                <a:chOff x="1299" y="3067"/>
                <a:chExt cx="264" cy="558"/>
              </a:xfrm>
            </p:grpSpPr>
            <p:sp>
              <p:nvSpPr>
                <p:cNvPr id="1325069" name="矩形 1325068"/>
                <p:cNvSpPr/>
                <p:nvPr/>
              </p:nvSpPr>
              <p:spPr>
                <a:xfrm>
                  <a:off x="1299" y="3067"/>
                  <a:ext cx="264" cy="558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lIns="90000" tIns="46800" rIns="90000" bIns="46800">
                  <a:spAutoFit/>
                </a:bodyPr>
                <a:p>
                  <a:pPr lvl="0" algn="ctr"/>
                  <a:r>
                    <a:rPr lang="en-US" altLang="zh-CN" sz="26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1</a:t>
                  </a:r>
                  <a:endPara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 algn="ctr"/>
                  <a:r>
                    <a:rPr lang="en-US" altLang="zh-CN" sz="26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4</a:t>
                  </a:r>
                  <a:endPara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325070" name="直接连接符 1325069"/>
                <p:cNvSpPr/>
                <p:nvPr/>
              </p:nvSpPr>
              <p:spPr>
                <a:xfrm>
                  <a:off x="1348" y="3346"/>
                  <a:ext cx="165" cy="0"/>
                </a:xfrm>
                <a:prstGeom prst="line">
                  <a:avLst/>
                </a:prstGeom>
                <a:ln w="158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  <p:sp>
            <p:nvSpPr>
              <p:cNvPr id="1325071" name="矩形 1325070"/>
              <p:cNvSpPr/>
              <p:nvPr/>
            </p:nvSpPr>
            <p:spPr>
              <a:xfrm>
                <a:off x="3003" y="3000"/>
                <a:ext cx="535" cy="327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=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325072" name="组合 1325071"/>
              <p:cNvGrpSpPr/>
              <p:nvPr/>
            </p:nvGrpSpPr>
            <p:grpSpPr>
              <a:xfrm>
                <a:off x="3288" y="2885"/>
                <a:ext cx="347" cy="558"/>
                <a:chOff x="1299" y="3067"/>
                <a:chExt cx="264" cy="558"/>
              </a:xfrm>
            </p:grpSpPr>
            <p:sp>
              <p:nvSpPr>
                <p:cNvPr id="1325073" name="矩形 1325072"/>
                <p:cNvSpPr/>
                <p:nvPr/>
              </p:nvSpPr>
              <p:spPr>
                <a:xfrm>
                  <a:off x="1299" y="3067"/>
                  <a:ext cx="264" cy="558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lIns="90000" tIns="46800" rIns="90000" bIns="46800">
                  <a:spAutoFit/>
                </a:bodyPr>
                <a:p>
                  <a:pPr lvl="0" algn="ctr"/>
                  <a:r>
                    <a:rPr lang="en-US" altLang="zh-CN" sz="26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3</a:t>
                  </a:r>
                  <a:endPara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 algn="ctr"/>
                  <a:r>
                    <a:rPr lang="en-US" altLang="zh-CN" sz="26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12</a:t>
                  </a:r>
                  <a:endPara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325074" name="直接连接符 1325073"/>
                <p:cNvSpPr/>
                <p:nvPr/>
              </p:nvSpPr>
              <p:spPr>
                <a:xfrm>
                  <a:off x="1348" y="3346"/>
                  <a:ext cx="165" cy="0"/>
                </a:xfrm>
                <a:prstGeom prst="line">
                  <a:avLst/>
                </a:prstGeom>
                <a:ln w="158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</p:grpSp>
      </p:grpSp>
      <p:sp>
        <p:nvSpPr>
          <p:cNvPr id="1325075" name="矩形 1325074"/>
          <p:cNvSpPr/>
          <p:nvPr/>
        </p:nvSpPr>
        <p:spPr>
          <a:xfrm>
            <a:off x="539750" y="3989388"/>
            <a:ext cx="7993063" cy="519112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如果他们两人的行走速度相同，谁家离学校远些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25076" name="矩形 1325075"/>
          <p:cNvSpPr/>
          <p:nvPr/>
        </p:nvSpPr>
        <p:spPr>
          <a:xfrm>
            <a:off x="1835150" y="3270250"/>
            <a:ext cx="958850" cy="51911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小林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25077" name="矩形 1325076"/>
          <p:cNvSpPr/>
          <p:nvPr/>
        </p:nvSpPr>
        <p:spPr>
          <a:xfrm>
            <a:off x="6300788" y="3270250"/>
            <a:ext cx="958850" cy="51911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小凡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25078" name="组合 1325077"/>
          <p:cNvGrpSpPr/>
          <p:nvPr/>
        </p:nvGrpSpPr>
        <p:grpSpPr>
          <a:xfrm>
            <a:off x="1331913" y="1271588"/>
            <a:ext cx="2689225" cy="1365250"/>
            <a:chOff x="839" y="767"/>
            <a:chExt cx="1694" cy="860"/>
          </a:xfrm>
        </p:grpSpPr>
        <p:pic>
          <p:nvPicPr>
            <p:cNvPr id="1325079" name="图片 1325078" descr="P-03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" y="781"/>
              <a:ext cx="1669" cy="84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25080" name="矩形 1325079"/>
            <p:cNvSpPr/>
            <p:nvPr/>
          </p:nvSpPr>
          <p:spPr>
            <a:xfrm>
              <a:off x="856" y="767"/>
              <a:ext cx="1677" cy="680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 lvl="0">
                <a:lnSpc>
                  <a:spcPct val="12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我从学校回家要花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25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分钟。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25081" name="组合 1325080"/>
          <p:cNvGrpSpPr/>
          <p:nvPr/>
        </p:nvGrpSpPr>
        <p:grpSpPr>
          <a:xfrm>
            <a:off x="5438775" y="1763713"/>
            <a:ext cx="3670300" cy="1304925"/>
            <a:chOff x="3380" y="902"/>
            <a:chExt cx="2312" cy="822"/>
          </a:xfrm>
        </p:grpSpPr>
        <p:pic>
          <p:nvPicPr>
            <p:cNvPr id="1325082" name="图片 1325081" descr="气泡-6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99" y="917"/>
              <a:ext cx="1976" cy="80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325083" name="组合 1325082"/>
            <p:cNvGrpSpPr/>
            <p:nvPr/>
          </p:nvGrpSpPr>
          <p:grpSpPr>
            <a:xfrm>
              <a:off x="3380" y="902"/>
              <a:ext cx="2312" cy="558"/>
              <a:chOff x="3380" y="902"/>
              <a:chExt cx="2312" cy="558"/>
            </a:xfrm>
          </p:grpSpPr>
          <p:sp>
            <p:nvSpPr>
              <p:cNvPr id="1325084" name="矩形 1325083"/>
              <p:cNvSpPr/>
              <p:nvPr/>
            </p:nvSpPr>
            <p:spPr>
              <a:xfrm>
                <a:off x="3380" y="902"/>
                <a:ext cx="2312" cy="447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>
                <a:spAutoFit/>
              </a:bodyPr>
              <a:p>
                <a:pPr lvl="0">
                  <a:lnSpc>
                    <a:spcPct val="150000"/>
                  </a:lnSpc>
                </a:pP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我回家要花    </a:t>
                </a:r>
                <a:r>
                  <a:rPr lang="zh-CN" altLang="en-US" sz="2700" b="1" baseline="-25000" dirty="0">
                    <a:latin typeface="Times New Roman" panose="02020603050405020304" pitchFamily="18" charset="0"/>
                    <a:ea typeface="楷体_GB2312" pitchFamily="49" charset="-122"/>
                  </a:rPr>
                  <a:t> </a:t>
                </a: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小时。</a:t>
                </a:r>
                <a:endPara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grpSp>
            <p:nvGrpSpPr>
              <p:cNvPr id="1325085" name="组合 1325084"/>
              <p:cNvGrpSpPr/>
              <p:nvPr/>
            </p:nvGrpSpPr>
            <p:grpSpPr>
              <a:xfrm>
                <a:off x="4530" y="902"/>
                <a:ext cx="264" cy="558"/>
                <a:chOff x="1299" y="3067"/>
                <a:chExt cx="264" cy="558"/>
              </a:xfrm>
            </p:grpSpPr>
            <p:sp>
              <p:nvSpPr>
                <p:cNvPr id="1325086" name="矩形 1325085"/>
                <p:cNvSpPr/>
                <p:nvPr/>
              </p:nvSpPr>
              <p:spPr>
                <a:xfrm>
                  <a:off x="1299" y="3067"/>
                  <a:ext cx="264" cy="558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lIns="90000" tIns="46800" rIns="90000" bIns="46800">
                  <a:spAutoFit/>
                </a:bodyPr>
                <a:p>
                  <a:pPr lvl="0" algn="ctr"/>
                  <a:r>
                    <a:rPr lang="en-US" altLang="zh-CN" sz="2600" b="1" baseline="0">
                      <a:latin typeface="Times New Roman" panose="02020603050405020304" pitchFamily="18" charset="0"/>
                      <a:ea typeface="楷体_GB2312" pitchFamily="49" charset="-122"/>
                    </a:rPr>
                    <a:t>1</a:t>
                  </a:r>
                  <a:endPara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 algn="ctr"/>
                  <a:r>
                    <a:rPr lang="en-US" altLang="zh-CN" sz="2600" b="1" baseline="0">
                      <a:latin typeface="Times New Roman" panose="02020603050405020304" pitchFamily="18" charset="0"/>
                      <a:ea typeface="楷体_GB2312" pitchFamily="49" charset="-122"/>
                    </a:rPr>
                    <a:t>4</a:t>
                  </a:r>
                  <a:endPara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325087" name="直接连接符 1325086"/>
                <p:cNvSpPr/>
                <p:nvPr/>
              </p:nvSpPr>
              <p:spPr>
                <a:xfrm>
                  <a:off x="1348" y="3346"/>
                  <a:ext cx="165" cy="0"/>
                </a:xfrm>
                <a:prstGeom prst="line">
                  <a:avLst/>
                </a:prstGeom>
                <a:ln w="15875" cap="flat" cmpd="sng">
                  <a:solidFill>
                    <a:srgbClr val="080808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2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2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5060" grpId="0"/>
    </p:bld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326082" name="组合 1326081"/>
          <p:cNvGrpSpPr/>
          <p:nvPr/>
        </p:nvGrpSpPr>
        <p:grpSpPr>
          <a:xfrm>
            <a:off x="468313" y="1147763"/>
            <a:ext cx="8675687" cy="4873625"/>
            <a:chOff x="295" y="723"/>
            <a:chExt cx="5465" cy="3070"/>
          </a:xfrm>
        </p:grpSpPr>
        <p:sp>
          <p:nvSpPr>
            <p:cNvPr id="1326083" name="矩形 1326082"/>
            <p:cNvSpPr/>
            <p:nvPr/>
          </p:nvSpPr>
          <p:spPr>
            <a:xfrm>
              <a:off x="295" y="723"/>
              <a:ext cx="5465" cy="29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lnSpc>
                  <a:spcPct val="160000"/>
                </a:lnSpc>
              </a:pP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       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你知道什么样的最简分数能化成有限小数吗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? 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你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6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想了解这个规律吗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?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其实</a:t>
              </a:r>
              <a:r>
                <a:rPr lang="en-US" altLang="zh-CN" sz="2700" b="1" baseline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只要把分数的分母分解质因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6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数，如果分母中除了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2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和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5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以外，不含有其他质因数，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6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这个分数就能化成有限小数。例如，     的分母 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20 = 2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60000"/>
                </a:lnSpc>
              </a:pPr>
              <a:r>
                <a:rPr lang="en-US" altLang="zh-CN" sz="2700" b="1" baseline="0">
                  <a:latin typeface="Times New Roman" panose="02020603050405020304" pitchFamily="18" charset="0"/>
                  <a:ea typeface="宋体" panose="02010600030101010101" pitchFamily="2" charset="-122"/>
                </a:rPr>
                <a:t>×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r>
                <a:rPr lang="en-US" altLang="zh-CN" sz="2700" b="1" baseline="0">
                  <a:latin typeface="Times New Roman" panose="02020603050405020304" pitchFamily="18" charset="0"/>
                  <a:ea typeface="宋体" panose="02010600030101010101" pitchFamily="2" charset="-122"/>
                </a:rPr>
                <a:t>×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，它就能化成有限小数。如果分母中含有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2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和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60000"/>
                </a:lnSpc>
              </a:pP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5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以外的质因数，这个分数就不能化成有限小数。例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6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如，    的分母 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30 = 2</a:t>
              </a:r>
              <a:r>
                <a:rPr lang="en-US" altLang="zh-CN" sz="2700" b="1" baseline="0">
                  <a:latin typeface="Times New Roman" panose="02020603050405020304" pitchFamily="18" charset="0"/>
                  <a:ea typeface="宋体" panose="02010600030101010101" pitchFamily="2" charset="-122"/>
                </a:rPr>
                <a:t>×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r>
                <a:rPr lang="en-US" altLang="zh-CN" sz="2700" b="1" baseline="0">
                  <a:latin typeface="Times New Roman" panose="02020603050405020304" pitchFamily="18" charset="0"/>
                  <a:ea typeface="宋体" panose="02010600030101010101" pitchFamily="2" charset="-122"/>
                </a:rPr>
                <a:t>×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，它就不能化成有限小数。</a:t>
              </a:r>
              <a:endParaRPr lang="zh-CN" altLang="en-US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326084" name="组合 1326083"/>
            <p:cNvGrpSpPr/>
            <p:nvPr/>
          </p:nvGrpSpPr>
          <p:grpSpPr>
            <a:xfrm>
              <a:off x="3787" y="1961"/>
              <a:ext cx="330" cy="576"/>
              <a:chOff x="1614" y="808"/>
              <a:chExt cx="330" cy="576"/>
            </a:xfrm>
          </p:grpSpPr>
          <p:sp>
            <p:nvSpPr>
              <p:cNvPr id="1326085" name="矩形 1326084"/>
              <p:cNvSpPr/>
              <p:nvPr/>
            </p:nvSpPr>
            <p:spPr>
              <a:xfrm>
                <a:off x="1614" y="808"/>
                <a:ext cx="330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20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26086" name="直接连接符 1326085"/>
              <p:cNvSpPr/>
              <p:nvPr/>
            </p:nvSpPr>
            <p:spPr>
              <a:xfrm>
                <a:off x="1661" y="1096"/>
                <a:ext cx="23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326087" name="组合 1326086"/>
            <p:cNvGrpSpPr/>
            <p:nvPr/>
          </p:nvGrpSpPr>
          <p:grpSpPr>
            <a:xfrm>
              <a:off x="690" y="3217"/>
              <a:ext cx="330" cy="576"/>
              <a:chOff x="1614" y="808"/>
              <a:chExt cx="330" cy="576"/>
            </a:xfrm>
          </p:grpSpPr>
          <p:sp>
            <p:nvSpPr>
              <p:cNvPr id="1326088" name="矩形 1326087"/>
              <p:cNvSpPr/>
              <p:nvPr/>
            </p:nvSpPr>
            <p:spPr>
              <a:xfrm>
                <a:off x="1614" y="808"/>
                <a:ext cx="330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30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26089" name="直接连接符 1326088"/>
              <p:cNvSpPr/>
              <p:nvPr/>
            </p:nvSpPr>
            <p:spPr>
              <a:xfrm>
                <a:off x="1661" y="1096"/>
                <a:ext cx="23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</p:spTree>
  </p:cSld>
  <p:clrMapOvr>
    <a:masterClrMapping/>
  </p:clrMapOvr>
  <p:transition spd="med">
    <p:wipe dir="r"/>
  </p:transition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27106" name="矩形 1327105"/>
          <p:cNvSpPr/>
          <p:nvPr/>
        </p:nvSpPr>
        <p:spPr>
          <a:xfrm>
            <a:off x="3346450" y="1989138"/>
            <a:ext cx="3457575" cy="641350"/>
          </a:xfrm>
          <a:prstGeom prst="rect">
            <a:avLst/>
          </a:prstGeom>
          <a:noFill/>
          <a:ln w="1587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3600" b="1" baseline="0" dirty="0">
                <a:latin typeface="Times New Roman" panose="02020603050405020304" pitchFamily="18" charset="0"/>
                <a:ea typeface="黑体" panose="02010609060101010101" pitchFamily="2" charset="-122"/>
              </a:rPr>
              <a:t>整理和复习</a:t>
            </a:r>
            <a:endParaRPr lang="zh-CN" altLang="en-US" sz="3600" b="1" baseline="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21570" name="矩形 621569"/>
          <p:cNvSpPr/>
          <p:nvPr/>
        </p:nvSpPr>
        <p:spPr>
          <a:xfrm>
            <a:off x="3276600" y="1916113"/>
            <a:ext cx="3887788" cy="725487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30000"/>
              </a:lnSpc>
              <a:buClrTx/>
            </a:pPr>
            <a:r>
              <a:rPr lang="en-US" altLang="zh-CN" sz="3200" b="1" baseline="0" dirty="0">
                <a:latin typeface="Times New Roman" panose="02020603050405020304" pitchFamily="18" charset="0"/>
                <a:ea typeface="楷体_GB2312" pitchFamily="49" charset="-122"/>
              </a:rPr>
              <a:t>1. </a:t>
            </a:r>
            <a:r>
              <a:rPr lang="zh-CN" altLang="en-US" sz="3200" b="1" baseline="0" dirty="0">
                <a:latin typeface="Times New Roman" panose="02020603050405020304" pitchFamily="18" charset="0"/>
                <a:ea typeface="楷体_GB2312" pitchFamily="49" charset="-122"/>
              </a:rPr>
              <a:t>分数的意义</a:t>
            </a:r>
            <a:endParaRPr lang="zh-CN" altLang="en-US" sz="32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70754" name="矩形 970753"/>
          <p:cNvSpPr/>
          <p:nvPr/>
        </p:nvSpPr>
        <p:spPr>
          <a:xfrm>
            <a:off x="755650" y="1557338"/>
            <a:ext cx="5762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2. 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970819" name="组合 970818"/>
          <p:cNvGrpSpPr/>
          <p:nvPr/>
        </p:nvGrpSpPr>
        <p:grpSpPr>
          <a:xfrm>
            <a:off x="1476375" y="3622675"/>
            <a:ext cx="2808288" cy="1665288"/>
            <a:chOff x="521" y="2296"/>
            <a:chExt cx="1769" cy="1049"/>
          </a:xfrm>
        </p:grpSpPr>
        <p:sp>
          <p:nvSpPr>
            <p:cNvPr id="970798" name="矩形 970797"/>
            <p:cNvSpPr/>
            <p:nvPr/>
          </p:nvSpPr>
          <p:spPr>
            <a:xfrm>
              <a:off x="521" y="2296"/>
              <a:ext cx="1769" cy="938"/>
            </a:xfrm>
            <a:prstGeom prst="rect">
              <a:avLst/>
            </a:prstGeom>
            <a:noFill/>
            <a:ln w="15875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7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每个茶杯是这套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7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茶杯的         。</a:t>
              </a:r>
              <a:endParaRPr lang="zh-CN" altLang="en-US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970809" name="组合 970808"/>
            <p:cNvGrpSpPr/>
            <p:nvPr/>
          </p:nvGrpSpPr>
          <p:grpSpPr>
            <a:xfrm>
              <a:off x="1156" y="2769"/>
              <a:ext cx="635" cy="576"/>
              <a:chOff x="2517" y="2387"/>
              <a:chExt cx="635" cy="576"/>
            </a:xfrm>
          </p:grpSpPr>
          <p:sp>
            <p:nvSpPr>
              <p:cNvPr id="970810" name="矩形 970809"/>
              <p:cNvSpPr/>
              <p:nvPr/>
            </p:nvSpPr>
            <p:spPr>
              <a:xfrm>
                <a:off x="2517" y="2387"/>
                <a:ext cx="635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  )</a:t>
                </a:r>
                <a:endPara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970811" name="直接连接符 970810"/>
              <p:cNvSpPr/>
              <p:nvPr/>
            </p:nvSpPr>
            <p:spPr>
              <a:xfrm>
                <a:off x="2613" y="2675"/>
                <a:ext cx="443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970818" name="组合 970817"/>
          <p:cNvGrpSpPr/>
          <p:nvPr/>
        </p:nvGrpSpPr>
        <p:grpSpPr>
          <a:xfrm>
            <a:off x="5292725" y="3622675"/>
            <a:ext cx="2808288" cy="1665288"/>
            <a:chOff x="3152" y="2296"/>
            <a:chExt cx="1769" cy="1049"/>
          </a:xfrm>
        </p:grpSpPr>
        <p:sp>
          <p:nvSpPr>
            <p:cNvPr id="970814" name="矩形 970813"/>
            <p:cNvSpPr/>
            <p:nvPr/>
          </p:nvSpPr>
          <p:spPr>
            <a:xfrm>
              <a:off x="3152" y="2296"/>
              <a:ext cx="1769" cy="938"/>
            </a:xfrm>
            <a:prstGeom prst="rect">
              <a:avLst/>
            </a:prstGeom>
            <a:noFill/>
            <a:ln w="15875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7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每块月饼是这盒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7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月饼的         。</a:t>
              </a:r>
              <a:endParaRPr lang="zh-CN" altLang="en-US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970815" name="组合 970814"/>
            <p:cNvGrpSpPr/>
            <p:nvPr/>
          </p:nvGrpSpPr>
          <p:grpSpPr>
            <a:xfrm>
              <a:off x="3787" y="2769"/>
              <a:ext cx="635" cy="576"/>
              <a:chOff x="2517" y="2387"/>
              <a:chExt cx="635" cy="576"/>
            </a:xfrm>
          </p:grpSpPr>
          <p:sp>
            <p:nvSpPr>
              <p:cNvPr id="970816" name="矩形 970815"/>
              <p:cNvSpPr/>
              <p:nvPr/>
            </p:nvSpPr>
            <p:spPr>
              <a:xfrm>
                <a:off x="2517" y="2387"/>
                <a:ext cx="635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  )</a:t>
                </a:r>
                <a:endPara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970817" name="直接连接符 970816"/>
              <p:cNvSpPr/>
              <p:nvPr/>
            </p:nvSpPr>
            <p:spPr>
              <a:xfrm>
                <a:off x="2613" y="2675"/>
                <a:ext cx="443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sp>
        <p:nvSpPr>
          <p:cNvPr id="970820" name="矩形 970819"/>
          <p:cNvSpPr/>
          <p:nvPr/>
        </p:nvSpPr>
        <p:spPr>
          <a:xfrm>
            <a:off x="6661150" y="4373563"/>
            <a:ext cx="719138" cy="92710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05000"/>
              </a:lnSpc>
            </a:pPr>
            <a:r>
              <a: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26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05000"/>
              </a:lnSpc>
            </a:pPr>
            <a:r>
              <a: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8</a:t>
            </a:r>
            <a:endParaRPr lang="en-US" altLang="zh-CN" sz="26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970824" name="图片 970823" descr="P-63"/>
          <p:cNvPicPr>
            <a:picLocks noChangeAspect="1"/>
          </p:cNvPicPr>
          <p:nvPr/>
        </p:nvPicPr>
        <p:blipFill>
          <a:blip r:embed="rId2"/>
          <a:srcRect l="14696" t="67210" r="13684"/>
          <a:stretch>
            <a:fillRect/>
          </a:stretch>
        </p:blipFill>
        <p:spPr>
          <a:xfrm>
            <a:off x="1403350" y="2349500"/>
            <a:ext cx="2808288" cy="1054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70825" name="图片 970824" descr="P-63"/>
          <p:cNvPicPr>
            <a:picLocks noChangeAspect="1"/>
          </p:cNvPicPr>
          <p:nvPr/>
        </p:nvPicPr>
        <p:blipFill>
          <a:blip r:embed="rId2"/>
          <a:srcRect b="55161"/>
          <a:stretch>
            <a:fillRect/>
          </a:stretch>
        </p:blipFill>
        <p:spPr>
          <a:xfrm>
            <a:off x="5114925" y="2274888"/>
            <a:ext cx="3273425" cy="1203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70800" name="矩形 970799"/>
          <p:cNvSpPr/>
          <p:nvPr/>
        </p:nvSpPr>
        <p:spPr>
          <a:xfrm>
            <a:off x="2830513" y="4373563"/>
            <a:ext cx="588962" cy="92710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05000"/>
              </a:lnSpc>
            </a:pPr>
            <a:r>
              <a: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26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05000"/>
              </a:lnSpc>
            </a:pPr>
            <a:r>
              <a: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endParaRPr lang="en-US" altLang="zh-CN" sz="26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70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70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0820" grpId="0"/>
      <p:bldP spid="970800" grpId="0"/>
    </p:bld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28130" name="矩形 1328129"/>
          <p:cNvSpPr/>
          <p:nvPr/>
        </p:nvSpPr>
        <p:spPr>
          <a:xfrm>
            <a:off x="611188" y="1471613"/>
            <a:ext cx="865187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1.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28131" name="组合 1328130"/>
          <p:cNvGrpSpPr/>
          <p:nvPr/>
        </p:nvGrpSpPr>
        <p:grpSpPr>
          <a:xfrm>
            <a:off x="2268538" y="1820863"/>
            <a:ext cx="6275387" cy="1968500"/>
            <a:chOff x="1429" y="1151"/>
            <a:chExt cx="3953" cy="1240"/>
          </a:xfrm>
        </p:grpSpPr>
        <p:pic>
          <p:nvPicPr>
            <p:cNvPr id="1328132" name="图片 1328131" descr="气泡-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29" y="1217"/>
              <a:ext cx="3906" cy="11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28133" name="矩形 1328132"/>
            <p:cNvSpPr/>
            <p:nvPr/>
          </p:nvSpPr>
          <p:spPr>
            <a:xfrm>
              <a:off x="1731" y="1151"/>
              <a:ext cx="3651" cy="12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lnSpc>
                  <a:spcPct val="15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先解决问题。再结合这个问题讨论一下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: 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分数的意义是什么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? 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分数单位表示什么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? 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分数和除法有什么联系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?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28134" name="组合 1328133"/>
          <p:cNvGrpSpPr/>
          <p:nvPr/>
        </p:nvGrpSpPr>
        <p:grpSpPr>
          <a:xfrm>
            <a:off x="539750" y="4005263"/>
            <a:ext cx="8208963" cy="1757362"/>
            <a:chOff x="340" y="2523"/>
            <a:chExt cx="5171" cy="1107"/>
          </a:xfrm>
        </p:grpSpPr>
        <p:sp>
          <p:nvSpPr>
            <p:cNvPr id="1328135" name="矩形 1328134"/>
            <p:cNvSpPr/>
            <p:nvPr/>
          </p:nvSpPr>
          <p:spPr>
            <a:xfrm>
              <a:off x="340" y="2523"/>
              <a:ext cx="5171" cy="9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lnSpc>
                  <a:spcPct val="18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把一根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2m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长的木条锯成同样长的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4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段，每段是这根木条的        ，每段长</a:t>
              </a:r>
              <a:r>
                <a:rPr lang="en-US" altLang="zh-CN" sz="2700" b="1" baseline="0">
                  <a:solidFill>
                    <a:srgbClr val="CC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FF0066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     </a:t>
              </a:r>
              <a:r>
                <a:rPr lang="en-US" altLang="zh-CN" sz="2700" b="1" baseline="0">
                  <a:solidFill>
                    <a:srgbClr val="CC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r>
                <a:rPr lang="en-US" altLang="zh-CN" sz="2700" b="1" baseline="0">
                  <a:latin typeface="Times New Roman" panose="02020603050405020304" pitchFamily="18" charset="0"/>
                  <a:ea typeface="宋体" panose="02010600030101010101" pitchFamily="2" charset="-122"/>
                </a:rPr>
                <a:t>÷</a:t>
              </a:r>
              <a:r>
                <a:rPr lang="en-US" altLang="zh-CN" sz="2700" b="1" baseline="0">
                  <a:solidFill>
                    <a:srgbClr val="CC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FF0066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     </a:t>
              </a:r>
              <a:r>
                <a:rPr lang="en-US" altLang="zh-CN" sz="2700" b="1" baseline="0">
                  <a:solidFill>
                    <a:srgbClr val="CC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= </a:t>
              </a:r>
              <a:r>
                <a:rPr lang="en-US" altLang="zh-CN" sz="2700" b="1" baseline="0">
                  <a:solidFill>
                    <a:srgbClr val="CC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FF0066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     </a:t>
              </a:r>
              <a:r>
                <a:rPr lang="en-US" altLang="zh-CN" sz="2700" b="1" baseline="0">
                  <a:solidFill>
                    <a:srgbClr val="CC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m =         m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328136" name="组合 1328135"/>
            <p:cNvGrpSpPr/>
            <p:nvPr/>
          </p:nvGrpSpPr>
          <p:grpSpPr>
            <a:xfrm>
              <a:off x="1015" y="3054"/>
              <a:ext cx="518" cy="576"/>
              <a:chOff x="1047" y="3113"/>
              <a:chExt cx="518" cy="576"/>
            </a:xfrm>
          </p:grpSpPr>
          <p:sp>
            <p:nvSpPr>
              <p:cNvPr id="1328137" name="矩形 1328136"/>
              <p:cNvSpPr/>
              <p:nvPr/>
            </p:nvSpPr>
            <p:spPr>
              <a:xfrm>
                <a:off x="1047" y="3113"/>
                <a:ext cx="518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CC33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700" b="1" baseline="0">
                    <a:solidFill>
                      <a:srgbClr val="FF0066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    </a:t>
                </a:r>
                <a:r>
                  <a:rPr lang="en-US" altLang="zh-CN" sz="2700" b="1" baseline="0">
                    <a:solidFill>
                      <a:srgbClr val="CC33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CC33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CC33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700" b="1" baseline="0">
                    <a:solidFill>
                      <a:srgbClr val="FF0066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    </a:t>
                </a:r>
                <a:r>
                  <a:rPr lang="en-US" altLang="zh-CN" sz="2700" b="1" baseline="0">
                    <a:solidFill>
                      <a:srgbClr val="CC33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CC33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28138" name="直接连接符 1328137"/>
              <p:cNvSpPr/>
              <p:nvPr/>
            </p:nvSpPr>
            <p:spPr>
              <a:xfrm>
                <a:off x="1113" y="3401"/>
                <a:ext cx="386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328139" name="组合 1328138"/>
            <p:cNvGrpSpPr/>
            <p:nvPr/>
          </p:nvGrpSpPr>
          <p:grpSpPr>
            <a:xfrm>
              <a:off x="4547" y="3054"/>
              <a:ext cx="518" cy="576"/>
              <a:chOff x="1047" y="3113"/>
              <a:chExt cx="518" cy="576"/>
            </a:xfrm>
          </p:grpSpPr>
          <p:sp>
            <p:nvSpPr>
              <p:cNvPr id="1328140" name="矩形 1328139"/>
              <p:cNvSpPr/>
              <p:nvPr/>
            </p:nvSpPr>
            <p:spPr>
              <a:xfrm>
                <a:off x="1047" y="3113"/>
                <a:ext cx="518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CC33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700" b="1" baseline="0">
                    <a:solidFill>
                      <a:srgbClr val="FF0066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    </a:t>
                </a:r>
                <a:r>
                  <a:rPr lang="en-US" altLang="zh-CN" sz="2700" b="1" baseline="0">
                    <a:solidFill>
                      <a:srgbClr val="CC33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CC33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CC33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700" b="1" baseline="0">
                    <a:solidFill>
                      <a:srgbClr val="FF0066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    </a:t>
                </a:r>
                <a:r>
                  <a:rPr lang="en-US" altLang="zh-CN" sz="2700" b="1" baseline="0">
                    <a:solidFill>
                      <a:srgbClr val="CC33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CC33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28141" name="直接连接符 1328140"/>
              <p:cNvSpPr/>
              <p:nvPr/>
            </p:nvSpPr>
            <p:spPr>
              <a:xfrm>
                <a:off x="1113" y="3401"/>
                <a:ext cx="386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1328142" name="矩形 1328141"/>
          <p:cNvSpPr/>
          <p:nvPr/>
        </p:nvSpPr>
        <p:spPr>
          <a:xfrm>
            <a:off x="1835150" y="4856163"/>
            <a:ext cx="412750" cy="91440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lvl="0" algn="ctr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ctr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28143" name="矩形 1328142"/>
          <p:cNvSpPr/>
          <p:nvPr/>
        </p:nvSpPr>
        <p:spPr>
          <a:xfrm>
            <a:off x="3932238" y="5000625"/>
            <a:ext cx="412750" cy="503238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lvl="0" algn="ctr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28144" name="矩形 1328143"/>
          <p:cNvSpPr/>
          <p:nvPr/>
        </p:nvSpPr>
        <p:spPr>
          <a:xfrm>
            <a:off x="5022850" y="5000625"/>
            <a:ext cx="412750" cy="503238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lvl="0" algn="ctr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28145" name="矩形 1328144"/>
          <p:cNvSpPr/>
          <p:nvPr/>
        </p:nvSpPr>
        <p:spPr>
          <a:xfrm>
            <a:off x="5876925" y="5000625"/>
            <a:ext cx="863600" cy="503238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lvl="0" algn="ctr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0.5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28146" name="矩形 1328145"/>
          <p:cNvSpPr/>
          <p:nvPr/>
        </p:nvSpPr>
        <p:spPr>
          <a:xfrm>
            <a:off x="7472363" y="4856163"/>
            <a:ext cx="412750" cy="91440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lvl="0" algn="ctr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ctr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328147" name="图片 1328146" descr="小精灵-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988" y="1557338"/>
            <a:ext cx="1174750" cy="1487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2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28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28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28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28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28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8142" grpId="0"/>
      <p:bldP spid="1328143" grpId="0"/>
      <p:bldP spid="1328144" grpId="0"/>
      <p:bldP spid="1328145" grpId="0"/>
      <p:bldP spid="1328146" grpId="0"/>
    </p:bld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29154" name="矩形 1329153"/>
          <p:cNvSpPr/>
          <p:nvPr/>
        </p:nvSpPr>
        <p:spPr>
          <a:xfrm>
            <a:off x="539750" y="1268413"/>
            <a:ext cx="8208963" cy="137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2.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你会给各种分数分一下类吗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? 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再说一说下面的分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数分别是什么分数。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29155" name="组合 1329154"/>
          <p:cNvGrpSpPr/>
          <p:nvPr/>
        </p:nvGrpSpPr>
        <p:grpSpPr>
          <a:xfrm>
            <a:off x="1928813" y="2770188"/>
            <a:ext cx="536575" cy="946150"/>
            <a:chOff x="1173" y="2834"/>
            <a:chExt cx="338" cy="596"/>
          </a:xfrm>
        </p:grpSpPr>
        <p:sp>
          <p:nvSpPr>
            <p:cNvPr id="1329156" name="矩形 1329155"/>
            <p:cNvSpPr/>
            <p:nvPr/>
          </p:nvSpPr>
          <p:spPr>
            <a:xfrm>
              <a:off x="1173" y="2834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18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29157" name="直接连接符 1329156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80808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29158" name="组合 1329157"/>
          <p:cNvGrpSpPr/>
          <p:nvPr/>
        </p:nvGrpSpPr>
        <p:grpSpPr>
          <a:xfrm>
            <a:off x="1042988" y="2770188"/>
            <a:ext cx="358775" cy="946150"/>
            <a:chOff x="1218" y="2834"/>
            <a:chExt cx="249" cy="596"/>
          </a:xfrm>
        </p:grpSpPr>
        <p:sp>
          <p:nvSpPr>
            <p:cNvPr id="1329159" name="矩形 1329158"/>
            <p:cNvSpPr/>
            <p:nvPr/>
          </p:nvSpPr>
          <p:spPr>
            <a:xfrm>
              <a:off x="1218" y="2834"/>
              <a:ext cx="249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29160" name="直接连接符 1329159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80808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29161" name="组合 1329160"/>
          <p:cNvGrpSpPr/>
          <p:nvPr/>
        </p:nvGrpSpPr>
        <p:grpSpPr>
          <a:xfrm>
            <a:off x="2992438" y="2770188"/>
            <a:ext cx="536575" cy="946150"/>
            <a:chOff x="1173" y="2834"/>
            <a:chExt cx="338" cy="596"/>
          </a:xfrm>
        </p:grpSpPr>
        <p:sp>
          <p:nvSpPr>
            <p:cNvPr id="1329162" name="矩形 1329161"/>
            <p:cNvSpPr/>
            <p:nvPr/>
          </p:nvSpPr>
          <p:spPr>
            <a:xfrm>
              <a:off x="1173" y="2834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13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9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29163" name="直接连接符 1329162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80808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29164" name="组合 1329163"/>
          <p:cNvGrpSpPr/>
          <p:nvPr/>
        </p:nvGrpSpPr>
        <p:grpSpPr>
          <a:xfrm>
            <a:off x="4056063" y="2770188"/>
            <a:ext cx="536575" cy="946150"/>
            <a:chOff x="1173" y="2834"/>
            <a:chExt cx="338" cy="596"/>
          </a:xfrm>
        </p:grpSpPr>
        <p:sp>
          <p:nvSpPr>
            <p:cNvPr id="1329165" name="矩形 1329164"/>
            <p:cNvSpPr/>
            <p:nvPr/>
          </p:nvSpPr>
          <p:spPr>
            <a:xfrm>
              <a:off x="1173" y="2834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15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29166" name="直接连接符 1329165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80808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29167" name="组合 1329166"/>
          <p:cNvGrpSpPr/>
          <p:nvPr/>
        </p:nvGrpSpPr>
        <p:grpSpPr>
          <a:xfrm>
            <a:off x="5119688" y="2770188"/>
            <a:ext cx="358775" cy="946150"/>
            <a:chOff x="1218" y="2834"/>
            <a:chExt cx="249" cy="596"/>
          </a:xfrm>
        </p:grpSpPr>
        <p:sp>
          <p:nvSpPr>
            <p:cNvPr id="1329168" name="矩形 1329167"/>
            <p:cNvSpPr/>
            <p:nvPr/>
          </p:nvSpPr>
          <p:spPr>
            <a:xfrm>
              <a:off x="1218" y="2834"/>
              <a:ext cx="249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29169" name="直接连接符 1329168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80808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29170" name="组合 1329169"/>
          <p:cNvGrpSpPr/>
          <p:nvPr/>
        </p:nvGrpSpPr>
        <p:grpSpPr>
          <a:xfrm>
            <a:off x="6005513" y="2770188"/>
            <a:ext cx="536575" cy="946150"/>
            <a:chOff x="1173" y="2834"/>
            <a:chExt cx="338" cy="596"/>
          </a:xfrm>
        </p:grpSpPr>
        <p:sp>
          <p:nvSpPr>
            <p:cNvPr id="1329171" name="矩形 1329170"/>
            <p:cNvSpPr/>
            <p:nvPr/>
          </p:nvSpPr>
          <p:spPr>
            <a:xfrm>
              <a:off x="1173" y="2834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25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29172" name="直接连接符 1329171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rgbClr val="080808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29173" name="组合 1329172"/>
          <p:cNvGrpSpPr/>
          <p:nvPr/>
        </p:nvGrpSpPr>
        <p:grpSpPr>
          <a:xfrm>
            <a:off x="7070725" y="2770188"/>
            <a:ext cx="669925" cy="946150"/>
            <a:chOff x="4090" y="2432"/>
            <a:chExt cx="422" cy="596"/>
          </a:xfrm>
        </p:grpSpPr>
        <p:grpSp>
          <p:nvGrpSpPr>
            <p:cNvPr id="1329174" name="组合 1329173"/>
            <p:cNvGrpSpPr/>
            <p:nvPr/>
          </p:nvGrpSpPr>
          <p:grpSpPr>
            <a:xfrm>
              <a:off x="4286" y="2432"/>
              <a:ext cx="226" cy="596"/>
              <a:chOff x="1218" y="2834"/>
              <a:chExt cx="249" cy="596"/>
            </a:xfrm>
          </p:grpSpPr>
          <p:sp>
            <p:nvSpPr>
              <p:cNvPr id="1329175" name="矩形 1329174"/>
              <p:cNvSpPr/>
              <p:nvPr/>
            </p:nvSpPr>
            <p:spPr>
              <a:xfrm>
                <a:off x="1218" y="2834"/>
                <a:ext cx="249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29176" name="直接连接符 1329175"/>
              <p:cNvSpPr/>
              <p:nvPr/>
            </p:nvSpPr>
            <p:spPr>
              <a:xfrm>
                <a:off x="1224" y="3129"/>
                <a:ext cx="239" cy="0"/>
              </a:xfrm>
              <a:prstGeom prst="line">
                <a:avLst/>
              </a:prstGeom>
              <a:ln w="15875" cap="flat" cmpd="sng">
                <a:solidFill>
                  <a:srgbClr val="080808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29177" name="矩形 1329176"/>
            <p:cNvSpPr/>
            <p:nvPr/>
          </p:nvSpPr>
          <p:spPr>
            <a:xfrm>
              <a:off x="4090" y="2567"/>
              <a:ext cx="287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29178" name="组合 1329177"/>
          <p:cNvGrpSpPr/>
          <p:nvPr/>
        </p:nvGrpSpPr>
        <p:grpSpPr>
          <a:xfrm>
            <a:off x="1042988" y="5013325"/>
            <a:ext cx="2160587" cy="946150"/>
            <a:chOff x="657" y="3158"/>
            <a:chExt cx="1361" cy="596"/>
          </a:xfrm>
        </p:grpSpPr>
        <p:grpSp>
          <p:nvGrpSpPr>
            <p:cNvPr id="1329179" name="组合 1329178"/>
            <p:cNvGrpSpPr/>
            <p:nvPr/>
          </p:nvGrpSpPr>
          <p:grpSpPr>
            <a:xfrm>
              <a:off x="657" y="3158"/>
              <a:ext cx="422" cy="596"/>
              <a:chOff x="4090" y="2432"/>
              <a:chExt cx="422" cy="596"/>
            </a:xfrm>
          </p:grpSpPr>
          <p:grpSp>
            <p:nvGrpSpPr>
              <p:cNvPr id="1329180" name="组合 1329179"/>
              <p:cNvGrpSpPr/>
              <p:nvPr/>
            </p:nvGrpSpPr>
            <p:grpSpPr>
              <a:xfrm>
                <a:off x="4286" y="2432"/>
                <a:ext cx="226" cy="596"/>
                <a:chOff x="1218" y="2834"/>
                <a:chExt cx="249" cy="596"/>
              </a:xfrm>
            </p:grpSpPr>
            <p:sp>
              <p:nvSpPr>
                <p:cNvPr id="1329181" name="矩形 1329180"/>
                <p:cNvSpPr/>
                <p:nvPr/>
              </p:nvSpPr>
              <p:spPr>
                <a:xfrm>
                  <a:off x="1218" y="2834"/>
                  <a:ext cx="249" cy="596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 lIns="90000" tIns="46800" rIns="90000" bIns="46800" anchor="t">
                  <a:spAutoFit/>
                </a:bodyPr>
                <a:p>
                  <a:pPr lvl="0" algn="ctr"/>
                  <a:r>
                    <a:rPr lang="en-US" altLang="zh-CN" sz="28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2</a:t>
                  </a:r>
                  <a:endPara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 algn="ctr"/>
                  <a:r>
                    <a:rPr lang="en-US" altLang="zh-CN" sz="28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3</a:t>
                  </a:r>
                  <a:endPara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329182" name="直接连接符 1329181"/>
                <p:cNvSpPr/>
                <p:nvPr/>
              </p:nvSpPr>
              <p:spPr>
                <a:xfrm>
                  <a:off x="1224" y="3129"/>
                  <a:ext cx="239" cy="0"/>
                </a:xfrm>
                <a:prstGeom prst="line">
                  <a:avLst/>
                </a:prstGeom>
                <a:ln w="158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  <p:sp>
            <p:nvSpPr>
              <p:cNvPr id="1329183" name="矩形 1329182"/>
              <p:cNvSpPr/>
              <p:nvPr/>
            </p:nvSpPr>
            <p:spPr>
              <a:xfrm>
                <a:off x="4090" y="2567"/>
                <a:ext cx="287" cy="327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>
                <a:spAutoFit/>
              </a:bodyPr>
              <a:p>
                <a:pPr lvl="0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1329184" name="矩形 1329183"/>
            <p:cNvSpPr/>
            <p:nvPr/>
          </p:nvSpPr>
          <p:spPr>
            <a:xfrm>
              <a:off x="1082" y="3285"/>
              <a:ext cx="93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带分数</a:t>
              </a:r>
              <a:endPara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29185" name="组合 1329184"/>
          <p:cNvGrpSpPr/>
          <p:nvPr/>
        </p:nvGrpSpPr>
        <p:grpSpPr>
          <a:xfrm>
            <a:off x="1042988" y="3890963"/>
            <a:ext cx="3241675" cy="946150"/>
            <a:chOff x="657" y="2451"/>
            <a:chExt cx="2042" cy="596"/>
          </a:xfrm>
        </p:grpSpPr>
        <p:grpSp>
          <p:nvGrpSpPr>
            <p:cNvPr id="1329186" name="组合 1329185"/>
            <p:cNvGrpSpPr/>
            <p:nvPr/>
          </p:nvGrpSpPr>
          <p:grpSpPr>
            <a:xfrm>
              <a:off x="657" y="2451"/>
              <a:ext cx="226" cy="596"/>
              <a:chOff x="1218" y="2834"/>
              <a:chExt cx="249" cy="596"/>
            </a:xfrm>
          </p:grpSpPr>
          <p:sp>
            <p:nvSpPr>
              <p:cNvPr id="1329187" name="矩形 1329186"/>
              <p:cNvSpPr/>
              <p:nvPr/>
            </p:nvSpPr>
            <p:spPr>
              <a:xfrm>
                <a:off x="1218" y="2834"/>
                <a:ext cx="249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29188" name="直接连接符 1329187"/>
              <p:cNvSpPr/>
              <p:nvPr/>
            </p:nvSpPr>
            <p:spPr>
              <a:xfrm>
                <a:off x="1224" y="3129"/>
                <a:ext cx="23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329189" name="组合 1329188"/>
            <p:cNvGrpSpPr/>
            <p:nvPr/>
          </p:nvGrpSpPr>
          <p:grpSpPr>
            <a:xfrm>
              <a:off x="1032" y="2451"/>
              <a:ext cx="338" cy="596"/>
              <a:chOff x="1173" y="2834"/>
              <a:chExt cx="338" cy="596"/>
            </a:xfrm>
          </p:grpSpPr>
          <p:sp>
            <p:nvSpPr>
              <p:cNvPr id="1329190" name="矩形 1329189"/>
              <p:cNvSpPr/>
              <p:nvPr/>
            </p:nvSpPr>
            <p:spPr>
              <a:xfrm>
                <a:off x="1173" y="2834"/>
                <a:ext cx="338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29191" name="直接连接符 1329190"/>
              <p:cNvSpPr/>
              <p:nvPr/>
            </p:nvSpPr>
            <p:spPr>
              <a:xfrm>
                <a:off x="1224" y="3129"/>
                <a:ext cx="23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329192" name="组合 1329191"/>
            <p:cNvGrpSpPr/>
            <p:nvPr/>
          </p:nvGrpSpPr>
          <p:grpSpPr>
            <a:xfrm>
              <a:off x="1519" y="2451"/>
              <a:ext cx="226" cy="596"/>
              <a:chOff x="1218" y="2834"/>
              <a:chExt cx="249" cy="596"/>
            </a:xfrm>
          </p:grpSpPr>
          <p:sp>
            <p:nvSpPr>
              <p:cNvPr id="1329193" name="矩形 1329192"/>
              <p:cNvSpPr/>
              <p:nvPr/>
            </p:nvSpPr>
            <p:spPr>
              <a:xfrm>
                <a:off x="1218" y="2834"/>
                <a:ext cx="249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29194" name="直接连接符 1329193"/>
              <p:cNvSpPr/>
              <p:nvPr/>
            </p:nvSpPr>
            <p:spPr>
              <a:xfrm>
                <a:off x="1224" y="3129"/>
                <a:ext cx="23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29195" name="矩形 1329194"/>
            <p:cNvSpPr/>
            <p:nvPr/>
          </p:nvSpPr>
          <p:spPr>
            <a:xfrm>
              <a:off x="1763" y="2568"/>
              <a:ext cx="93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真分数</a:t>
              </a:r>
              <a:endPara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29196" name="组合 1329195"/>
          <p:cNvGrpSpPr/>
          <p:nvPr/>
        </p:nvGrpSpPr>
        <p:grpSpPr>
          <a:xfrm>
            <a:off x="4949825" y="3890963"/>
            <a:ext cx="3509963" cy="946150"/>
            <a:chOff x="3118" y="2451"/>
            <a:chExt cx="2211" cy="596"/>
          </a:xfrm>
        </p:grpSpPr>
        <p:grpSp>
          <p:nvGrpSpPr>
            <p:cNvPr id="1329197" name="组合 1329196"/>
            <p:cNvGrpSpPr/>
            <p:nvPr/>
          </p:nvGrpSpPr>
          <p:grpSpPr>
            <a:xfrm>
              <a:off x="3118" y="2451"/>
              <a:ext cx="338" cy="596"/>
              <a:chOff x="1173" y="2834"/>
              <a:chExt cx="338" cy="596"/>
            </a:xfrm>
          </p:grpSpPr>
          <p:sp>
            <p:nvSpPr>
              <p:cNvPr id="1329198" name="矩形 1329197"/>
              <p:cNvSpPr/>
              <p:nvPr/>
            </p:nvSpPr>
            <p:spPr>
              <a:xfrm>
                <a:off x="1173" y="2834"/>
                <a:ext cx="338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18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29199" name="直接连接符 1329198"/>
              <p:cNvSpPr/>
              <p:nvPr/>
            </p:nvSpPr>
            <p:spPr>
              <a:xfrm>
                <a:off x="1224" y="3129"/>
                <a:ext cx="23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329200" name="组合 1329199"/>
            <p:cNvGrpSpPr/>
            <p:nvPr/>
          </p:nvGrpSpPr>
          <p:grpSpPr>
            <a:xfrm>
              <a:off x="3586" y="2451"/>
              <a:ext cx="338" cy="596"/>
              <a:chOff x="1173" y="2834"/>
              <a:chExt cx="338" cy="596"/>
            </a:xfrm>
          </p:grpSpPr>
          <p:sp>
            <p:nvSpPr>
              <p:cNvPr id="1329201" name="矩形 1329200"/>
              <p:cNvSpPr/>
              <p:nvPr/>
            </p:nvSpPr>
            <p:spPr>
              <a:xfrm>
                <a:off x="1173" y="2834"/>
                <a:ext cx="338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13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29202" name="直接连接符 1329201"/>
              <p:cNvSpPr/>
              <p:nvPr/>
            </p:nvSpPr>
            <p:spPr>
              <a:xfrm>
                <a:off x="1224" y="3129"/>
                <a:ext cx="23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329203" name="组合 1329202"/>
            <p:cNvGrpSpPr/>
            <p:nvPr/>
          </p:nvGrpSpPr>
          <p:grpSpPr>
            <a:xfrm>
              <a:off x="4055" y="2451"/>
              <a:ext cx="338" cy="596"/>
              <a:chOff x="1173" y="2834"/>
              <a:chExt cx="338" cy="596"/>
            </a:xfrm>
          </p:grpSpPr>
          <p:sp>
            <p:nvSpPr>
              <p:cNvPr id="1329204" name="矩形 1329203"/>
              <p:cNvSpPr/>
              <p:nvPr/>
            </p:nvSpPr>
            <p:spPr>
              <a:xfrm>
                <a:off x="1173" y="2834"/>
                <a:ext cx="338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29205" name="直接连接符 1329204"/>
              <p:cNvSpPr/>
              <p:nvPr/>
            </p:nvSpPr>
            <p:spPr>
              <a:xfrm>
                <a:off x="1224" y="3129"/>
                <a:ext cx="23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29206" name="矩形 1329205"/>
            <p:cNvSpPr/>
            <p:nvPr/>
          </p:nvSpPr>
          <p:spPr>
            <a:xfrm>
              <a:off x="4393" y="2568"/>
              <a:ext cx="93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假分数</a:t>
              </a:r>
              <a:endPara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29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29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29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0178" name="矩形 1330177"/>
          <p:cNvSpPr/>
          <p:nvPr/>
        </p:nvSpPr>
        <p:spPr>
          <a:xfrm>
            <a:off x="611188" y="1268413"/>
            <a:ext cx="7207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3.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330179" name="图片 1330178" descr="小精灵-0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1341438"/>
            <a:ext cx="1370013" cy="14097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0180" name="组合 1330179"/>
          <p:cNvGrpSpPr/>
          <p:nvPr/>
        </p:nvGrpSpPr>
        <p:grpSpPr>
          <a:xfrm>
            <a:off x="2557463" y="1341438"/>
            <a:ext cx="6191250" cy="1162050"/>
            <a:chOff x="1429" y="879"/>
            <a:chExt cx="3900" cy="732"/>
          </a:xfrm>
        </p:grpSpPr>
        <p:grpSp>
          <p:nvGrpSpPr>
            <p:cNvPr id="1330181" name="组合 1330180"/>
            <p:cNvGrpSpPr/>
            <p:nvPr/>
          </p:nvGrpSpPr>
          <p:grpSpPr>
            <a:xfrm>
              <a:off x="1429" y="935"/>
              <a:ext cx="3827" cy="668"/>
              <a:chOff x="1429" y="935"/>
              <a:chExt cx="3827" cy="766"/>
            </a:xfrm>
          </p:grpSpPr>
          <p:pic>
            <p:nvPicPr>
              <p:cNvPr id="1330182" name="图片 1330181" descr="P-03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29" y="935"/>
                <a:ext cx="2711" cy="7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0183" name="图片 1330182" descr="P-031"/>
              <p:cNvPicPr>
                <a:picLocks noChangeAspect="1"/>
              </p:cNvPicPr>
              <p:nvPr/>
            </p:nvPicPr>
            <p:blipFill>
              <a:blip r:embed="rId3"/>
              <a:srcRect l="35117"/>
              <a:stretch>
                <a:fillRect/>
              </a:stretch>
            </p:blipFill>
            <p:spPr>
              <a:xfrm>
                <a:off x="3497" y="935"/>
                <a:ext cx="1759" cy="766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330184" name="矩形 1330183"/>
            <p:cNvSpPr/>
            <p:nvPr/>
          </p:nvSpPr>
          <p:spPr>
            <a:xfrm>
              <a:off x="1678" y="879"/>
              <a:ext cx="3651" cy="7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约分、通分和分数的基本性质有什么关系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? 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如何比较两个分数的大小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?  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pic>
        <p:nvPicPr>
          <p:cNvPr id="1330185" name="图片 1330184" descr="p-101"/>
          <p:cNvPicPr>
            <a:picLocks noChangeAspect="1"/>
          </p:cNvPicPr>
          <p:nvPr/>
        </p:nvPicPr>
        <p:blipFill>
          <a:blip r:embed="rId4"/>
          <a:srcRect l="63304"/>
          <a:stretch>
            <a:fillRect/>
          </a:stretch>
        </p:blipFill>
        <p:spPr>
          <a:xfrm>
            <a:off x="4933950" y="3141663"/>
            <a:ext cx="1233488" cy="2071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0186" name="图片 1330185" descr="p-101"/>
          <p:cNvPicPr>
            <a:picLocks noChangeAspect="1"/>
          </p:cNvPicPr>
          <p:nvPr/>
        </p:nvPicPr>
        <p:blipFill>
          <a:blip r:embed="rId4"/>
          <a:srcRect r="42999"/>
          <a:stretch>
            <a:fillRect/>
          </a:stretch>
        </p:blipFill>
        <p:spPr>
          <a:xfrm>
            <a:off x="2924175" y="3141663"/>
            <a:ext cx="1916113" cy="20716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0187" name="组合 1330186"/>
          <p:cNvGrpSpPr/>
          <p:nvPr/>
        </p:nvGrpSpPr>
        <p:grpSpPr>
          <a:xfrm>
            <a:off x="469900" y="3622675"/>
            <a:ext cx="2724150" cy="1730375"/>
            <a:chOff x="249" y="2270"/>
            <a:chExt cx="1716" cy="1090"/>
          </a:xfrm>
        </p:grpSpPr>
        <p:pic>
          <p:nvPicPr>
            <p:cNvPr id="1330188" name="图片 1330187" descr="气泡-6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6" y="2342"/>
              <a:ext cx="1689" cy="10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0189" name="矩形 1330188"/>
            <p:cNvSpPr/>
            <p:nvPr/>
          </p:nvSpPr>
          <p:spPr>
            <a:xfrm>
              <a:off x="249" y="2270"/>
              <a:ext cx="1651" cy="1069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约分、通分其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实都是利用分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数的基本性质。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30190" name="组合 1330189"/>
          <p:cNvGrpSpPr/>
          <p:nvPr/>
        </p:nvGrpSpPr>
        <p:grpSpPr>
          <a:xfrm>
            <a:off x="6011863" y="3625850"/>
            <a:ext cx="2736850" cy="2232025"/>
            <a:chOff x="3787" y="2251"/>
            <a:chExt cx="1724" cy="1406"/>
          </a:xfrm>
        </p:grpSpPr>
        <p:pic>
          <p:nvPicPr>
            <p:cNvPr id="1330191" name="图片 1330190" descr="气泡-6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87" y="2323"/>
              <a:ext cx="1610" cy="13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0192" name="矩形 1330191"/>
            <p:cNvSpPr/>
            <p:nvPr/>
          </p:nvSpPr>
          <p:spPr>
            <a:xfrm>
              <a:off x="3969" y="2251"/>
              <a:ext cx="1542" cy="1406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比较分数的大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小时，先要看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分子或分母是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不是相同。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331202" name="组合 1331201"/>
          <p:cNvGrpSpPr/>
          <p:nvPr/>
        </p:nvGrpSpPr>
        <p:grpSpPr>
          <a:xfrm>
            <a:off x="2982913" y="1989138"/>
            <a:ext cx="1404937" cy="946150"/>
            <a:chOff x="1879" y="1253"/>
            <a:chExt cx="885" cy="596"/>
          </a:xfrm>
        </p:grpSpPr>
        <p:grpSp>
          <p:nvGrpSpPr>
            <p:cNvPr id="1331203" name="组合 1331202"/>
            <p:cNvGrpSpPr/>
            <p:nvPr/>
          </p:nvGrpSpPr>
          <p:grpSpPr>
            <a:xfrm>
              <a:off x="1879" y="1253"/>
              <a:ext cx="226" cy="596"/>
              <a:chOff x="1783" y="1408"/>
              <a:chExt cx="335" cy="596"/>
            </a:xfrm>
          </p:grpSpPr>
          <p:sp>
            <p:nvSpPr>
              <p:cNvPr id="1331204" name="矩形 1331203"/>
              <p:cNvSpPr/>
              <p:nvPr/>
            </p:nvSpPr>
            <p:spPr>
              <a:xfrm>
                <a:off x="1783" y="1408"/>
                <a:ext cx="335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31205" name="直接连接符 1331204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31206" name="椭圆 1331205"/>
            <p:cNvSpPr/>
            <p:nvPr/>
          </p:nvSpPr>
          <p:spPr>
            <a:xfrm>
              <a:off x="2159" y="1424"/>
              <a:ext cx="255" cy="255"/>
            </a:xfrm>
            <a:prstGeom prst="ellipse">
              <a:avLst/>
            </a:prstGeom>
            <a:solidFill>
              <a:schemeClr val="bg1"/>
            </a:solidFill>
            <a:ln w="19050" cap="flat" cmpd="sng">
              <a:solidFill>
                <a:srgbClr val="FF0066"/>
              </a:solidFill>
              <a:prstDash val="solid"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331207" name="组合 1331206"/>
            <p:cNvGrpSpPr/>
            <p:nvPr/>
          </p:nvGrpSpPr>
          <p:grpSpPr>
            <a:xfrm>
              <a:off x="2426" y="1253"/>
              <a:ext cx="338" cy="596"/>
              <a:chOff x="1756" y="1408"/>
              <a:chExt cx="391" cy="596"/>
            </a:xfrm>
          </p:grpSpPr>
          <p:sp>
            <p:nvSpPr>
              <p:cNvPr id="1331208" name="矩形 1331207"/>
              <p:cNvSpPr/>
              <p:nvPr/>
            </p:nvSpPr>
            <p:spPr>
              <a:xfrm>
                <a:off x="1756" y="1408"/>
                <a:ext cx="391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11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31209" name="直接连接符 1331208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331210" name="组合 1331209"/>
          <p:cNvGrpSpPr/>
          <p:nvPr/>
        </p:nvGrpSpPr>
        <p:grpSpPr>
          <a:xfrm>
            <a:off x="755650" y="1989138"/>
            <a:ext cx="536575" cy="946150"/>
            <a:chOff x="1756" y="1408"/>
            <a:chExt cx="391" cy="596"/>
          </a:xfrm>
        </p:grpSpPr>
        <p:sp>
          <p:nvSpPr>
            <p:cNvPr id="1331211" name="矩形 1331210"/>
            <p:cNvSpPr/>
            <p:nvPr/>
          </p:nvSpPr>
          <p:spPr>
            <a:xfrm>
              <a:off x="1756" y="1408"/>
              <a:ext cx="391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13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31212" name="直接连接符 1331211"/>
            <p:cNvSpPr/>
            <p:nvPr/>
          </p:nvSpPr>
          <p:spPr>
            <a:xfrm>
              <a:off x="1823" y="1705"/>
              <a:ext cx="25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31213" name="组合 1331212"/>
          <p:cNvGrpSpPr/>
          <p:nvPr/>
        </p:nvGrpSpPr>
        <p:grpSpPr>
          <a:xfrm>
            <a:off x="1795463" y="1989138"/>
            <a:ext cx="536575" cy="946150"/>
            <a:chOff x="1756" y="1408"/>
            <a:chExt cx="391" cy="596"/>
          </a:xfrm>
        </p:grpSpPr>
        <p:sp>
          <p:nvSpPr>
            <p:cNvPr id="1331214" name="矩形 1331213"/>
            <p:cNvSpPr/>
            <p:nvPr/>
          </p:nvSpPr>
          <p:spPr>
            <a:xfrm>
              <a:off x="1756" y="1408"/>
              <a:ext cx="391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13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31215" name="直接连接符 1331214"/>
            <p:cNvSpPr/>
            <p:nvPr/>
          </p:nvSpPr>
          <p:spPr>
            <a:xfrm>
              <a:off x="1823" y="1705"/>
              <a:ext cx="25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331216" name="椭圆 1331215"/>
          <p:cNvSpPr/>
          <p:nvPr/>
        </p:nvSpPr>
        <p:spPr>
          <a:xfrm>
            <a:off x="1341438" y="2260600"/>
            <a:ext cx="404812" cy="404813"/>
          </a:xfrm>
          <a:prstGeom prst="ellipse">
            <a:avLst/>
          </a:prstGeom>
          <a:solidFill>
            <a:schemeClr val="bg1"/>
          </a:solidFill>
          <a:ln w="19050" cap="flat" cmpd="sng">
            <a:solidFill>
              <a:srgbClr val="FF0066"/>
            </a:solidFill>
            <a:prstDash val="solid"/>
            <a:headEnd type="none" w="med" len="med"/>
            <a:tailEnd type="none" w="lg" len="lg"/>
          </a:ln>
        </p:spPr>
        <p:txBody>
          <a:bodyPr/>
          <a:p>
            <a:endParaRPr lang="zh-CN" altLang="en-US"/>
          </a:p>
        </p:txBody>
      </p:sp>
      <p:sp>
        <p:nvSpPr>
          <p:cNvPr id="1331217" name="矩形 1331216"/>
          <p:cNvSpPr/>
          <p:nvPr/>
        </p:nvSpPr>
        <p:spPr>
          <a:xfrm>
            <a:off x="1270000" y="2179638"/>
            <a:ext cx="525463" cy="503237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＜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218" name="矩形 1331217"/>
          <p:cNvSpPr/>
          <p:nvPr/>
        </p:nvSpPr>
        <p:spPr>
          <a:xfrm>
            <a:off x="3389313" y="2179638"/>
            <a:ext cx="525462" cy="503237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331219" name="组合 1331218"/>
          <p:cNvGrpSpPr/>
          <p:nvPr/>
        </p:nvGrpSpPr>
        <p:grpSpPr>
          <a:xfrm>
            <a:off x="4929188" y="1989138"/>
            <a:ext cx="1295400" cy="946150"/>
            <a:chOff x="1883" y="1357"/>
            <a:chExt cx="816" cy="596"/>
          </a:xfrm>
        </p:grpSpPr>
        <p:grpSp>
          <p:nvGrpSpPr>
            <p:cNvPr id="1331220" name="组合 1331219"/>
            <p:cNvGrpSpPr/>
            <p:nvPr/>
          </p:nvGrpSpPr>
          <p:grpSpPr>
            <a:xfrm>
              <a:off x="1883" y="1357"/>
              <a:ext cx="226" cy="596"/>
              <a:chOff x="1783" y="1408"/>
              <a:chExt cx="335" cy="596"/>
            </a:xfrm>
          </p:grpSpPr>
          <p:sp>
            <p:nvSpPr>
              <p:cNvPr id="1331221" name="矩形 1331220"/>
              <p:cNvSpPr/>
              <p:nvPr/>
            </p:nvSpPr>
            <p:spPr>
              <a:xfrm>
                <a:off x="1783" y="1408"/>
                <a:ext cx="335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31222" name="直接连接符 1331221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331223" name="组合 1331222"/>
            <p:cNvGrpSpPr/>
            <p:nvPr/>
          </p:nvGrpSpPr>
          <p:grpSpPr>
            <a:xfrm>
              <a:off x="2473" y="1357"/>
              <a:ext cx="226" cy="596"/>
              <a:chOff x="1783" y="1408"/>
              <a:chExt cx="335" cy="596"/>
            </a:xfrm>
          </p:grpSpPr>
          <p:sp>
            <p:nvSpPr>
              <p:cNvPr id="1331224" name="矩形 1331223"/>
              <p:cNvSpPr/>
              <p:nvPr/>
            </p:nvSpPr>
            <p:spPr>
              <a:xfrm>
                <a:off x="1783" y="1408"/>
                <a:ext cx="335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31225" name="直接连接符 1331224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31226" name="椭圆 1331225"/>
            <p:cNvSpPr/>
            <p:nvPr/>
          </p:nvSpPr>
          <p:spPr>
            <a:xfrm>
              <a:off x="2163" y="1528"/>
              <a:ext cx="255" cy="255"/>
            </a:xfrm>
            <a:prstGeom prst="ellipse">
              <a:avLst/>
            </a:prstGeom>
            <a:solidFill>
              <a:schemeClr val="bg1"/>
            </a:solidFill>
            <a:ln w="19050" cap="flat" cmpd="sng">
              <a:solidFill>
                <a:srgbClr val="FF0066"/>
              </a:solidFill>
              <a:prstDash val="solid"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331227" name="组合 1331226"/>
          <p:cNvGrpSpPr/>
          <p:nvPr/>
        </p:nvGrpSpPr>
        <p:grpSpPr>
          <a:xfrm>
            <a:off x="6875463" y="1989138"/>
            <a:ext cx="1295400" cy="946150"/>
            <a:chOff x="1883" y="1357"/>
            <a:chExt cx="816" cy="596"/>
          </a:xfrm>
        </p:grpSpPr>
        <p:grpSp>
          <p:nvGrpSpPr>
            <p:cNvPr id="1331228" name="组合 1331227"/>
            <p:cNvGrpSpPr/>
            <p:nvPr/>
          </p:nvGrpSpPr>
          <p:grpSpPr>
            <a:xfrm>
              <a:off x="1883" y="1357"/>
              <a:ext cx="226" cy="596"/>
              <a:chOff x="1783" y="1408"/>
              <a:chExt cx="335" cy="596"/>
            </a:xfrm>
          </p:grpSpPr>
          <p:sp>
            <p:nvSpPr>
              <p:cNvPr id="1331229" name="矩形 1331228"/>
              <p:cNvSpPr/>
              <p:nvPr/>
            </p:nvSpPr>
            <p:spPr>
              <a:xfrm>
                <a:off x="1783" y="1408"/>
                <a:ext cx="335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31230" name="直接连接符 1331229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331231" name="组合 1331230"/>
            <p:cNvGrpSpPr/>
            <p:nvPr/>
          </p:nvGrpSpPr>
          <p:grpSpPr>
            <a:xfrm>
              <a:off x="2473" y="1357"/>
              <a:ext cx="226" cy="596"/>
              <a:chOff x="1783" y="1408"/>
              <a:chExt cx="335" cy="596"/>
            </a:xfrm>
          </p:grpSpPr>
          <p:sp>
            <p:nvSpPr>
              <p:cNvPr id="1331232" name="矩形 1331231"/>
              <p:cNvSpPr/>
              <p:nvPr/>
            </p:nvSpPr>
            <p:spPr>
              <a:xfrm>
                <a:off x="1783" y="1408"/>
                <a:ext cx="335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31233" name="直接连接符 1331232"/>
              <p:cNvSpPr/>
              <p:nvPr/>
            </p:nvSpPr>
            <p:spPr>
              <a:xfrm>
                <a:off x="1823" y="1705"/>
                <a:ext cx="259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31234" name="椭圆 1331233"/>
            <p:cNvSpPr/>
            <p:nvPr/>
          </p:nvSpPr>
          <p:spPr>
            <a:xfrm>
              <a:off x="2163" y="1528"/>
              <a:ext cx="255" cy="255"/>
            </a:xfrm>
            <a:prstGeom prst="ellipse">
              <a:avLst/>
            </a:prstGeom>
            <a:solidFill>
              <a:schemeClr val="bg1"/>
            </a:solidFill>
            <a:ln w="19050" cap="flat" cmpd="sng">
              <a:solidFill>
                <a:srgbClr val="FF0066"/>
              </a:solidFill>
              <a:prstDash val="solid"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331235" name="矩形 1331234"/>
          <p:cNvSpPr/>
          <p:nvPr/>
        </p:nvSpPr>
        <p:spPr>
          <a:xfrm>
            <a:off x="5305425" y="2179638"/>
            <a:ext cx="525463" cy="503237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＜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236" name="矩形 1331235"/>
          <p:cNvSpPr/>
          <p:nvPr/>
        </p:nvSpPr>
        <p:spPr>
          <a:xfrm>
            <a:off x="7273925" y="2179638"/>
            <a:ext cx="525463" cy="503237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1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31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31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17" grpId="0"/>
      <p:bldP spid="1331218" grpId="0"/>
      <p:bldP spid="1331235" grpId="0"/>
      <p:bldP spid="1331236" grpId="0"/>
    </p:bld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2226" name="矩形 1332225"/>
          <p:cNvSpPr/>
          <p:nvPr/>
        </p:nvSpPr>
        <p:spPr>
          <a:xfrm>
            <a:off x="611188" y="1268413"/>
            <a:ext cx="8353425" cy="2016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4.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分数、小数如何互化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?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先和同学讨论一下，再把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下面的小数化成分数，分数化成小数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不能化成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 有限小数的保留三位小数。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2227" name="矩形 1332226"/>
          <p:cNvSpPr/>
          <p:nvPr/>
        </p:nvSpPr>
        <p:spPr>
          <a:xfrm>
            <a:off x="1042988" y="3621088"/>
            <a:ext cx="673100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0.2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32228" name="组合 1332227"/>
          <p:cNvGrpSpPr/>
          <p:nvPr/>
        </p:nvGrpSpPr>
        <p:grpSpPr>
          <a:xfrm>
            <a:off x="1619250" y="3408363"/>
            <a:ext cx="779463" cy="946150"/>
            <a:chOff x="1383" y="3067"/>
            <a:chExt cx="491" cy="596"/>
          </a:xfrm>
        </p:grpSpPr>
        <p:grpSp>
          <p:nvGrpSpPr>
            <p:cNvPr id="1332229" name="组合 1332228"/>
            <p:cNvGrpSpPr/>
            <p:nvPr/>
          </p:nvGrpSpPr>
          <p:grpSpPr>
            <a:xfrm>
              <a:off x="1610" y="3067"/>
              <a:ext cx="264" cy="596"/>
              <a:chOff x="1960" y="3067"/>
              <a:chExt cx="264" cy="596"/>
            </a:xfrm>
          </p:grpSpPr>
          <p:sp>
            <p:nvSpPr>
              <p:cNvPr id="1332230" name="矩形 1332229"/>
              <p:cNvSpPr/>
              <p:nvPr/>
            </p:nvSpPr>
            <p:spPr>
              <a:xfrm>
                <a:off x="1960" y="3067"/>
                <a:ext cx="264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32231" name="直接连接符 1332230"/>
              <p:cNvSpPr/>
              <p:nvPr/>
            </p:nvSpPr>
            <p:spPr>
              <a:xfrm>
                <a:off x="1982" y="3373"/>
                <a:ext cx="221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32232" name="矩形 1332231"/>
            <p:cNvSpPr/>
            <p:nvPr/>
          </p:nvSpPr>
          <p:spPr>
            <a:xfrm>
              <a:off x="1383" y="3201"/>
              <a:ext cx="244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332233" name="矩形 1332232"/>
          <p:cNvSpPr/>
          <p:nvPr/>
        </p:nvSpPr>
        <p:spPr>
          <a:xfrm>
            <a:off x="4556125" y="3621088"/>
            <a:ext cx="1008063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0.035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32234" name="组合 1332233"/>
          <p:cNvGrpSpPr/>
          <p:nvPr/>
        </p:nvGrpSpPr>
        <p:grpSpPr>
          <a:xfrm>
            <a:off x="1042988" y="4354513"/>
            <a:ext cx="536575" cy="946150"/>
            <a:chOff x="1173" y="2834"/>
            <a:chExt cx="338" cy="596"/>
          </a:xfrm>
        </p:grpSpPr>
        <p:sp>
          <p:nvSpPr>
            <p:cNvPr id="1332235" name="矩形 1332234"/>
            <p:cNvSpPr/>
            <p:nvPr/>
          </p:nvSpPr>
          <p:spPr>
            <a:xfrm>
              <a:off x="1173" y="2834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20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32236" name="直接连接符 1332235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32237" name="组合 1332236"/>
          <p:cNvGrpSpPr/>
          <p:nvPr/>
        </p:nvGrpSpPr>
        <p:grpSpPr>
          <a:xfrm>
            <a:off x="4845050" y="4354513"/>
            <a:ext cx="536575" cy="946150"/>
            <a:chOff x="1173" y="2834"/>
            <a:chExt cx="338" cy="596"/>
          </a:xfrm>
        </p:grpSpPr>
        <p:sp>
          <p:nvSpPr>
            <p:cNvPr id="1332238" name="矩形 1332237"/>
            <p:cNvSpPr/>
            <p:nvPr/>
          </p:nvSpPr>
          <p:spPr>
            <a:xfrm>
              <a:off x="1173" y="2834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12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32239" name="直接连接符 1332238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332240" name="矩形 1332239"/>
          <p:cNvSpPr/>
          <p:nvPr/>
        </p:nvSpPr>
        <p:spPr>
          <a:xfrm>
            <a:off x="5303838" y="4567238"/>
            <a:ext cx="1295400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= 2.4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2241" name="矩形 1332240"/>
          <p:cNvSpPr/>
          <p:nvPr/>
        </p:nvSpPr>
        <p:spPr>
          <a:xfrm>
            <a:off x="2627313" y="3621088"/>
            <a:ext cx="1081087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0.24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2242" name="矩形 1332241"/>
          <p:cNvSpPr/>
          <p:nvPr/>
        </p:nvSpPr>
        <p:spPr>
          <a:xfrm>
            <a:off x="6746875" y="3621088"/>
            <a:ext cx="1008063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0.125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32243" name="组合 1332242"/>
          <p:cNvGrpSpPr/>
          <p:nvPr/>
        </p:nvGrpSpPr>
        <p:grpSpPr>
          <a:xfrm>
            <a:off x="7654925" y="3408363"/>
            <a:ext cx="779463" cy="946150"/>
            <a:chOff x="1383" y="3067"/>
            <a:chExt cx="491" cy="596"/>
          </a:xfrm>
        </p:grpSpPr>
        <p:grpSp>
          <p:nvGrpSpPr>
            <p:cNvPr id="1332244" name="组合 1332243"/>
            <p:cNvGrpSpPr/>
            <p:nvPr/>
          </p:nvGrpSpPr>
          <p:grpSpPr>
            <a:xfrm>
              <a:off x="1610" y="3067"/>
              <a:ext cx="264" cy="596"/>
              <a:chOff x="1960" y="3067"/>
              <a:chExt cx="264" cy="596"/>
            </a:xfrm>
          </p:grpSpPr>
          <p:sp>
            <p:nvSpPr>
              <p:cNvPr id="1332245" name="矩形 1332244"/>
              <p:cNvSpPr/>
              <p:nvPr/>
            </p:nvSpPr>
            <p:spPr>
              <a:xfrm>
                <a:off x="1960" y="3067"/>
                <a:ext cx="264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32246" name="直接连接符 1332245"/>
              <p:cNvSpPr/>
              <p:nvPr/>
            </p:nvSpPr>
            <p:spPr>
              <a:xfrm>
                <a:off x="1982" y="3373"/>
                <a:ext cx="221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32247" name="矩形 1332246"/>
            <p:cNvSpPr/>
            <p:nvPr/>
          </p:nvSpPr>
          <p:spPr>
            <a:xfrm>
              <a:off x="1383" y="3201"/>
              <a:ext cx="244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32248" name="组合 1332247"/>
          <p:cNvGrpSpPr/>
          <p:nvPr/>
        </p:nvGrpSpPr>
        <p:grpSpPr>
          <a:xfrm>
            <a:off x="2943225" y="4354513"/>
            <a:ext cx="536575" cy="946150"/>
            <a:chOff x="1173" y="2834"/>
            <a:chExt cx="338" cy="596"/>
          </a:xfrm>
        </p:grpSpPr>
        <p:sp>
          <p:nvSpPr>
            <p:cNvPr id="1332249" name="矩形 1332248"/>
            <p:cNvSpPr/>
            <p:nvPr/>
          </p:nvSpPr>
          <p:spPr>
            <a:xfrm>
              <a:off x="1173" y="2834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9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40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32250" name="直接连接符 1332249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332251" name="矩形 1332250"/>
          <p:cNvSpPr/>
          <p:nvPr/>
        </p:nvSpPr>
        <p:spPr>
          <a:xfrm>
            <a:off x="3348038" y="4567238"/>
            <a:ext cx="1511300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= 0.225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32252" name="组合 1332251"/>
          <p:cNvGrpSpPr/>
          <p:nvPr/>
        </p:nvGrpSpPr>
        <p:grpSpPr>
          <a:xfrm>
            <a:off x="6746875" y="4354513"/>
            <a:ext cx="536575" cy="946150"/>
            <a:chOff x="1173" y="2834"/>
            <a:chExt cx="338" cy="596"/>
          </a:xfrm>
        </p:grpSpPr>
        <p:sp>
          <p:nvSpPr>
            <p:cNvPr id="1332253" name="矩形 1332252"/>
            <p:cNvSpPr/>
            <p:nvPr/>
          </p:nvSpPr>
          <p:spPr>
            <a:xfrm>
              <a:off x="1173" y="2834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15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32254" name="直接连接符 1332253"/>
            <p:cNvSpPr/>
            <p:nvPr/>
          </p:nvSpPr>
          <p:spPr>
            <a:xfrm>
              <a:off x="1224" y="3129"/>
              <a:ext cx="23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32255" name="组合 1332254"/>
          <p:cNvGrpSpPr/>
          <p:nvPr/>
        </p:nvGrpSpPr>
        <p:grpSpPr>
          <a:xfrm>
            <a:off x="3344863" y="3406775"/>
            <a:ext cx="1008062" cy="946150"/>
            <a:chOff x="1429" y="3022"/>
            <a:chExt cx="635" cy="596"/>
          </a:xfrm>
        </p:grpSpPr>
        <p:grpSp>
          <p:nvGrpSpPr>
            <p:cNvPr id="1332256" name="组合 1332255"/>
            <p:cNvGrpSpPr/>
            <p:nvPr/>
          </p:nvGrpSpPr>
          <p:grpSpPr>
            <a:xfrm>
              <a:off x="1656" y="3022"/>
              <a:ext cx="408" cy="596"/>
              <a:chOff x="1960" y="3067"/>
              <a:chExt cx="264" cy="596"/>
            </a:xfrm>
          </p:grpSpPr>
          <p:sp>
            <p:nvSpPr>
              <p:cNvPr id="1332257" name="矩形 1332256"/>
              <p:cNvSpPr/>
              <p:nvPr/>
            </p:nvSpPr>
            <p:spPr>
              <a:xfrm>
                <a:off x="1960" y="3067"/>
                <a:ext cx="264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25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32258" name="直接连接符 1332257"/>
              <p:cNvSpPr/>
              <p:nvPr/>
            </p:nvSpPr>
            <p:spPr>
              <a:xfrm>
                <a:off x="1982" y="3373"/>
                <a:ext cx="221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32259" name="矩形 1332258"/>
            <p:cNvSpPr/>
            <p:nvPr/>
          </p:nvSpPr>
          <p:spPr>
            <a:xfrm>
              <a:off x="1429" y="3156"/>
              <a:ext cx="491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32260" name="组合 1332259"/>
          <p:cNvGrpSpPr/>
          <p:nvPr/>
        </p:nvGrpSpPr>
        <p:grpSpPr>
          <a:xfrm>
            <a:off x="5446713" y="3357563"/>
            <a:ext cx="1133475" cy="946150"/>
            <a:chOff x="2517" y="3643"/>
            <a:chExt cx="788" cy="596"/>
          </a:xfrm>
        </p:grpSpPr>
        <p:grpSp>
          <p:nvGrpSpPr>
            <p:cNvPr id="1332261" name="组合 1332260"/>
            <p:cNvGrpSpPr/>
            <p:nvPr/>
          </p:nvGrpSpPr>
          <p:grpSpPr>
            <a:xfrm>
              <a:off x="2715" y="3643"/>
              <a:ext cx="590" cy="596"/>
              <a:chOff x="1960" y="3067"/>
              <a:chExt cx="264" cy="596"/>
            </a:xfrm>
          </p:grpSpPr>
          <p:sp>
            <p:nvSpPr>
              <p:cNvPr id="1332262" name="矩形 1332261"/>
              <p:cNvSpPr/>
              <p:nvPr/>
            </p:nvSpPr>
            <p:spPr>
              <a:xfrm>
                <a:off x="1960" y="3067"/>
                <a:ext cx="264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200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32263" name="直接连接符 1332262"/>
              <p:cNvSpPr/>
              <p:nvPr/>
            </p:nvSpPr>
            <p:spPr>
              <a:xfrm>
                <a:off x="1982" y="3373"/>
                <a:ext cx="221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32264" name="矩形 1332263"/>
            <p:cNvSpPr/>
            <p:nvPr/>
          </p:nvSpPr>
          <p:spPr>
            <a:xfrm>
              <a:off x="2517" y="3785"/>
              <a:ext cx="491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332265" name="矩形 1332264"/>
          <p:cNvSpPr/>
          <p:nvPr/>
        </p:nvSpPr>
        <p:spPr>
          <a:xfrm>
            <a:off x="1501775" y="4565650"/>
            <a:ext cx="1511300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= 0.15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2266" name="矩形 1332265"/>
          <p:cNvSpPr/>
          <p:nvPr/>
        </p:nvSpPr>
        <p:spPr>
          <a:xfrm>
            <a:off x="7143750" y="4581525"/>
            <a:ext cx="1944688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≈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0.533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2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32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32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32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32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3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32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240" grpId="0"/>
      <p:bldP spid="1332251" grpId="0"/>
      <p:bldP spid="1332265" grpId="0"/>
      <p:bldP spid="1332266" grpId="0"/>
    </p:bld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med">
    <p:wipe dir="r"/>
  </p:transition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3250" name="矩形 1333249"/>
          <p:cNvSpPr/>
          <p:nvPr/>
        </p:nvSpPr>
        <p:spPr>
          <a:xfrm>
            <a:off x="395288" y="1135063"/>
            <a:ext cx="8510587" cy="441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1.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下面的说法对吗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  (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分数的分母越大，它的分数单位就越小。</a:t>
            </a:r>
            <a:endParaRPr lang="zh-CN" altLang="en-US" sz="2700" b="1" baseline="0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分数都比整数小。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假分数的分子都比分母小。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如果 </a:t>
            </a:r>
            <a:r>
              <a:rPr lang="en-US" altLang="zh-CN" sz="2700" b="1" i="1" baseline="0">
                <a:latin typeface="Times New Roman" panose="02020603050405020304" pitchFamily="18" charset="0"/>
                <a:ea typeface="楷体_GB2312" pitchFamily="49" charset="-122"/>
              </a:rPr>
              <a:t>b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是 </a:t>
            </a:r>
            <a:r>
              <a:rPr lang="en-US" altLang="zh-CN" sz="2700" b="1" i="1" baseline="0"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的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2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倍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i="1" baseline="0"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r>
              <a:rPr lang="en-US" altLang="zh-CN" sz="2700" b="1" baseline="0">
                <a:latin typeface="Times New Roman" panose="02020603050405020304" pitchFamily="18" charset="0"/>
                <a:ea typeface="宋体" panose="02010600030101010101" pitchFamily="2" charset="-122"/>
              </a:rPr>
              <a:t>≠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0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，那么 </a:t>
            </a:r>
            <a:r>
              <a:rPr lang="en-US" altLang="zh-CN" sz="2700" b="1" i="1" baseline="0"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lang="en-US" altLang="zh-CN" sz="2700" b="1" i="1" baseline="0">
                <a:latin typeface="Times New Roman" panose="02020603050405020304" pitchFamily="18" charset="0"/>
                <a:ea typeface="楷体_GB2312" pitchFamily="49" charset="-122"/>
              </a:rPr>
              <a:t>b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的最大公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      因数是 </a:t>
            </a:r>
            <a:r>
              <a:rPr lang="en-US" altLang="zh-CN" sz="2700" b="1" i="1" baseline="0"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，最小公倍数是 </a:t>
            </a:r>
            <a:r>
              <a:rPr lang="en-US" altLang="zh-CN" sz="2700" b="1" i="1" baseline="0">
                <a:latin typeface="Times New Roman" panose="02020603050405020304" pitchFamily="18" charset="0"/>
                <a:ea typeface="楷体_GB2312" pitchFamily="49" charset="-122"/>
              </a:rPr>
              <a:t>b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5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分子和分母的公因数只有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1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的分数是最简分数。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3251" name="矩形 1333250"/>
          <p:cNvSpPr/>
          <p:nvPr/>
        </p:nvSpPr>
        <p:spPr>
          <a:xfrm>
            <a:off x="7524750" y="1751013"/>
            <a:ext cx="1258888" cy="4414837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50000"/>
              </a:lnSpc>
            </a:pPr>
            <a:r>
              <a: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  <a:r>
              <a: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700" b="1" baseline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  <a:r>
              <a: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700" b="1" baseline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  <a:r>
              <a: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700" b="1" baseline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endParaRPr lang="en-US" altLang="zh-CN" sz="2700" b="1" baseline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  <a:r>
              <a: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700" b="1" baseline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endParaRPr lang="en-US" altLang="zh-CN" sz="2700" b="1" baseline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  <a:r>
              <a: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700" b="1" baseline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33252" name="图片 1333251" descr="du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5113" y="1916113"/>
            <a:ext cx="422275" cy="390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253" name="图片 1333252" descr="√×"/>
          <p:cNvPicPr>
            <a:picLocks noChangeAspect="1"/>
          </p:cNvPicPr>
          <p:nvPr/>
        </p:nvPicPr>
        <p:blipFill>
          <a:blip r:embed="rId3"/>
          <a:srcRect l="64546" t="-15088"/>
          <a:stretch>
            <a:fillRect/>
          </a:stretch>
        </p:blipFill>
        <p:spPr>
          <a:xfrm>
            <a:off x="7885113" y="2492375"/>
            <a:ext cx="415925" cy="52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254" name="图片 1333253" descr="√×"/>
          <p:cNvPicPr>
            <a:picLocks noChangeAspect="1"/>
          </p:cNvPicPr>
          <p:nvPr/>
        </p:nvPicPr>
        <p:blipFill>
          <a:blip r:embed="rId3"/>
          <a:srcRect l="64546" t="-15088"/>
          <a:stretch>
            <a:fillRect/>
          </a:stretch>
        </p:blipFill>
        <p:spPr>
          <a:xfrm>
            <a:off x="7885113" y="3124200"/>
            <a:ext cx="415925" cy="52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255" name="图片 1333254" descr="du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5113" y="4437063"/>
            <a:ext cx="422275" cy="390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256" name="图片 1333255" descr="du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5113" y="5661025"/>
            <a:ext cx="422275" cy="390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3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3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3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334274" name="图片 1334273" descr="冰山一角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0" y="3176588"/>
            <a:ext cx="4102100" cy="2700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4275" name="矩形 1334274"/>
          <p:cNvSpPr/>
          <p:nvPr/>
        </p:nvSpPr>
        <p:spPr>
          <a:xfrm>
            <a:off x="520700" y="1125538"/>
            <a:ext cx="8443913" cy="458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2.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你听过 “冰山一角” 的说法吗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?  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冰山露在水面上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的只是小部分，大部分隐藏在水面下。假设一座 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冰山的体积是 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1 000 m</a:t>
            </a:r>
            <a:r>
              <a:rPr lang="en-US" altLang="zh-CN" sz="2800" b="1" baseline="30000"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，它露在水面上的体积是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baseline="0"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 sz="2800" b="1" baseline="-250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00</a:t>
            </a:r>
            <a:r>
              <a:rPr lang="en-US" altLang="zh-CN" sz="2800" b="1" baseline="-250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m</a:t>
            </a:r>
            <a:r>
              <a:rPr lang="en-US" altLang="zh-CN" sz="2800" b="1" baseline="30000"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。冰山露在水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面上的体积占总体积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的         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水面下的体</a:t>
            </a:r>
            <a:r>
              <a:rPr lang="zh-CN" altLang="en-US" sz="2800" b="1" baseline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zh-CN" altLang="en-US" sz="2800" b="1" baseline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积占总体积的         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34276" name="组合 1334275"/>
          <p:cNvGrpSpPr/>
          <p:nvPr/>
        </p:nvGrpSpPr>
        <p:grpSpPr>
          <a:xfrm>
            <a:off x="2987675" y="5013325"/>
            <a:ext cx="1028700" cy="914400"/>
            <a:chOff x="3107" y="2432"/>
            <a:chExt cx="648" cy="576"/>
          </a:xfrm>
        </p:grpSpPr>
        <p:sp>
          <p:nvSpPr>
            <p:cNvPr id="1334277" name="矩形 1334276"/>
            <p:cNvSpPr/>
            <p:nvPr/>
          </p:nvSpPr>
          <p:spPr>
            <a:xfrm>
              <a:off x="3107" y="2432"/>
              <a:ext cx="648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34278" name="直接连接符 1334277"/>
            <p:cNvSpPr/>
            <p:nvPr/>
          </p:nvSpPr>
          <p:spPr>
            <a:xfrm>
              <a:off x="3204" y="2711"/>
              <a:ext cx="453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34279" name="组合 1334278"/>
          <p:cNvGrpSpPr/>
          <p:nvPr/>
        </p:nvGrpSpPr>
        <p:grpSpPr>
          <a:xfrm>
            <a:off x="1208088" y="4352925"/>
            <a:ext cx="1028700" cy="914400"/>
            <a:chOff x="3107" y="2432"/>
            <a:chExt cx="648" cy="576"/>
          </a:xfrm>
        </p:grpSpPr>
        <p:sp>
          <p:nvSpPr>
            <p:cNvPr id="1334280" name="矩形 1334279"/>
            <p:cNvSpPr/>
            <p:nvPr/>
          </p:nvSpPr>
          <p:spPr>
            <a:xfrm>
              <a:off x="3107" y="2432"/>
              <a:ext cx="648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34281" name="直接连接符 1334280"/>
            <p:cNvSpPr/>
            <p:nvPr/>
          </p:nvSpPr>
          <p:spPr>
            <a:xfrm>
              <a:off x="3204" y="2711"/>
              <a:ext cx="453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334282" name="文本框 1334281"/>
          <p:cNvSpPr txBox="1"/>
          <p:nvPr/>
        </p:nvSpPr>
        <p:spPr>
          <a:xfrm>
            <a:off x="1271588" y="4292600"/>
            <a:ext cx="882650" cy="1031875"/>
          </a:xfrm>
          <a:prstGeom prst="rect">
            <a:avLst/>
          </a:prstGeom>
          <a:noFill/>
          <a:ln w="12700">
            <a:noFill/>
          </a:ln>
        </p:spPr>
        <p:txBody>
          <a:bodyPr lIns="90000" tIns="46800" rIns="90000" bIns="46800">
            <a:spAutoFit/>
          </a:bodyPr>
          <a:p>
            <a:pPr lvl="0" algn="ctr">
              <a:lnSpc>
                <a:spcPct val="110000"/>
              </a:lnSpc>
            </a:pP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>
              <a:lnSpc>
                <a:spcPct val="110000"/>
              </a:lnSpc>
            </a:pP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4283" name="文本框 1334282"/>
          <p:cNvSpPr txBox="1"/>
          <p:nvPr/>
        </p:nvSpPr>
        <p:spPr>
          <a:xfrm>
            <a:off x="3071813" y="4941888"/>
            <a:ext cx="882650" cy="1031875"/>
          </a:xfrm>
          <a:prstGeom prst="rect">
            <a:avLst/>
          </a:prstGeom>
          <a:noFill/>
          <a:ln w="12700">
            <a:noFill/>
          </a:ln>
        </p:spPr>
        <p:txBody>
          <a:bodyPr lIns="90000" tIns="46800" rIns="90000" bIns="46800">
            <a:spAutoFit/>
          </a:bodyPr>
          <a:p>
            <a:pPr lvl="0" algn="ctr">
              <a:lnSpc>
                <a:spcPct val="110000"/>
              </a:lnSpc>
            </a:pP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>
              <a:lnSpc>
                <a:spcPct val="110000"/>
              </a:lnSpc>
            </a:pP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4282" grpId="0"/>
      <p:bldP spid="1334283" grpId="0"/>
    </p:bld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5298" name="矩形 1335297"/>
          <p:cNvSpPr/>
          <p:nvPr/>
        </p:nvSpPr>
        <p:spPr>
          <a:xfrm>
            <a:off x="539750" y="1327150"/>
            <a:ext cx="6624638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3.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在下面的横线上填上适当的分数。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5299" name="矩形 1335298"/>
          <p:cNvSpPr/>
          <p:nvPr/>
        </p:nvSpPr>
        <p:spPr>
          <a:xfrm>
            <a:off x="971550" y="2133600"/>
            <a:ext cx="3384550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200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25 cm = </a:t>
            </a: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______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m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600 g = </a:t>
            </a: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_____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 kg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0.28 dm = </a:t>
            </a: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_____ 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dm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5300" name="矩形 1335299"/>
          <p:cNvSpPr/>
          <p:nvPr/>
        </p:nvSpPr>
        <p:spPr>
          <a:xfrm>
            <a:off x="5148263" y="2133600"/>
            <a:ext cx="3384550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200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36 dm</a:t>
            </a:r>
            <a:r>
              <a:rPr lang="en-US" altLang="zh-CN" sz="2800" b="1" baseline="3000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 = </a:t>
            </a: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______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m</a:t>
            </a:r>
            <a:r>
              <a:rPr lang="en-US" altLang="zh-CN" sz="2800" b="1" baseline="3000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800" b="1" baseline="3000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750 ml = </a:t>
            </a: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_____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 L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258 cm</a:t>
            </a:r>
            <a:r>
              <a:rPr lang="en-US" altLang="zh-CN" sz="2800" b="1" baseline="30000"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 = </a:t>
            </a: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_____ 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dm</a:t>
            </a:r>
            <a:r>
              <a:rPr lang="en-US" altLang="zh-CN" sz="2800" b="1" baseline="30000"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endParaRPr lang="en-US" altLang="zh-CN" sz="2800" b="1" baseline="300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35301" name="组合 1335300"/>
          <p:cNvGrpSpPr/>
          <p:nvPr/>
        </p:nvGrpSpPr>
        <p:grpSpPr>
          <a:xfrm>
            <a:off x="2627313" y="2025650"/>
            <a:ext cx="419100" cy="946150"/>
            <a:chOff x="1960" y="3067"/>
            <a:chExt cx="264" cy="596"/>
          </a:xfrm>
        </p:grpSpPr>
        <p:sp>
          <p:nvSpPr>
            <p:cNvPr id="1335302" name="矩形 1335301"/>
            <p:cNvSpPr/>
            <p:nvPr/>
          </p:nvSpPr>
          <p:spPr>
            <a:xfrm>
              <a:off x="1960" y="3067"/>
              <a:ext cx="264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35303" name="直接连接符 1335302"/>
            <p:cNvSpPr/>
            <p:nvPr/>
          </p:nvSpPr>
          <p:spPr>
            <a:xfrm>
              <a:off x="1982" y="3373"/>
              <a:ext cx="221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35304" name="组合 1335303"/>
          <p:cNvGrpSpPr/>
          <p:nvPr/>
        </p:nvGrpSpPr>
        <p:grpSpPr>
          <a:xfrm>
            <a:off x="6877050" y="2025650"/>
            <a:ext cx="647700" cy="946150"/>
            <a:chOff x="1960" y="3067"/>
            <a:chExt cx="264" cy="596"/>
          </a:xfrm>
        </p:grpSpPr>
        <p:sp>
          <p:nvSpPr>
            <p:cNvPr id="1335305" name="矩形 1335304"/>
            <p:cNvSpPr/>
            <p:nvPr/>
          </p:nvSpPr>
          <p:spPr>
            <a:xfrm>
              <a:off x="1960" y="3067"/>
              <a:ext cx="264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9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25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35306" name="直接连接符 1335305"/>
            <p:cNvSpPr/>
            <p:nvPr/>
          </p:nvSpPr>
          <p:spPr>
            <a:xfrm>
              <a:off x="1982" y="3373"/>
              <a:ext cx="221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35307" name="组合 1335306"/>
          <p:cNvGrpSpPr/>
          <p:nvPr/>
        </p:nvGrpSpPr>
        <p:grpSpPr>
          <a:xfrm>
            <a:off x="6842125" y="3738563"/>
            <a:ext cx="849313" cy="946150"/>
            <a:chOff x="1960" y="3067"/>
            <a:chExt cx="264" cy="596"/>
          </a:xfrm>
        </p:grpSpPr>
        <p:sp>
          <p:nvSpPr>
            <p:cNvPr id="1335308" name="矩形 1335307"/>
            <p:cNvSpPr/>
            <p:nvPr/>
          </p:nvSpPr>
          <p:spPr>
            <a:xfrm>
              <a:off x="1960" y="3067"/>
              <a:ext cx="264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129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500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35309" name="直接连接符 1335308"/>
            <p:cNvSpPr/>
            <p:nvPr/>
          </p:nvSpPr>
          <p:spPr>
            <a:xfrm>
              <a:off x="1982" y="3373"/>
              <a:ext cx="221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35310" name="组合 1335309"/>
          <p:cNvGrpSpPr/>
          <p:nvPr/>
        </p:nvGrpSpPr>
        <p:grpSpPr>
          <a:xfrm>
            <a:off x="2449513" y="2901950"/>
            <a:ext cx="419100" cy="946150"/>
            <a:chOff x="1960" y="3067"/>
            <a:chExt cx="264" cy="596"/>
          </a:xfrm>
        </p:grpSpPr>
        <p:sp>
          <p:nvSpPr>
            <p:cNvPr id="1335311" name="矩形 1335310"/>
            <p:cNvSpPr/>
            <p:nvPr/>
          </p:nvSpPr>
          <p:spPr>
            <a:xfrm>
              <a:off x="1960" y="3067"/>
              <a:ext cx="264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35312" name="直接连接符 1335311"/>
            <p:cNvSpPr/>
            <p:nvPr/>
          </p:nvSpPr>
          <p:spPr>
            <a:xfrm>
              <a:off x="1982" y="3373"/>
              <a:ext cx="221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35313" name="组合 1335312"/>
          <p:cNvGrpSpPr/>
          <p:nvPr/>
        </p:nvGrpSpPr>
        <p:grpSpPr>
          <a:xfrm>
            <a:off x="6851650" y="2914650"/>
            <a:ext cx="419100" cy="946150"/>
            <a:chOff x="1960" y="3067"/>
            <a:chExt cx="264" cy="596"/>
          </a:xfrm>
        </p:grpSpPr>
        <p:sp>
          <p:nvSpPr>
            <p:cNvPr id="1335314" name="矩形 1335313"/>
            <p:cNvSpPr/>
            <p:nvPr/>
          </p:nvSpPr>
          <p:spPr>
            <a:xfrm>
              <a:off x="1960" y="3067"/>
              <a:ext cx="264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35315" name="直接连接符 1335314"/>
            <p:cNvSpPr/>
            <p:nvPr/>
          </p:nvSpPr>
          <p:spPr>
            <a:xfrm>
              <a:off x="1982" y="3373"/>
              <a:ext cx="221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335316" name="组合 1335315"/>
          <p:cNvGrpSpPr/>
          <p:nvPr/>
        </p:nvGrpSpPr>
        <p:grpSpPr>
          <a:xfrm>
            <a:off x="2771775" y="3752850"/>
            <a:ext cx="647700" cy="946150"/>
            <a:chOff x="1960" y="3067"/>
            <a:chExt cx="264" cy="596"/>
          </a:xfrm>
        </p:grpSpPr>
        <p:sp>
          <p:nvSpPr>
            <p:cNvPr id="1335317" name="矩形 1335316"/>
            <p:cNvSpPr/>
            <p:nvPr/>
          </p:nvSpPr>
          <p:spPr>
            <a:xfrm>
              <a:off x="1960" y="3067"/>
              <a:ext cx="264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25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35318" name="直接连接符 1335317"/>
            <p:cNvSpPr/>
            <p:nvPr/>
          </p:nvSpPr>
          <p:spPr>
            <a:xfrm>
              <a:off x="1982" y="3373"/>
              <a:ext cx="221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3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35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35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3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6322" name="矩形 1336321"/>
          <p:cNvSpPr/>
          <p:nvPr/>
        </p:nvSpPr>
        <p:spPr>
          <a:xfrm>
            <a:off x="539750" y="1052513"/>
            <a:ext cx="57626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4. 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6323" name="矩形 1336322"/>
          <p:cNvSpPr/>
          <p:nvPr/>
        </p:nvSpPr>
        <p:spPr>
          <a:xfrm>
            <a:off x="969963" y="4718050"/>
            <a:ext cx="7705725" cy="137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五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班同学戴近视镜的情况和五年级的总体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情况相比怎么样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 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336324" name="图片 1336323" descr="p-94-2"/>
          <p:cNvPicPr>
            <a:picLocks noChangeAspect="1"/>
          </p:cNvPicPr>
          <p:nvPr/>
        </p:nvPicPr>
        <p:blipFill>
          <a:blip r:embed="rId2"/>
          <a:srcRect r="53003"/>
          <a:stretch>
            <a:fillRect/>
          </a:stretch>
        </p:blipFill>
        <p:spPr>
          <a:xfrm>
            <a:off x="1619250" y="2465388"/>
            <a:ext cx="1851025" cy="211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6325" name="图片 1336324" descr="p-96"/>
          <p:cNvPicPr>
            <a:picLocks noChangeAspect="1"/>
          </p:cNvPicPr>
          <p:nvPr/>
        </p:nvPicPr>
        <p:blipFill>
          <a:blip r:embed="rId3"/>
          <a:srcRect l="40361"/>
          <a:stretch>
            <a:fillRect/>
          </a:stretch>
        </p:blipFill>
        <p:spPr>
          <a:xfrm>
            <a:off x="3479800" y="2457450"/>
            <a:ext cx="2295525" cy="21224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6326" name="组合 1336325"/>
          <p:cNvGrpSpPr/>
          <p:nvPr/>
        </p:nvGrpSpPr>
        <p:grpSpPr>
          <a:xfrm>
            <a:off x="1079500" y="1293813"/>
            <a:ext cx="3708400" cy="1485900"/>
            <a:chOff x="748" y="845"/>
            <a:chExt cx="2336" cy="936"/>
          </a:xfrm>
        </p:grpSpPr>
        <p:pic>
          <p:nvPicPr>
            <p:cNvPr id="1336327" name="图片 1336326" descr="P-05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8" y="873"/>
              <a:ext cx="2336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6328" name="矩形 1336327"/>
            <p:cNvSpPr/>
            <p:nvPr/>
          </p:nvSpPr>
          <p:spPr>
            <a:xfrm>
              <a:off x="787" y="845"/>
              <a:ext cx="2282" cy="680"/>
            </a:xfrm>
            <a:prstGeom prst="rect">
              <a:avLst/>
            </a:prstGeom>
            <a:noFill/>
            <a:ln w="22225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12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五年级一共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150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人，戴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近视镜的有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45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人。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36329" name="组合 1336328"/>
          <p:cNvGrpSpPr/>
          <p:nvPr/>
        </p:nvGrpSpPr>
        <p:grpSpPr>
          <a:xfrm>
            <a:off x="5435600" y="2978150"/>
            <a:ext cx="3171825" cy="1674813"/>
            <a:chOff x="3446" y="1720"/>
            <a:chExt cx="1998" cy="1055"/>
          </a:xfrm>
        </p:grpSpPr>
        <p:pic>
          <p:nvPicPr>
            <p:cNvPr id="1336330" name="图片 1336329" descr="P-03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46" y="1720"/>
              <a:ext cx="1981" cy="10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6331" name="矩形 1336330"/>
            <p:cNvSpPr/>
            <p:nvPr/>
          </p:nvSpPr>
          <p:spPr>
            <a:xfrm>
              <a:off x="3696" y="1759"/>
              <a:ext cx="1748" cy="991"/>
            </a:xfrm>
            <a:prstGeom prst="rect">
              <a:avLst/>
            </a:prstGeom>
            <a:noFill/>
            <a:ln w="22225">
              <a:noFill/>
            </a:ln>
          </p:spPr>
          <p:txBody>
            <a:bodyPr lIns="90000" tIns="46800" rIns="90000" bIns="46800">
              <a:spAutoFit/>
            </a:bodyPr>
            <a:p>
              <a:pPr lvl="0" algn="just">
                <a:lnSpc>
                  <a:spcPct val="12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我们五</a:t>
              </a:r>
              <a:r>
                <a:rPr lang="en-US" altLang="zh-CN" sz="2700" b="1" baseline="0"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r>
                <a:rPr lang="en-US" altLang="zh-CN" sz="2700" b="1" baseline="0"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班一共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just">
                <a:lnSpc>
                  <a:spcPct val="120000"/>
                </a:lnSpc>
              </a:pP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45</a:t>
              </a:r>
              <a:r>
                <a:rPr lang="en-US" altLang="zh-CN" sz="2700" b="1" baseline="-25000"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人，戴近视镜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just">
                <a:lnSpc>
                  <a:spcPct val="12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的有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10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人。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71829" name="矩形 971828"/>
          <p:cNvSpPr/>
          <p:nvPr/>
        </p:nvSpPr>
        <p:spPr>
          <a:xfrm>
            <a:off x="611188" y="1268413"/>
            <a:ext cx="7207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3. 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71831" name="矩形 971830"/>
          <p:cNvSpPr/>
          <p:nvPr/>
        </p:nvSpPr>
        <p:spPr>
          <a:xfrm>
            <a:off x="1403350" y="3721100"/>
            <a:ext cx="2808288" cy="1654175"/>
          </a:xfrm>
          <a:prstGeom prst="rect">
            <a:avLst/>
          </a:prstGeom>
          <a:noFill/>
          <a:ln w="15875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9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每袋粽子是这些粽子的         。</a:t>
            </a:r>
            <a:endParaRPr lang="zh-CN" altLang="en-US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971835" name="组合 971834"/>
          <p:cNvGrpSpPr/>
          <p:nvPr/>
        </p:nvGrpSpPr>
        <p:grpSpPr>
          <a:xfrm>
            <a:off x="2413000" y="4602163"/>
            <a:ext cx="1008063" cy="914400"/>
            <a:chOff x="1314" y="2619"/>
            <a:chExt cx="635" cy="576"/>
          </a:xfrm>
        </p:grpSpPr>
        <p:sp>
          <p:nvSpPr>
            <p:cNvPr id="971836" name="矩形 971835"/>
            <p:cNvSpPr/>
            <p:nvPr/>
          </p:nvSpPr>
          <p:spPr>
            <a:xfrm>
              <a:off x="1314" y="2619"/>
              <a:ext cx="635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</a:t>
              </a:r>
              <a:r>
                <a:rPr lang="en-US" altLang="zh-CN" sz="2700" b="1" baseline="-2500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700" b="1" baseline="-2500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71837" name="直接连接符 971836"/>
            <p:cNvSpPr/>
            <p:nvPr/>
          </p:nvSpPr>
          <p:spPr>
            <a:xfrm>
              <a:off x="1439" y="2907"/>
              <a:ext cx="386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971838" name="矩形 971837"/>
          <p:cNvSpPr/>
          <p:nvPr/>
        </p:nvSpPr>
        <p:spPr>
          <a:xfrm>
            <a:off x="5292725" y="3721100"/>
            <a:ext cx="3240088" cy="1654175"/>
          </a:xfrm>
          <a:prstGeom prst="rect">
            <a:avLst/>
          </a:prstGeom>
          <a:noFill/>
          <a:ln w="15875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9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每种颜色的跳棋是这盒跳棋的         。</a:t>
            </a:r>
            <a:endParaRPr lang="zh-CN" altLang="en-US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971839" name="组合 971838"/>
          <p:cNvGrpSpPr/>
          <p:nvPr/>
        </p:nvGrpSpPr>
        <p:grpSpPr>
          <a:xfrm>
            <a:off x="6973888" y="4602163"/>
            <a:ext cx="1008062" cy="914400"/>
            <a:chOff x="1314" y="2619"/>
            <a:chExt cx="635" cy="576"/>
          </a:xfrm>
        </p:grpSpPr>
        <p:sp>
          <p:nvSpPr>
            <p:cNvPr id="971840" name="矩形 971839"/>
            <p:cNvSpPr/>
            <p:nvPr/>
          </p:nvSpPr>
          <p:spPr>
            <a:xfrm>
              <a:off x="1314" y="2619"/>
              <a:ext cx="635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</a:t>
              </a:r>
              <a:r>
                <a:rPr lang="en-US" altLang="zh-CN" sz="2700" b="1" baseline="-2500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700" b="1" baseline="-2500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71841" name="直接连接符 971840"/>
            <p:cNvSpPr/>
            <p:nvPr/>
          </p:nvSpPr>
          <p:spPr>
            <a:xfrm>
              <a:off x="1439" y="2907"/>
              <a:ext cx="386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pic>
        <p:nvPicPr>
          <p:cNvPr id="971843" name="图片 971842" descr="p-63-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1785938"/>
            <a:ext cx="3168650" cy="1836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71845" name="图片 971844" descr="P-63"/>
          <p:cNvPicPr>
            <a:picLocks noChangeAspect="1"/>
          </p:cNvPicPr>
          <p:nvPr/>
        </p:nvPicPr>
        <p:blipFill>
          <a:blip r:embed="rId3"/>
          <a:srcRect l="4633" t="9544" r="4164" b="10043"/>
          <a:stretch>
            <a:fillRect/>
          </a:stretch>
        </p:blipFill>
        <p:spPr>
          <a:xfrm>
            <a:off x="5051425" y="1627188"/>
            <a:ext cx="3481388" cy="2301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71846" name="矩形 971845"/>
          <p:cNvSpPr/>
          <p:nvPr/>
        </p:nvSpPr>
        <p:spPr>
          <a:xfrm>
            <a:off x="2738438" y="4594225"/>
            <a:ext cx="719137" cy="92710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05000"/>
              </a:lnSpc>
            </a:pPr>
            <a:r>
              <a: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26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05000"/>
              </a:lnSpc>
            </a:pPr>
            <a:r>
              <a: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endParaRPr lang="en-US" altLang="zh-CN" sz="26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71847" name="矩形 971846"/>
          <p:cNvSpPr/>
          <p:nvPr/>
        </p:nvSpPr>
        <p:spPr>
          <a:xfrm>
            <a:off x="7308850" y="4581525"/>
            <a:ext cx="719138" cy="92710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05000"/>
              </a:lnSpc>
            </a:pPr>
            <a:r>
              <a: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26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05000"/>
              </a:lnSpc>
            </a:pPr>
            <a:r>
              <a: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endParaRPr lang="en-US" altLang="zh-CN" sz="26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71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71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1846" grpId="0"/>
      <p:bldP spid="971847" grpId="0"/>
    </p:bld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337346" name="组合 1337345"/>
          <p:cNvGrpSpPr/>
          <p:nvPr/>
        </p:nvGrpSpPr>
        <p:grpSpPr>
          <a:xfrm>
            <a:off x="1116013" y="2132013"/>
            <a:ext cx="2232025" cy="885825"/>
            <a:chOff x="657" y="3280"/>
            <a:chExt cx="1406" cy="558"/>
          </a:xfrm>
        </p:grpSpPr>
        <p:grpSp>
          <p:nvGrpSpPr>
            <p:cNvPr id="1337347" name="组合 1337346"/>
            <p:cNvGrpSpPr/>
            <p:nvPr/>
          </p:nvGrpSpPr>
          <p:grpSpPr>
            <a:xfrm>
              <a:off x="1685" y="3280"/>
              <a:ext cx="378" cy="558"/>
              <a:chOff x="1912" y="3280"/>
              <a:chExt cx="378" cy="558"/>
            </a:xfrm>
          </p:grpSpPr>
          <p:sp>
            <p:nvSpPr>
              <p:cNvPr id="1337348" name="矩形 1337347"/>
              <p:cNvSpPr/>
              <p:nvPr/>
            </p:nvSpPr>
            <p:spPr>
              <a:xfrm>
                <a:off x="1912" y="3280"/>
                <a:ext cx="37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37349" name="直接连接符 1337348"/>
              <p:cNvSpPr/>
              <p:nvPr/>
            </p:nvSpPr>
            <p:spPr>
              <a:xfrm>
                <a:off x="1989" y="3559"/>
                <a:ext cx="225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37350" name="矩形 1337349"/>
            <p:cNvSpPr/>
            <p:nvPr/>
          </p:nvSpPr>
          <p:spPr>
            <a:xfrm>
              <a:off x="657" y="3378"/>
              <a:ext cx="1134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45</a:t>
              </a:r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÷</a:t>
              </a:r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150 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37351" name="组合 1337350"/>
          <p:cNvGrpSpPr/>
          <p:nvPr/>
        </p:nvGrpSpPr>
        <p:grpSpPr>
          <a:xfrm>
            <a:off x="6757988" y="2132013"/>
            <a:ext cx="1270000" cy="885825"/>
            <a:chOff x="4121" y="3280"/>
            <a:chExt cx="800" cy="558"/>
          </a:xfrm>
        </p:grpSpPr>
        <p:grpSp>
          <p:nvGrpSpPr>
            <p:cNvPr id="1337352" name="组合 1337351"/>
            <p:cNvGrpSpPr/>
            <p:nvPr/>
          </p:nvGrpSpPr>
          <p:grpSpPr>
            <a:xfrm>
              <a:off x="4121" y="3280"/>
              <a:ext cx="378" cy="558"/>
              <a:chOff x="1912" y="3280"/>
              <a:chExt cx="378" cy="558"/>
            </a:xfrm>
          </p:grpSpPr>
          <p:sp>
            <p:nvSpPr>
              <p:cNvPr id="1337353" name="矩形 1337352"/>
              <p:cNvSpPr/>
              <p:nvPr/>
            </p:nvSpPr>
            <p:spPr>
              <a:xfrm>
                <a:off x="1912" y="3280"/>
                <a:ext cx="37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37354" name="直接连接符 1337353"/>
              <p:cNvSpPr/>
              <p:nvPr/>
            </p:nvSpPr>
            <p:spPr>
              <a:xfrm>
                <a:off x="1989" y="3559"/>
                <a:ext cx="225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37355" name="矩形 1337354"/>
            <p:cNvSpPr/>
            <p:nvPr/>
          </p:nvSpPr>
          <p:spPr>
            <a:xfrm>
              <a:off x="4392" y="3379"/>
              <a:ext cx="408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8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＞</a:t>
              </a:r>
              <a:endPara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337356" name="组合 1337355"/>
            <p:cNvGrpSpPr/>
            <p:nvPr/>
          </p:nvGrpSpPr>
          <p:grpSpPr>
            <a:xfrm>
              <a:off x="4657" y="3280"/>
              <a:ext cx="264" cy="558"/>
              <a:chOff x="1299" y="3067"/>
              <a:chExt cx="264" cy="558"/>
            </a:xfrm>
          </p:grpSpPr>
          <p:sp>
            <p:nvSpPr>
              <p:cNvPr id="1337357" name="矩形 1337356"/>
              <p:cNvSpPr/>
              <p:nvPr/>
            </p:nvSpPr>
            <p:spPr>
              <a:xfrm>
                <a:off x="1299" y="3067"/>
                <a:ext cx="264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37358" name="直接连接符 1337357"/>
              <p:cNvSpPr/>
              <p:nvPr/>
            </p:nvSpPr>
            <p:spPr>
              <a:xfrm>
                <a:off x="1348" y="3346"/>
                <a:ext cx="165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337359" name="组合 1337358"/>
          <p:cNvGrpSpPr/>
          <p:nvPr/>
        </p:nvGrpSpPr>
        <p:grpSpPr>
          <a:xfrm>
            <a:off x="4170363" y="2132013"/>
            <a:ext cx="1906587" cy="885825"/>
            <a:chOff x="2586" y="3280"/>
            <a:chExt cx="1201" cy="558"/>
          </a:xfrm>
        </p:grpSpPr>
        <p:sp>
          <p:nvSpPr>
            <p:cNvPr id="1337360" name="矩形 1337359"/>
            <p:cNvSpPr/>
            <p:nvPr/>
          </p:nvSpPr>
          <p:spPr>
            <a:xfrm>
              <a:off x="2586" y="3378"/>
              <a:ext cx="1134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10</a:t>
              </a:r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÷</a:t>
              </a:r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45 =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337361" name="组合 1337360"/>
            <p:cNvGrpSpPr/>
            <p:nvPr/>
          </p:nvGrpSpPr>
          <p:grpSpPr>
            <a:xfrm>
              <a:off x="3523" y="3280"/>
              <a:ext cx="264" cy="558"/>
              <a:chOff x="1299" y="3067"/>
              <a:chExt cx="264" cy="558"/>
            </a:xfrm>
          </p:grpSpPr>
          <p:sp>
            <p:nvSpPr>
              <p:cNvPr id="1337362" name="矩形 1337361"/>
              <p:cNvSpPr/>
              <p:nvPr/>
            </p:nvSpPr>
            <p:spPr>
              <a:xfrm>
                <a:off x="1299" y="3067"/>
                <a:ext cx="264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37363" name="直接连接符 1337362"/>
              <p:cNvSpPr/>
              <p:nvPr/>
            </p:nvSpPr>
            <p:spPr>
              <a:xfrm>
                <a:off x="1348" y="3346"/>
                <a:ext cx="165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sp>
        <p:nvSpPr>
          <p:cNvPr id="1337364" name="矩形 1337363"/>
          <p:cNvSpPr/>
          <p:nvPr/>
        </p:nvSpPr>
        <p:spPr>
          <a:xfrm>
            <a:off x="468313" y="3390900"/>
            <a:ext cx="7932737" cy="1406525"/>
          </a:xfrm>
          <a:prstGeom prst="rect">
            <a:avLst/>
          </a:prstGeom>
          <a:noFill/>
          <a:ln w="19050">
            <a:noFill/>
          </a:ln>
        </p:spPr>
        <p:txBody>
          <a:bodyPr wrap="none" anchor="t">
            <a:spAutoFit/>
          </a:bodyPr>
          <a:p>
            <a:pPr lvl="0">
              <a:lnSpc>
                <a:spcPct val="160000"/>
              </a:lnSpc>
            </a:pP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所以，五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班同学戴近视镜的情况与五年级的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总体情况相比要好一些。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37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7364" grpId="0"/>
    </p:bld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8370" name="矩形 1338369"/>
          <p:cNvSpPr/>
          <p:nvPr/>
        </p:nvSpPr>
        <p:spPr>
          <a:xfrm>
            <a:off x="539750" y="1016000"/>
            <a:ext cx="6477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5. 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8371" name="矩形 1338370"/>
          <p:cNvSpPr/>
          <p:nvPr/>
        </p:nvSpPr>
        <p:spPr>
          <a:xfrm>
            <a:off x="900113" y="3911600"/>
            <a:ext cx="7777162" cy="1289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4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如果把两个班的学生分别分成若干小组，要使两个班每个小组的人数相同，每组最多有多少人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338372" name="图片 1338371" descr="P-103-2"/>
          <p:cNvPicPr>
            <a:picLocks noChangeAspect="1"/>
          </p:cNvPicPr>
          <p:nvPr/>
        </p:nvPicPr>
        <p:blipFill>
          <a:blip r:embed="rId2"/>
          <a:srcRect r="53595"/>
          <a:stretch>
            <a:fillRect/>
          </a:stretch>
        </p:blipFill>
        <p:spPr>
          <a:xfrm>
            <a:off x="660400" y="1447800"/>
            <a:ext cx="4198938" cy="2609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8373" name="图片 1338372" descr="P-103-2"/>
          <p:cNvPicPr>
            <a:picLocks noChangeAspect="1"/>
          </p:cNvPicPr>
          <p:nvPr/>
        </p:nvPicPr>
        <p:blipFill>
          <a:blip r:embed="rId2"/>
          <a:srcRect l="68596"/>
          <a:stretch>
            <a:fillRect/>
          </a:stretch>
        </p:blipFill>
        <p:spPr>
          <a:xfrm>
            <a:off x="5761038" y="1447800"/>
            <a:ext cx="2843212" cy="26098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8374" name="组合 1338373"/>
          <p:cNvGrpSpPr/>
          <p:nvPr/>
        </p:nvGrpSpPr>
        <p:grpSpPr>
          <a:xfrm>
            <a:off x="3544888" y="908050"/>
            <a:ext cx="2540000" cy="1203325"/>
            <a:chOff x="1819" y="575"/>
            <a:chExt cx="1600" cy="758"/>
          </a:xfrm>
        </p:grpSpPr>
        <p:pic>
          <p:nvPicPr>
            <p:cNvPr id="1338375" name="图片 1338374" descr="P-047"/>
            <p:cNvPicPr>
              <a:picLocks noChangeAspect="1"/>
            </p:cNvPicPr>
            <p:nvPr/>
          </p:nvPicPr>
          <p:blipFill>
            <a:blip r:embed="rId3"/>
            <a:srcRect l="-12601" t="-13435" r="-4616" b="-10229"/>
            <a:stretch>
              <a:fillRect/>
            </a:stretch>
          </p:blipFill>
          <p:spPr>
            <a:xfrm flipH="1" flipV="1">
              <a:off x="1819" y="575"/>
              <a:ext cx="1600" cy="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8376" name="矩形 1338375"/>
            <p:cNvSpPr/>
            <p:nvPr/>
          </p:nvSpPr>
          <p:spPr>
            <a:xfrm>
              <a:off x="2089" y="620"/>
              <a:ext cx="1199" cy="628"/>
            </a:xfrm>
            <a:prstGeom prst="rect">
              <a:avLst/>
            </a:prstGeom>
            <a:noFill/>
            <a:ln w="22225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11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我们一班来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1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了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48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人。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38377" name="组合 1338376"/>
          <p:cNvGrpSpPr/>
          <p:nvPr/>
        </p:nvGrpSpPr>
        <p:grpSpPr>
          <a:xfrm>
            <a:off x="3492500" y="2832100"/>
            <a:ext cx="2944813" cy="577850"/>
            <a:chOff x="2477" y="1817"/>
            <a:chExt cx="1855" cy="364"/>
          </a:xfrm>
        </p:grpSpPr>
        <p:pic>
          <p:nvPicPr>
            <p:cNvPr id="1338378" name="图片 1338377" descr="P-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77" y="1834"/>
              <a:ext cx="1855" cy="34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8379" name="矩形 1338378"/>
            <p:cNvSpPr/>
            <p:nvPr/>
          </p:nvSpPr>
          <p:spPr>
            <a:xfrm>
              <a:off x="2517" y="1817"/>
              <a:ext cx="1740" cy="343"/>
            </a:xfrm>
            <a:prstGeom prst="rect">
              <a:avLst/>
            </a:prstGeom>
            <a:noFill/>
            <a:ln w="22225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11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二班来了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54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人。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338380" name="矩形 1338379"/>
          <p:cNvSpPr/>
          <p:nvPr/>
        </p:nvSpPr>
        <p:spPr>
          <a:xfrm>
            <a:off x="2484438" y="5146675"/>
            <a:ext cx="4968875" cy="116205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lvl="0">
              <a:lnSpc>
                <a:spcPct val="130000"/>
              </a:lnSpc>
            </a:pP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48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54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的最大公约数是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答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: 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每组最多有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6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人。</a:t>
            </a:r>
            <a:endParaRPr lang="zh-CN" altLang="en-US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38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838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380">
                                            <p:txEl>
                                              <p:charRg st="19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8380">
                                            <p:txEl>
                                              <p:charRg st="19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9394" name="矩形 1339393"/>
          <p:cNvSpPr/>
          <p:nvPr/>
        </p:nvSpPr>
        <p:spPr>
          <a:xfrm>
            <a:off x="682625" y="1341438"/>
            <a:ext cx="57626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6. 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9395" name="矩形 1339394"/>
          <p:cNvSpPr/>
          <p:nvPr/>
        </p:nvSpPr>
        <p:spPr>
          <a:xfrm>
            <a:off x="684213" y="3429000"/>
            <a:ext cx="1963737" cy="519113"/>
          </a:xfrm>
          <a:prstGeom prst="rect">
            <a:avLst/>
          </a:prstGeom>
          <a:noFill/>
          <a:ln w="22225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每枝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0.9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元 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9396" name="矩形 1339395"/>
          <p:cNvSpPr/>
          <p:nvPr/>
        </p:nvSpPr>
        <p:spPr>
          <a:xfrm>
            <a:off x="3084513" y="3429000"/>
            <a:ext cx="1606550" cy="519113"/>
          </a:xfrm>
          <a:prstGeom prst="rect">
            <a:avLst/>
          </a:prstGeom>
          <a:noFill/>
          <a:ln w="22225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2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元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3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枝 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9397" name="矩形 1339396"/>
          <p:cNvSpPr/>
          <p:nvPr/>
        </p:nvSpPr>
        <p:spPr>
          <a:xfrm>
            <a:off x="5127625" y="3429000"/>
            <a:ext cx="1606550" cy="519113"/>
          </a:xfrm>
          <a:prstGeom prst="rect">
            <a:avLst/>
          </a:prstGeom>
          <a:noFill/>
          <a:ln w="22225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4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元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5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枝 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339398" name="图片 1339397" descr="p-103-5"/>
          <p:cNvPicPr>
            <a:picLocks noChangeAspect="1"/>
          </p:cNvPicPr>
          <p:nvPr/>
        </p:nvPicPr>
        <p:blipFill>
          <a:blip r:embed="rId2"/>
          <a:srcRect r="23795"/>
          <a:stretch>
            <a:fillRect/>
          </a:stretch>
        </p:blipFill>
        <p:spPr>
          <a:xfrm>
            <a:off x="962025" y="1916113"/>
            <a:ext cx="5821363" cy="1658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9399" name="图片 1339398" descr="p-103-5"/>
          <p:cNvPicPr>
            <a:picLocks noChangeAspect="1"/>
          </p:cNvPicPr>
          <p:nvPr/>
        </p:nvPicPr>
        <p:blipFill>
          <a:blip r:embed="rId2"/>
          <a:srcRect l="81235"/>
          <a:stretch>
            <a:fillRect/>
          </a:stretch>
        </p:blipFill>
        <p:spPr>
          <a:xfrm>
            <a:off x="6659563" y="1341438"/>
            <a:ext cx="1806575" cy="2090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9400" name="组合 1339399"/>
          <p:cNvGrpSpPr/>
          <p:nvPr/>
        </p:nvGrpSpPr>
        <p:grpSpPr>
          <a:xfrm>
            <a:off x="3348038" y="1344613"/>
            <a:ext cx="3298825" cy="531812"/>
            <a:chOff x="1341" y="981"/>
            <a:chExt cx="2078" cy="335"/>
          </a:xfrm>
        </p:grpSpPr>
        <p:pic>
          <p:nvPicPr>
            <p:cNvPr id="1339401" name="图片 1339400" descr="P-030"/>
            <p:cNvPicPr>
              <a:picLocks noChangeAspect="1"/>
            </p:cNvPicPr>
            <p:nvPr/>
          </p:nvPicPr>
          <p:blipFill>
            <a:blip r:embed="rId3"/>
            <a:srcRect l="37793"/>
            <a:stretch>
              <a:fillRect/>
            </a:stretch>
          </p:blipFill>
          <p:spPr>
            <a:xfrm>
              <a:off x="2089" y="981"/>
              <a:ext cx="1330" cy="3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9402" name="图片 1339401" descr="P-030"/>
            <p:cNvPicPr>
              <a:picLocks noChangeAspect="1"/>
            </p:cNvPicPr>
            <p:nvPr/>
          </p:nvPicPr>
          <p:blipFill>
            <a:blip r:embed="rId3"/>
            <a:srcRect l="-2339" r="63658"/>
            <a:stretch>
              <a:fillRect/>
            </a:stretch>
          </p:blipFill>
          <p:spPr>
            <a:xfrm>
              <a:off x="1341" y="981"/>
              <a:ext cx="827" cy="3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9403" name="矩形 1339402"/>
            <p:cNvSpPr/>
            <p:nvPr/>
          </p:nvSpPr>
          <p:spPr>
            <a:xfrm>
              <a:off x="1423" y="985"/>
              <a:ext cx="1964" cy="327"/>
            </a:xfrm>
            <a:prstGeom prst="rect">
              <a:avLst/>
            </a:prstGeom>
            <a:noFill/>
            <a:ln w="22225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哪种铅笔便宜些</a:t>
              </a:r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?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339404" name="矩形 1339403"/>
          <p:cNvSpPr/>
          <p:nvPr/>
        </p:nvSpPr>
        <p:spPr>
          <a:xfrm>
            <a:off x="1908175" y="5516563"/>
            <a:ext cx="4662488" cy="503237"/>
          </a:xfrm>
          <a:prstGeom prst="rect">
            <a:avLst/>
          </a:prstGeom>
          <a:noFill/>
          <a:ln w="1270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答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:  2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元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枝的铅笔便宜。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39405" name="组合 1339404"/>
          <p:cNvGrpSpPr/>
          <p:nvPr/>
        </p:nvGrpSpPr>
        <p:grpSpPr>
          <a:xfrm>
            <a:off x="2214563" y="3933825"/>
            <a:ext cx="3924300" cy="946150"/>
            <a:chOff x="1383" y="2698"/>
            <a:chExt cx="2472" cy="596"/>
          </a:xfrm>
        </p:grpSpPr>
        <p:sp>
          <p:nvSpPr>
            <p:cNvPr id="1339406" name="矩形 1339405"/>
            <p:cNvSpPr/>
            <p:nvPr/>
          </p:nvSpPr>
          <p:spPr>
            <a:xfrm>
              <a:off x="1383" y="2795"/>
              <a:ext cx="2472" cy="395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 lvl="0">
                <a:lnSpc>
                  <a:spcPct val="130000"/>
                </a:lnSpc>
              </a:pPr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÷</a:t>
              </a:r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 =      </a:t>
              </a:r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≈</a:t>
              </a:r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0.7</a:t>
              </a:r>
              <a:r>
                <a:rPr lang="en-US" altLang="zh-CN" sz="2700" b="1" baseline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元</a:t>
              </a:r>
              <a:r>
                <a:rPr lang="en-US" altLang="zh-CN" sz="2700" b="1" baseline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39407" name="组合 1339406"/>
            <p:cNvGrpSpPr/>
            <p:nvPr/>
          </p:nvGrpSpPr>
          <p:grpSpPr>
            <a:xfrm>
              <a:off x="2109" y="2698"/>
              <a:ext cx="264" cy="596"/>
              <a:chOff x="1960" y="3067"/>
              <a:chExt cx="264" cy="596"/>
            </a:xfrm>
          </p:grpSpPr>
          <p:sp>
            <p:nvSpPr>
              <p:cNvPr id="1339408" name="矩形 1339407"/>
              <p:cNvSpPr/>
              <p:nvPr/>
            </p:nvSpPr>
            <p:spPr>
              <a:xfrm>
                <a:off x="1960" y="3067"/>
                <a:ext cx="264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39409" name="直接连接符 1339408"/>
              <p:cNvSpPr/>
              <p:nvPr/>
            </p:nvSpPr>
            <p:spPr>
              <a:xfrm>
                <a:off x="1982" y="3373"/>
                <a:ext cx="221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sp>
        <p:nvSpPr>
          <p:cNvPr id="1339410" name="矩形 1339409"/>
          <p:cNvSpPr/>
          <p:nvPr/>
        </p:nvSpPr>
        <p:spPr>
          <a:xfrm>
            <a:off x="2592388" y="4797425"/>
            <a:ext cx="3924300" cy="62706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lvl="0">
              <a:lnSpc>
                <a:spcPct val="130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 = 0.8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元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700" b="1" baseline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9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3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9404" grpId="0"/>
      <p:bldP spid="1339410" grpId="0"/>
    </p:bld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40418" name="矩形 1340417"/>
          <p:cNvSpPr/>
          <p:nvPr/>
        </p:nvSpPr>
        <p:spPr>
          <a:xfrm>
            <a:off x="539750" y="1327150"/>
            <a:ext cx="77946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7.* </a:t>
            </a:r>
            <a:endParaRPr lang="en-US" altLang="zh-CN" sz="2800" b="1" baseline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340419" name="组合 1340418"/>
          <p:cNvGrpSpPr/>
          <p:nvPr/>
        </p:nvGrpSpPr>
        <p:grpSpPr>
          <a:xfrm>
            <a:off x="1331913" y="1493838"/>
            <a:ext cx="2447925" cy="946150"/>
            <a:chOff x="1111" y="1344"/>
            <a:chExt cx="1542" cy="596"/>
          </a:xfrm>
        </p:grpSpPr>
        <p:grpSp>
          <p:nvGrpSpPr>
            <p:cNvPr id="1340420" name="组合 1340419"/>
            <p:cNvGrpSpPr/>
            <p:nvPr/>
          </p:nvGrpSpPr>
          <p:grpSpPr>
            <a:xfrm>
              <a:off x="1111" y="1344"/>
              <a:ext cx="232" cy="596"/>
              <a:chOff x="408" y="2377"/>
              <a:chExt cx="313" cy="596"/>
            </a:xfrm>
          </p:grpSpPr>
          <p:sp>
            <p:nvSpPr>
              <p:cNvPr id="1340421" name="矩形 1340420"/>
              <p:cNvSpPr/>
              <p:nvPr/>
            </p:nvSpPr>
            <p:spPr>
              <a:xfrm>
                <a:off x="408" y="2377"/>
                <a:ext cx="313" cy="596"/>
              </a:xfrm>
              <a:prstGeom prst="rect">
                <a:avLst/>
              </a:prstGeom>
              <a:noFill/>
              <a:ln w="22225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40422" name="直接连接符 1340421"/>
              <p:cNvSpPr/>
              <p:nvPr/>
            </p:nvSpPr>
            <p:spPr>
              <a:xfrm>
                <a:off x="423" y="2675"/>
                <a:ext cx="282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40423" name="矩形 1340422"/>
            <p:cNvSpPr/>
            <p:nvPr/>
          </p:nvSpPr>
          <p:spPr>
            <a:xfrm>
              <a:off x="1292" y="1479"/>
              <a:ext cx="1361" cy="327"/>
            </a:xfrm>
            <a:prstGeom prst="rect">
              <a:avLst/>
            </a:prstGeom>
            <a:noFill/>
            <a:ln w="22225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800" b="1" baseline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＞         ＞</a:t>
              </a:r>
              <a:endParaRPr lang="zh-CN" altLang="en-US" sz="2800" b="1" baseline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340424" name="组合 1340423"/>
            <p:cNvGrpSpPr/>
            <p:nvPr/>
          </p:nvGrpSpPr>
          <p:grpSpPr>
            <a:xfrm>
              <a:off x="2330" y="1344"/>
              <a:ext cx="232" cy="596"/>
              <a:chOff x="408" y="2377"/>
              <a:chExt cx="313" cy="596"/>
            </a:xfrm>
          </p:grpSpPr>
          <p:sp>
            <p:nvSpPr>
              <p:cNvPr id="1340425" name="矩形 1340424"/>
              <p:cNvSpPr/>
              <p:nvPr/>
            </p:nvSpPr>
            <p:spPr>
              <a:xfrm>
                <a:off x="408" y="2377"/>
                <a:ext cx="313" cy="596"/>
              </a:xfrm>
              <a:prstGeom prst="rect">
                <a:avLst/>
              </a:prstGeom>
              <a:noFill/>
              <a:ln w="22225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40426" name="直接连接符 1340425"/>
              <p:cNvSpPr/>
              <p:nvPr/>
            </p:nvSpPr>
            <p:spPr>
              <a:xfrm>
                <a:off x="423" y="2675"/>
                <a:ext cx="282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340427" name="组合 1340426"/>
            <p:cNvGrpSpPr/>
            <p:nvPr/>
          </p:nvGrpSpPr>
          <p:grpSpPr>
            <a:xfrm>
              <a:off x="1495" y="1360"/>
              <a:ext cx="648" cy="576"/>
              <a:chOff x="3107" y="2432"/>
              <a:chExt cx="648" cy="576"/>
            </a:xfrm>
          </p:grpSpPr>
          <p:sp>
            <p:nvSpPr>
              <p:cNvPr id="1340428" name="矩形 1340427"/>
              <p:cNvSpPr/>
              <p:nvPr/>
            </p:nvSpPr>
            <p:spPr>
              <a:xfrm>
                <a:off x="3107" y="2432"/>
                <a:ext cx="648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FF0066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700" b="1" baseline="0">
                    <a:solidFill>
                      <a:srgbClr val="FF0066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</a:t>
                </a:r>
                <a:r>
                  <a:rPr lang="en-US" altLang="zh-CN" sz="2700" b="1" baseline="0">
                    <a:solidFill>
                      <a:srgbClr val="FF0066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FF0066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700" b="1" baseline="0">
                    <a:solidFill>
                      <a:srgbClr val="FF0066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</a:t>
                </a:r>
                <a:r>
                  <a:rPr lang="en-US" altLang="zh-CN" sz="2700" b="1" baseline="0">
                    <a:solidFill>
                      <a:srgbClr val="FF0066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40429" name="直接连接符 1340428"/>
              <p:cNvSpPr/>
              <p:nvPr/>
            </p:nvSpPr>
            <p:spPr>
              <a:xfrm>
                <a:off x="3204" y="2711"/>
                <a:ext cx="453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340430" name="组合 1340429"/>
          <p:cNvGrpSpPr/>
          <p:nvPr/>
        </p:nvGrpSpPr>
        <p:grpSpPr>
          <a:xfrm>
            <a:off x="4716463" y="1493838"/>
            <a:ext cx="2519362" cy="946150"/>
            <a:chOff x="2971" y="941"/>
            <a:chExt cx="1587" cy="596"/>
          </a:xfrm>
        </p:grpSpPr>
        <p:grpSp>
          <p:nvGrpSpPr>
            <p:cNvPr id="1340431" name="组合 1340430"/>
            <p:cNvGrpSpPr/>
            <p:nvPr/>
          </p:nvGrpSpPr>
          <p:grpSpPr>
            <a:xfrm>
              <a:off x="2971" y="941"/>
              <a:ext cx="232" cy="596"/>
              <a:chOff x="408" y="2377"/>
              <a:chExt cx="313" cy="596"/>
            </a:xfrm>
          </p:grpSpPr>
          <p:sp>
            <p:nvSpPr>
              <p:cNvPr id="1340432" name="矩形 1340431"/>
              <p:cNvSpPr/>
              <p:nvPr/>
            </p:nvSpPr>
            <p:spPr>
              <a:xfrm>
                <a:off x="408" y="2377"/>
                <a:ext cx="313" cy="596"/>
              </a:xfrm>
              <a:prstGeom prst="rect">
                <a:avLst/>
              </a:prstGeom>
              <a:noFill/>
              <a:ln w="22225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40433" name="直接连接符 1340432"/>
              <p:cNvSpPr/>
              <p:nvPr/>
            </p:nvSpPr>
            <p:spPr>
              <a:xfrm>
                <a:off x="423" y="2675"/>
                <a:ext cx="282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340434" name="矩形 1340433"/>
            <p:cNvSpPr/>
            <p:nvPr/>
          </p:nvSpPr>
          <p:spPr>
            <a:xfrm>
              <a:off x="3152" y="1076"/>
              <a:ext cx="1361" cy="327"/>
            </a:xfrm>
            <a:prstGeom prst="rect">
              <a:avLst/>
            </a:prstGeom>
            <a:noFill/>
            <a:ln w="22225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800" b="1" baseline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＞         ＞</a:t>
              </a:r>
              <a:endParaRPr lang="zh-CN" altLang="en-US" sz="2800" b="1" baseline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340435" name="组合 1340434"/>
            <p:cNvGrpSpPr/>
            <p:nvPr/>
          </p:nvGrpSpPr>
          <p:grpSpPr>
            <a:xfrm>
              <a:off x="4190" y="941"/>
              <a:ext cx="368" cy="596"/>
              <a:chOff x="408" y="2377"/>
              <a:chExt cx="313" cy="596"/>
            </a:xfrm>
          </p:grpSpPr>
          <p:sp>
            <p:nvSpPr>
              <p:cNvPr id="1340436" name="矩形 1340435"/>
              <p:cNvSpPr/>
              <p:nvPr/>
            </p:nvSpPr>
            <p:spPr>
              <a:xfrm>
                <a:off x="408" y="2377"/>
                <a:ext cx="313" cy="596"/>
              </a:xfrm>
              <a:prstGeom prst="rect">
                <a:avLst/>
              </a:prstGeom>
              <a:noFill/>
              <a:ln w="22225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340437" name="直接连接符 1340436"/>
              <p:cNvSpPr/>
              <p:nvPr/>
            </p:nvSpPr>
            <p:spPr>
              <a:xfrm>
                <a:off x="423" y="2675"/>
                <a:ext cx="282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340438" name="组合 1340437"/>
            <p:cNvGrpSpPr/>
            <p:nvPr/>
          </p:nvGrpSpPr>
          <p:grpSpPr>
            <a:xfrm>
              <a:off x="3355" y="957"/>
              <a:ext cx="648" cy="576"/>
              <a:chOff x="3107" y="2432"/>
              <a:chExt cx="648" cy="576"/>
            </a:xfrm>
          </p:grpSpPr>
          <p:sp>
            <p:nvSpPr>
              <p:cNvPr id="1340439" name="矩形 1340438"/>
              <p:cNvSpPr/>
              <p:nvPr/>
            </p:nvSpPr>
            <p:spPr>
              <a:xfrm>
                <a:off x="3107" y="2432"/>
                <a:ext cx="648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FF0066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700" b="1" baseline="0">
                    <a:solidFill>
                      <a:srgbClr val="FF0066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</a:t>
                </a:r>
                <a:r>
                  <a:rPr lang="en-US" altLang="zh-CN" sz="2700" b="1" baseline="0">
                    <a:solidFill>
                      <a:srgbClr val="FF0066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FF0066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700" b="1" baseline="0">
                    <a:solidFill>
                      <a:srgbClr val="FF0066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</a:t>
                </a:r>
                <a:r>
                  <a:rPr lang="en-US" altLang="zh-CN" sz="2700" b="1" baseline="0">
                    <a:solidFill>
                      <a:srgbClr val="FF0066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40440" name="直接连接符 1340439"/>
              <p:cNvSpPr/>
              <p:nvPr/>
            </p:nvSpPr>
            <p:spPr>
              <a:xfrm>
                <a:off x="3204" y="2711"/>
                <a:ext cx="453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sp>
        <p:nvSpPr>
          <p:cNvPr id="1340441" name="矩形 1340440"/>
          <p:cNvSpPr/>
          <p:nvPr/>
        </p:nvSpPr>
        <p:spPr>
          <a:xfrm>
            <a:off x="1955800" y="1462088"/>
            <a:ext cx="1019175" cy="996950"/>
          </a:xfrm>
          <a:prstGeom prst="rect">
            <a:avLst/>
          </a:prstGeom>
          <a:noFill/>
          <a:ln w="12700">
            <a:noFill/>
          </a:ln>
        </p:spPr>
        <p:txBody>
          <a:bodyPr lIns="90000" tIns="46800" rIns="90000" bIns="46800">
            <a:spAutoFit/>
          </a:bodyPr>
          <a:p>
            <a:pPr lvl="0" algn="ctr">
              <a:lnSpc>
                <a:spcPct val="110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9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ctr">
              <a:lnSpc>
                <a:spcPct val="110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40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40442" name="矩形 1340441"/>
          <p:cNvSpPr/>
          <p:nvPr/>
        </p:nvSpPr>
        <p:spPr>
          <a:xfrm>
            <a:off x="5343525" y="1484313"/>
            <a:ext cx="1019175" cy="996950"/>
          </a:xfrm>
          <a:prstGeom prst="rect">
            <a:avLst/>
          </a:prstGeom>
          <a:noFill/>
          <a:ln w="12700">
            <a:noFill/>
          </a:ln>
        </p:spPr>
        <p:txBody>
          <a:bodyPr lIns="90000" tIns="46800" rIns="90000" bIns="46800">
            <a:spAutoFit/>
          </a:bodyPr>
          <a:p>
            <a:pPr lvl="0" algn="ctr">
              <a:lnSpc>
                <a:spcPct val="110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15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ctr">
              <a:lnSpc>
                <a:spcPct val="110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20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40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40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0441" grpId="0"/>
      <p:bldP spid="1340442" grpId="0"/>
    </p:bld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41442" name="矩形 1341441"/>
          <p:cNvSpPr/>
          <p:nvPr/>
        </p:nvSpPr>
        <p:spPr>
          <a:xfrm>
            <a:off x="514350" y="1196975"/>
            <a:ext cx="54006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8.*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李阿姨至少带了多少钱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41443" name="矩形 1341442"/>
          <p:cNvSpPr/>
          <p:nvPr/>
        </p:nvSpPr>
        <p:spPr>
          <a:xfrm>
            <a:off x="1331913" y="4359275"/>
            <a:ext cx="5184775" cy="182086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lvl="0">
              <a:lnSpc>
                <a:spcPct val="140000"/>
              </a:lnSpc>
            </a:pP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4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和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6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的最小公倍数是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12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40000"/>
              </a:lnSpc>
            </a:pPr>
            <a:r>
              <a:rPr lang="zh-CN" altLang="en-US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12 + 2 = 14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元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700" b="1" baseline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40000"/>
              </a:lnSpc>
            </a:pP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答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: 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李阿姨至少带了 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14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元钱。</a:t>
            </a:r>
            <a:endParaRPr lang="zh-CN" altLang="en-US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341444" name="图片 1341443" descr="P-103-3"/>
          <p:cNvPicPr>
            <a:picLocks noChangeAspect="1"/>
          </p:cNvPicPr>
          <p:nvPr/>
        </p:nvPicPr>
        <p:blipFill>
          <a:blip r:embed="rId2"/>
          <a:srcRect t="8429" r="5638"/>
          <a:stretch>
            <a:fillRect/>
          </a:stretch>
        </p:blipFill>
        <p:spPr>
          <a:xfrm>
            <a:off x="5003800" y="1557338"/>
            <a:ext cx="3455988" cy="2870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41445" name="组合 1341444"/>
          <p:cNvGrpSpPr/>
          <p:nvPr/>
        </p:nvGrpSpPr>
        <p:grpSpPr>
          <a:xfrm>
            <a:off x="7235825" y="2716213"/>
            <a:ext cx="1439863" cy="511175"/>
            <a:chOff x="3773" y="3075"/>
            <a:chExt cx="876" cy="322"/>
          </a:xfrm>
        </p:grpSpPr>
        <p:sp>
          <p:nvSpPr>
            <p:cNvPr id="1341446" name="矩形 1341445"/>
            <p:cNvSpPr/>
            <p:nvPr/>
          </p:nvSpPr>
          <p:spPr>
            <a:xfrm>
              <a:off x="3780" y="3075"/>
              <a:ext cx="761" cy="322"/>
            </a:xfrm>
            <a:prstGeom prst="rect">
              <a:avLst/>
            </a:prstGeom>
            <a:solidFill>
              <a:schemeClr val="bg1"/>
            </a:solidFill>
            <a:ln w="158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1447" name="矩形 1341446"/>
            <p:cNvSpPr/>
            <p:nvPr/>
          </p:nvSpPr>
          <p:spPr>
            <a:xfrm>
              <a:off x="3773" y="3080"/>
              <a:ext cx="876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4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元</a:t>
              </a:r>
              <a:r>
                <a:rPr lang="en-US" altLang="zh-CN" sz="2700" b="1" baseline="0">
                  <a:latin typeface="宋体" panose="02010600030101010101" pitchFamily="2" charset="-122"/>
                  <a:ea typeface="宋体" panose="02010600030101010101" pitchFamily="2" charset="-122"/>
                </a:rPr>
                <a:t>/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瓶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41448" name="组合 1341447"/>
          <p:cNvGrpSpPr/>
          <p:nvPr/>
        </p:nvGrpSpPr>
        <p:grpSpPr>
          <a:xfrm>
            <a:off x="7213600" y="3940175"/>
            <a:ext cx="1390650" cy="511175"/>
            <a:chOff x="3773" y="3075"/>
            <a:chExt cx="876" cy="322"/>
          </a:xfrm>
        </p:grpSpPr>
        <p:sp>
          <p:nvSpPr>
            <p:cNvPr id="1341449" name="矩形 1341448"/>
            <p:cNvSpPr/>
            <p:nvPr/>
          </p:nvSpPr>
          <p:spPr>
            <a:xfrm>
              <a:off x="3780" y="3075"/>
              <a:ext cx="761" cy="322"/>
            </a:xfrm>
            <a:prstGeom prst="rect">
              <a:avLst/>
            </a:prstGeom>
            <a:solidFill>
              <a:schemeClr val="bg1"/>
            </a:solidFill>
            <a:ln w="158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1450" name="矩形 1341449"/>
            <p:cNvSpPr/>
            <p:nvPr/>
          </p:nvSpPr>
          <p:spPr>
            <a:xfrm>
              <a:off x="3773" y="3080"/>
              <a:ext cx="876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6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元</a:t>
              </a:r>
              <a:r>
                <a:rPr lang="en-US" altLang="zh-CN" sz="2700" b="1" baseline="0">
                  <a:latin typeface="宋体" panose="02010600030101010101" pitchFamily="2" charset="-122"/>
                  <a:ea typeface="宋体" panose="02010600030101010101" pitchFamily="2" charset="-122"/>
                </a:rPr>
                <a:t>/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瓶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41451" name="组合 1341450"/>
          <p:cNvGrpSpPr/>
          <p:nvPr/>
        </p:nvGrpSpPr>
        <p:grpSpPr>
          <a:xfrm>
            <a:off x="1187450" y="1844675"/>
            <a:ext cx="3522663" cy="2149475"/>
            <a:chOff x="793" y="1317"/>
            <a:chExt cx="2219" cy="1354"/>
          </a:xfrm>
        </p:grpSpPr>
        <p:sp>
          <p:nvSpPr>
            <p:cNvPr id="1341452" name="圆角矩形 1341451"/>
            <p:cNvSpPr/>
            <p:nvPr/>
          </p:nvSpPr>
          <p:spPr>
            <a:xfrm>
              <a:off x="814" y="1361"/>
              <a:ext cx="1879" cy="1292"/>
            </a:xfrm>
            <a:prstGeom prst="roundRect">
              <a:avLst>
                <a:gd name="adj" fmla="val 8144"/>
              </a:avLst>
            </a:prstGeom>
            <a:solidFill>
              <a:srgbClr val="FFFF99"/>
            </a:solidFill>
            <a:ln w="19050" cap="flat" cmpd="sng">
              <a:solidFill>
                <a:srgbClr val="0099FF"/>
              </a:solidFill>
              <a:prstDash val="solid"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1453" name="矩形 1341452"/>
            <p:cNvSpPr/>
            <p:nvPr/>
          </p:nvSpPr>
          <p:spPr>
            <a:xfrm>
              <a:off x="793" y="1317"/>
              <a:ext cx="1860" cy="13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just">
                <a:lnSpc>
                  <a:spcPct val="125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我带的钱如果都买小瓶装的，还剩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元；如果都买大瓶 装的，也剩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2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元。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41454" name="椭圆 1341453"/>
            <p:cNvSpPr/>
            <p:nvPr/>
          </p:nvSpPr>
          <p:spPr>
            <a:xfrm>
              <a:off x="2744" y="1489"/>
              <a:ext cx="202" cy="105"/>
            </a:xfrm>
            <a:prstGeom prst="ellipse">
              <a:avLst/>
            </a:prstGeom>
            <a:solidFill>
              <a:srgbClr val="FFFF99"/>
            </a:solidFill>
            <a:ln w="19050" cap="flat" cmpd="sng">
              <a:solidFill>
                <a:srgbClr val="0099FF"/>
              </a:solidFill>
              <a:prstDash val="solid"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1455" name="椭圆 1341454"/>
            <p:cNvSpPr/>
            <p:nvPr/>
          </p:nvSpPr>
          <p:spPr>
            <a:xfrm>
              <a:off x="2880" y="1557"/>
              <a:ext cx="132" cy="68"/>
            </a:xfrm>
            <a:prstGeom prst="ellipse">
              <a:avLst/>
            </a:prstGeom>
            <a:solidFill>
              <a:srgbClr val="FFFF99"/>
            </a:solidFill>
            <a:ln w="19050" cap="flat" cmpd="sng">
              <a:solidFill>
                <a:srgbClr val="0099FF"/>
              </a:solidFill>
              <a:prstDash val="solid"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4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4144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43">
                                            <p:txEl>
                                              <p:charRg st="19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41443">
                                            <p:txEl>
                                              <p:charRg st="19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43">
                                            <p:txEl>
                                              <p:charRg st="45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41443">
                                            <p:txEl>
                                              <p:charRg st="45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127426" name="图片 1127425" descr="p-63-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0275" y="2276475"/>
            <a:ext cx="1173163" cy="1300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27" name="图片 1127426" descr="p-63-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013" y="2276475"/>
            <a:ext cx="1173162" cy="1300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428" name="矩形 1127427"/>
          <p:cNvSpPr/>
          <p:nvPr/>
        </p:nvSpPr>
        <p:spPr>
          <a:xfrm>
            <a:off x="611188" y="1403350"/>
            <a:ext cx="30956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4.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按要求涂色。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7429" name="矩形 1127428"/>
          <p:cNvSpPr/>
          <p:nvPr/>
        </p:nvSpPr>
        <p:spPr>
          <a:xfrm>
            <a:off x="2270125" y="4603750"/>
            <a:ext cx="346075" cy="927100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>
              <a:lnSpc>
                <a:spcPct val="105000"/>
              </a:lnSpc>
            </a:pPr>
            <a:r>
              <a: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6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05000"/>
              </a:lnSpc>
            </a:pPr>
            <a:r>
              <a: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endParaRPr lang="en-US" altLang="zh-CN" sz="26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27430" name="组合 1127429"/>
          <p:cNvGrpSpPr/>
          <p:nvPr/>
        </p:nvGrpSpPr>
        <p:grpSpPr>
          <a:xfrm>
            <a:off x="1258888" y="3730625"/>
            <a:ext cx="2808287" cy="2435225"/>
            <a:chOff x="882" y="2064"/>
            <a:chExt cx="1769" cy="1534"/>
          </a:xfrm>
        </p:grpSpPr>
        <p:sp>
          <p:nvSpPr>
            <p:cNvPr id="1127431" name="矩形 1127430"/>
            <p:cNvSpPr/>
            <p:nvPr/>
          </p:nvSpPr>
          <p:spPr>
            <a:xfrm>
              <a:off x="882" y="2064"/>
              <a:ext cx="1769" cy="1534"/>
            </a:xfrm>
            <a:prstGeom prst="rect">
              <a:avLst/>
            </a:prstGeom>
            <a:noFill/>
            <a:ln w="15875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90000"/>
                </a:lnSpc>
              </a:pP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    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涂上红色，其余的         涂上你喜欢的颜色。</a:t>
              </a:r>
              <a:endParaRPr lang="zh-CN" altLang="en-US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27432" name="组合 1127431"/>
            <p:cNvGrpSpPr/>
            <p:nvPr/>
          </p:nvGrpSpPr>
          <p:grpSpPr>
            <a:xfrm>
              <a:off x="930" y="2160"/>
              <a:ext cx="218" cy="558"/>
              <a:chOff x="2293" y="3206"/>
              <a:chExt cx="218" cy="558"/>
            </a:xfrm>
          </p:grpSpPr>
          <p:sp>
            <p:nvSpPr>
              <p:cNvPr id="1127433" name="矩形 1127432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27434" name="直接连接符 1127433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27435" name="组合 1127434"/>
            <p:cNvGrpSpPr/>
            <p:nvPr/>
          </p:nvGrpSpPr>
          <p:grpSpPr>
            <a:xfrm>
              <a:off x="1314" y="2619"/>
              <a:ext cx="635" cy="576"/>
              <a:chOff x="1314" y="2619"/>
              <a:chExt cx="635" cy="576"/>
            </a:xfrm>
          </p:grpSpPr>
          <p:sp>
            <p:nvSpPr>
              <p:cNvPr id="1127436" name="矩形 1127435"/>
              <p:cNvSpPr/>
              <p:nvPr/>
            </p:nvSpPr>
            <p:spPr>
              <a:xfrm>
                <a:off x="1314" y="2619"/>
                <a:ext cx="635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en-US" altLang="zh-CN" sz="2700" b="1" baseline="-2500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 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700" b="1" baseline="-2500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127437" name="直接连接符 1127436"/>
              <p:cNvSpPr/>
              <p:nvPr/>
            </p:nvSpPr>
            <p:spPr>
              <a:xfrm>
                <a:off x="1439" y="2907"/>
                <a:ext cx="386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27438" name="组合 1127437"/>
          <p:cNvGrpSpPr/>
          <p:nvPr/>
        </p:nvGrpSpPr>
        <p:grpSpPr>
          <a:xfrm>
            <a:off x="5435600" y="3730625"/>
            <a:ext cx="2808288" cy="2435225"/>
            <a:chOff x="882" y="2064"/>
            <a:chExt cx="1769" cy="1534"/>
          </a:xfrm>
        </p:grpSpPr>
        <p:sp>
          <p:nvSpPr>
            <p:cNvPr id="1127439" name="矩形 1127438"/>
            <p:cNvSpPr/>
            <p:nvPr/>
          </p:nvSpPr>
          <p:spPr>
            <a:xfrm>
              <a:off x="882" y="2064"/>
              <a:ext cx="1769" cy="1534"/>
            </a:xfrm>
            <a:prstGeom prst="rect">
              <a:avLst/>
            </a:prstGeom>
            <a:noFill/>
            <a:ln w="15875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90000"/>
                </a:lnSpc>
              </a:pP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    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涂上绿色，其余的         涂上你喜欢的颜色。</a:t>
              </a:r>
              <a:endParaRPr lang="zh-CN" altLang="en-US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27440" name="组合 1127439"/>
            <p:cNvGrpSpPr/>
            <p:nvPr/>
          </p:nvGrpSpPr>
          <p:grpSpPr>
            <a:xfrm>
              <a:off x="930" y="2160"/>
              <a:ext cx="218" cy="558"/>
              <a:chOff x="2293" y="3206"/>
              <a:chExt cx="218" cy="558"/>
            </a:xfrm>
          </p:grpSpPr>
          <p:sp>
            <p:nvSpPr>
              <p:cNvPr id="1127441" name="矩形 1127440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27442" name="直接连接符 1127441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27443" name="组合 1127442"/>
            <p:cNvGrpSpPr/>
            <p:nvPr/>
          </p:nvGrpSpPr>
          <p:grpSpPr>
            <a:xfrm>
              <a:off x="1314" y="2619"/>
              <a:ext cx="635" cy="576"/>
              <a:chOff x="1314" y="2619"/>
              <a:chExt cx="635" cy="576"/>
            </a:xfrm>
          </p:grpSpPr>
          <p:sp>
            <p:nvSpPr>
              <p:cNvPr id="1127444" name="矩形 1127443"/>
              <p:cNvSpPr/>
              <p:nvPr/>
            </p:nvSpPr>
            <p:spPr>
              <a:xfrm>
                <a:off x="1314" y="2619"/>
                <a:ext cx="635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en-US" altLang="zh-CN" sz="2700" b="1" baseline="-2500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 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700" b="1" baseline="-2500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127445" name="直接连接符 1127444"/>
              <p:cNvSpPr/>
              <p:nvPr/>
            </p:nvSpPr>
            <p:spPr>
              <a:xfrm>
                <a:off x="1439" y="2907"/>
                <a:ext cx="386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sp>
        <p:nvSpPr>
          <p:cNvPr id="1127446" name="矩形 1127445"/>
          <p:cNvSpPr/>
          <p:nvPr/>
        </p:nvSpPr>
        <p:spPr>
          <a:xfrm>
            <a:off x="6446838" y="4603750"/>
            <a:ext cx="346075" cy="927100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>
              <a:lnSpc>
                <a:spcPct val="105000"/>
              </a:lnSpc>
            </a:pPr>
            <a:r>
              <a: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26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05000"/>
              </a:lnSpc>
            </a:pPr>
            <a:r>
              <a: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6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127447" name="图片 1127446" descr="p-63-5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013" y="2276475"/>
            <a:ext cx="1173162" cy="1300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48" name="图片 1127447" descr="p-63-5-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0275" y="2276475"/>
            <a:ext cx="1173163" cy="1300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49" name="图片 1127448" descr="p-63-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1850" y="2276475"/>
            <a:ext cx="1173163" cy="1300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50" name="图片 1127449" descr="p-63-5-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1850" y="2276475"/>
            <a:ext cx="1173163" cy="1300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51" name="图片 1127450" descr="p-63-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9263" y="1704975"/>
            <a:ext cx="2787650" cy="2160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52" name="图片 1127451" descr="p-63-4-2"/>
          <p:cNvPicPr>
            <a:picLocks noChangeAspect="1"/>
          </p:cNvPicPr>
          <p:nvPr/>
        </p:nvPicPr>
        <p:blipFill>
          <a:blip r:embed="rId6"/>
          <a:srcRect r="50911"/>
          <a:stretch>
            <a:fillRect/>
          </a:stretch>
        </p:blipFill>
        <p:spPr>
          <a:xfrm>
            <a:off x="5529263" y="1704975"/>
            <a:ext cx="1368425" cy="2160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53" name="图片 1127452" descr="p-63-4-2"/>
          <p:cNvPicPr>
            <a:picLocks noChangeAspect="1"/>
          </p:cNvPicPr>
          <p:nvPr/>
        </p:nvPicPr>
        <p:blipFill>
          <a:blip r:embed="rId6"/>
          <a:srcRect l="57346"/>
          <a:stretch>
            <a:fillRect/>
          </a:stretch>
        </p:blipFill>
        <p:spPr>
          <a:xfrm>
            <a:off x="7127875" y="1704975"/>
            <a:ext cx="1189038" cy="2160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7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27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27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2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27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127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29" grpId="0"/>
      <p:bldP spid="11274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72845" name="图片 972844" descr="P-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613" y="3009900"/>
            <a:ext cx="4953000" cy="2824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72802" name="矩形 972801"/>
          <p:cNvSpPr/>
          <p:nvPr/>
        </p:nvSpPr>
        <p:spPr>
          <a:xfrm>
            <a:off x="539750" y="1268413"/>
            <a:ext cx="5762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5. 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972852" name="组合 972851"/>
          <p:cNvGrpSpPr/>
          <p:nvPr/>
        </p:nvGrpSpPr>
        <p:grpSpPr>
          <a:xfrm>
            <a:off x="539750" y="2181225"/>
            <a:ext cx="3529013" cy="1414463"/>
            <a:chOff x="340" y="1492"/>
            <a:chExt cx="2223" cy="891"/>
          </a:xfrm>
        </p:grpSpPr>
        <p:pic>
          <p:nvPicPr>
            <p:cNvPr id="972851" name="图片 972850" descr="气泡-0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3" y="1496"/>
              <a:ext cx="2091" cy="8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72806" name="矩形 972805"/>
            <p:cNvSpPr/>
            <p:nvPr/>
          </p:nvSpPr>
          <p:spPr>
            <a:xfrm flipH="1">
              <a:off x="340" y="1492"/>
              <a:ext cx="2223" cy="658"/>
            </a:xfrm>
            <a:prstGeom prst="rect">
              <a:avLst/>
            </a:prstGeom>
            <a:noFill/>
            <a:ln w="15875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20000"/>
                </a:lnSpc>
              </a:pPr>
              <a:r>
                <a:rPr lang="zh-CN" altLang="en-US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这包饼干有 </a:t>
              </a:r>
              <a:r>
                <a:rPr lang="en-US" altLang="zh-CN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12 </a:t>
              </a:r>
              <a:r>
                <a:rPr lang="zh-CN" altLang="en-US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块，我们把它平均分了吧。</a:t>
              </a:r>
              <a:endParaRPr lang="zh-CN" altLang="en-US" sz="26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pic>
        <p:nvPicPr>
          <p:cNvPr id="972854" name="图片 972853" descr="气泡-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463675"/>
            <a:ext cx="2428875" cy="12985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72822" name="组合 972821"/>
          <p:cNvGrpSpPr/>
          <p:nvPr/>
        </p:nvGrpSpPr>
        <p:grpSpPr>
          <a:xfrm>
            <a:off x="3911600" y="1504950"/>
            <a:ext cx="2808288" cy="914400"/>
            <a:chOff x="3235" y="2905"/>
            <a:chExt cx="1769" cy="576"/>
          </a:xfrm>
        </p:grpSpPr>
        <p:sp>
          <p:nvSpPr>
            <p:cNvPr id="972814" name="矩形 972813"/>
            <p:cNvSpPr/>
            <p:nvPr/>
          </p:nvSpPr>
          <p:spPr>
            <a:xfrm>
              <a:off x="3235" y="3022"/>
              <a:ext cx="1769" cy="317"/>
            </a:xfrm>
            <a:prstGeom prst="rect">
              <a:avLst/>
            </a:prstGeom>
            <a:noFill/>
            <a:ln w="15875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每人分         包。</a:t>
              </a:r>
              <a:endParaRPr lang="zh-CN" altLang="en-US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972818" name="组合 972817"/>
            <p:cNvGrpSpPr/>
            <p:nvPr/>
          </p:nvGrpSpPr>
          <p:grpSpPr>
            <a:xfrm>
              <a:off x="3856" y="2905"/>
              <a:ext cx="635" cy="576"/>
              <a:chOff x="1314" y="2619"/>
              <a:chExt cx="635" cy="576"/>
            </a:xfrm>
          </p:grpSpPr>
          <p:sp>
            <p:nvSpPr>
              <p:cNvPr id="972819" name="矩形 972818"/>
              <p:cNvSpPr/>
              <p:nvPr/>
            </p:nvSpPr>
            <p:spPr>
              <a:xfrm>
                <a:off x="1314" y="2619"/>
                <a:ext cx="635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en-US" altLang="zh-CN" sz="2700" b="1" baseline="-2500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 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700" b="1" baseline="-2500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700" b="1" baseline="0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972820" name="直接连接符 972819"/>
              <p:cNvSpPr/>
              <p:nvPr/>
            </p:nvSpPr>
            <p:spPr>
              <a:xfrm>
                <a:off x="1439" y="2907"/>
                <a:ext cx="386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sp>
        <p:nvSpPr>
          <p:cNvPr id="972821" name="矩形 972820"/>
          <p:cNvSpPr/>
          <p:nvPr/>
        </p:nvSpPr>
        <p:spPr>
          <a:xfrm>
            <a:off x="5229225" y="1497013"/>
            <a:ext cx="346075" cy="927100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>
              <a:lnSpc>
                <a:spcPct val="105000"/>
              </a:lnSpc>
            </a:pPr>
            <a:r>
              <a: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26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05000"/>
              </a:lnSpc>
            </a:pPr>
            <a:r>
              <a: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endParaRPr lang="en-US" altLang="zh-CN" sz="26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972857" name="图片 972856" descr="气泡-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5038" y="2535238"/>
            <a:ext cx="2535237" cy="137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72832" name="矩形 972831"/>
          <p:cNvSpPr/>
          <p:nvPr/>
        </p:nvSpPr>
        <p:spPr>
          <a:xfrm>
            <a:off x="6645275" y="2787650"/>
            <a:ext cx="2319338" cy="503238"/>
          </a:xfrm>
          <a:prstGeom prst="rect">
            <a:avLst/>
          </a:prstGeom>
          <a:noFill/>
          <a:ln w="1587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包是</a:t>
            </a:r>
            <a:r>
              <a:rPr lang="zh-CN" altLang="en-US" sz="2700" b="1" baseline="-2500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2700" b="0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___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块。</a:t>
            </a:r>
            <a:endParaRPr lang="zh-CN" altLang="en-US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972833" name="组合 972832"/>
          <p:cNvGrpSpPr/>
          <p:nvPr/>
        </p:nvGrpSpPr>
        <p:grpSpPr>
          <a:xfrm>
            <a:off x="5880100" y="2601913"/>
            <a:ext cx="1008063" cy="914400"/>
            <a:chOff x="1314" y="2619"/>
            <a:chExt cx="635" cy="576"/>
          </a:xfrm>
        </p:grpSpPr>
        <p:sp>
          <p:nvSpPr>
            <p:cNvPr id="972834" name="矩形 972833"/>
            <p:cNvSpPr/>
            <p:nvPr/>
          </p:nvSpPr>
          <p:spPr>
            <a:xfrm>
              <a:off x="1314" y="2619"/>
              <a:ext cx="635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</a:t>
              </a:r>
              <a:r>
                <a:rPr lang="en-US" altLang="zh-CN" sz="2700" b="1" baseline="-2500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700" b="1" baseline="-2500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72835" name="直接连接符 972834"/>
            <p:cNvSpPr/>
            <p:nvPr/>
          </p:nvSpPr>
          <p:spPr>
            <a:xfrm>
              <a:off x="1439" y="2907"/>
              <a:ext cx="386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972836" name="矩形 972835"/>
          <p:cNvSpPr/>
          <p:nvPr/>
        </p:nvSpPr>
        <p:spPr>
          <a:xfrm>
            <a:off x="6205538" y="2593975"/>
            <a:ext cx="346075" cy="927100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>
              <a:lnSpc>
                <a:spcPct val="105000"/>
              </a:lnSpc>
            </a:pPr>
            <a:r>
              <a: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26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05000"/>
              </a:lnSpc>
            </a:pPr>
            <a:r>
              <a: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endParaRPr lang="en-US" altLang="zh-CN" sz="26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72838" name="矩形 972837"/>
          <p:cNvSpPr/>
          <p:nvPr/>
        </p:nvSpPr>
        <p:spPr>
          <a:xfrm>
            <a:off x="7553325" y="2759075"/>
            <a:ext cx="427038" cy="509588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05000"/>
              </a:lnSpc>
            </a:pPr>
            <a:r>
              <a: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endParaRPr lang="en-US" altLang="zh-CN" sz="26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72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72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72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1" grpId="0"/>
      <p:bldP spid="972836" grpId="0"/>
      <p:bldP spid="9728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8457" name="矩形 1128456"/>
          <p:cNvSpPr/>
          <p:nvPr/>
        </p:nvSpPr>
        <p:spPr>
          <a:xfrm>
            <a:off x="684213" y="1403350"/>
            <a:ext cx="73437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6.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和同学们说说在生活中见过的分数。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73833" name="矩形 973832"/>
          <p:cNvSpPr/>
          <p:nvPr/>
        </p:nvSpPr>
        <p:spPr>
          <a:xfrm>
            <a:off x="539750" y="1268413"/>
            <a:ext cx="7488238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7.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读出下面的分数，说说他们的具体含义。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973867" name="组合 973866"/>
          <p:cNvGrpSpPr/>
          <p:nvPr/>
        </p:nvGrpSpPr>
        <p:grpSpPr>
          <a:xfrm>
            <a:off x="539750" y="5280025"/>
            <a:ext cx="4843463" cy="885825"/>
            <a:chOff x="340" y="3326"/>
            <a:chExt cx="3051" cy="558"/>
          </a:xfrm>
        </p:grpSpPr>
        <p:sp>
          <p:nvSpPr>
            <p:cNvPr id="973846" name="矩形 973845"/>
            <p:cNvSpPr/>
            <p:nvPr/>
          </p:nvSpPr>
          <p:spPr>
            <a:xfrm>
              <a:off x="340" y="3445"/>
              <a:ext cx="3051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头部的高度约占身高的     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973849" name="组合 973848"/>
            <p:cNvGrpSpPr/>
            <p:nvPr/>
          </p:nvGrpSpPr>
          <p:grpSpPr>
            <a:xfrm>
              <a:off x="2596" y="3326"/>
              <a:ext cx="218" cy="558"/>
              <a:chOff x="2293" y="3206"/>
              <a:chExt cx="218" cy="558"/>
            </a:xfrm>
          </p:grpSpPr>
          <p:sp>
            <p:nvSpPr>
              <p:cNvPr id="973850" name="矩形 973849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73851" name="直接连接符 973850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973861" name="组合 973860"/>
          <p:cNvGrpSpPr/>
          <p:nvPr/>
        </p:nvGrpSpPr>
        <p:grpSpPr>
          <a:xfrm>
            <a:off x="4906963" y="4759325"/>
            <a:ext cx="3625850" cy="1406525"/>
            <a:chOff x="3115" y="2353"/>
            <a:chExt cx="2284" cy="886"/>
          </a:xfrm>
        </p:grpSpPr>
        <p:sp>
          <p:nvSpPr>
            <p:cNvPr id="973857" name="矩形 973856"/>
            <p:cNvSpPr/>
            <p:nvPr/>
          </p:nvSpPr>
          <p:spPr>
            <a:xfrm>
              <a:off x="3115" y="2353"/>
              <a:ext cx="2284" cy="88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16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长江干流约     的水体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6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受到不同程度的污染。</a:t>
              </a:r>
              <a:endParaRPr lang="zh-CN" altLang="en-US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973858" name="组合 973857"/>
            <p:cNvGrpSpPr/>
            <p:nvPr/>
          </p:nvGrpSpPr>
          <p:grpSpPr>
            <a:xfrm>
              <a:off x="4286" y="2373"/>
              <a:ext cx="218" cy="558"/>
              <a:chOff x="2293" y="3206"/>
              <a:chExt cx="218" cy="558"/>
            </a:xfrm>
          </p:grpSpPr>
          <p:sp>
            <p:nvSpPr>
              <p:cNvPr id="973859" name="矩形 973858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73860" name="直接连接符 973859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pic>
        <p:nvPicPr>
          <p:cNvPr id="973862" name="图片 973861" descr="P-64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150" y="2041525"/>
            <a:ext cx="1341438" cy="325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73865" name="图片 973864" descr="0724"/>
          <p:cNvPicPr>
            <a:picLocks noChangeAspect="1"/>
          </p:cNvPicPr>
          <p:nvPr/>
        </p:nvPicPr>
        <p:blipFill>
          <a:blip r:embed="rId3"/>
          <a:srcRect t="7581"/>
          <a:stretch>
            <a:fillRect/>
          </a:stretch>
        </p:blipFill>
        <p:spPr>
          <a:xfrm>
            <a:off x="4791075" y="2133600"/>
            <a:ext cx="3597275" cy="2632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73866" name="矩形 973865"/>
          <p:cNvSpPr/>
          <p:nvPr/>
        </p:nvSpPr>
        <p:spPr>
          <a:xfrm>
            <a:off x="5435600" y="2284413"/>
            <a:ext cx="3254375" cy="427037"/>
          </a:xfrm>
          <a:prstGeom prst="rect">
            <a:avLst/>
          </a:prstGeom>
          <a:noFill/>
          <a:ln w="22225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zh-CN" altLang="en-US" sz="2200" b="0" baseline="0" dirty="0">
                <a:solidFill>
                  <a:srgbClr val="FF0000"/>
                </a:solidFill>
                <a:latin typeface="方正粗倩简体" pitchFamily="65" charset="-122"/>
                <a:ea typeface="方正粗倩简体" pitchFamily="65" charset="-122"/>
              </a:rPr>
              <a:t>爱护环境，人人有责！  </a:t>
            </a:r>
            <a:endParaRPr lang="zh-CN" altLang="en-US" sz="2200" b="0" baseline="0" dirty="0">
              <a:solidFill>
                <a:srgbClr val="FF0000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974863" name="组合 974862"/>
          <p:cNvGrpSpPr/>
          <p:nvPr/>
        </p:nvGrpSpPr>
        <p:grpSpPr>
          <a:xfrm>
            <a:off x="1908175" y="4221163"/>
            <a:ext cx="5721350" cy="885825"/>
            <a:chOff x="340" y="2645"/>
            <a:chExt cx="3604" cy="558"/>
          </a:xfrm>
        </p:grpSpPr>
        <p:sp>
          <p:nvSpPr>
            <p:cNvPr id="974853" name="矩形 974852"/>
            <p:cNvSpPr/>
            <p:nvPr/>
          </p:nvSpPr>
          <p:spPr>
            <a:xfrm>
              <a:off x="340" y="2764"/>
              <a:ext cx="3604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死海表层的水中含盐量达到       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974862" name="组合 974861"/>
            <p:cNvGrpSpPr/>
            <p:nvPr/>
          </p:nvGrpSpPr>
          <p:grpSpPr>
            <a:xfrm>
              <a:off x="2980" y="2645"/>
              <a:ext cx="399" cy="558"/>
              <a:chOff x="3161" y="2645"/>
              <a:chExt cx="399" cy="558"/>
            </a:xfrm>
          </p:grpSpPr>
          <p:sp>
            <p:nvSpPr>
              <p:cNvPr id="974855" name="矩形 974854"/>
              <p:cNvSpPr/>
              <p:nvPr/>
            </p:nvSpPr>
            <p:spPr>
              <a:xfrm>
                <a:off x="3161" y="2645"/>
                <a:ext cx="399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74856" name="直接连接符 974855"/>
              <p:cNvSpPr/>
              <p:nvPr/>
            </p:nvSpPr>
            <p:spPr>
              <a:xfrm>
                <a:off x="3232" y="2924"/>
                <a:ext cx="258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pic>
        <p:nvPicPr>
          <p:cNvPr id="974864" name="图片 974863" descr="P-64-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975" y="2543175"/>
            <a:ext cx="7699375" cy="1462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9474" name="矩形 1129473"/>
          <p:cNvSpPr/>
          <p:nvPr/>
        </p:nvSpPr>
        <p:spPr>
          <a:xfrm>
            <a:off x="539750" y="1268413"/>
            <a:ext cx="828040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8.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读出下面的分数，并说出每一个分数的分数单位。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29487" name="组合 1129486"/>
          <p:cNvGrpSpPr/>
          <p:nvPr/>
        </p:nvGrpSpPr>
        <p:grpSpPr>
          <a:xfrm>
            <a:off x="1009650" y="2122488"/>
            <a:ext cx="466725" cy="946150"/>
            <a:chOff x="703" y="1237"/>
            <a:chExt cx="294" cy="596"/>
          </a:xfrm>
        </p:grpSpPr>
        <p:sp>
          <p:nvSpPr>
            <p:cNvPr id="1129478" name="矩形 1129477"/>
            <p:cNvSpPr/>
            <p:nvPr/>
          </p:nvSpPr>
          <p:spPr>
            <a:xfrm>
              <a:off x="703" y="1237"/>
              <a:ext cx="294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29479" name="直接连接符 1129478"/>
            <p:cNvSpPr/>
            <p:nvPr/>
          </p:nvSpPr>
          <p:spPr>
            <a:xfrm>
              <a:off x="735" y="1535"/>
              <a:ext cx="22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29489" name="组合 1129488"/>
          <p:cNvGrpSpPr/>
          <p:nvPr/>
        </p:nvGrpSpPr>
        <p:grpSpPr>
          <a:xfrm>
            <a:off x="2043113" y="2122488"/>
            <a:ext cx="466725" cy="946150"/>
            <a:chOff x="703" y="1237"/>
            <a:chExt cx="294" cy="596"/>
          </a:xfrm>
        </p:grpSpPr>
        <p:sp>
          <p:nvSpPr>
            <p:cNvPr id="1129490" name="矩形 1129489"/>
            <p:cNvSpPr/>
            <p:nvPr/>
          </p:nvSpPr>
          <p:spPr>
            <a:xfrm>
              <a:off x="703" y="1237"/>
              <a:ext cx="294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29491" name="直接连接符 1129490"/>
            <p:cNvSpPr/>
            <p:nvPr/>
          </p:nvSpPr>
          <p:spPr>
            <a:xfrm>
              <a:off x="735" y="1535"/>
              <a:ext cx="22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29492" name="组合 1129491"/>
          <p:cNvGrpSpPr/>
          <p:nvPr/>
        </p:nvGrpSpPr>
        <p:grpSpPr>
          <a:xfrm>
            <a:off x="3078163" y="2122488"/>
            <a:ext cx="539750" cy="946150"/>
            <a:chOff x="703" y="1237"/>
            <a:chExt cx="294" cy="596"/>
          </a:xfrm>
        </p:grpSpPr>
        <p:sp>
          <p:nvSpPr>
            <p:cNvPr id="1129493" name="矩形 1129492"/>
            <p:cNvSpPr/>
            <p:nvPr/>
          </p:nvSpPr>
          <p:spPr>
            <a:xfrm>
              <a:off x="703" y="1237"/>
              <a:ext cx="294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15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29494" name="直接连接符 1129493"/>
            <p:cNvSpPr/>
            <p:nvPr/>
          </p:nvSpPr>
          <p:spPr>
            <a:xfrm>
              <a:off x="735" y="1535"/>
              <a:ext cx="22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29495" name="组合 1129494"/>
          <p:cNvGrpSpPr/>
          <p:nvPr/>
        </p:nvGrpSpPr>
        <p:grpSpPr>
          <a:xfrm>
            <a:off x="4184650" y="2122488"/>
            <a:ext cx="539750" cy="946150"/>
            <a:chOff x="703" y="1237"/>
            <a:chExt cx="294" cy="596"/>
          </a:xfrm>
        </p:grpSpPr>
        <p:sp>
          <p:nvSpPr>
            <p:cNvPr id="1129496" name="矩形 1129495"/>
            <p:cNvSpPr/>
            <p:nvPr/>
          </p:nvSpPr>
          <p:spPr>
            <a:xfrm>
              <a:off x="703" y="1237"/>
              <a:ext cx="294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11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18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29497" name="直接连接符 1129496"/>
            <p:cNvSpPr/>
            <p:nvPr/>
          </p:nvSpPr>
          <p:spPr>
            <a:xfrm>
              <a:off x="735" y="1535"/>
              <a:ext cx="22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29498" name="组合 1129497"/>
          <p:cNvGrpSpPr/>
          <p:nvPr/>
        </p:nvGrpSpPr>
        <p:grpSpPr>
          <a:xfrm>
            <a:off x="5292725" y="2122488"/>
            <a:ext cx="735013" cy="946150"/>
            <a:chOff x="703" y="1237"/>
            <a:chExt cx="294" cy="596"/>
          </a:xfrm>
        </p:grpSpPr>
        <p:sp>
          <p:nvSpPr>
            <p:cNvPr id="1129499" name="矩形 1129498"/>
            <p:cNvSpPr/>
            <p:nvPr/>
          </p:nvSpPr>
          <p:spPr>
            <a:xfrm>
              <a:off x="703" y="1237"/>
              <a:ext cx="294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100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29500" name="直接连接符 1129499"/>
            <p:cNvSpPr/>
            <p:nvPr/>
          </p:nvSpPr>
          <p:spPr>
            <a:xfrm>
              <a:off x="735" y="1535"/>
              <a:ext cx="22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</p:spTree>
  </p:cSld>
  <p:clrMapOvr>
    <a:masterClrMapping/>
  </p:clrMapOvr>
  <p:transition spd="med"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75874" name="矩形 975873"/>
          <p:cNvSpPr/>
          <p:nvPr/>
        </p:nvSpPr>
        <p:spPr>
          <a:xfrm>
            <a:off x="755650" y="1546225"/>
            <a:ext cx="69850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9.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任选一个分数，在图中涂色表示出来。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975878" name="组合 975877"/>
          <p:cNvGrpSpPr/>
          <p:nvPr/>
        </p:nvGrpSpPr>
        <p:grpSpPr>
          <a:xfrm>
            <a:off x="5868988" y="4292600"/>
            <a:ext cx="633412" cy="885825"/>
            <a:chOff x="3161" y="2645"/>
            <a:chExt cx="399" cy="558"/>
          </a:xfrm>
        </p:grpSpPr>
        <p:sp>
          <p:nvSpPr>
            <p:cNvPr id="975879" name="矩形 975878"/>
            <p:cNvSpPr/>
            <p:nvPr/>
          </p:nvSpPr>
          <p:spPr>
            <a:xfrm>
              <a:off x="3161" y="2645"/>
              <a:ext cx="399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12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75880" name="直接连接符 975879"/>
            <p:cNvSpPr/>
            <p:nvPr/>
          </p:nvSpPr>
          <p:spPr>
            <a:xfrm>
              <a:off x="3232" y="2924"/>
              <a:ext cx="25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75886" name="组合 975885"/>
          <p:cNvGrpSpPr/>
          <p:nvPr/>
        </p:nvGrpSpPr>
        <p:grpSpPr>
          <a:xfrm>
            <a:off x="1763713" y="4292600"/>
            <a:ext cx="346075" cy="885825"/>
            <a:chOff x="2293" y="3206"/>
            <a:chExt cx="218" cy="558"/>
          </a:xfrm>
        </p:grpSpPr>
        <p:sp>
          <p:nvSpPr>
            <p:cNvPr id="975887" name="矩形 975886"/>
            <p:cNvSpPr/>
            <p:nvPr/>
          </p:nvSpPr>
          <p:spPr>
            <a:xfrm>
              <a:off x="2293" y="3206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75888" name="直接连接符 975887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75889" name="组合 975888"/>
          <p:cNvGrpSpPr/>
          <p:nvPr/>
        </p:nvGrpSpPr>
        <p:grpSpPr>
          <a:xfrm>
            <a:off x="2789238" y="4292600"/>
            <a:ext cx="346075" cy="885825"/>
            <a:chOff x="2293" y="3206"/>
            <a:chExt cx="218" cy="558"/>
          </a:xfrm>
        </p:grpSpPr>
        <p:sp>
          <p:nvSpPr>
            <p:cNvPr id="975890" name="矩形 975889"/>
            <p:cNvSpPr/>
            <p:nvPr/>
          </p:nvSpPr>
          <p:spPr>
            <a:xfrm>
              <a:off x="2293" y="3206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75891" name="直接连接符 975890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75892" name="组合 975891"/>
          <p:cNvGrpSpPr/>
          <p:nvPr/>
        </p:nvGrpSpPr>
        <p:grpSpPr>
          <a:xfrm>
            <a:off x="3816350" y="4292600"/>
            <a:ext cx="346075" cy="885825"/>
            <a:chOff x="2293" y="3206"/>
            <a:chExt cx="218" cy="558"/>
          </a:xfrm>
        </p:grpSpPr>
        <p:sp>
          <p:nvSpPr>
            <p:cNvPr id="975893" name="矩形 975892"/>
            <p:cNvSpPr/>
            <p:nvPr/>
          </p:nvSpPr>
          <p:spPr>
            <a:xfrm>
              <a:off x="2293" y="3206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75894" name="直接连接符 975893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75895" name="组合 975894"/>
          <p:cNvGrpSpPr/>
          <p:nvPr/>
        </p:nvGrpSpPr>
        <p:grpSpPr>
          <a:xfrm>
            <a:off x="4841875" y="4292600"/>
            <a:ext cx="346075" cy="885825"/>
            <a:chOff x="2293" y="3206"/>
            <a:chExt cx="218" cy="558"/>
          </a:xfrm>
        </p:grpSpPr>
        <p:sp>
          <p:nvSpPr>
            <p:cNvPr id="975896" name="矩形 975895"/>
            <p:cNvSpPr/>
            <p:nvPr/>
          </p:nvSpPr>
          <p:spPr>
            <a:xfrm>
              <a:off x="2293" y="3206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75897" name="直接连接符 975896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75921" name="组合 975920"/>
          <p:cNvGrpSpPr/>
          <p:nvPr/>
        </p:nvGrpSpPr>
        <p:grpSpPr>
          <a:xfrm>
            <a:off x="1358900" y="2349500"/>
            <a:ext cx="5378450" cy="1800225"/>
            <a:chOff x="856" y="1480"/>
            <a:chExt cx="3388" cy="1134"/>
          </a:xfrm>
        </p:grpSpPr>
        <p:sp>
          <p:nvSpPr>
            <p:cNvPr id="975898" name="圆角矩形 975897"/>
            <p:cNvSpPr/>
            <p:nvPr/>
          </p:nvSpPr>
          <p:spPr>
            <a:xfrm>
              <a:off x="856" y="1480"/>
              <a:ext cx="3388" cy="1134"/>
            </a:xfrm>
            <a:prstGeom prst="roundRect">
              <a:avLst>
                <a:gd name="adj" fmla="val 9417"/>
              </a:avLst>
            </a:prstGeom>
            <a:solidFill>
              <a:schemeClr val="bg1"/>
            </a:solidFill>
            <a:ln w="19050" cap="flat" cmpd="sng">
              <a:solidFill>
                <a:srgbClr val="0066FF"/>
              </a:solidFill>
              <a:prstDash val="solid"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pic>
          <p:nvPicPr>
            <p:cNvPr id="975900" name="图片 975899" descr="P-64 苹果-无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0" y="1621"/>
              <a:ext cx="387" cy="3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75902" name="图片 975901" descr="P-64 苹果-无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46" y="1621"/>
              <a:ext cx="387" cy="3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75903" name="图片 975902" descr="P-64 苹果-无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2" y="1621"/>
              <a:ext cx="387" cy="3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75904" name="图片 975903" descr="P-64 苹果-无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98" y="1621"/>
              <a:ext cx="387" cy="3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75905" name="图片 975904" descr="P-64 苹果-无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24" y="1621"/>
              <a:ext cx="387" cy="3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75906" name="图片 975905" descr="P-64 苹果-无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51" y="1621"/>
              <a:ext cx="387" cy="3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75909" name="图片 975908" descr="P-64 苹果-无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0" y="2103"/>
              <a:ext cx="387" cy="3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75910" name="图片 975909" descr="P-64 苹果-无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46" y="2103"/>
              <a:ext cx="387" cy="3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75911" name="图片 975910" descr="P-64 苹果-无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2" y="2103"/>
              <a:ext cx="387" cy="3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75912" name="图片 975911" descr="P-64 苹果-无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98" y="2103"/>
              <a:ext cx="387" cy="3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75913" name="图片 975912" descr="P-64 苹果-无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24" y="2103"/>
              <a:ext cx="387" cy="3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75914" name="图片 975913" descr="P-64 苹果-无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51" y="2103"/>
              <a:ext cx="387" cy="36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75920" name="组合 975919"/>
          <p:cNvGrpSpPr/>
          <p:nvPr/>
        </p:nvGrpSpPr>
        <p:grpSpPr>
          <a:xfrm>
            <a:off x="1619250" y="2573338"/>
            <a:ext cx="4791075" cy="582612"/>
            <a:chOff x="1020" y="1253"/>
            <a:chExt cx="3018" cy="367"/>
          </a:xfrm>
        </p:grpSpPr>
        <p:pic>
          <p:nvPicPr>
            <p:cNvPr id="975899" name="图片 975898" descr="P-64 苹果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0" y="1253"/>
              <a:ext cx="387" cy="3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75915" name="图片 975914" descr="P-64 苹果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6" y="1253"/>
              <a:ext cx="387" cy="3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75916" name="图片 975915" descr="P-64 苹果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72" y="1253"/>
              <a:ext cx="387" cy="3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75917" name="图片 975916" descr="P-64 苹果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98" y="1253"/>
              <a:ext cx="387" cy="3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75918" name="图片 975917" descr="P-64 苹果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24" y="1253"/>
              <a:ext cx="387" cy="3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75919" name="图片 975918" descr="P-64 苹果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51" y="1253"/>
              <a:ext cx="387" cy="36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75930" name="组合 975929"/>
          <p:cNvGrpSpPr/>
          <p:nvPr/>
        </p:nvGrpSpPr>
        <p:grpSpPr>
          <a:xfrm>
            <a:off x="1619250" y="2573338"/>
            <a:ext cx="1449388" cy="1344612"/>
            <a:chOff x="1020" y="1621"/>
            <a:chExt cx="913" cy="847"/>
          </a:xfrm>
        </p:grpSpPr>
        <p:pic>
          <p:nvPicPr>
            <p:cNvPr id="975923" name="图片 975922" descr="P-64 苹果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0" y="2101"/>
              <a:ext cx="387" cy="3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75924" name="图片 975923" descr="P-64 苹果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6" y="2101"/>
              <a:ext cx="387" cy="3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75926" name="图片 975925" descr="P-64 苹果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0" y="1621"/>
              <a:ext cx="387" cy="3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75927" name="图片 975926" descr="P-64 苹果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6" y="1621"/>
              <a:ext cx="387" cy="36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75936" name="组合 975935"/>
          <p:cNvGrpSpPr/>
          <p:nvPr/>
        </p:nvGrpSpPr>
        <p:grpSpPr>
          <a:xfrm>
            <a:off x="1619250" y="2573338"/>
            <a:ext cx="1449388" cy="1344612"/>
            <a:chOff x="3742" y="210"/>
            <a:chExt cx="913" cy="847"/>
          </a:xfrm>
        </p:grpSpPr>
        <p:pic>
          <p:nvPicPr>
            <p:cNvPr id="975932" name="图片 975931" descr="P-64 苹果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42" y="690"/>
              <a:ext cx="387" cy="3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75934" name="图片 975933" descr="P-64 苹果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42" y="210"/>
              <a:ext cx="387" cy="3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75935" name="图片 975934" descr="P-64 苹果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68" y="210"/>
              <a:ext cx="387" cy="36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75942" name="组合 975941"/>
          <p:cNvGrpSpPr/>
          <p:nvPr/>
        </p:nvGrpSpPr>
        <p:grpSpPr>
          <a:xfrm>
            <a:off x="1619250" y="2573338"/>
            <a:ext cx="614363" cy="1344612"/>
            <a:chOff x="3651" y="164"/>
            <a:chExt cx="387" cy="847"/>
          </a:xfrm>
        </p:grpSpPr>
        <p:pic>
          <p:nvPicPr>
            <p:cNvPr id="975938" name="图片 975937" descr="P-64 苹果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51" y="644"/>
              <a:ext cx="387" cy="3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75940" name="图片 975939" descr="P-64 苹果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51" y="164"/>
              <a:ext cx="387" cy="36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975945" name="图片 975944" descr="P-64 苹果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3900" y="3341688"/>
            <a:ext cx="614363" cy="582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75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75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75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9759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5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75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75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9759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5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7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975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9759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5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975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975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9759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5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975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975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77922" name="矩形 977921"/>
          <p:cNvSpPr/>
          <p:nvPr/>
        </p:nvSpPr>
        <p:spPr>
          <a:xfrm>
            <a:off x="1031875" y="3716338"/>
            <a:ext cx="7561263" cy="503237"/>
          </a:xfrm>
          <a:prstGeom prst="rect">
            <a:avLst/>
          </a:prstGeom>
          <a:noFill/>
          <a:ln w="1587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700" b="1" baseline="0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想</a:t>
            </a:r>
            <a:r>
              <a:rPr lang="en-US" altLang="zh-CN" sz="2700" b="1" baseline="0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:  </a:t>
            </a:r>
            <a:r>
              <a:rPr lang="zh-CN" altLang="en-US" sz="2700" b="1" baseline="0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求每人分得多少个，要算 </a:t>
            </a:r>
            <a:r>
              <a:rPr lang="en-US" altLang="zh-CN" sz="27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 sz="2700" b="1" baseline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700" b="1" baseline="0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3 </a:t>
            </a:r>
            <a:r>
              <a:rPr lang="zh-CN" altLang="en-US" sz="2700" b="1" baseline="0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得多少。</a:t>
            </a:r>
            <a:endParaRPr lang="zh-CN" altLang="en-US" sz="2700" b="1" baseline="0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77928" name="矩形 977927"/>
          <p:cNvSpPr/>
          <p:nvPr/>
        </p:nvSpPr>
        <p:spPr>
          <a:xfrm>
            <a:off x="1403350" y="2060575"/>
            <a:ext cx="3889375" cy="1374775"/>
          </a:xfrm>
          <a:prstGeom prst="rect">
            <a:avLst/>
          </a:prstGeom>
          <a:noFill/>
          <a:ln w="15875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把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1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个蛋糕平均分给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3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人，每人分得多少个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977939" name="图片 977938" descr="P-65"/>
          <p:cNvPicPr>
            <a:picLocks noChangeAspect="1"/>
          </p:cNvPicPr>
          <p:nvPr/>
        </p:nvPicPr>
        <p:blipFill>
          <a:blip r:embed="rId2"/>
          <a:srcRect l="-10085" t="-4247" r="-7962" b="-8067"/>
          <a:stretch>
            <a:fillRect/>
          </a:stretch>
        </p:blipFill>
        <p:spPr>
          <a:xfrm>
            <a:off x="1530350" y="4445000"/>
            <a:ext cx="1765300" cy="16795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77947" name="组合 977946"/>
          <p:cNvGrpSpPr/>
          <p:nvPr/>
        </p:nvGrpSpPr>
        <p:grpSpPr>
          <a:xfrm>
            <a:off x="3595688" y="5567363"/>
            <a:ext cx="1657350" cy="885825"/>
            <a:chOff x="2154" y="3235"/>
            <a:chExt cx="1044" cy="558"/>
          </a:xfrm>
        </p:grpSpPr>
        <p:sp>
          <p:nvSpPr>
            <p:cNvPr id="977940" name="矩形 977939"/>
            <p:cNvSpPr/>
            <p:nvPr/>
          </p:nvSpPr>
          <p:spPr>
            <a:xfrm>
              <a:off x="2154" y="3339"/>
              <a:ext cx="1044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r>
                <a:rPr lang="en-US" altLang="zh-CN" sz="2700" b="1" baseline="0">
                  <a:latin typeface="Times New Roman" panose="02020603050405020304" pitchFamily="18" charset="0"/>
                  <a:ea typeface="宋体" panose="02010600030101010101" pitchFamily="2" charset="-122"/>
                </a:rPr>
                <a:t>÷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3 =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977944" name="组合 977943"/>
            <p:cNvGrpSpPr/>
            <p:nvPr/>
          </p:nvGrpSpPr>
          <p:grpSpPr>
            <a:xfrm>
              <a:off x="2835" y="3235"/>
              <a:ext cx="218" cy="558"/>
              <a:chOff x="2293" y="3206"/>
              <a:chExt cx="218" cy="558"/>
            </a:xfrm>
          </p:grpSpPr>
          <p:sp>
            <p:nvSpPr>
              <p:cNvPr id="977945" name="矩形 977944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77946" name="直接连接符 977945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pic>
        <p:nvPicPr>
          <p:cNvPr id="977951" name="图片 977950" descr="P-65"/>
          <p:cNvPicPr>
            <a:picLocks noChangeAspect="1"/>
          </p:cNvPicPr>
          <p:nvPr/>
        </p:nvPicPr>
        <p:blipFill>
          <a:blip r:embed="rId3"/>
          <a:srcRect b="3401"/>
          <a:stretch>
            <a:fillRect/>
          </a:stretch>
        </p:blipFill>
        <p:spPr>
          <a:xfrm>
            <a:off x="5076825" y="1052513"/>
            <a:ext cx="3527425" cy="21796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77952" name="组合 977951"/>
          <p:cNvGrpSpPr/>
          <p:nvPr/>
        </p:nvGrpSpPr>
        <p:grpSpPr>
          <a:xfrm>
            <a:off x="638175" y="1139825"/>
            <a:ext cx="2854325" cy="849313"/>
            <a:chOff x="1565" y="391"/>
            <a:chExt cx="1798" cy="535"/>
          </a:xfrm>
        </p:grpSpPr>
        <p:pic>
          <p:nvPicPr>
            <p:cNvPr id="977953" name="图片 977952" descr="虫子-0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65" y="391"/>
              <a:ext cx="1798" cy="5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77954" name="矩形 977953"/>
            <p:cNvSpPr/>
            <p:nvPr/>
          </p:nvSpPr>
          <p:spPr>
            <a:xfrm>
              <a:off x="1685" y="480"/>
              <a:ext cx="1260" cy="308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600" b="1" baseline="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分数与除法</a:t>
              </a:r>
              <a:endParaRPr lang="zh-CN" altLang="en-US" sz="2600" b="1" baseline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977955" name="组合 977954"/>
          <p:cNvGrpSpPr/>
          <p:nvPr/>
        </p:nvGrpSpPr>
        <p:grpSpPr>
          <a:xfrm>
            <a:off x="539750" y="2205038"/>
            <a:ext cx="1025525" cy="569912"/>
            <a:chOff x="585" y="1319"/>
            <a:chExt cx="646" cy="359"/>
          </a:xfrm>
        </p:grpSpPr>
        <p:pic>
          <p:nvPicPr>
            <p:cNvPr id="977956" name="图片 977955" descr="小鱼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5" y="1319"/>
              <a:ext cx="515" cy="3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77957" name="矩形 977956"/>
            <p:cNvSpPr/>
            <p:nvPr/>
          </p:nvSpPr>
          <p:spPr>
            <a:xfrm>
              <a:off x="745" y="1338"/>
              <a:ext cx="48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buClrTx/>
              </a:pPr>
              <a:r>
                <a:rPr lang="en-US" altLang="zh-CN" sz="2800" b="1" baseline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1</a:t>
              </a:r>
              <a:endParaRPr lang="en-US" altLang="zh-CN" sz="2800" b="1" baseline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977961" name="组合 977960"/>
          <p:cNvGrpSpPr/>
          <p:nvPr/>
        </p:nvGrpSpPr>
        <p:grpSpPr>
          <a:xfrm>
            <a:off x="3595688" y="4260850"/>
            <a:ext cx="3946525" cy="1689100"/>
            <a:chOff x="2265" y="2684"/>
            <a:chExt cx="2486" cy="1064"/>
          </a:xfrm>
        </p:grpSpPr>
        <p:pic>
          <p:nvPicPr>
            <p:cNvPr id="977958" name="图片 977957" descr="小精灵-0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69" y="2684"/>
              <a:ext cx="782" cy="106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77960" name="图片 977959" descr="气泡-0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266" y="2971"/>
              <a:ext cx="1721" cy="5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77929" name="矩形 977928"/>
            <p:cNvSpPr/>
            <p:nvPr/>
          </p:nvSpPr>
          <p:spPr>
            <a:xfrm>
              <a:off x="2265" y="3067"/>
              <a:ext cx="2059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每人分得     个。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977931" name="组合 977930"/>
            <p:cNvGrpSpPr/>
            <p:nvPr/>
          </p:nvGrpSpPr>
          <p:grpSpPr>
            <a:xfrm>
              <a:off x="3220" y="2962"/>
              <a:ext cx="218" cy="558"/>
              <a:chOff x="2293" y="3206"/>
              <a:chExt cx="218" cy="558"/>
            </a:xfrm>
          </p:grpSpPr>
          <p:sp>
            <p:nvSpPr>
              <p:cNvPr id="977932" name="矩形 977931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77933" name="直接连接符 977932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77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77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77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77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79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37003" name="图片 637002" descr="p-60"/>
          <p:cNvPicPr>
            <a:picLocks noChangeAspect="1"/>
          </p:cNvPicPr>
          <p:nvPr/>
        </p:nvPicPr>
        <p:blipFill>
          <a:blip r:embed="rId2"/>
          <a:srcRect l="5634" t="3549" r="7964" b="1700"/>
          <a:stretch>
            <a:fillRect/>
          </a:stretch>
        </p:blipFill>
        <p:spPr>
          <a:xfrm>
            <a:off x="922338" y="1951038"/>
            <a:ext cx="7164387" cy="41417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37006" name="组合 637005"/>
          <p:cNvGrpSpPr/>
          <p:nvPr/>
        </p:nvGrpSpPr>
        <p:grpSpPr>
          <a:xfrm>
            <a:off x="638175" y="1066800"/>
            <a:ext cx="2854325" cy="849313"/>
            <a:chOff x="1565" y="391"/>
            <a:chExt cx="1798" cy="535"/>
          </a:xfrm>
        </p:grpSpPr>
        <p:pic>
          <p:nvPicPr>
            <p:cNvPr id="637007" name="图片 637006" descr="虫子-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65" y="391"/>
              <a:ext cx="1798" cy="5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37008" name="矩形 637007"/>
            <p:cNvSpPr/>
            <p:nvPr/>
          </p:nvSpPr>
          <p:spPr>
            <a:xfrm>
              <a:off x="1685" y="480"/>
              <a:ext cx="1260" cy="308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600" b="1" baseline="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分数的产生</a:t>
              </a:r>
              <a:endParaRPr lang="zh-CN" altLang="en-US" sz="2600" b="1" baseline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637012" name="组合 637011"/>
          <p:cNvGrpSpPr/>
          <p:nvPr/>
        </p:nvGrpSpPr>
        <p:grpSpPr>
          <a:xfrm>
            <a:off x="5002213" y="1482725"/>
            <a:ext cx="2774950" cy="1477963"/>
            <a:chOff x="3151" y="934"/>
            <a:chExt cx="1748" cy="931"/>
          </a:xfrm>
        </p:grpSpPr>
        <p:sp>
          <p:nvSpPr>
            <p:cNvPr id="637009" name="圆角矩形 637008"/>
            <p:cNvSpPr/>
            <p:nvPr/>
          </p:nvSpPr>
          <p:spPr>
            <a:xfrm>
              <a:off x="3151" y="934"/>
              <a:ext cx="1748" cy="660"/>
            </a:xfrm>
            <a:prstGeom prst="roundRect">
              <a:avLst>
                <a:gd name="adj" fmla="val 16667"/>
              </a:avLst>
            </a:prstGeom>
            <a:solidFill>
              <a:srgbClr val="FFFFCC">
                <a:alpha val="89999"/>
              </a:srgbClr>
            </a:solidFill>
            <a:ln w="19050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998" name="矩形 636997"/>
            <p:cNvSpPr/>
            <p:nvPr/>
          </p:nvSpPr>
          <p:spPr>
            <a:xfrm>
              <a:off x="3152" y="935"/>
              <a:ext cx="1330" cy="680"/>
            </a:xfrm>
            <a:prstGeom prst="rect">
              <a:avLst/>
            </a:prstGeom>
            <a:noFill/>
            <a:ln w="15875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2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剩下的不足          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怎么记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?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637004" name="图片 637003" descr="p-60-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13" y="1071"/>
              <a:ext cx="471" cy="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37010" name="椭圆 637009"/>
            <p:cNvSpPr/>
            <p:nvPr/>
          </p:nvSpPr>
          <p:spPr>
            <a:xfrm>
              <a:off x="4237" y="1641"/>
              <a:ext cx="288" cy="117"/>
            </a:xfrm>
            <a:prstGeom prst="ellipse">
              <a:avLst/>
            </a:prstGeom>
            <a:solidFill>
              <a:srgbClr val="FFFFCC">
                <a:alpha val="89999"/>
              </a:srgbClr>
            </a:solidFill>
            <a:ln w="19050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011" name="椭圆 637010"/>
            <p:cNvSpPr/>
            <p:nvPr/>
          </p:nvSpPr>
          <p:spPr>
            <a:xfrm>
              <a:off x="4180" y="1797"/>
              <a:ext cx="167" cy="68"/>
            </a:xfrm>
            <a:prstGeom prst="ellipse">
              <a:avLst/>
            </a:prstGeom>
            <a:solidFill>
              <a:srgbClr val="FFFFCC">
                <a:alpha val="89999"/>
              </a:srgbClr>
            </a:solidFill>
            <a:ln w="19050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ransition spd="med"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78967" name="图片 978966" descr="P-65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2895600"/>
            <a:ext cx="4105275" cy="3341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78951" name="矩形 978950"/>
          <p:cNvSpPr/>
          <p:nvPr/>
        </p:nvSpPr>
        <p:spPr>
          <a:xfrm>
            <a:off x="1403350" y="1270000"/>
            <a:ext cx="7200900" cy="709613"/>
          </a:xfrm>
          <a:prstGeom prst="rect">
            <a:avLst/>
          </a:prstGeom>
          <a:noFill/>
          <a:ln w="15875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5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把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3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块月饼平均分给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4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人，每人分得多少块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78954" name="矩形 978953"/>
          <p:cNvSpPr/>
          <p:nvPr/>
        </p:nvSpPr>
        <p:spPr>
          <a:xfrm>
            <a:off x="5867400" y="4962525"/>
            <a:ext cx="2665413" cy="503238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en-US" altLang="zh-CN" sz="2700" b="1" baseline="0"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4 =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978955" name="组合 978954"/>
          <p:cNvGrpSpPr/>
          <p:nvPr/>
        </p:nvGrpSpPr>
        <p:grpSpPr>
          <a:xfrm>
            <a:off x="7032625" y="4797425"/>
            <a:ext cx="346075" cy="885825"/>
            <a:chOff x="2293" y="3206"/>
            <a:chExt cx="218" cy="558"/>
          </a:xfrm>
        </p:grpSpPr>
        <p:sp>
          <p:nvSpPr>
            <p:cNvPr id="978956" name="矩形 978955"/>
            <p:cNvSpPr/>
            <p:nvPr/>
          </p:nvSpPr>
          <p:spPr>
            <a:xfrm>
              <a:off x="2293" y="3206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78957" name="直接连接符 978956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978966" name="矩形 978965"/>
          <p:cNvSpPr/>
          <p:nvPr/>
        </p:nvSpPr>
        <p:spPr>
          <a:xfrm>
            <a:off x="1403350" y="2133600"/>
            <a:ext cx="7561263" cy="503238"/>
          </a:xfrm>
          <a:prstGeom prst="rect">
            <a:avLst/>
          </a:prstGeom>
          <a:noFill/>
          <a:ln w="1587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700" b="1" baseline="0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想</a:t>
            </a:r>
            <a:r>
              <a:rPr lang="en-US" altLang="zh-CN" sz="2700" b="1" baseline="0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:  </a:t>
            </a:r>
            <a:r>
              <a:rPr lang="zh-CN" altLang="en-US" sz="2700" b="1" baseline="0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求每人分得多少块，要算 </a:t>
            </a:r>
            <a:r>
              <a:rPr lang="en-US" altLang="zh-CN" sz="2700" b="1" baseline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en-US" altLang="zh-CN" sz="2700" b="1" baseline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700" b="1" baseline="0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4 </a:t>
            </a:r>
            <a:r>
              <a:rPr lang="zh-CN" altLang="en-US" sz="2700" b="1" baseline="0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得多少。</a:t>
            </a:r>
            <a:endParaRPr lang="zh-CN" altLang="en-US" sz="2700" b="1" baseline="0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978977" name="组合 978976"/>
          <p:cNvGrpSpPr/>
          <p:nvPr/>
        </p:nvGrpSpPr>
        <p:grpSpPr>
          <a:xfrm>
            <a:off x="4864100" y="2781300"/>
            <a:ext cx="3595688" cy="1655763"/>
            <a:chOff x="3064" y="1661"/>
            <a:chExt cx="2265" cy="1043"/>
          </a:xfrm>
        </p:grpSpPr>
        <p:sp>
          <p:nvSpPr>
            <p:cNvPr id="978969" name="圆角矩形 978968"/>
            <p:cNvSpPr/>
            <p:nvPr/>
          </p:nvSpPr>
          <p:spPr>
            <a:xfrm>
              <a:off x="3325" y="1661"/>
              <a:ext cx="2004" cy="1043"/>
            </a:xfrm>
            <a:prstGeom prst="roundRect">
              <a:avLst>
                <a:gd name="adj" fmla="val 9171"/>
              </a:avLst>
            </a:prstGeom>
            <a:solidFill>
              <a:srgbClr val="FFFF99">
                <a:alpha val="89999"/>
              </a:srgbClr>
            </a:solidFill>
            <a:ln w="19050" cap="flat" cmpd="sng">
              <a:solidFill>
                <a:srgbClr val="3399FF"/>
              </a:solidFill>
              <a:prstDash val="solid"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pic>
          <p:nvPicPr>
            <p:cNvPr id="978968" name="图片 978967" descr="P-65-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99" y="1781"/>
              <a:ext cx="1857" cy="8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78970" name="直接连接符 978969"/>
            <p:cNvSpPr/>
            <p:nvPr/>
          </p:nvSpPr>
          <p:spPr>
            <a:xfrm flipV="1">
              <a:off x="3714" y="1960"/>
              <a:ext cx="318" cy="184"/>
            </a:xfrm>
            <a:prstGeom prst="line">
              <a:avLst/>
            </a:prstGeom>
            <a:ln w="19050" cap="flat" cmpd="sng">
              <a:solidFill>
                <a:srgbClr val="FF0066"/>
              </a:solidFill>
              <a:prstDash val="solid"/>
              <a:headEnd type="none" w="med" len="med"/>
              <a:tailEnd type="triangle" w="med" len="lg"/>
            </a:ln>
          </p:spPr>
        </p:sp>
        <p:sp>
          <p:nvSpPr>
            <p:cNvPr id="978971" name="直接连接符 978970"/>
            <p:cNvSpPr/>
            <p:nvPr/>
          </p:nvSpPr>
          <p:spPr>
            <a:xfrm>
              <a:off x="3712" y="2278"/>
              <a:ext cx="317" cy="184"/>
            </a:xfrm>
            <a:prstGeom prst="line">
              <a:avLst/>
            </a:prstGeom>
            <a:ln w="19050" cap="flat" cmpd="sng">
              <a:solidFill>
                <a:srgbClr val="FF0066"/>
              </a:solidFill>
              <a:prstDash val="solid"/>
              <a:headEnd type="none" w="med" len="med"/>
              <a:tailEnd type="triangle" w="med" len="lg"/>
            </a:ln>
          </p:spPr>
        </p:sp>
        <p:sp>
          <p:nvSpPr>
            <p:cNvPr id="978972" name="直接连接符 978971"/>
            <p:cNvSpPr/>
            <p:nvPr/>
          </p:nvSpPr>
          <p:spPr>
            <a:xfrm>
              <a:off x="3714" y="2211"/>
              <a:ext cx="318" cy="0"/>
            </a:xfrm>
            <a:prstGeom prst="line">
              <a:avLst/>
            </a:prstGeom>
            <a:ln w="19050" cap="flat" cmpd="sng">
              <a:solidFill>
                <a:srgbClr val="FF0066"/>
              </a:solidFill>
              <a:prstDash val="solid"/>
              <a:headEnd type="none" w="med" len="med"/>
              <a:tailEnd type="triangle" w="med" len="lg"/>
            </a:ln>
          </p:spPr>
        </p:sp>
        <p:sp>
          <p:nvSpPr>
            <p:cNvPr id="978973" name="右大括号 978972"/>
            <p:cNvSpPr/>
            <p:nvPr/>
          </p:nvSpPr>
          <p:spPr>
            <a:xfrm>
              <a:off x="4349" y="1872"/>
              <a:ext cx="133" cy="676"/>
            </a:xfrm>
            <a:prstGeom prst="rightBrace">
              <a:avLst>
                <a:gd name="adj1" fmla="val 42355"/>
                <a:gd name="adj2" fmla="val 50000"/>
              </a:avLst>
            </a:prstGeom>
            <a:noFill/>
            <a:ln w="19050" cap="flat" cmpd="sng">
              <a:solidFill>
                <a:srgbClr val="FF0066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78974" name="直接连接符 978973"/>
            <p:cNvSpPr/>
            <p:nvPr/>
          </p:nvSpPr>
          <p:spPr>
            <a:xfrm>
              <a:off x="4525" y="2204"/>
              <a:ext cx="226" cy="0"/>
            </a:xfrm>
            <a:prstGeom prst="line">
              <a:avLst/>
            </a:prstGeom>
            <a:ln w="19050" cap="flat" cmpd="sng">
              <a:solidFill>
                <a:srgbClr val="FF0066"/>
              </a:solidFill>
              <a:prstDash val="solid"/>
              <a:headEnd type="none" w="med" len="med"/>
              <a:tailEnd type="triangle" w="med" len="lg"/>
            </a:ln>
          </p:spPr>
        </p:sp>
        <p:sp>
          <p:nvSpPr>
            <p:cNvPr id="978975" name="椭圆 978974"/>
            <p:cNvSpPr/>
            <p:nvPr/>
          </p:nvSpPr>
          <p:spPr>
            <a:xfrm>
              <a:off x="3133" y="2081"/>
              <a:ext cx="147" cy="79"/>
            </a:xfrm>
            <a:prstGeom prst="ellipse">
              <a:avLst/>
            </a:prstGeom>
            <a:solidFill>
              <a:srgbClr val="FFFF99">
                <a:alpha val="89999"/>
              </a:srgbClr>
            </a:solidFill>
            <a:ln w="19050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78976" name="椭圆 978975"/>
            <p:cNvSpPr/>
            <p:nvPr/>
          </p:nvSpPr>
          <p:spPr>
            <a:xfrm>
              <a:off x="3064" y="2202"/>
              <a:ext cx="91" cy="49"/>
            </a:xfrm>
            <a:prstGeom prst="ellipse">
              <a:avLst/>
            </a:prstGeom>
            <a:solidFill>
              <a:srgbClr val="FFFF99">
                <a:alpha val="89999"/>
              </a:srgbClr>
            </a:solidFill>
            <a:ln w="19050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978978" name="组合 978977"/>
          <p:cNvGrpSpPr/>
          <p:nvPr/>
        </p:nvGrpSpPr>
        <p:grpSpPr>
          <a:xfrm>
            <a:off x="598488" y="1366838"/>
            <a:ext cx="1025525" cy="569912"/>
            <a:chOff x="585" y="1319"/>
            <a:chExt cx="646" cy="359"/>
          </a:xfrm>
        </p:grpSpPr>
        <p:pic>
          <p:nvPicPr>
            <p:cNvPr id="978979" name="图片 978978" descr="小鱼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5" y="1319"/>
              <a:ext cx="515" cy="3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78980" name="矩形 978979"/>
            <p:cNvSpPr/>
            <p:nvPr/>
          </p:nvSpPr>
          <p:spPr>
            <a:xfrm>
              <a:off x="745" y="1338"/>
              <a:ext cx="48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buClrTx/>
              </a:pPr>
              <a:r>
                <a:rPr lang="en-US" altLang="zh-CN" sz="2800" b="1" baseline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2</a:t>
              </a:r>
              <a:endParaRPr lang="en-US" altLang="zh-CN" sz="2800" b="1" baseline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7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78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78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78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8954" grpId="0"/>
      <p:bldP spid="97896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79975" name="矩形 979974"/>
          <p:cNvSpPr/>
          <p:nvPr/>
        </p:nvSpPr>
        <p:spPr>
          <a:xfrm>
            <a:off x="2051050" y="2571750"/>
            <a:ext cx="2687638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被除数</a:t>
            </a:r>
            <a:r>
              <a:rPr lang="en-US" altLang="zh-CN" sz="2800" b="1" baseline="0"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除数 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=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980008" name="组合 980007"/>
          <p:cNvGrpSpPr/>
          <p:nvPr/>
        </p:nvGrpSpPr>
        <p:grpSpPr>
          <a:xfrm>
            <a:off x="4500563" y="2349500"/>
            <a:ext cx="1687512" cy="965200"/>
            <a:chOff x="2835" y="1480"/>
            <a:chExt cx="1063" cy="608"/>
          </a:xfrm>
        </p:grpSpPr>
        <p:sp>
          <p:nvSpPr>
            <p:cNvPr id="979977" name="矩形 979976"/>
            <p:cNvSpPr/>
            <p:nvPr/>
          </p:nvSpPr>
          <p:spPr>
            <a:xfrm>
              <a:off x="2835" y="1480"/>
              <a:ext cx="1063" cy="608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>
                <a:lnSpc>
                  <a:spcPct val="110000"/>
                </a:lnSpc>
              </a:pPr>
              <a:r>
                <a:rPr lang="zh-CN" altLang="en-US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被除数</a:t>
              </a:r>
              <a:endParaRPr lang="zh-CN" altLang="en-US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>
                <a:lnSpc>
                  <a:spcPct val="110000"/>
                </a:lnSpc>
              </a:pPr>
              <a:r>
                <a:rPr lang="zh-CN" altLang="en-US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除数</a:t>
              </a:r>
              <a:endParaRPr lang="zh-CN" altLang="en-US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79978" name="直接连接符 979977"/>
            <p:cNvSpPr/>
            <p:nvPr/>
          </p:nvSpPr>
          <p:spPr>
            <a:xfrm>
              <a:off x="2978" y="1800"/>
              <a:ext cx="700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80007" name="组合 980006"/>
          <p:cNvGrpSpPr/>
          <p:nvPr/>
        </p:nvGrpSpPr>
        <p:grpSpPr>
          <a:xfrm>
            <a:off x="1257300" y="1468438"/>
            <a:ext cx="5421313" cy="531812"/>
            <a:chOff x="792" y="925"/>
            <a:chExt cx="3415" cy="335"/>
          </a:xfrm>
        </p:grpSpPr>
        <p:pic>
          <p:nvPicPr>
            <p:cNvPr id="980004" name="图片 980003" descr="P-030"/>
            <p:cNvPicPr>
              <a:picLocks noChangeAspect="1"/>
            </p:cNvPicPr>
            <p:nvPr/>
          </p:nvPicPr>
          <p:blipFill>
            <a:blip r:embed="rId2"/>
            <a:srcRect r="8934"/>
            <a:stretch>
              <a:fillRect/>
            </a:stretch>
          </p:blipFill>
          <p:spPr>
            <a:xfrm flipH="1">
              <a:off x="2158" y="925"/>
              <a:ext cx="1947" cy="3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80005" name="图片 980004" descr="P-030"/>
            <p:cNvPicPr>
              <a:picLocks noChangeAspect="1"/>
            </p:cNvPicPr>
            <p:nvPr/>
          </p:nvPicPr>
          <p:blipFill>
            <a:blip r:embed="rId2"/>
            <a:srcRect l="32088" r="-4303"/>
            <a:stretch>
              <a:fillRect/>
            </a:stretch>
          </p:blipFill>
          <p:spPr>
            <a:xfrm flipH="1">
              <a:off x="792" y="925"/>
              <a:ext cx="1544" cy="3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79974" name="矩形 979973"/>
            <p:cNvSpPr/>
            <p:nvPr/>
          </p:nvSpPr>
          <p:spPr>
            <a:xfrm>
              <a:off x="896" y="942"/>
              <a:ext cx="3311" cy="317"/>
            </a:xfrm>
            <a:prstGeom prst="rect">
              <a:avLst/>
            </a:prstGeom>
            <a:noFill/>
            <a:ln w="15875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你发现分数与除法有什么关系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?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979984" name="矩形 979983"/>
          <p:cNvSpPr/>
          <p:nvPr/>
        </p:nvSpPr>
        <p:spPr>
          <a:xfrm>
            <a:off x="1331913" y="3614738"/>
            <a:ext cx="6624637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你能用字母表示出分数与除法的关系吗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79985" name="矩形 979984"/>
          <p:cNvSpPr/>
          <p:nvPr/>
        </p:nvSpPr>
        <p:spPr>
          <a:xfrm>
            <a:off x="2589213" y="4335463"/>
            <a:ext cx="1608137" cy="54927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3000" b="1" i="1" baseline="0"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r>
              <a:rPr lang="en-US" altLang="zh-CN" sz="3000" b="1" i="1" baseline="300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3000" b="1" baseline="0"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3000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000" b="1" i="1" baseline="0">
                <a:latin typeface="Times New Roman" panose="02020603050405020304" pitchFamily="18" charset="0"/>
                <a:ea typeface="楷体_GB2312" pitchFamily="49" charset="-122"/>
              </a:rPr>
              <a:t>b</a:t>
            </a:r>
            <a:r>
              <a:rPr lang="en-US" altLang="zh-CN" sz="3000" b="1" baseline="0">
                <a:latin typeface="Times New Roman" panose="02020603050405020304" pitchFamily="18" charset="0"/>
                <a:ea typeface="楷体_GB2312" pitchFamily="49" charset="-122"/>
              </a:rPr>
              <a:t> =</a:t>
            </a:r>
            <a:endParaRPr lang="en-US" altLang="zh-CN" sz="30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979994" name="组合 979993"/>
          <p:cNvGrpSpPr/>
          <p:nvPr/>
        </p:nvGrpSpPr>
        <p:grpSpPr>
          <a:xfrm>
            <a:off x="3946525" y="4119563"/>
            <a:ext cx="1955800" cy="1006475"/>
            <a:chOff x="1966" y="2432"/>
            <a:chExt cx="1232" cy="634"/>
          </a:xfrm>
        </p:grpSpPr>
        <p:sp>
          <p:nvSpPr>
            <p:cNvPr id="979990" name="矩形 979989"/>
            <p:cNvSpPr/>
            <p:nvPr/>
          </p:nvSpPr>
          <p:spPr>
            <a:xfrm>
              <a:off x="1966" y="2432"/>
              <a:ext cx="234" cy="634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3000" b="1" i="1" baseline="0">
                  <a:latin typeface="Times New Roman" panose="02020603050405020304" pitchFamily="18" charset="0"/>
                  <a:ea typeface="楷体_GB2312" pitchFamily="49" charset="-122"/>
                </a:rPr>
                <a:t>a</a:t>
              </a:r>
              <a:endParaRPr lang="en-US" altLang="zh-CN" sz="3000" b="1" i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3000" b="1" i="1" baseline="0">
                  <a:latin typeface="Times New Roman" panose="02020603050405020304" pitchFamily="18" charset="0"/>
                  <a:ea typeface="楷体_GB2312" pitchFamily="49" charset="-122"/>
                </a:rPr>
                <a:t>b</a:t>
              </a:r>
              <a:endParaRPr lang="en-US" altLang="zh-CN" sz="3000" b="1" i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79991" name="直接连接符 979990"/>
            <p:cNvSpPr/>
            <p:nvPr/>
          </p:nvSpPr>
          <p:spPr>
            <a:xfrm>
              <a:off x="1988" y="2749"/>
              <a:ext cx="212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979992" name="矩形 979991"/>
            <p:cNvSpPr/>
            <p:nvPr/>
          </p:nvSpPr>
          <p:spPr>
            <a:xfrm>
              <a:off x="2185" y="2568"/>
              <a:ext cx="1013" cy="34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3000" b="1" baseline="0"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3000" b="1" i="1" baseline="0">
                  <a:latin typeface="Times New Roman" panose="02020603050405020304" pitchFamily="18" charset="0"/>
                  <a:ea typeface="楷体_GB2312" pitchFamily="49" charset="-122"/>
                </a:rPr>
                <a:t>b</a:t>
              </a:r>
              <a:r>
                <a:rPr lang="en-US" altLang="zh-CN" sz="3000" b="1" baseline="0">
                  <a:latin typeface="Times New Roman" panose="02020603050405020304" pitchFamily="18" charset="0"/>
                  <a:ea typeface="宋体" panose="02010600030101010101" pitchFamily="2" charset="-122"/>
                </a:rPr>
                <a:t>≠</a:t>
              </a:r>
              <a:r>
                <a:rPr lang="en-US" altLang="zh-CN" sz="3000" b="1" baseline="0">
                  <a:latin typeface="Times New Roman" panose="02020603050405020304" pitchFamily="18" charset="0"/>
                  <a:ea typeface="楷体_GB2312" pitchFamily="49" charset="-122"/>
                </a:rPr>
                <a:t>0</a:t>
              </a:r>
              <a:r>
                <a:rPr lang="en-US" altLang="zh-CN" sz="3000" b="1" baseline="0"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3000" b="1" baseline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980000" name="组合 979999"/>
          <p:cNvGrpSpPr/>
          <p:nvPr/>
        </p:nvGrpSpPr>
        <p:grpSpPr>
          <a:xfrm>
            <a:off x="2555875" y="4887913"/>
            <a:ext cx="569913" cy="1420812"/>
            <a:chOff x="1906" y="2916"/>
            <a:chExt cx="359" cy="895"/>
          </a:xfrm>
        </p:grpSpPr>
        <p:sp>
          <p:nvSpPr>
            <p:cNvPr id="979995" name="直接连接符 979994"/>
            <p:cNvSpPr/>
            <p:nvPr/>
          </p:nvSpPr>
          <p:spPr>
            <a:xfrm>
              <a:off x="2058" y="2916"/>
              <a:ext cx="0" cy="129"/>
            </a:xfrm>
            <a:prstGeom prst="line">
              <a:avLst/>
            </a:prstGeom>
            <a:ln w="38100" cap="rnd" cmpd="sng">
              <a:solidFill>
                <a:srgbClr val="CC0099"/>
              </a:solidFill>
              <a:prstDash val="sysDot"/>
              <a:headEnd type="none" w="med" len="med"/>
              <a:tailEnd type="none" w="lg" len="lg"/>
            </a:ln>
          </p:spPr>
        </p:sp>
        <p:sp>
          <p:nvSpPr>
            <p:cNvPr id="979997" name="矩形 979996"/>
            <p:cNvSpPr/>
            <p:nvPr/>
          </p:nvSpPr>
          <p:spPr>
            <a:xfrm>
              <a:off x="1906" y="3003"/>
              <a:ext cx="359" cy="808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600" b="1" baseline="0" dirty="0">
                  <a:solidFill>
                    <a:srgbClr val="CC0099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被除数</a:t>
              </a:r>
              <a:endParaRPr lang="zh-CN" altLang="en-US" sz="2600" b="1" baseline="0" dirty="0">
                <a:solidFill>
                  <a:srgbClr val="CC0099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979999" name="组合 979998"/>
          <p:cNvGrpSpPr/>
          <p:nvPr/>
        </p:nvGrpSpPr>
        <p:grpSpPr>
          <a:xfrm>
            <a:off x="3208338" y="4887913"/>
            <a:ext cx="569912" cy="1023937"/>
            <a:chOff x="2317" y="2916"/>
            <a:chExt cx="359" cy="645"/>
          </a:xfrm>
        </p:grpSpPr>
        <p:sp>
          <p:nvSpPr>
            <p:cNvPr id="979996" name="直接连接符 979995"/>
            <p:cNvSpPr/>
            <p:nvPr/>
          </p:nvSpPr>
          <p:spPr>
            <a:xfrm>
              <a:off x="2472" y="2916"/>
              <a:ext cx="0" cy="129"/>
            </a:xfrm>
            <a:prstGeom prst="line">
              <a:avLst/>
            </a:prstGeom>
            <a:ln w="38100" cap="rnd" cmpd="sng">
              <a:solidFill>
                <a:srgbClr val="CC0099"/>
              </a:solidFill>
              <a:prstDash val="sysDot"/>
              <a:headEnd type="none" w="med" len="med"/>
              <a:tailEnd type="none" w="lg" len="lg"/>
            </a:ln>
          </p:spPr>
        </p:sp>
        <p:sp>
          <p:nvSpPr>
            <p:cNvPr id="979998" name="矩形 979997"/>
            <p:cNvSpPr/>
            <p:nvPr/>
          </p:nvSpPr>
          <p:spPr>
            <a:xfrm>
              <a:off x="2317" y="3003"/>
              <a:ext cx="359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600" b="1" baseline="0" dirty="0">
                  <a:solidFill>
                    <a:srgbClr val="CC0099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除数</a:t>
              </a:r>
              <a:endParaRPr lang="zh-CN" altLang="en-US" sz="2600" b="1" baseline="0" dirty="0">
                <a:solidFill>
                  <a:srgbClr val="CC0099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980001" name="矩形 980000"/>
          <p:cNvSpPr/>
          <p:nvPr/>
        </p:nvSpPr>
        <p:spPr>
          <a:xfrm>
            <a:off x="4500563" y="5272088"/>
            <a:ext cx="3311525" cy="503237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想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: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为什么 </a:t>
            </a:r>
            <a:r>
              <a:rPr lang="en-US" altLang="zh-CN" sz="2700" b="1" i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b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≠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0?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980002" name="图片 980001" descr="小精灵-0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5588" y="1268413"/>
            <a:ext cx="1495425" cy="1568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7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80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79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79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79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80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79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80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9975" grpId="0"/>
      <p:bldP spid="979984" grpId="0"/>
      <p:bldP spid="979985" grpId="0"/>
      <p:bldP spid="98000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81030" name="图片 981029" descr="P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088" y="2789238"/>
            <a:ext cx="5184775" cy="3160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0994" name="矩形 980993"/>
          <p:cNvSpPr/>
          <p:nvPr/>
        </p:nvSpPr>
        <p:spPr>
          <a:xfrm>
            <a:off x="506413" y="1268413"/>
            <a:ext cx="8248650" cy="137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1.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售货员阿姨要把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5 kg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油分装在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6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个瓶子里，平均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每个瓶子装多少千克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81020" name="矩形 981019"/>
          <p:cNvSpPr/>
          <p:nvPr/>
        </p:nvSpPr>
        <p:spPr>
          <a:xfrm>
            <a:off x="4356100" y="3017838"/>
            <a:ext cx="1657350" cy="503237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6 =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981021" name="组合 981020"/>
          <p:cNvGrpSpPr/>
          <p:nvPr/>
        </p:nvGrpSpPr>
        <p:grpSpPr>
          <a:xfrm>
            <a:off x="5521325" y="2852738"/>
            <a:ext cx="346075" cy="885825"/>
            <a:chOff x="2293" y="3206"/>
            <a:chExt cx="218" cy="558"/>
          </a:xfrm>
        </p:grpSpPr>
        <p:sp>
          <p:nvSpPr>
            <p:cNvPr id="981022" name="矩形 981021"/>
            <p:cNvSpPr/>
            <p:nvPr/>
          </p:nvSpPr>
          <p:spPr>
            <a:xfrm>
              <a:off x="2293" y="3206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81023" name="直接连接符 981022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981024" name="矩形 981023"/>
          <p:cNvSpPr/>
          <p:nvPr/>
        </p:nvSpPr>
        <p:spPr>
          <a:xfrm>
            <a:off x="5795963" y="3017838"/>
            <a:ext cx="1368425" cy="503237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kg</a:t>
            </a:r>
            <a:r>
              <a:rPr lang="en-US" altLang="zh-CN" sz="27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700" b="1" baseline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981029" name="组合 981028"/>
          <p:cNvGrpSpPr/>
          <p:nvPr/>
        </p:nvGrpSpPr>
        <p:grpSpPr>
          <a:xfrm>
            <a:off x="3635375" y="3730625"/>
            <a:ext cx="5400675" cy="885825"/>
            <a:chOff x="1202" y="3257"/>
            <a:chExt cx="3402" cy="558"/>
          </a:xfrm>
        </p:grpSpPr>
        <p:sp>
          <p:nvSpPr>
            <p:cNvPr id="981025" name="矩形 981024"/>
            <p:cNvSpPr/>
            <p:nvPr/>
          </p:nvSpPr>
          <p:spPr>
            <a:xfrm>
              <a:off x="1202" y="3385"/>
              <a:ext cx="3402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答</a:t>
              </a:r>
              <a:r>
                <a:rPr lang="en-US" altLang="zh-CN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:  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平均每个瓶子装      </a:t>
              </a:r>
              <a:r>
                <a:rPr lang="en-US" altLang="zh-CN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kg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。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981026" name="组合 981025"/>
            <p:cNvGrpSpPr/>
            <p:nvPr/>
          </p:nvGrpSpPr>
          <p:grpSpPr>
            <a:xfrm>
              <a:off x="3198" y="3257"/>
              <a:ext cx="218" cy="558"/>
              <a:chOff x="2293" y="3206"/>
              <a:chExt cx="218" cy="558"/>
            </a:xfrm>
          </p:grpSpPr>
          <p:sp>
            <p:nvSpPr>
              <p:cNvPr id="981027" name="矩形 981026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81028" name="直接连接符 981027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81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81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8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8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1020" grpId="0"/>
      <p:bldP spid="98102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82018" name="矩形 982017"/>
          <p:cNvSpPr/>
          <p:nvPr/>
        </p:nvSpPr>
        <p:spPr>
          <a:xfrm>
            <a:off x="650875" y="1404938"/>
            <a:ext cx="586581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2.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在下面的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(  )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里填上适当的数。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82020" name="矩形 982019"/>
          <p:cNvSpPr/>
          <p:nvPr/>
        </p:nvSpPr>
        <p:spPr>
          <a:xfrm>
            <a:off x="1042988" y="2644775"/>
            <a:ext cx="1728787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7</a:t>
            </a:r>
            <a:r>
              <a:rPr lang="en-US" altLang="zh-CN" sz="2800" b="1" baseline="0"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13 =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982033" name="组合 982032"/>
          <p:cNvGrpSpPr/>
          <p:nvPr/>
        </p:nvGrpSpPr>
        <p:grpSpPr>
          <a:xfrm>
            <a:off x="2255838" y="2449513"/>
            <a:ext cx="1008062" cy="914400"/>
            <a:chOff x="1314" y="2619"/>
            <a:chExt cx="635" cy="576"/>
          </a:xfrm>
        </p:grpSpPr>
        <p:sp>
          <p:nvSpPr>
            <p:cNvPr id="982034" name="矩形 982033"/>
            <p:cNvSpPr/>
            <p:nvPr/>
          </p:nvSpPr>
          <p:spPr>
            <a:xfrm>
              <a:off x="1314" y="2619"/>
              <a:ext cx="635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2700" b="1" baseline="-2500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82035" name="直接连接符 982034"/>
            <p:cNvSpPr/>
            <p:nvPr/>
          </p:nvSpPr>
          <p:spPr>
            <a:xfrm>
              <a:off x="1439" y="2907"/>
              <a:ext cx="386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82037" name="组合 982036"/>
          <p:cNvGrpSpPr/>
          <p:nvPr/>
        </p:nvGrpSpPr>
        <p:grpSpPr>
          <a:xfrm>
            <a:off x="4932363" y="2430463"/>
            <a:ext cx="352425" cy="914400"/>
            <a:chOff x="2293" y="3199"/>
            <a:chExt cx="222" cy="576"/>
          </a:xfrm>
        </p:grpSpPr>
        <p:sp>
          <p:nvSpPr>
            <p:cNvPr id="982038" name="矩形 982037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82039" name="直接连接符 982038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982040" name="矩形 982039"/>
          <p:cNvSpPr/>
          <p:nvPr/>
        </p:nvSpPr>
        <p:spPr>
          <a:xfrm>
            <a:off x="5292725" y="2644775"/>
            <a:ext cx="2519363" cy="5191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= </a:t>
            </a:r>
            <a:r>
              <a: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700" b="1" baseline="-2500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en-US" altLang="zh-CN" sz="2800" b="1" baseline="0"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700" b="1" baseline="-2500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800" b="1" baseline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2036" name="矩形 982035"/>
          <p:cNvSpPr/>
          <p:nvPr/>
        </p:nvSpPr>
        <p:spPr>
          <a:xfrm>
            <a:off x="2484438" y="2430463"/>
            <a:ext cx="523875" cy="955675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 algn="ctr">
              <a:lnSpc>
                <a:spcPct val="105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7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ctr">
              <a:lnSpc>
                <a:spcPct val="105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13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82041" name="矩形 982040"/>
          <p:cNvSpPr/>
          <p:nvPr/>
        </p:nvSpPr>
        <p:spPr>
          <a:xfrm>
            <a:off x="5868988" y="2644775"/>
            <a:ext cx="425450" cy="53975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 algn="ctr">
              <a:lnSpc>
                <a:spcPct val="105000"/>
              </a:lnSpc>
            </a:pP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82042" name="矩形 982041"/>
          <p:cNvSpPr/>
          <p:nvPr/>
        </p:nvSpPr>
        <p:spPr>
          <a:xfrm>
            <a:off x="6948488" y="2644775"/>
            <a:ext cx="425450" cy="53975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 algn="ctr">
              <a:lnSpc>
                <a:spcPct val="105000"/>
              </a:lnSpc>
            </a:pP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8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982043" name="组合 982042"/>
          <p:cNvGrpSpPr/>
          <p:nvPr/>
        </p:nvGrpSpPr>
        <p:grpSpPr>
          <a:xfrm>
            <a:off x="2843213" y="3594100"/>
            <a:ext cx="352425" cy="914400"/>
            <a:chOff x="2293" y="3199"/>
            <a:chExt cx="222" cy="576"/>
          </a:xfrm>
        </p:grpSpPr>
        <p:sp>
          <p:nvSpPr>
            <p:cNvPr id="982044" name="矩形 982043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82045" name="直接连接符 982044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982046" name="矩形 982045"/>
          <p:cNvSpPr/>
          <p:nvPr/>
        </p:nvSpPr>
        <p:spPr>
          <a:xfrm>
            <a:off x="1042988" y="3808413"/>
            <a:ext cx="2519362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700" b="1" baseline="-2500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en-US" altLang="zh-CN" sz="2800" b="1" baseline="0">
                <a:latin typeface="Times New Roman" panose="02020603050405020304" pitchFamily="18" charset="0"/>
                <a:ea typeface="宋体" panose="02010600030101010101" pitchFamily="2" charset="-122"/>
              </a:rPr>
              <a:t>÷7 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=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82047" name="矩形 982046"/>
          <p:cNvSpPr/>
          <p:nvPr/>
        </p:nvSpPr>
        <p:spPr>
          <a:xfrm>
            <a:off x="1296988" y="3808413"/>
            <a:ext cx="425450" cy="53975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 algn="ctr">
              <a:lnSpc>
                <a:spcPct val="105000"/>
              </a:lnSpc>
            </a:pP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8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82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82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82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2036" grpId="0"/>
      <p:bldP spid="982041" grpId="0"/>
      <p:bldP spid="982042" grpId="0"/>
      <p:bldP spid="98204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med"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86114" name="矩形 986113"/>
          <p:cNvSpPr/>
          <p:nvPr/>
        </p:nvSpPr>
        <p:spPr>
          <a:xfrm>
            <a:off x="612775" y="1238250"/>
            <a:ext cx="5975350" cy="19446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1.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这些葡萄干平均装在</a:t>
            </a:r>
            <a:r>
              <a:rPr lang="zh-CN" altLang="en-US" sz="2700" b="1" baseline="3000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700" b="1" baseline="300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个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袋子里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每袋重多少千克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  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平均装在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3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个袋子中呢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86126" name="矩形 986125"/>
          <p:cNvSpPr/>
          <p:nvPr/>
        </p:nvSpPr>
        <p:spPr>
          <a:xfrm>
            <a:off x="1403350" y="4003675"/>
            <a:ext cx="33115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 =     </a:t>
            </a:r>
            <a:r>
              <a:rPr lang="en-US" altLang="zh-CN" sz="28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kg</a:t>
            </a:r>
            <a:r>
              <a:rPr lang="en-US" altLang="zh-CN" sz="28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986127" name="组合 986126"/>
          <p:cNvGrpSpPr/>
          <p:nvPr/>
        </p:nvGrpSpPr>
        <p:grpSpPr>
          <a:xfrm>
            <a:off x="2593975" y="3840163"/>
            <a:ext cx="346075" cy="885825"/>
            <a:chOff x="2293" y="3206"/>
            <a:chExt cx="218" cy="558"/>
          </a:xfrm>
        </p:grpSpPr>
        <p:sp>
          <p:nvSpPr>
            <p:cNvPr id="986128" name="矩形 986127"/>
            <p:cNvSpPr/>
            <p:nvPr/>
          </p:nvSpPr>
          <p:spPr>
            <a:xfrm>
              <a:off x="2293" y="3206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86129" name="直接连接符 986128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986133" name="矩形 986132"/>
          <p:cNvSpPr/>
          <p:nvPr/>
        </p:nvSpPr>
        <p:spPr>
          <a:xfrm>
            <a:off x="4859338" y="4003675"/>
            <a:ext cx="33115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 =     </a:t>
            </a:r>
            <a:r>
              <a:rPr lang="en-US" altLang="zh-CN" sz="28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kg</a:t>
            </a:r>
            <a:r>
              <a:rPr lang="en-US" altLang="zh-CN" sz="28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986134" name="组合 986133"/>
          <p:cNvGrpSpPr/>
          <p:nvPr/>
        </p:nvGrpSpPr>
        <p:grpSpPr>
          <a:xfrm>
            <a:off x="6049963" y="3840163"/>
            <a:ext cx="346075" cy="885825"/>
            <a:chOff x="2293" y="3206"/>
            <a:chExt cx="218" cy="558"/>
          </a:xfrm>
        </p:grpSpPr>
        <p:sp>
          <p:nvSpPr>
            <p:cNvPr id="986135" name="矩形 986134"/>
            <p:cNvSpPr/>
            <p:nvPr/>
          </p:nvSpPr>
          <p:spPr>
            <a:xfrm>
              <a:off x="2293" y="3206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86136" name="直接连接符 986135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86144" name="组合 986143"/>
          <p:cNvGrpSpPr/>
          <p:nvPr/>
        </p:nvGrpSpPr>
        <p:grpSpPr>
          <a:xfrm>
            <a:off x="1055688" y="4652963"/>
            <a:ext cx="7188200" cy="1703387"/>
            <a:chOff x="528" y="2795"/>
            <a:chExt cx="4528" cy="1073"/>
          </a:xfrm>
        </p:grpSpPr>
        <p:sp>
          <p:nvSpPr>
            <p:cNvPr id="986137" name="矩形 986136"/>
            <p:cNvSpPr/>
            <p:nvPr/>
          </p:nvSpPr>
          <p:spPr>
            <a:xfrm>
              <a:off x="528" y="2795"/>
              <a:ext cx="4528" cy="990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80000"/>
                </a:lnSpc>
              </a:pP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答</a:t>
              </a:r>
              <a:r>
                <a:rPr lang="en-US" altLang="zh-CN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: 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平均装在 </a:t>
              </a:r>
              <a:r>
                <a:rPr lang="en-US" altLang="zh-CN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 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个袋子里，每袋重     </a:t>
              </a:r>
              <a:r>
                <a:rPr lang="en-US" altLang="zh-CN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kg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；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80000"/>
                </a:lnSpc>
              </a:pP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      平均装在 </a:t>
              </a:r>
              <a:r>
                <a:rPr lang="en-US" altLang="zh-CN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 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个袋子里，每袋重      </a:t>
              </a:r>
              <a:r>
                <a:rPr lang="en-US" altLang="zh-CN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kg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。 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986138" name="组合 986137"/>
            <p:cNvGrpSpPr/>
            <p:nvPr/>
          </p:nvGrpSpPr>
          <p:grpSpPr>
            <a:xfrm>
              <a:off x="3766" y="2840"/>
              <a:ext cx="218" cy="558"/>
              <a:chOff x="2293" y="3206"/>
              <a:chExt cx="218" cy="558"/>
            </a:xfrm>
          </p:grpSpPr>
          <p:sp>
            <p:nvSpPr>
              <p:cNvPr id="986139" name="矩形 986138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86140" name="直接连接符 986139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986141" name="组合 986140"/>
            <p:cNvGrpSpPr/>
            <p:nvPr/>
          </p:nvGrpSpPr>
          <p:grpSpPr>
            <a:xfrm>
              <a:off x="3766" y="3310"/>
              <a:ext cx="218" cy="558"/>
              <a:chOff x="2293" y="3206"/>
              <a:chExt cx="218" cy="558"/>
            </a:xfrm>
          </p:grpSpPr>
          <p:sp>
            <p:nvSpPr>
              <p:cNvPr id="986142" name="矩形 986141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86143" name="直接连接符 986142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pic>
        <p:nvPicPr>
          <p:cNvPr id="986145" name="图片 986144" descr="P-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4888" y="1268413"/>
            <a:ext cx="3717925" cy="23828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86151" name="组合 986150"/>
          <p:cNvGrpSpPr/>
          <p:nvPr/>
        </p:nvGrpSpPr>
        <p:grpSpPr>
          <a:xfrm>
            <a:off x="4929188" y="1341438"/>
            <a:ext cx="2306637" cy="531812"/>
            <a:chOff x="3016" y="890"/>
            <a:chExt cx="1453" cy="335"/>
          </a:xfrm>
        </p:grpSpPr>
        <p:pic>
          <p:nvPicPr>
            <p:cNvPr id="986149" name="图片 986148" descr="P-030"/>
            <p:cNvPicPr>
              <a:picLocks noChangeAspect="1"/>
            </p:cNvPicPr>
            <p:nvPr/>
          </p:nvPicPr>
          <p:blipFill>
            <a:blip r:embed="rId3"/>
            <a:srcRect l="71141"/>
            <a:stretch>
              <a:fillRect/>
            </a:stretch>
          </p:blipFill>
          <p:spPr>
            <a:xfrm>
              <a:off x="3758" y="890"/>
              <a:ext cx="617" cy="3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86150" name="图片 986149" descr="P-030"/>
            <p:cNvPicPr>
              <a:picLocks noChangeAspect="1"/>
            </p:cNvPicPr>
            <p:nvPr/>
          </p:nvPicPr>
          <p:blipFill>
            <a:blip r:embed="rId3"/>
            <a:srcRect l="-4303" r="64032"/>
            <a:stretch>
              <a:fillRect/>
            </a:stretch>
          </p:blipFill>
          <p:spPr>
            <a:xfrm>
              <a:off x="3016" y="890"/>
              <a:ext cx="861" cy="3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86146" name="矩形 986145"/>
            <p:cNvSpPr/>
            <p:nvPr/>
          </p:nvSpPr>
          <p:spPr>
            <a:xfrm>
              <a:off x="3145" y="890"/>
              <a:ext cx="1324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正好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1 kg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2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8612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86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3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8613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86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86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31543" name="矩形 1131542"/>
          <p:cNvSpPr/>
          <p:nvPr/>
        </p:nvSpPr>
        <p:spPr>
          <a:xfrm>
            <a:off x="612775" y="1238250"/>
            <a:ext cx="7908925" cy="137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2.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一个 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3 m</a:t>
            </a:r>
            <a:r>
              <a:rPr lang="en-US" altLang="zh-CN" sz="2800" b="1" baseline="3000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的花坛，种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4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种花，每种花平均占地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多少平方米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?   5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种呢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  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用分数表示。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800" b="1" baseline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31544" name="矩形 1131543"/>
          <p:cNvSpPr/>
          <p:nvPr/>
        </p:nvSpPr>
        <p:spPr>
          <a:xfrm>
            <a:off x="1104900" y="2871788"/>
            <a:ext cx="33115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 =     </a:t>
            </a:r>
            <a:r>
              <a:rPr lang="en-US" altLang="zh-CN" sz="28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m</a:t>
            </a:r>
            <a:r>
              <a:rPr lang="en-US" altLang="zh-CN" sz="2800" b="1" baseline="3000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8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31545" name="组合 1131544"/>
          <p:cNvGrpSpPr/>
          <p:nvPr/>
        </p:nvGrpSpPr>
        <p:grpSpPr>
          <a:xfrm>
            <a:off x="2295525" y="2708275"/>
            <a:ext cx="346075" cy="885825"/>
            <a:chOff x="2293" y="3206"/>
            <a:chExt cx="218" cy="558"/>
          </a:xfrm>
        </p:grpSpPr>
        <p:sp>
          <p:nvSpPr>
            <p:cNvPr id="1131546" name="矩形 1131545"/>
            <p:cNvSpPr/>
            <p:nvPr/>
          </p:nvSpPr>
          <p:spPr>
            <a:xfrm>
              <a:off x="2293" y="3206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31547" name="直接连接符 1131546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31548" name="矩形 1131547"/>
          <p:cNvSpPr/>
          <p:nvPr/>
        </p:nvSpPr>
        <p:spPr>
          <a:xfrm>
            <a:off x="1116013" y="3808413"/>
            <a:ext cx="33115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 =     </a:t>
            </a:r>
            <a:r>
              <a:rPr lang="en-US" altLang="zh-CN" sz="28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m</a:t>
            </a:r>
            <a:r>
              <a:rPr lang="en-US" altLang="zh-CN" sz="2800" b="1" baseline="3000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8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31549" name="组合 1131548"/>
          <p:cNvGrpSpPr/>
          <p:nvPr/>
        </p:nvGrpSpPr>
        <p:grpSpPr>
          <a:xfrm>
            <a:off x="2306638" y="3644900"/>
            <a:ext cx="346075" cy="885825"/>
            <a:chOff x="2293" y="3206"/>
            <a:chExt cx="218" cy="558"/>
          </a:xfrm>
        </p:grpSpPr>
        <p:sp>
          <p:nvSpPr>
            <p:cNvPr id="1131550" name="矩形 1131549"/>
            <p:cNvSpPr/>
            <p:nvPr/>
          </p:nvSpPr>
          <p:spPr>
            <a:xfrm>
              <a:off x="2293" y="3206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31551" name="直接连接符 1131550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31560" name="组合 1131559"/>
          <p:cNvGrpSpPr/>
          <p:nvPr/>
        </p:nvGrpSpPr>
        <p:grpSpPr>
          <a:xfrm>
            <a:off x="1042988" y="4462463"/>
            <a:ext cx="7188200" cy="1703387"/>
            <a:chOff x="657" y="2811"/>
            <a:chExt cx="4528" cy="1073"/>
          </a:xfrm>
        </p:grpSpPr>
        <p:sp>
          <p:nvSpPr>
            <p:cNvPr id="1131553" name="矩形 1131552"/>
            <p:cNvSpPr/>
            <p:nvPr/>
          </p:nvSpPr>
          <p:spPr>
            <a:xfrm>
              <a:off x="657" y="2811"/>
              <a:ext cx="4528" cy="990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80000"/>
                </a:lnSpc>
              </a:pP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答</a:t>
              </a:r>
              <a:r>
                <a:rPr lang="en-US" altLang="zh-CN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: 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种 </a:t>
              </a:r>
              <a:r>
                <a:rPr lang="en-US" altLang="zh-CN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 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种花，每种花平均占地      </a:t>
              </a:r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m</a:t>
              </a:r>
              <a:r>
                <a:rPr lang="en-US" altLang="zh-CN" sz="2700" b="1" baseline="3000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；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80000"/>
                </a:lnSpc>
              </a:pP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      种 </a:t>
              </a:r>
              <a:r>
                <a:rPr lang="en-US" altLang="zh-CN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 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种花，每种花平均占地       </a:t>
              </a:r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m</a:t>
              </a:r>
              <a:r>
                <a:rPr lang="en-US" altLang="zh-CN" sz="2700" b="1" baseline="3000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；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31554" name="组合 1131553"/>
            <p:cNvGrpSpPr/>
            <p:nvPr/>
          </p:nvGrpSpPr>
          <p:grpSpPr>
            <a:xfrm>
              <a:off x="3726" y="2848"/>
              <a:ext cx="218" cy="558"/>
              <a:chOff x="2293" y="3206"/>
              <a:chExt cx="218" cy="558"/>
            </a:xfrm>
          </p:grpSpPr>
          <p:sp>
            <p:nvSpPr>
              <p:cNvPr id="1131555" name="矩形 1131554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31556" name="直接连接符 1131555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31557" name="组合 1131556"/>
            <p:cNvGrpSpPr/>
            <p:nvPr/>
          </p:nvGrpSpPr>
          <p:grpSpPr>
            <a:xfrm>
              <a:off x="3742" y="3326"/>
              <a:ext cx="218" cy="558"/>
              <a:chOff x="2293" y="3206"/>
              <a:chExt cx="218" cy="558"/>
            </a:xfrm>
          </p:grpSpPr>
          <p:sp>
            <p:nvSpPr>
              <p:cNvPr id="1131558" name="矩形 1131557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31559" name="直接连接符 1131558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4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3154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31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48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31548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31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31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133570" name="组合 1133569"/>
          <p:cNvGrpSpPr/>
          <p:nvPr/>
        </p:nvGrpSpPr>
        <p:grpSpPr>
          <a:xfrm>
            <a:off x="6227763" y="1503363"/>
            <a:ext cx="1008062" cy="914400"/>
            <a:chOff x="1428" y="886"/>
            <a:chExt cx="635" cy="576"/>
          </a:xfrm>
        </p:grpSpPr>
        <p:sp>
          <p:nvSpPr>
            <p:cNvPr id="1133571" name="矩形 1133570"/>
            <p:cNvSpPr/>
            <p:nvPr/>
          </p:nvSpPr>
          <p:spPr>
            <a:xfrm>
              <a:off x="1428" y="886"/>
              <a:ext cx="635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r>
                <a:rPr lang="en-US" altLang="zh-CN" sz="2700" b="1" baseline="-2500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33572" name="直接连接符 1133571"/>
            <p:cNvSpPr/>
            <p:nvPr/>
          </p:nvSpPr>
          <p:spPr>
            <a:xfrm>
              <a:off x="1508" y="1174"/>
              <a:ext cx="476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33573" name="矩形 1133572"/>
          <p:cNvSpPr/>
          <p:nvPr/>
        </p:nvSpPr>
        <p:spPr>
          <a:xfrm>
            <a:off x="755650" y="1665288"/>
            <a:ext cx="5683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3. 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3574" name="矩形 1133573"/>
          <p:cNvSpPr/>
          <p:nvPr/>
        </p:nvSpPr>
        <p:spPr>
          <a:xfrm>
            <a:off x="1198563" y="1665288"/>
            <a:ext cx="28813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9 cm =           dm 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33575" name="组合 1133574"/>
          <p:cNvGrpSpPr/>
          <p:nvPr/>
        </p:nvGrpSpPr>
        <p:grpSpPr>
          <a:xfrm>
            <a:off x="2268538" y="1503363"/>
            <a:ext cx="1008062" cy="914400"/>
            <a:chOff x="1428" y="886"/>
            <a:chExt cx="635" cy="576"/>
          </a:xfrm>
        </p:grpSpPr>
        <p:sp>
          <p:nvSpPr>
            <p:cNvPr id="1133576" name="矩形 1133575"/>
            <p:cNvSpPr/>
            <p:nvPr/>
          </p:nvSpPr>
          <p:spPr>
            <a:xfrm>
              <a:off x="1428" y="886"/>
              <a:ext cx="635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r>
                <a:rPr lang="en-US" altLang="zh-CN" sz="2700" b="1" baseline="-2500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33577" name="直接连接符 1133576"/>
            <p:cNvSpPr/>
            <p:nvPr/>
          </p:nvSpPr>
          <p:spPr>
            <a:xfrm>
              <a:off x="1508" y="1174"/>
              <a:ext cx="476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33578" name="矩形 1133577"/>
          <p:cNvSpPr/>
          <p:nvPr/>
        </p:nvSpPr>
        <p:spPr>
          <a:xfrm>
            <a:off x="2497138" y="1484313"/>
            <a:ext cx="523875" cy="955675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 algn="ctr">
              <a:lnSpc>
                <a:spcPct val="105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9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ctr">
              <a:lnSpc>
                <a:spcPct val="105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10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3579" name="矩形 1133578"/>
          <p:cNvSpPr/>
          <p:nvPr/>
        </p:nvSpPr>
        <p:spPr>
          <a:xfrm>
            <a:off x="4930775" y="1665288"/>
            <a:ext cx="28813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79 dm =           m 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3580" name="矩形 1133579"/>
          <p:cNvSpPr/>
          <p:nvPr/>
        </p:nvSpPr>
        <p:spPr>
          <a:xfrm>
            <a:off x="6467475" y="1484313"/>
            <a:ext cx="523875" cy="955675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 algn="ctr">
              <a:lnSpc>
                <a:spcPct val="105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79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ctr">
              <a:lnSpc>
                <a:spcPct val="105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10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33581" name="组合 1133580"/>
          <p:cNvGrpSpPr/>
          <p:nvPr/>
        </p:nvGrpSpPr>
        <p:grpSpPr>
          <a:xfrm>
            <a:off x="6300788" y="2806700"/>
            <a:ext cx="1008062" cy="914400"/>
            <a:chOff x="1428" y="886"/>
            <a:chExt cx="635" cy="576"/>
          </a:xfrm>
        </p:grpSpPr>
        <p:sp>
          <p:nvSpPr>
            <p:cNvPr id="1133582" name="矩形 1133581"/>
            <p:cNvSpPr/>
            <p:nvPr/>
          </p:nvSpPr>
          <p:spPr>
            <a:xfrm>
              <a:off x="1428" y="886"/>
              <a:ext cx="635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r>
                <a:rPr lang="en-US" altLang="zh-CN" sz="2700" b="1" baseline="-2500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33583" name="直接连接符 1133582"/>
            <p:cNvSpPr/>
            <p:nvPr/>
          </p:nvSpPr>
          <p:spPr>
            <a:xfrm>
              <a:off x="1508" y="1174"/>
              <a:ext cx="476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33584" name="矩形 1133583"/>
          <p:cNvSpPr/>
          <p:nvPr/>
        </p:nvSpPr>
        <p:spPr>
          <a:xfrm>
            <a:off x="1198563" y="2968625"/>
            <a:ext cx="28813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30 cm =           m 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33585" name="组合 1133584"/>
          <p:cNvGrpSpPr/>
          <p:nvPr/>
        </p:nvGrpSpPr>
        <p:grpSpPr>
          <a:xfrm>
            <a:off x="2484438" y="2806700"/>
            <a:ext cx="1008062" cy="914400"/>
            <a:chOff x="1428" y="886"/>
            <a:chExt cx="635" cy="576"/>
          </a:xfrm>
        </p:grpSpPr>
        <p:sp>
          <p:nvSpPr>
            <p:cNvPr id="1133586" name="矩形 1133585"/>
            <p:cNvSpPr/>
            <p:nvPr/>
          </p:nvSpPr>
          <p:spPr>
            <a:xfrm>
              <a:off x="1428" y="886"/>
              <a:ext cx="635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r>
                <a:rPr lang="en-US" altLang="zh-CN" sz="2700" b="1" baseline="-2500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33587" name="直接连接符 1133586"/>
            <p:cNvSpPr/>
            <p:nvPr/>
          </p:nvSpPr>
          <p:spPr>
            <a:xfrm>
              <a:off x="1508" y="1174"/>
              <a:ext cx="476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33588" name="矩形 1133587"/>
          <p:cNvSpPr/>
          <p:nvPr/>
        </p:nvSpPr>
        <p:spPr>
          <a:xfrm>
            <a:off x="2627313" y="2787650"/>
            <a:ext cx="695325" cy="955675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 algn="ctr">
              <a:lnSpc>
                <a:spcPct val="105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30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ctr">
              <a:lnSpc>
                <a:spcPct val="105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100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3589" name="矩形 1133588"/>
          <p:cNvSpPr/>
          <p:nvPr/>
        </p:nvSpPr>
        <p:spPr>
          <a:xfrm>
            <a:off x="4930775" y="2968625"/>
            <a:ext cx="33131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56 cm</a:t>
            </a:r>
            <a:r>
              <a:rPr lang="en-US" altLang="zh-CN" sz="2800" b="1" baseline="3000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 =           dm</a:t>
            </a:r>
            <a:r>
              <a:rPr lang="en-US" altLang="zh-CN" sz="2800" b="1" baseline="3000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3590" name="矩形 1133589"/>
          <p:cNvSpPr/>
          <p:nvPr/>
        </p:nvSpPr>
        <p:spPr>
          <a:xfrm>
            <a:off x="6454775" y="2787650"/>
            <a:ext cx="695325" cy="955675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 algn="ctr">
              <a:lnSpc>
                <a:spcPct val="105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56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ctr">
              <a:lnSpc>
                <a:spcPct val="105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100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3591" name="矩形 1133590"/>
          <p:cNvSpPr/>
          <p:nvPr/>
        </p:nvSpPr>
        <p:spPr>
          <a:xfrm>
            <a:off x="1198563" y="4264025"/>
            <a:ext cx="33861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133 dm</a:t>
            </a:r>
            <a:r>
              <a:rPr lang="en-US" altLang="zh-CN" sz="2800" b="1" baseline="30000"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 =             m</a:t>
            </a:r>
            <a:r>
              <a:rPr lang="en-US" altLang="zh-CN" sz="2800" b="1" baseline="30000"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33592" name="组合 1133591"/>
          <p:cNvGrpSpPr/>
          <p:nvPr/>
        </p:nvGrpSpPr>
        <p:grpSpPr>
          <a:xfrm>
            <a:off x="2771775" y="4102100"/>
            <a:ext cx="1223963" cy="914400"/>
            <a:chOff x="1428" y="886"/>
            <a:chExt cx="635" cy="576"/>
          </a:xfrm>
        </p:grpSpPr>
        <p:sp>
          <p:nvSpPr>
            <p:cNvPr id="1133593" name="矩形 1133592"/>
            <p:cNvSpPr/>
            <p:nvPr/>
          </p:nvSpPr>
          <p:spPr>
            <a:xfrm>
              <a:off x="1428" y="886"/>
              <a:ext cx="635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r>
                <a:rPr lang="en-US" altLang="zh-CN" sz="2700" b="1" baseline="-2500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  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33594" name="直接连接符 1133593"/>
            <p:cNvSpPr/>
            <p:nvPr/>
          </p:nvSpPr>
          <p:spPr>
            <a:xfrm>
              <a:off x="1508" y="1174"/>
              <a:ext cx="476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33595" name="矩形 1133594"/>
          <p:cNvSpPr/>
          <p:nvPr/>
        </p:nvSpPr>
        <p:spPr>
          <a:xfrm>
            <a:off x="2949575" y="4083050"/>
            <a:ext cx="866775" cy="955675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 algn="ctr">
              <a:lnSpc>
                <a:spcPct val="105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133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ctr">
              <a:lnSpc>
                <a:spcPct val="105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1000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3596" name="矩形 1133595"/>
          <p:cNvSpPr/>
          <p:nvPr/>
        </p:nvSpPr>
        <p:spPr>
          <a:xfrm>
            <a:off x="4930775" y="4264025"/>
            <a:ext cx="28813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53 ml =              L 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33597" name="组合 1133596"/>
          <p:cNvGrpSpPr/>
          <p:nvPr/>
        </p:nvGrpSpPr>
        <p:grpSpPr>
          <a:xfrm>
            <a:off x="6156325" y="4102100"/>
            <a:ext cx="1223963" cy="914400"/>
            <a:chOff x="1428" y="886"/>
            <a:chExt cx="635" cy="576"/>
          </a:xfrm>
        </p:grpSpPr>
        <p:sp>
          <p:nvSpPr>
            <p:cNvPr id="1133598" name="矩形 1133597"/>
            <p:cNvSpPr/>
            <p:nvPr/>
          </p:nvSpPr>
          <p:spPr>
            <a:xfrm>
              <a:off x="1428" y="886"/>
              <a:ext cx="635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r>
                <a:rPr lang="en-US" altLang="zh-CN" sz="2700" b="1" baseline="-2500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  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33599" name="直接连接符 1133598"/>
            <p:cNvSpPr/>
            <p:nvPr/>
          </p:nvSpPr>
          <p:spPr>
            <a:xfrm>
              <a:off x="1508" y="1174"/>
              <a:ext cx="476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33600" name="矩形 1133599"/>
          <p:cNvSpPr/>
          <p:nvPr/>
        </p:nvSpPr>
        <p:spPr>
          <a:xfrm>
            <a:off x="6284913" y="4043363"/>
            <a:ext cx="952500" cy="955675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 algn="ctr">
              <a:lnSpc>
                <a:spcPct val="105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53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ctr">
              <a:lnSpc>
                <a:spcPct val="105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1 000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3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33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33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33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33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33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3578" grpId="0"/>
      <p:bldP spid="1133580" grpId="0"/>
      <p:bldP spid="1133588" grpId="0"/>
      <p:bldP spid="1133590" grpId="0"/>
      <p:bldP spid="1133595" grpId="0"/>
      <p:bldP spid="113360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32546" name="矩形 1132545"/>
          <p:cNvSpPr/>
          <p:nvPr/>
        </p:nvSpPr>
        <p:spPr>
          <a:xfrm>
            <a:off x="685800" y="1196975"/>
            <a:ext cx="646113" cy="503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4. 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2548" name="矩形 1132547"/>
          <p:cNvSpPr/>
          <p:nvPr/>
        </p:nvSpPr>
        <p:spPr>
          <a:xfrm>
            <a:off x="2717800" y="5008563"/>
            <a:ext cx="16176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÷81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=    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32549" name="组合 1132548"/>
          <p:cNvGrpSpPr/>
          <p:nvPr/>
        </p:nvGrpSpPr>
        <p:grpSpPr>
          <a:xfrm>
            <a:off x="3941763" y="4845050"/>
            <a:ext cx="762000" cy="885825"/>
            <a:chOff x="1720" y="2328"/>
            <a:chExt cx="480" cy="558"/>
          </a:xfrm>
        </p:grpSpPr>
        <p:sp>
          <p:nvSpPr>
            <p:cNvPr id="1132550" name="矩形 1132549"/>
            <p:cNvSpPr/>
            <p:nvPr/>
          </p:nvSpPr>
          <p:spPr>
            <a:xfrm>
              <a:off x="1720" y="2328"/>
              <a:ext cx="480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81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32551" name="直接连接符 1132550"/>
            <p:cNvSpPr/>
            <p:nvPr/>
          </p:nvSpPr>
          <p:spPr>
            <a:xfrm>
              <a:off x="1830" y="2607"/>
              <a:ext cx="259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32552" name="矩形 1132551"/>
          <p:cNvSpPr/>
          <p:nvPr/>
        </p:nvSpPr>
        <p:spPr>
          <a:xfrm>
            <a:off x="1476375" y="4365625"/>
            <a:ext cx="6191250" cy="503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月球的质量是地球质量的几分之几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32553" name="组合 1132552"/>
          <p:cNvGrpSpPr/>
          <p:nvPr/>
        </p:nvGrpSpPr>
        <p:grpSpPr>
          <a:xfrm>
            <a:off x="1260475" y="5553075"/>
            <a:ext cx="5462588" cy="971550"/>
            <a:chOff x="756" y="2856"/>
            <a:chExt cx="3441" cy="612"/>
          </a:xfrm>
        </p:grpSpPr>
        <p:sp>
          <p:nvSpPr>
            <p:cNvPr id="1132554" name="矩形 1132553"/>
            <p:cNvSpPr/>
            <p:nvPr/>
          </p:nvSpPr>
          <p:spPr>
            <a:xfrm>
              <a:off x="756" y="2856"/>
              <a:ext cx="3441" cy="524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80000"/>
                </a:lnSpc>
              </a:pP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答</a:t>
              </a:r>
              <a:r>
                <a:rPr lang="en-US" altLang="zh-CN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: 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月球的质量是地球质量的      。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32555" name="组合 1132554"/>
            <p:cNvGrpSpPr/>
            <p:nvPr/>
          </p:nvGrpSpPr>
          <p:grpSpPr>
            <a:xfrm>
              <a:off x="3467" y="2910"/>
              <a:ext cx="480" cy="558"/>
              <a:chOff x="1720" y="2328"/>
              <a:chExt cx="480" cy="558"/>
            </a:xfrm>
          </p:grpSpPr>
          <p:sp>
            <p:nvSpPr>
              <p:cNvPr id="1132556" name="矩形 1132555"/>
              <p:cNvSpPr/>
              <p:nvPr/>
            </p:nvSpPr>
            <p:spPr>
              <a:xfrm>
                <a:off x="1720" y="2328"/>
                <a:ext cx="480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81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32557" name="直接连接符 1132556"/>
              <p:cNvSpPr/>
              <p:nvPr/>
            </p:nvSpPr>
            <p:spPr>
              <a:xfrm>
                <a:off x="1830" y="2607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pic>
        <p:nvPicPr>
          <p:cNvPr id="1132559" name="图片 11325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275" y="1196975"/>
            <a:ext cx="5616575" cy="3051175"/>
          </a:xfrm>
          <a:prstGeom prst="rect">
            <a:avLst/>
          </a:prstGeom>
          <a:noFill/>
          <a:ln w="22225">
            <a:noFill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4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3254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3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34594" name="矩形 1134593"/>
          <p:cNvSpPr/>
          <p:nvPr/>
        </p:nvSpPr>
        <p:spPr>
          <a:xfrm>
            <a:off x="539750" y="1238250"/>
            <a:ext cx="8135938" cy="137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5.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小明用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15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分钟走了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1 km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路，平均每分钟走几分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之几千米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34605" name="组合 1134604"/>
          <p:cNvGrpSpPr/>
          <p:nvPr/>
        </p:nvGrpSpPr>
        <p:grpSpPr>
          <a:xfrm>
            <a:off x="2759075" y="2708275"/>
            <a:ext cx="3222625" cy="885825"/>
            <a:chOff x="1738" y="1706"/>
            <a:chExt cx="2030" cy="558"/>
          </a:xfrm>
        </p:grpSpPr>
        <p:sp>
          <p:nvSpPr>
            <p:cNvPr id="1134595" name="矩形 1134594"/>
            <p:cNvSpPr/>
            <p:nvPr/>
          </p:nvSpPr>
          <p:spPr>
            <a:xfrm>
              <a:off x="1738" y="1809"/>
              <a:ext cx="203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÷15</a:t>
              </a:r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 =      </a:t>
              </a:r>
              <a:r>
                <a:rPr lang="en-US" altLang="zh-CN" sz="2800" b="1" baseline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km</a:t>
              </a:r>
              <a:r>
                <a:rPr lang="en-US" altLang="zh-CN" sz="2800" b="1" baseline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8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134596" name="组合 1134595"/>
            <p:cNvGrpSpPr/>
            <p:nvPr/>
          </p:nvGrpSpPr>
          <p:grpSpPr>
            <a:xfrm>
              <a:off x="2483" y="1706"/>
              <a:ext cx="480" cy="558"/>
              <a:chOff x="1720" y="2328"/>
              <a:chExt cx="480" cy="558"/>
            </a:xfrm>
          </p:grpSpPr>
          <p:sp>
            <p:nvSpPr>
              <p:cNvPr id="1134597" name="矩形 1134596"/>
              <p:cNvSpPr/>
              <p:nvPr/>
            </p:nvSpPr>
            <p:spPr>
              <a:xfrm>
                <a:off x="1720" y="2328"/>
                <a:ext cx="480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15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34598" name="直接连接符 1134597"/>
              <p:cNvSpPr/>
              <p:nvPr/>
            </p:nvSpPr>
            <p:spPr>
              <a:xfrm>
                <a:off x="1830" y="2607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34604" name="组合 1134603"/>
          <p:cNvGrpSpPr/>
          <p:nvPr/>
        </p:nvGrpSpPr>
        <p:grpSpPr>
          <a:xfrm>
            <a:off x="2422525" y="3609975"/>
            <a:ext cx="5462588" cy="908050"/>
            <a:chOff x="1163" y="2274"/>
            <a:chExt cx="3441" cy="572"/>
          </a:xfrm>
        </p:grpSpPr>
        <p:sp>
          <p:nvSpPr>
            <p:cNvPr id="1134600" name="矩形 1134599"/>
            <p:cNvSpPr/>
            <p:nvPr/>
          </p:nvSpPr>
          <p:spPr>
            <a:xfrm>
              <a:off x="1163" y="2274"/>
              <a:ext cx="3441" cy="524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80000"/>
                </a:lnSpc>
              </a:pP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答</a:t>
              </a:r>
              <a:r>
                <a:rPr lang="en-US" altLang="zh-CN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: 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平均每分钟走        </a:t>
              </a:r>
              <a:r>
                <a:rPr lang="en-US" altLang="zh-CN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km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。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34601" name="组合 1134600"/>
            <p:cNvGrpSpPr/>
            <p:nvPr/>
          </p:nvGrpSpPr>
          <p:grpSpPr>
            <a:xfrm>
              <a:off x="2808" y="2288"/>
              <a:ext cx="480" cy="558"/>
              <a:chOff x="1720" y="2328"/>
              <a:chExt cx="480" cy="558"/>
            </a:xfrm>
          </p:grpSpPr>
          <p:sp>
            <p:nvSpPr>
              <p:cNvPr id="1134602" name="矩形 1134601"/>
              <p:cNvSpPr/>
              <p:nvPr/>
            </p:nvSpPr>
            <p:spPr>
              <a:xfrm>
                <a:off x="1720" y="2328"/>
                <a:ext cx="480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15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34603" name="直接连接符 1134602"/>
              <p:cNvSpPr/>
              <p:nvPr/>
            </p:nvSpPr>
            <p:spPr>
              <a:xfrm>
                <a:off x="1830" y="2607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34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34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64610" name="矩形 964609"/>
          <p:cNvSpPr/>
          <p:nvPr/>
        </p:nvSpPr>
        <p:spPr>
          <a:xfrm>
            <a:off x="611188" y="1268413"/>
            <a:ext cx="6408737" cy="519112"/>
          </a:xfrm>
          <a:prstGeom prst="rect">
            <a:avLst/>
          </a:prstGeom>
          <a:noFill/>
          <a:ln w="1587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把桌上的东西平均分给两个同学。</a:t>
            </a:r>
            <a:endParaRPr lang="zh-CN" altLang="en-US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964615" name="图片 964614" descr="p-60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613" y="2781300"/>
            <a:ext cx="3925887" cy="24177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64618" name="组合 964617"/>
          <p:cNvGrpSpPr/>
          <p:nvPr/>
        </p:nvGrpSpPr>
        <p:grpSpPr>
          <a:xfrm>
            <a:off x="969963" y="5561013"/>
            <a:ext cx="7705725" cy="531812"/>
            <a:chOff x="521" y="3340"/>
            <a:chExt cx="4854" cy="335"/>
          </a:xfrm>
        </p:grpSpPr>
        <p:sp>
          <p:nvSpPr>
            <p:cNvPr id="964613" name="矩形 964612"/>
            <p:cNvSpPr/>
            <p:nvPr/>
          </p:nvSpPr>
          <p:spPr>
            <a:xfrm>
              <a:off x="521" y="3340"/>
              <a:ext cx="4854" cy="317"/>
            </a:xfrm>
            <a:prstGeom prst="rect">
              <a:avLst/>
            </a:prstGeom>
            <a:noFill/>
            <a:ln w="15875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每人平均分到</a:t>
              </a:r>
              <a:r>
                <a:rPr lang="zh-CN" altLang="en-US" sz="2700" b="0" baseline="0" dirty="0">
                  <a:solidFill>
                    <a:srgbClr val="CC0099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r>
                <a:rPr lang="en-US" altLang="zh-CN" sz="2700" b="0" baseline="0">
                  <a:solidFill>
                    <a:srgbClr val="CC0099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____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块       ，</a:t>
              </a:r>
              <a:r>
                <a:rPr lang="en-US" altLang="zh-CN" sz="2700" b="0" baseline="0">
                  <a:solidFill>
                    <a:srgbClr val="CC0099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____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包               。</a:t>
              </a:r>
              <a:endParaRPr lang="zh-CN" altLang="en-US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964616" name="图片 964615" descr="p-61-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77" y="3362"/>
              <a:ext cx="310" cy="3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64617" name="图片 964616" descr="p-61-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56" y="3355"/>
              <a:ext cx="677" cy="28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64633" name="组合 964632"/>
          <p:cNvGrpSpPr/>
          <p:nvPr/>
        </p:nvGrpSpPr>
        <p:grpSpPr>
          <a:xfrm>
            <a:off x="6035675" y="2408238"/>
            <a:ext cx="1344613" cy="1020762"/>
            <a:chOff x="3530" y="1562"/>
            <a:chExt cx="847" cy="643"/>
          </a:xfrm>
        </p:grpSpPr>
        <p:grpSp>
          <p:nvGrpSpPr>
            <p:cNvPr id="964631" name="组合 964630"/>
            <p:cNvGrpSpPr/>
            <p:nvPr/>
          </p:nvGrpSpPr>
          <p:grpSpPr>
            <a:xfrm>
              <a:off x="3530" y="1562"/>
              <a:ext cx="847" cy="643"/>
              <a:chOff x="3732" y="1480"/>
              <a:chExt cx="847" cy="643"/>
            </a:xfrm>
          </p:grpSpPr>
          <p:sp>
            <p:nvSpPr>
              <p:cNvPr id="964628" name="椭圆 964627"/>
              <p:cNvSpPr/>
              <p:nvPr/>
            </p:nvSpPr>
            <p:spPr>
              <a:xfrm>
                <a:off x="3742" y="1480"/>
                <a:ext cx="837" cy="447"/>
              </a:xfrm>
              <a:prstGeom prst="ellipse">
                <a:avLst/>
              </a:prstGeom>
              <a:solidFill>
                <a:srgbClr val="FFFFCC"/>
              </a:solidFill>
              <a:ln w="19050" cap="flat" cmpd="sng">
                <a:solidFill>
                  <a:srgbClr val="3399FF"/>
                </a:solidFill>
                <a:prstDash val="solid"/>
                <a:headEnd type="none" w="med" len="med"/>
                <a:tailEnd type="none" w="lg" len="lg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64629" name="椭圆 964628"/>
              <p:cNvSpPr/>
              <p:nvPr/>
            </p:nvSpPr>
            <p:spPr>
              <a:xfrm>
                <a:off x="3833" y="1972"/>
                <a:ext cx="181" cy="97"/>
              </a:xfrm>
              <a:prstGeom prst="ellipse">
                <a:avLst/>
              </a:prstGeom>
              <a:solidFill>
                <a:srgbClr val="FFFFCC"/>
              </a:solidFill>
              <a:ln w="19050" cap="flat" cmpd="sng">
                <a:solidFill>
                  <a:srgbClr val="3399FF"/>
                </a:solidFill>
                <a:prstDash val="solid"/>
                <a:headEnd type="none" w="med" len="med"/>
                <a:tailEnd type="none" w="lg" len="lg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64630" name="椭圆 964629"/>
              <p:cNvSpPr/>
              <p:nvPr/>
            </p:nvSpPr>
            <p:spPr>
              <a:xfrm>
                <a:off x="3732" y="2069"/>
                <a:ext cx="101" cy="54"/>
              </a:xfrm>
              <a:prstGeom prst="ellipse">
                <a:avLst/>
              </a:prstGeom>
              <a:solidFill>
                <a:srgbClr val="FFFFCC"/>
              </a:solidFill>
              <a:ln w="19050" cap="flat" cmpd="sng">
                <a:solidFill>
                  <a:srgbClr val="3399FF"/>
                </a:solidFill>
                <a:prstDash val="solid"/>
                <a:headEnd type="none" w="med" len="med"/>
                <a:tailEnd type="none" w="lg" len="lg"/>
              </a:ln>
            </p:spPr>
            <p:txBody>
              <a:bodyPr/>
              <a:p>
                <a:endParaRPr lang="zh-CN" altLang="en-US"/>
              </a:p>
            </p:txBody>
          </p:sp>
        </p:grpSp>
        <p:pic>
          <p:nvPicPr>
            <p:cNvPr id="964632" name="图片 964631" descr="p-61-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33" y="1616"/>
              <a:ext cx="284" cy="31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64638" name="组合 964637"/>
          <p:cNvGrpSpPr/>
          <p:nvPr/>
        </p:nvGrpSpPr>
        <p:grpSpPr>
          <a:xfrm>
            <a:off x="3417888" y="5207000"/>
            <a:ext cx="346075" cy="885825"/>
            <a:chOff x="2293" y="3206"/>
            <a:chExt cx="218" cy="558"/>
          </a:xfrm>
        </p:grpSpPr>
        <p:sp>
          <p:nvSpPr>
            <p:cNvPr id="964639" name="矩形 964638"/>
            <p:cNvSpPr/>
            <p:nvPr/>
          </p:nvSpPr>
          <p:spPr>
            <a:xfrm>
              <a:off x="2293" y="3206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64640" name="直接连接符 964639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64648" name="组合 964647"/>
          <p:cNvGrpSpPr/>
          <p:nvPr/>
        </p:nvGrpSpPr>
        <p:grpSpPr>
          <a:xfrm>
            <a:off x="5464175" y="5214938"/>
            <a:ext cx="346075" cy="885825"/>
            <a:chOff x="2293" y="3206"/>
            <a:chExt cx="218" cy="558"/>
          </a:xfrm>
        </p:grpSpPr>
        <p:sp>
          <p:nvSpPr>
            <p:cNvPr id="964649" name="矩形 964648"/>
            <p:cNvSpPr/>
            <p:nvPr/>
          </p:nvSpPr>
          <p:spPr>
            <a:xfrm>
              <a:off x="2293" y="3206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64650" name="直接连接符 964649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64653" name="组合 964652"/>
          <p:cNvGrpSpPr/>
          <p:nvPr/>
        </p:nvGrpSpPr>
        <p:grpSpPr>
          <a:xfrm>
            <a:off x="1619250" y="1865313"/>
            <a:ext cx="3606800" cy="1100137"/>
            <a:chOff x="880" y="1175"/>
            <a:chExt cx="2272" cy="693"/>
          </a:xfrm>
        </p:grpSpPr>
        <p:pic>
          <p:nvPicPr>
            <p:cNvPr id="964651" name="图片 964650" descr="P-03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81" y="1194"/>
              <a:ext cx="1875" cy="674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64652" name="组合 964651"/>
            <p:cNvGrpSpPr/>
            <p:nvPr/>
          </p:nvGrpSpPr>
          <p:grpSpPr>
            <a:xfrm>
              <a:off x="880" y="1175"/>
              <a:ext cx="2272" cy="558"/>
              <a:chOff x="880" y="1175"/>
              <a:chExt cx="2272" cy="558"/>
            </a:xfrm>
          </p:grpSpPr>
          <p:pic>
            <p:nvPicPr>
              <p:cNvPr id="964619" name="图片 964618" descr="p-61-5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343" y="1295"/>
                <a:ext cx="243" cy="2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64620" name="矩形 964619"/>
              <p:cNvSpPr/>
              <p:nvPr/>
            </p:nvSpPr>
            <p:spPr>
              <a:xfrm>
                <a:off x="880" y="1280"/>
                <a:ext cx="2272" cy="317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/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我能分到     个      。</a:t>
                </a:r>
                <a:endPara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grpSp>
            <p:nvGrpSpPr>
              <p:cNvPr id="964623" name="组合 964622"/>
              <p:cNvGrpSpPr/>
              <p:nvPr/>
            </p:nvGrpSpPr>
            <p:grpSpPr>
              <a:xfrm>
                <a:off x="1836" y="1175"/>
                <a:ext cx="218" cy="558"/>
                <a:chOff x="2293" y="3206"/>
                <a:chExt cx="218" cy="558"/>
              </a:xfrm>
            </p:grpSpPr>
            <p:sp>
              <p:nvSpPr>
                <p:cNvPr id="964624" name="矩形 964623"/>
                <p:cNvSpPr/>
                <p:nvPr/>
              </p:nvSpPr>
              <p:spPr>
                <a:xfrm>
                  <a:off x="2293" y="3206"/>
                  <a:ext cx="218" cy="558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 lIns="90000" tIns="46800" rIns="90000" bIns="46800" anchor="t">
                  <a:spAutoFit/>
                </a:bodyPr>
                <a:p>
                  <a:pPr lvl="0"/>
                  <a:r>
                    <a:rPr lang="en-US" altLang="zh-CN" sz="2600" b="1" baseline="0">
                      <a:latin typeface="Times New Roman" panose="02020603050405020304" pitchFamily="18" charset="0"/>
                      <a:ea typeface="楷体_GB2312" pitchFamily="49" charset="-122"/>
                    </a:rPr>
                    <a:t>1</a:t>
                  </a:r>
                  <a:endPara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/>
                  <a:r>
                    <a:rPr lang="en-US" altLang="zh-CN" sz="2600" b="1" baseline="0">
                      <a:latin typeface="Times New Roman" panose="02020603050405020304" pitchFamily="18" charset="0"/>
                      <a:ea typeface="楷体_GB2312" pitchFamily="49" charset="-122"/>
                    </a:rPr>
                    <a:t>2</a:t>
                  </a:r>
                  <a:endPara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964625" name="直接连接符 964624"/>
                <p:cNvSpPr/>
                <p:nvPr/>
              </p:nvSpPr>
              <p:spPr>
                <a:xfrm>
                  <a:off x="2315" y="3485"/>
                  <a:ext cx="174" cy="0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64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64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35618" name="矩形 1135617"/>
          <p:cNvSpPr/>
          <p:nvPr/>
        </p:nvSpPr>
        <p:spPr>
          <a:xfrm>
            <a:off x="539750" y="1238250"/>
            <a:ext cx="64770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6. 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5619" name="矩形 1135618"/>
          <p:cNvSpPr/>
          <p:nvPr/>
        </p:nvSpPr>
        <p:spPr>
          <a:xfrm>
            <a:off x="1258888" y="3721100"/>
            <a:ext cx="2808287" cy="1654175"/>
          </a:xfrm>
          <a:prstGeom prst="rect">
            <a:avLst/>
          </a:prstGeom>
          <a:noFill/>
          <a:ln w="15875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9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每袋橙子是这盒橙子的         。</a:t>
            </a:r>
            <a:endParaRPr lang="zh-CN" altLang="en-US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35620" name="组合 1135619"/>
          <p:cNvGrpSpPr/>
          <p:nvPr/>
        </p:nvGrpSpPr>
        <p:grpSpPr>
          <a:xfrm>
            <a:off x="2268538" y="4602163"/>
            <a:ext cx="1008062" cy="914400"/>
            <a:chOff x="1314" y="2619"/>
            <a:chExt cx="635" cy="576"/>
          </a:xfrm>
        </p:grpSpPr>
        <p:sp>
          <p:nvSpPr>
            <p:cNvPr id="1135621" name="矩形 1135620"/>
            <p:cNvSpPr/>
            <p:nvPr/>
          </p:nvSpPr>
          <p:spPr>
            <a:xfrm>
              <a:off x="1314" y="2619"/>
              <a:ext cx="635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</a:t>
              </a:r>
              <a:r>
                <a:rPr lang="en-US" altLang="zh-CN" sz="2700" b="1" baseline="-2500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700" b="1" baseline="-2500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35622" name="直接连接符 1135621"/>
            <p:cNvSpPr/>
            <p:nvPr/>
          </p:nvSpPr>
          <p:spPr>
            <a:xfrm>
              <a:off x="1439" y="2907"/>
              <a:ext cx="386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35623" name="矩形 1135622"/>
          <p:cNvSpPr/>
          <p:nvPr/>
        </p:nvSpPr>
        <p:spPr>
          <a:xfrm>
            <a:off x="5675313" y="3721100"/>
            <a:ext cx="2857500" cy="1654175"/>
          </a:xfrm>
          <a:prstGeom prst="rect">
            <a:avLst/>
          </a:prstGeom>
          <a:noFill/>
          <a:ln w="15875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9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每对电池是这板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9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电池的         。</a:t>
            </a:r>
            <a:endParaRPr lang="zh-CN" altLang="en-US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35624" name="组合 1135623"/>
          <p:cNvGrpSpPr/>
          <p:nvPr/>
        </p:nvGrpSpPr>
        <p:grpSpPr>
          <a:xfrm>
            <a:off x="6683375" y="4602163"/>
            <a:ext cx="1008063" cy="914400"/>
            <a:chOff x="1314" y="2619"/>
            <a:chExt cx="635" cy="576"/>
          </a:xfrm>
        </p:grpSpPr>
        <p:sp>
          <p:nvSpPr>
            <p:cNvPr id="1135625" name="矩形 1135624"/>
            <p:cNvSpPr/>
            <p:nvPr/>
          </p:nvSpPr>
          <p:spPr>
            <a:xfrm>
              <a:off x="1314" y="2619"/>
              <a:ext cx="635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</a:t>
              </a:r>
              <a:r>
                <a:rPr lang="en-US" altLang="zh-CN" sz="2700" b="1" baseline="-2500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700" b="1" baseline="-2500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35626" name="直接连接符 1135625"/>
            <p:cNvSpPr/>
            <p:nvPr/>
          </p:nvSpPr>
          <p:spPr>
            <a:xfrm>
              <a:off x="1439" y="2907"/>
              <a:ext cx="386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pic>
        <p:nvPicPr>
          <p:cNvPr id="1135628" name="图片 1135627" descr="P-68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013" y="1844675"/>
            <a:ext cx="3240087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5629" name="图片 1135628" descr="P-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1263" y="1736725"/>
            <a:ext cx="3367087" cy="1882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5631" name="矩形 1135630"/>
          <p:cNvSpPr/>
          <p:nvPr/>
        </p:nvSpPr>
        <p:spPr>
          <a:xfrm>
            <a:off x="2386013" y="4630738"/>
            <a:ext cx="762000" cy="88582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26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ctr"/>
            <a:r>
              <a: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</a:t>
            </a:r>
            <a:endParaRPr lang="en-US" altLang="zh-CN" sz="26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5637" name="矩形 1135636"/>
          <p:cNvSpPr/>
          <p:nvPr/>
        </p:nvSpPr>
        <p:spPr>
          <a:xfrm>
            <a:off x="6804025" y="4632325"/>
            <a:ext cx="762000" cy="88582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26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ctr"/>
            <a:r>
              <a: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endParaRPr lang="en-US" altLang="zh-CN" sz="26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35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35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5631" grpId="0"/>
      <p:bldP spid="113563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89186" name="矩形 989185"/>
          <p:cNvSpPr/>
          <p:nvPr/>
        </p:nvSpPr>
        <p:spPr>
          <a:xfrm>
            <a:off x="612775" y="1238250"/>
            <a:ext cx="633571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7.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用分数表示下面图形中的阴影部分。</a:t>
            </a:r>
            <a:endParaRPr lang="zh-CN" altLang="en-US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989253" name="组合 989252"/>
          <p:cNvGrpSpPr/>
          <p:nvPr/>
        </p:nvGrpSpPr>
        <p:grpSpPr>
          <a:xfrm>
            <a:off x="1196975" y="2065338"/>
            <a:ext cx="2582863" cy="2894012"/>
            <a:chOff x="754" y="1301"/>
            <a:chExt cx="1627" cy="1823"/>
          </a:xfrm>
        </p:grpSpPr>
        <p:sp>
          <p:nvSpPr>
            <p:cNvPr id="989247" name="椭圆 989246"/>
            <p:cNvSpPr/>
            <p:nvPr/>
          </p:nvSpPr>
          <p:spPr>
            <a:xfrm>
              <a:off x="754" y="1301"/>
              <a:ext cx="1627" cy="1823"/>
            </a:xfrm>
            <a:prstGeom prst="ellipse">
              <a:avLst/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989212" name="组合 989211"/>
            <p:cNvGrpSpPr/>
            <p:nvPr/>
          </p:nvGrpSpPr>
          <p:grpSpPr>
            <a:xfrm>
              <a:off x="976" y="1677"/>
              <a:ext cx="401" cy="487"/>
              <a:chOff x="1202" y="1525"/>
              <a:chExt cx="512" cy="532"/>
            </a:xfrm>
          </p:grpSpPr>
          <p:pic>
            <p:nvPicPr>
              <p:cNvPr id="989205" name="图片 989204" descr="小棒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202" y="1525"/>
                <a:ext cx="104" cy="5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89207" name="图片 989206" descr="小棒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405" y="1525"/>
                <a:ext cx="104" cy="5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89208" name="图片 989207" descr="小棒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10" y="1525"/>
                <a:ext cx="104" cy="5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989211" name="组合 989210"/>
            <p:cNvGrpSpPr/>
            <p:nvPr/>
          </p:nvGrpSpPr>
          <p:grpSpPr>
            <a:xfrm>
              <a:off x="1773" y="1677"/>
              <a:ext cx="401" cy="487"/>
              <a:chOff x="1202" y="2115"/>
              <a:chExt cx="512" cy="532"/>
            </a:xfrm>
          </p:grpSpPr>
          <p:pic>
            <p:nvPicPr>
              <p:cNvPr id="989204" name="图片 989203" descr="小棒-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02" y="2115"/>
                <a:ext cx="104" cy="5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89209" name="图片 989208" descr="小棒-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06" y="2115"/>
                <a:ext cx="104" cy="5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89210" name="图片 989209" descr="小棒-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10" y="2115"/>
                <a:ext cx="104" cy="5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989216" name="组合 989215"/>
            <p:cNvGrpSpPr/>
            <p:nvPr/>
          </p:nvGrpSpPr>
          <p:grpSpPr>
            <a:xfrm>
              <a:off x="1375" y="2424"/>
              <a:ext cx="400" cy="487"/>
              <a:chOff x="1202" y="1525"/>
              <a:chExt cx="512" cy="532"/>
            </a:xfrm>
          </p:grpSpPr>
          <p:pic>
            <p:nvPicPr>
              <p:cNvPr id="989217" name="图片 989216" descr="小棒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202" y="1525"/>
                <a:ext cx="104" cy="5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89218" name="图片 989217" descr="小棒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405" y="1525"/>
                <a:ext cx="104" cy="5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89219" name="图片 989218" descr="小棒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10" y="1525"/>
                <a:ext cx="104" cy="5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989249" name="直接连接符 989248"/>
            <p:cNvSpPr/>
            <p:nvPr/>
          </p:nvSpPr>
          <p:spPr>
            <a:xfrm rot="-5400000">
              <a:off x="1109" y="1759"/>
              <a:ext cx="917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989250" name="直接连接符 989249"/>
            <p:cNvSpPr/>
            <p:nvPr/>
          </p:nvSpPr>
          <p:spPr>
            <a:xfrm flipH="1">
              <a:off x="817" y="2211"/>
              <a:ext cx="759" cy="35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989251" name="直接连接符 989250"/>
            <p:cNvSpPr/>
            <p:nvPr/>
          </p:nvSpPr>
          <p:spPr>
            <a:xfrm>
              <a:off x="1562" y="2211"/>
              <a:ext cx="759" cy="35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89254" name="组合 989253"/>
          <p:cNvGrpSpPr/>
          <p:nvPr/>
        </p:nvGrpSpPr>
        <p:grpSpPr>
          <a:xfrm>
            <a:off x="2411413" y="5084763"/>
            <a:ext cx="346075" cy="885825"/>
            <a:chOff x="2293" y="3206"/>
            <a:chExt cx="218" cy="558"/>
          </a:xfrm>
        </p:grpSpPr>
        <p:sp>
          <p:nvSpPr>
            <p:cNvPr id="989255" name="矩形 989254"/>
            <p:cNvSpPr/>
            <p:nvPr/>
          </p:nvSpPr>
          <p:spPr>
            <a:xfrm>
              <a:off x="2293" y="3206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89256" name="直接连接符 989255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89257" name="组合 989256"/>
          <p:cNvGrpSpPr/>
          <p:nvPr/>
        </p:nvGrpSpPr>
        <p:grpSpPr>
          <a:xfrm>
            <a:off x="6156325" y="5084763"/>
            <a:ext cx="346075" cy="885825"/>
            <a:chOff x="2293" y="3206"/>
            <a:chExt cx="218" cy="558"/>
          </a:xfrm>
        </p:grpSpPr>
        <p:sp>
          <p:nvSpPr>
            <p:cNvPr id="989258" name="矩形 989257"/>
            <p:cNvSpPr/>
            <p:nvPr/>
          </p:nvSpPr>
          <p:spPr>
            <a:xfrm>
              <a:off x="2293" y="3206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89259" name="直接连接符 989258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89282" name="组合 989281"/>
          <p:cNvGrpSpPr/>
          <p:nvPr/>
        </p:nvGrpSpPr>
        <p:grpSpPr>
          <a:xfrm>
            <a:off x="4211638" y="2212975"/>
            <a:ext cx="4248150" cy="2655888"/>
            <a:chOff x="2653" y="1394"/>
            <a:chExt cx="2676" cy="1673"/>
          </a:xfrm>
        </p:grpSpPr>
        <p:grpSp>
          <p:nvGrpSpPr>
            <p:cNvPr id="989281" name="组合 989280"/>
            <p:cNvGrpSpPr/>
            <p:nvPr/>
          </p:nvGrpSpPr>
          <p:grpSpPr>
            <a:xfrm>
              <a:off x="2653" y="1394"/>
              <a:ext cx="2676" cy="1673"/>
              <a:chOff x="2653" y="1394"/>
              <a:chExt cx="2676" cy="1673"/>
            </a:xfrm>
          </p:grpSpPr>
          <p:sp>
            <p:nvSpPr>
              <p:cNvPr id="989262" name="椭圆 989261"/>
              <p:cNvSpPr/>
              <p:nvPr/>
            </p:nvSpPr>
            <p:spPr>
              <a:xfrm>
                <a:off x="2653" y="1394"/>
                <a:ext cx="2676" cy="1673"/>
              </a:xfrm>
              <a:prstGeom prst="ellipse">
                <a:avLst/>
              </a:prstGeom>
              <a:solidFill>
                <a:schemeClr val="bg1"/>
              </a:solidFill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lg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89263" name="直接连接符 989262"/>
              <p:cNvSpPr/>
              <p:nvPr/>
            </p:nvSpPr>
            <p:spPr>
              <a:xfrm>
                <a:off x="2653" y="2231"/>
                <a:ext cx="2676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lg"/>
              </a:ln>
            </p:spPr>
          </p:sp>
          <p:sp>
            <p:nvSpPr>
              <p:cNvPr id="989264" name="直接连接符 989263"/>
              <p:cNvSpPr/>
              <p:nvPr/>
            </p:nvSpPr>
            <p:spPr>
              <a:xfrm>
                <a:off x="3991" y="1394"/>
                <a:ext cx="0" cy="1673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lg"/>
              </a:ln>
            </p:spPr>
          </p:sp>
        </p:grpSp>
        <p:sp>
          <p:nvSpPr>
            <p:cNvPr id="989265" name="立方体 989264"/>
            <p:cNvSpPr/>
            <p:nvPr/>
          </p:nvSpPr>
          <p:spPr>
            <a:xfrm>
              <a:off x="3021" y="1721"/>
              <a:ext cx="362" cy="136"/>
            </a:xfrm>
            <a:prstGeom prst="cube">
              <a:avLst>
                <a:gd name="adj" fmla="val 25000"/>
              </a:avLst>
            </a:prstGeom>
            <a:solidFill>
              <a:srgbClr val="CC99FF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89266" name="立方体 989265"/>
            <p:cNvSpPr/>
            <p:nvPr/>
          </p:nvSpPr>
          <p:spPr>
            <a:xfrm>
              <a:off x="3021" y="1978"/>
              <a:ext cx="362" cy="136"/>
            </a:xfrm>
            <a:prstGeom prst="cube">
              <a:avLst>
                <a:gd name="adj" fmla="val 25000"/>
              </a:avLst>
            </a:prstGeom>
            <a:solidFill>
              <a:srgbClr val="CC99FF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89267" name="立方体 989266"/>
            <p:cNvSpPr/>
            <p:nvPr/>
          </p:nvSpPr>
          <p:spPr>
            <a:xfrm>
              <a:off x="3525" y="1978"/>
              <a:ext cx="362" cy="136"/>
            </a:xfrm>
            <a:prstGeom prst="cube">
              <a:avLst>
                <a:gd name="adj" fmla="val 25000"/>
              </a:avLst>
            </a:prstGeom>
            <a:solidFill>
              <a:srgbClr val="CC99FF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89268" name="立方体 989267"/>
            <p:cNvSpPr/>
            <p:nvPr/>
          </p:nvSpPr>
          <p:spPr>
            <a:xfrm>
              <a:off x="3525" y="1721"/>
              <a:ext cx="362" cy="136"/>
            </a:xfrm>
            <a:prstGeom prst="cube">
              <a:avLst>
                <a:gd name="adj" fmla="val 25000"/>
              </a:avLst>
            </a:prstGeom>
            <a:solidFill>
              <a:srgbClr val="CC99FF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89269" name="立方体 989268"/>
            <p:cNvSpPr/>
            <p:nvPr/>
          </p:nvSpPr>
          <p:spPr>
            <a:xfrm>
              <a:off x="4124" y="1721"/>
              <a:ext cx="362" cy="136"/>
            </a:xfrm>
            <a:prstGeom prst="cube">
              <a:avLst>
                <a:gd name="adj" fmla="val 25000"/>
              </a:avLst>
            </a:prstGeom>
            <a:solidFill>
              <a:srgbClr val="CC99FF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89270" name="立方体 989269"/>
            <p:cNvSpPr/>
            <p:nvPr/>
          </p:nvSpPr>
          <p:spPr>
            <a:xfrm>
              <a:off x="4124" y="1978"/>
              <a:ext cx="362" cy="136"/>
            </a:xfrm>
            <a:prstGeom prst="cube">
              <a:avLst>
                <a:gd name="adj" fmla="val 25000"/>
              </a:avLst>
            </a:prstGeom>
            <a:solidFill>
              <a:srgbClr val="CC99FF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89271" name="立方体 989270"/>
            <p:cNvSpPr/>
            <p:nvPr/>
          </p:nvSpPr>
          <p:spPr>
            <a:xfrm>
              <a:off x="4578" y="1978"/>
              <a:ext cx="362" cy="136"/>
            </a:xfrm>
            <a:prstGeom prst="cube">
              <a:avLst>
                <a:gd name="adj" fmla="val 25000"/>
              </a:avLst>
            </a:prstGeom>
            <a:solidFill>
              <a:srgbClr val="CC99FF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89272" name="立方体 989271"/>
            <p:cNvSpPr/>
            <p:nvPr/>
          </p:nvSpPr>
          <p:spPr>
            <a:xfrm>
              <a:off x="4578" y="1721"/>
              <a:ext cx="362" cy="136"/>
            </a:xfrm>
            <a:prstGeom prst="cube">
              <a:avLst>
                <a:gd name="adj" fmla="val 25000"/>
              </a:avLst>
            </a:prstGeom>
            <a:solidFill>
              <a:srgbClr val="CC99FF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89273" name="立方体 989272"/>
            <p:cNvSpPr/>
            <p:nvPr/>
          </p:nvSpPr>
          <p:spPr>
            <a:xfrm>
              <a:off x="3021" y="2341"/>
              <a:ext cx="362" cy="136"/>
            </a:xfrm>
            <a:prstGeom prst="cube">
              <a:avLst>
                <a:gd name="adj" fmla="val 25000"/>
              </a:avLst>
            </a:prstGeom>
            <a:solidFill>
              <a:srgbClr val="CC99FF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89274" name="立方体 989273"/>
            <p:cNvSpPr/>
            <p:nvPr/>
          </p:nvSpPr>
          <p:spPr>
            <a:xfrm>
              <a:off x="3021" y="2608"/>
              <a:ext cx="362" cy="136"/>
            </a:xfrm>
            <a:prstGeom prst="cube">
              <a:avLst>
                <a:gd name="adj" fmla="val 25000"/>
              </a:avLst>
            </a:prstGeom>
            <a:solidFill>
              <a:srgbClr val="CC99FF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89275" name="立方体 989274"/>
            <p:cNvSpPr/>
            <p:nvPr/>
          </p:nvSpPr>
          <p:spPr>
            <a:xfrm>
              <a:off x="3525" y="2608"/>
              <a:ext cx="362" cy="136"/>
            </a:xfrm>
            <a:prstGeom prst="cube">
              <a:avLst>
                <a:gd name="adj" fmla="val 25000"/>
              </a:avLst>
            </a:prstGeom>
            <a:solidFill>
              <a:srgbClr val="CC99FF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89276" name="立方体 989275"/>
            <p:cNvSpPr/>
            <p:nvPr/>
          </p:nvSpPr>
          <p:spPr>
            <a:xfrm>
              <a:off x="3525" y="2341"/>
              <a:ext cx="362" cy="136"/>
            </a:xfrm>
            <a:prstGeom prst="cube">
              <a:avLst>
                <a:gd name="adj" fmla="val 25000"/>
              </a:avLst>
            </a:prstGeom>
            <a:solidFill>
              <a:srgbClr val="CC99FF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89277" name="立方体 989276"/>
            <p:cNvSpPr/>
            <p:nvPr/>
          </p:nvSpPr>
          <p:spPr>
            <a:xfrm>
              <a:off x="4124" y="2341"/>
              <a:ext cx="362" cy="136"/>
            </a:xfrm>
            <a:prstGeom prst="cube">
              <a:avLst>
                <a:gd name="adj" fmla="val 25000"/>
              </a:avLst>
            </a:prstGeom>
            <a:noFill/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89278" name="立方体 989277"/>
            <p:cNvSpPr/>
            <p:nvPr/>
          </p:nvSpPr>
          <p:spPr>
            <a:xfrm>
              <a:off x="4124" y="2608"/>
              <a:ext cx="362" cy="136"/>
            </a:xfrm>
            <a:prstGeom prst="cube">
              <a:avLst>
                <a:gd name="adj" fmla="val 25000"/>
              </a:avLst>
            </a:prstGeom>
            <a:noFill/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89279" name="立方体 989278"/>
            <p:cNvSpPr/>
            <p:nvPr/>
          </p:nvSpPr>
          <p:spPr>
            <a:xfrm>
              <a:off x="4578" y="2608"/>
              <a:ext cx="362" cy="136"/>
            </a:xfrm>
            <a:prstGeom prst="cube">
              <a:avLst>
                <a:gd name="adj" fmla="val 25000"/>
              </a:avLst>
            </a:prstGeom>
            <a:noFill/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89280" name="立方体 989279"/>
            <p:cNvSpPr/>
            <p:nvPr/>
          </p:nvSpPr>
          <p:spPr>
            <a:xfrm>
              <a:off x="4578" y="2341"/>
              <a:ext cx="362" cy="136"/>
            </a:xfrm>
            <a:prstGeom prst="cube">
              <a:avLst>
                <a:gd name="adj" fmla="val 25000"/>
              </a:avLst>
            </a:prstGeom>
            <a:noFill/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8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8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89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89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38690" name="矩形 1138689"/>
          <p:cNvSpPr/>
          <p:nvPr/>
        </p:nvSpPr>
        <p:spPr>
          <a:xfrm>
            <a:off x="611188" y="1179513"/>
            <a:ext cx="6461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8. 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38763" name="组合 1138762"/>
          <p:cNvGrpSpPr/>
          <p:nvPr/>
        </p:nvGrpSpPr>
        <p:grpSpPr>
          <a:xfrm>
            <a:off x="800100" y="981075"/>
            <a:ext cx="7200900" cy="3665538"/>
            <a:chOff x="504" y="618"/>
            <a:chExt cx="4536" cy="2309"/>
          </a:xfrm>
        </p:grpSpPr>
        <p:pic>
          <p:nvPicPr>
            <p:cNvPr id="1138740" name="图片 1138739" descr="P-68-0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4" y="1344"/>
              <a:ext cx="4536" cy="158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38762" name="组合 1138761"/>
            <p:cNvGrpSpPr/>
            <p:nvPr/>
          </p:nvGrpSpPr>
          <p:grpSpPr>
            <a:xfrm>
              <a:off x="821" y="618"/>
              <a:ext cx="2150" cy="998"/>
              <a:chOff x="821" y="618"/>
              <a:chExt cx="2150" cy="998"/>
            </a:xfrm>
          </p:grpSpPr>
          <p:pic>
            <p:nvPicPr>
              <p:cNvPr id="1138742" name="图片 1138741" descr="P-060"/>
              <p:cNvPicPr>
                <a:picLocks noChangeAspect="1"/>
              </p:cNvPicPr>
              <p:nvPr/>
            </p:nvPicPr>
            <p:blipFill>
              <a:blip r:embed="rId3"/>
              <a:srcRect l="-8673" t="-9926" r="-5890" b="-13896"/>
              <a:stretch>
                <a:fillRect/>
              </a:stretch>
            </p:blipFill>
            <p:spPr>
              <a:xfrm>
                <a:off x="821" y="618"/>
                <a:ext cx="1770" cy="99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38738" name="矩形 1138737"/>
              <p:cNvSpPr/>
              <p:nvPr/>
            </p:nvSpPr>
            <p:spPr>
              <a:xfrm>
                <a:off x="1002" y="653"/>
                <a:ext cx="1969" cy="68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just">
                  <a:lnSpc>
                    <a:spcPct val="120000"/>
                  </a:lnSpc>
                </a:pP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我给大家买了</a:t>
                </a:r>
                <a:endPara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just">
                  <a:lnSpc>
                    <a:spcPct val="120000"/>
                  </a:lnSpc>
                </a:pPr>
                <a:r>
                  <a:rPr lang="en-US" altLang="zh-CN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5 m </a:t>
                </a: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的红绸带。</a:t>
                </a:r>
                <a:endPara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</p:grpSp>
      <p:grpSp>
        <p:nvGrpSpPr>
          <p:cNvPr id="1138747" name="组合 1138746"/>
          <p:cNvGrpSpPr/>
          <p:nvPr/>
        </p:nvGrpSpPr>
        <p:grpSpPr>
          <a:xfrm>
            <a:off x="4400550" y="1484313"/>
            <a:ext cx="4132263" cy="1584325"/>
            <a:chOff x="2607" y="1389"/>
            <a:chExt cx="2603" cy="998"/>
          </a:xfrm>
        </p:grpSpPr>
        <p:sp>
          <p:nvSpPr>
            <p:cNvPr id="1138744" name="圆角矩形 1138743"/>
            <p:cNvSpPr/>
            <p:nvPr/>
          </p:nvSpPr>
          <p:spPr>
            <a:xfrm>
              <a:off x="2607" y="1389"/>
              <a:ext cx="2603" cy="716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8741" name="矩形 1138740"/>
            <p:cNvSpPr/>
            <p:nvPr/>
          </p:nvSpPr>
          <p:spPr>
            <a:xfrm>
              <a:off x="2653" y="1407"/>
              <a:ext cx="2500" cy="68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12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表演这个节目需要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6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个女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生，平均每人分几米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?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38745" name="椭圆 1138744"/>
            <p:cNvSpPr/>
            <p:nvPr/>
          </p:nvSpPr>
          <p:spPr>
            <a:xfrm>
              <a:off x="3240" y="2185"/>
              <a:ext cx="320" cy="141"/>
            </a:xfrm>
            <a:prstGeom prst="ellipse">
              <a:avLst/>
            </a:prstGeom>
            <a:solidFill>
              <a:srgbClr val="FFFF99"/>
            </a:solidFill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8746" name="椭圆 1138745"/>
            <p:cNvSpPr/>
            <p:nvPr/>
          </p:nvSpPr>
          <p:spPr>
            <a:xfrm>
              <a:off x="3198" y="2313"/>
              <a:ext cx="167" cy="74"/>
            </a:xfrm>
            <a:prstGeom prst="ellipse">
              <a:avLst/>
            </a:prstGeom>
            <a:solidFill>
              <a:srgbClr val="FFFF99"/>
            </a:solidFill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38760" name="组合 1138759"/>
          <p:cNvGrpSpPr/>
          <p:nvPr/>
        </p:nvGrpSpPr>
        <p:grpSpPr>
          <a:xfrm>
            <a:off x="2759075" y="4630738"/>
            <a:ext cx="3222625" cy="885825"/>
            <a:chOff x="1738" y="2963"/>
            <a:chExt cx="2030" cy="558"/>
          </a:xfrm>
        </p:grpSpPr>
        <p:sp>
          <p:nvSpPr>
            <p:cNvPr id="1138749" name="矩形 1138748"/>
            <p:cNvSpPr/>
            <p:nvPr/>
          </p:nvSpPr>
          <p:spPr>
            <a:xfrm>
              <a:off x="1738" y="3079"/>
              <a:ext cx="203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÷6</a:t>
              </a:r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 =      </a:t>
              </a:r>
              <a:r>
                <a:rPr lang="en-US" altLang="zh-CN" sz="2800" b="1" baseline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m</a:t>
              </a:r>
              <a:r>
                <a:rPr lang="en-US" altLang="zh-CN" sz="2800" b="1" baseline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8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138750" name="组合 1138749"/>
            <p:cNvGrpSpPr/>
            <p:nvPr/>
          </p:nvGrpSpPr>
          <p:grpSpPr>
            <a:xfrm>
              <a:off x="2389" y="2963"/>
              <a:ext cx="480" cy="558"/>
              <a:chOff x="1720" y="2328"/>
              <a:chExt cx="480" cy="558"/>
            </a:xfrm>
          </p:grpSpPr>
          <p:sp>
            <p:nvSpPr>
              <p:cNvPr id="1138751" name="矩形 1138750"/>
              <p:cNvSpPr/>
              <p:nvPr/>
            </p:nvSpPr>
            <p:spPr>
              <a:xfrm>
                <a:off x="1720" y="2328"/>
                <a:ext cx="480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38752" name="直接连接符 1138751"/>
              <p:cNvSpPr/>
              <p:nvPr/>
            </p:nvSpPr>
            <p:spPr>
              <a:xfrm>
                <a:off x="1830" y="2607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38759" name="组合 1138758"/>
          <p:cNvGrpSpPr/>
          <p:nvPr/>
        </p:nvGrpSpPr>
        <p:grpSpPr>
          <a:xfrm>
            <a:off x="2268538" y="5257800"/>
            <a:ext cx="5462587" cy="908050"/>
            <a:chOff x="1429" y="3402"/>
            <a:chExt cx="3441" cy="572"/>
          </a:xfrm>
        </p:grpSpPr>
        <p:sp>
          <p:nvSpPr>
            <p:cNvPr id="1138754" name="矩形 1138753"/>
            <p:cNvSpPr/>
            <p:nvPr/>
          </p:nvSpPr>
          <p:spPr>
            <a:xfrm>
              <a:off x="1429" y="3402"/>
              <a:ext cx="3441" cy="524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80000"/>
                </a:lnSpc>
              </a:pP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答</a:t>
              </a:r>
              <a:r>
                <a:rPr lang="en-US" altLang="zh-CN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: 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平均每人分       </a:t>
              </a:r>
              <a:r>
                <a:rPr lang="en-US" altLang="zh-CN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m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。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38755" name="组合 1138754"/>
            <p:cNvGrpSpPr/>
            <p:nvPr/>
          </p:nvGrpSpPr>
          <p:grpSpPr>
            <a:xfrm>
              <a:off x="2880" y="3416"/>
              <a:ext cx="480" cy="558"/>
              <a:chOff x="1720" y="2328"/>
              <a:chExt cx="480" cy="558"/>
            </a:xfrm>
          </p:grpSpPr>
          <p:sp>
            <p:nvSpPr>
              <p:cNvPr id="1138756" name="矩形 1138755"/>
              <p:cNvSpPr/>
              <p:nvPr/>
            </p:nvSpPr>
            <p:spPr>
              <a:xfrm>
                <a:off x="1720" y="2328"/>
                <a:ext cx="480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38757" name="直接连接符 1138756"/>
              <p:cNvSpPr/>
              <p:nvPr/>
            </p:nvSpPr>
            <p:spPr>
              <a:xfrm>
                <a:off x="1830" y="2607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38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38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36643" name="矩形 1136642"/>
          <p:cNvSpPr/>
          <p:nvPr/>
        </p:nvSpPr>
        <p:spPr>
          <a:xfrm>
            <a:off x="539750" y="1198563"/>
            <a:ext cx="9361488" cy="1327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9.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这叫纺锤树，生长在南美洲的巴西高原上。它的根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系发达，可以贮存很多水分。</a:t>
            </a:r>
            <a:endParaRPr lang="zh-CN" altLang="en-US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136644" name="图片 1136643" descr="p-68-2"/>
          <p:cNvPicPr>
            <a:picLocks noChangeAspect="1"/>
          </p:cNvPicPr>
          <p:nvPr/>
        </p:nvPicPr>
        <p:blipFill>
          <a:blip r:embed="rId2"/>
          <a:srcRect r="34883"/>
          <a:stretch>
            <a:fillRect/>
          </a:stretch>
        </p:blipFill>
        <p:spPr>
          <a:xfrm>
            <a:off x="5003800" y="2493963"/>
            <a:ext cx="3378200" cy="38877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36650" name="组合 1136649"/>
          <p:cNvGrpSpPr/>
          <p:nvPr/>
        </p:nvGrpSpPr>
        <p:grpSpPr>
          <a:xfrm>
            <a:off x="1260475" y="3016250"/>
            <a:ext cx="3095625" cy="2500313"/>
            <a:chOff x="794" y="1583"/>
            <a:chExt cx="1950" cy="1575"/>
          </a:xfrm>
        </p:grpSpPr>
        <p:pic>
          <p:nvPicPr>
            <p:cNvPr id="1136645" name="图片 1136644" descr="小精灵-0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47" y="2245"/>
              <a:ext cx="721" cy="91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36649" name="组合 1136648"/>
            <p:cNvGrpSpPr/>
            <p:nvPr/>
          </p:nvGrpSpPr>
          <p:grpSpPr>
            <a:xfrm>
              <a:off x="794" y="1583"/>
              <a:ext cx="1950" cy="758"/>
              <a:chOff x="1474" y="2205"/>
              <a:chExt cx="1950" cy="758"/>
            </a:xfrm>
          </p:grpSpPr>
          <p:pic>
            <p:nvPicPr>
              <p:cNvPr id="1136647" name="图片 1136646" descr="P-045"/>
              <p:cNvPicPr>
                <a:picLocks noChangeAspect="1"/>
              </p:cNvPicPr>
              <p:nvPr/>
            </p:nvPicPr>
            <p:blipFill>
              <a:blip r:embed="rId4"/>
              <a:srcRect l="-7243" t="-19403" r="-10770" b="-22015"/>
              <a:stretch>
                <a:fillRect/>
              </a:stretch>
            </p:blipFill>
            <p:spPr>
              <a:xfrm>
                <a:off x="1474" y="2205"/>
                <a:ext cx="1841" cy="75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36648" name="矩形 1136647"/>
              <p:cNvSpPr/>
              <p:nvPr/>
            </p:nvSpPr>
            <p:spPr>
              <a:xfrm>
                <a:off x="1610" y="2337"/>
                <a:ext cx="1814" cy="31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/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好像一个花瓶。</a:t>
                </a:r>
                <a:endParaRPr lang="zh-CN" altLang="en-US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</p:grpSp>
    </p:spTree>
  </p:cSld>
  <p:clrMapOvr>
    <a:masterClrMapping/>
  </p:clrMapOvr>
  <p:transition spd="med"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137669" name="图片 1137668" descr="p-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475" y="1489075"/>
            <a:ext cx="5062538" cy="3792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7670" name="矩形 1137669"/>
          <p:cNvSpPr/>
          <p:nvPr/>
        </p:nvSpPr>
        <p:spPr>
          <a:xfrm>
            <a:off x="539750" y="1484313"/>
            <a:ext cx="3168650" cy="206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6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一张课桌的长度是它最粗直径的几分之几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7671" name="矩形 1137670"/>
          <p:cNvSpPr/>
          <p:nvPr/>
        </p:nvSpPr>
        <p:spPr>
          <a:xfrm>
            <a:off x="1185863" y="3789363"/>
            <a:ext cx="18732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 =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37672" name="组合 1137671"/>
          <p:cNvGrpSpPr/>
          <p:nvPr/>
        </p:nvGrpSpPr>
        <p:grpSpPr>
          <a:xfrm>
            <a:off x="2376488" y="3625850"/>
            <a:ext cx="346075" cy="885825"/>
            <a:chOff x="2293" y="3206"/>
            <a:chExt cx="218" cy="558"/>
          </a:xfrm>
        </p:grpSpPr>
        <p:sp>
          <p:nvSpPr>
            <p:cNvPr id="1137673" name="矩形 1137672"/>
            <p:cNvSpPr/>
            <p:nvPr/>
          </p:nvSpPr>
          <p:spPr>
            <a:xfrm>
              <a:off x="2293" y="3206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37674" name="直接连接符 1137673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37675" name="组合 1137674"/>
          <p:cNvGrpSpPr/>
          <p:nvPr/>
        </p:nvGrpSpPr>
        <p:grpSpPr>
          <a:xfrm>
            <a:off x="684213" y="5351463"/>
            <a:ext cx="6453187" cy="885825"/>
            <a:chOff x="756" y="3219"/>
            <a:chExt cx="4065" cy="558"/>
          </a:xfrm>
        </p:grpSpPr>
        <p:sp>
          <p:nvSpPr>
            <p:cNvPr id="1137676" name="矩形 1137675"/>
            <p:cNvSpPr/>
            <p:nvPr/>
          </p:nvSpPr>
          <p:spPr>
            <a:xfrm>
              <a:off x="756" y="3318"/>
              <a:ext cx="4065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答</a:t>
              </a:r>
              <a:r>
                <a:rPr lang="en-US" altLang="zh-CN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:  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一张课桌的长度是它最粗直径的     。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37677" name="组合 1137676"/>
            <p:cNvGrpSpPr/>
            <p:nvPr/>
          </p:nvGrpSpPr>
          <p:grpSpPr>
            <a:xfrm>
              <a:off x="4258" y="3219"/>
              <a:ext cx="218" cy="558"/>
              <a:chOff x="2293" y="3206"/>
              <a:chExt cx="218" cy="558"/>
            </a:xfrm>
          </p:grpSpPr>
          <p:sp>
            <p:nvSpPr>
              <p:cNvPr id="1137678" name="矩形 1137677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37679" name="直接连接符 1137678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sp>
        <p:nvSpPr>
          <p:cNvPr id="1137680" name="矩形 1137679"/>
          <p:cNvSpPr/>
          <p:nvPr/>
        </p:nvSpPr>
        <p:spPr>
          <a:xfrm>
            <a:off x="7061200" y="3414713"/>
            <a:ext cx="684213" cy="473075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500" b="1" baseline="0">
                <a:latin typeface="Times New Roman" panose="02020603050405020304" pitchFamily="18" charset="0"/>
                <a:ea typeface="楷体_GB2312" pitchFamily="49" charset="-122"/>
              </a:rPr>
              <a:t>1 m</a:t>
            </a:r>
            <a:endParaRPr lang="en-US" altLang="zh-CN" sz="25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7681" name="矩形 1137680"/>
          <p:cNvSpPr/>
          <p:nvPr/>
        </p:nvSpPr>
        <p:spPr>
          <a:xfrm>
            <a:off x="5137150" y="3311525"/>
            <a:ext cx="723900" cy="503238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5 m</a:t>
            </a:r>
            <a:endParaRPr lang="en-US" altLang="zh-CN" sz="2700" b="1" baseline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37682" name="组合 1137681"/>
          <p:cNvGrpSpPr/>
          <p:nvPr/>
        </p:nvGrpSpPr>
        <p:grpSpPr>
          <a:xfrm>
            <a:off x="4498975" y="3303588"/>
            <a:ext cx="2017713" cy="574675"/>
            <a:chOff x="2834" y="2081"/>
            <a:chExt cx="1271" cy="362"/>
          </a:xfrm>
        </p:grpSpPr>
        <p:sp>
          <p:nvSpPr>
            <p:cNvPr id="1137683" name="直接连接符 1137682"/>
            <p:cNvSpPr/>
            <p:nvPr/>
          </p:nvSpPr>
          <p:spPr>
            <a:xfrm>
              <a:off x="2843" y="2081"/>
              <a:ext cx="0" cy="362"/>
            </a:xfrm>
            <a:prstGeom prst="line">
              <a:avLst/>
            </a:prstGeom>
            <a:ln w="22225" cap="flat" cmpd="sng">
              <a:solidFill>
                <a:srgbClr val="FF5050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1137684" name="直接连接符 1137683"/>
            <p:cNvSpPr/>
            <p:nvPr/>
          </p:nvSpPr>
          <p:spPr>
            <a:xfrm>
              <a:off x="4105" y="2081"/>
              <a:ext cx="0" cy="362"/>
            </a:xfrm>
            <a:prstGeom prst="line">
              <a:avLst/>
            </a:prstGeom>
            <a:ln w="22225" cap="flat" cmpd="sng">
              <a:solidFill>
                <a:srgbClr val="FF5050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1137685" name="直接连接符 1137684"/>
            <p:cNvSpPr/>
            <p:nvPr/>
          </p:nvSpPr>
          <p:spPr>
            <a:xfrm>
              <a:off x="3651" y="2262"/>
              <a:ext cx="454" cy="0"/>
            </a:xfrm>
            <a:prstGeom prst="line">
              <a:avLst/>
            </a:prstGeom>
            <a:ln w="22225" cap="flat" cmpd="sng">
              <a:solidFill>
                <a:srgbClr val="FF5050"/>
              </a:solidFill>
              <a:prstDash val="solid"/>
              <a:headEnd type="none" w="med" len="med"/>
              <a:tailEnd type="triangle" w="med" len="lg"/>
            </a:ln>
          </p:spPr>
        </p:sp>
        <p:sp>
          <p:nvSpPr>
            <p:cNvPr id="1137686" name="直接连接符 1137685"/>
            <p:cNvSpPr/>
            <p:nvPr/>
          </p:nvSpPr>
          <p:spPr>
            <a:xfrm flipH="1">
              <a:off x="2834" y="2262"/>
              <a:ext cx="454" cy="0"/>
            </a:xfrm>
            <a:prstGeom prst="line">
              <a:avLst/>
            </a:prstGeom>
            <a:ln w="22225" cap="flat" cmpd="sng">
              <a:solidFill>
                <a:srgbClr val="FF5050"/>
              </a:solidFill>
              <a:prstDash val="solid"/>
              <a:headEnd type="none" w="med" len="med"/>
              <a:tailEnd type="triangle" w="med" len="lg"/>
            </a:ln>
          </p:spPr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67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3767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3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7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93282" name="矩形 993281"/>
          <p:cNvSpPr/>
          <p:nvPr/>
        </p:nvSpPr>
        <p:spPr>
          <a:xfrm>
            <a:off x="2781300" y="1916113"/>
            <a:ext cx="4095750" cy="725487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30000"/>
              </a:lnSpc>
              <a:buClrTx/>
            </a:pPr>
            <a:r>
              <a:rPr lang="en-US" altLang="zh-CN" sz="3200" b="1" baseline="0" dirty="0">
                <a:latin typeface="Times New Roman" panose="02020603050405020304" pitchFamily="18" charset="0"/>
                <a:ea typeface="楷体_GB2312" pitchFamily="49" charset="-122"/>
              </a:rPr>
              <a:t>2. </a:t>
            </a:r>
            <a:r>
              <a:rPr lang="zh-CN" altLang="en-US" sz="3200" b="1" baseline="0" dirty="0">
                <a:latin typeface="Times New Roman" panose="02020603050405020304" pitchFamily="18" charset="0"/>
                <a:ea typeface="楷体_GB2312" pitchFamily="49" charset="-122"/>
              </a:rPr>
              <a:t>真分数和假分数</a:t>
            </a:r>
            <a:endParaRPr lang="zh-CN" altLang="en-US" sz="32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94312" name="矩形 994311"/>
          <p:cNvSpPr/>
          <p:nvPr/>
        </p:nvSpPr>
        <p:spPr>
          <a:xfrm>
            <a:off x="1403350" y="1844675"/>
            <a:ext cx="7272338" cy="137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用分数表示出各图的涂色部分，再比较每个分数中分子和分母的大小。</a:t>
            </a:r>
            <a:endParaRPr lang="zh-CN" altLang="en-US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94313" name="矩形 994312"/>
          <p:cNvSpPr/>
          <p:nvPr/>
        </p:nvSpPr>
        <p:spPr>
          <a:xfrm>
            <a:off x="1260475" y="5662613"/>
            <a:ext cx="7632700" cy="503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分子比分母小的分数叫</a:t>
            </a:r>
            <a:r>
              <a:rPr lang="zh-CN" altLang="en-US" sz="2700" b="1" baseline="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真分数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。真分数小于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994315" name="图片 994314" descr="P-69"/>
          <p:cNvPicPr>
            <a:picLocks noChangeAspect="1"/>
          </p:cNvPicPr>
          <p:nvPr/>
        </p:nvPicPr>
        <p:blipFill>
          <a:blip r:embed="rId2"/>
          <a:srcRect l="2240" t="2548" r="57669" b="54773"/>
          <a:stretch>
            <a:fillRect/>
          </a:stretch>
        </p:blipFill>
        <p:spPr>
          <a:xfrm>
            <a:off x="1425575" y="3259138"/>
            <a:ext cx="1171575" cy="117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4316" name="图片 994315" descr="P-69"/>
          <p:cNvPicPr>
            <a:picLocks noChangeAspect="1"/>
          </p:cNvPicPr>
          <p:nvPr/>
        </p:nvPicPr>
        <p:blipFill>
          <a:blip r:embed="rId2"/>
          <a:srcRect l="57347" t="56804" r="2000" b="2463"/>
          <a:stretch>
            <a:fillRect/>
          </a:stretch>
        </p:blipFill>
        <p:spPr>
          <a:xfrm>
            <a:off x="6515100" y="3259138"/>
            <a:ext cx="1185863" cy="112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4317" name="图片 994316" descr="P-69"/>
          <p:cNvPicPr>
            <a:picLocks noChangeAspect="1"/>
          </p:cNvPicPr>
          <p:nvPr/>
        </p:nvPicPr>
        <p:blipFill>
          <a:blip r:embed="rId2"/>
          <a:srcRect l="55965" t="2548" r="4041" b="54773"/>
          <a:stretch>
            <a:fillRect/>
          </a:stretch>
        </p:blipFill>
        <p:spPr>
          <a:xfrm>
            <a:off x="3971925" y="3259138"/>
            <a:ext cx="1168400" cy="11779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94318" name="组合 994317"/>
          <p:cNvGrpSpPr/>
          <p:nvPr/>
        </p:nvGrpSpPr>
        <p:grpSpPr>
          <a:xfrm>
            <a:off x="2640013" y="3419475"/>
            <a:ext cx="346075" cy="885825"/>
            <a:chOff x="2293" y="3206"/>
            <a:chExt cx="218" cy="558"/>
          </a:xfrm>
        </p:grpSpPr>
        <p:sp>
          <p:nvSpPr>
            <p:cNvPr id="994319" name="矩形 994318"/>
            <p:cNvSpPr/>
            <p:nvPr/>
          </p:nvSpPr>
          <p:spPr>
            <a:xfrm>
              <a:off x="2293" y="3206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94320" name="直接连接符 994319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94321" name="组合 994320"/>
          <p:cNvGrpSpPr/>
          <p:nvPr/>
        </p:nvGrpSpPr>
        <p:grpSpPr>
          <a:xfrm>
            <a:off x="5205413" y="3419475"/>
            <a:ext cx="346075" cy="885825"/>
            <a:chOff x="2293" y="3206"/>
            <a:chExt cx="218" cy="558"/>
          </a:xfrm>
        </p:grpSpPr>
        <p:sp>
          <p:nvSpPr>
            <p:cNvPr id="994322" name="矩形 994321"/>
            <p:cNvSpPr/>
            <p:nvPr/>
          </p:nvSpPr>
          <p:spPr>
            <a:xfrm>
              <a:off x="2293" y="3206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94323" name="直接连接符 994322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94324" name="组合 994323"/>
          <p:cNvGrpSpPr/>
          <p:nvPr/>
        </p:nvGrpSpPr>
        <p:grpSpPr>
          <a:xfrm>
            <a:off x="7772400" y="3419475"/>
            <a:ext cx="346075" cy="885825"/>
            <a:chOff x="2293" y="3206"/>
            <a:chExt cx="218" cy="558"/>
          </a:xfrm>
        </p:grpSpPr>
        <p:sp>
          <p:nvSpPr>
            <p:cNvPr id="994325" name="矩形 994324"/>
            <p:cNvSpPr/>
            <p:nvPr/>
          </p:nvSpPr>
          <p:spPr>
            <a:xfrm>
              <a:off x="2293" y="3206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94326" name="直接连接符 994325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94330" name="组合 994329"/>
          <p:cNvGrpSpPr/>
          <p:nvPr/>
        </p:nvGrpSpPr>
        <p:grpSpPr>
          <a:xfrm>
            <a:off x="611188" y="2003425"/>
            <a:ext cx="1025525" cy="569913"/>
            <a:chOff x="585" y="1319"/>
            <a:chExt cx="646" cy="359"/>
          </a:xfrm>
        </p:grpSpPr>
        <p:pic>
          <p:nvPicPr>
            <p:cNvPr id="994331" name="图片 994330" descr="小鱼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" y="1319"/>
              <a:ext cx="515" cy="3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94332" name="矩形 994331"/>
            <p:cNvSpPr/>
            <p:nvPr/>
          </p:nvSpPr>
          <p:spPr>
            <a:xfrm>
              <a:off x="745" y="1338"/>
              <a:ext cx="48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buClrTx/>
              </a:pPr>
              <a:r>
                <a:rPr lang="en-US" altLang="zh-CN" sz="2800" b="1" baseline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1</a:t>
              </a:r>
              <a:endParaRPr lang="en-US" altLang="zh-CN" sz="2800" b="1" baseline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994343" name="组合 994342"/>
          <p:cNvGrpSpPr/>
          <p:nvPr/>
        </p:nvGrpSpPr>
        <p:grpSpPr>
          <a:xfrm>
            <a:off x="1476375" y="4365625"/>
            <a:ext cx="6480175" cy="1363663"/>
            <a:chOff x="748" y="2435"/>
            <a:chExt cx="4082" cy="859"/>
          </a:xfrm>
        </p:grpSpPr>
        <p:pic>
          <p:nvPicPr>
            <p:cNvPr id="994337" name="图片 994336" descr="小精灵-0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20" y="2435"/>
              <a:ext cx="610" cy="859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94342" name="组合 994341"/>
            <p:cNvGrpSpPr/>
            <p:nvPr/>
          </p:nvGrpSpPr>
          <p:grpSpPr>
            <a:xfrm>
              <a:off x="748" y="2641"/>
              <a:ext cx="3483" cy="335"/>
              <a:chOff x="748" y="2641"/>
              <a:chExt cx="3483" cy="335"/>
            </a:xfrm>
          </p:grpSpPr>
          <p:pic>
            <p:nvPicPr>
              <p:cNvPr id="994339" name="图片 994338" descr="P-030"/>
              <p:cNvPicPr>
                <a:picLocks noChangeAspect="1"/>
              </p:cNvPicPr>
              <p:nvPr/>
            </p:nvPicPr>
            <p:blipFill>
              <a:blip r:embed="rId5"/>
              <a:srcRect r="8934"/>
              <a:stretch>
                <a:fillRect/>
              </a:stretch>
            </p:blipFill>
            <p:spPr>
              <a:xfrm flipH="1">
                <a:off x="2158" y="2641"/>
                <a:ext cx="1947" cy="3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94340" name="图片 994339" descr="P-030"/>
              <p:cNvPicPr>
                <a:picLocks noChangeAspect="1"/>
              </p:cNvPicPr>
              <p:nvPr/>
            </p:nvPicPr>
            <p:blipFill>
              <a:blip r:embed="rId5"/>
              <a:srcRect l="32088" r="-4303"/>
              <a:stretch>
                <a:fillRect/>
              </a:stretch>
            </p:blipFill>
            <p:spPr>
              <a:xfrm flipH="1">
                <a:off x="748" y="2641"/>
                <a:ext cx="1544" cy="3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94327" name="矩形 994326"/>
              <p:cNvSpPr/>
              <p:nvPr/>
            </p:nvSpPr>
            <p:spPr>
              <a:xfrm>
                <a:off x="874" y="2651"/>
                <a:ext cx="3357" cy="31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/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这些分数比 </a:t>
                </a:r>
                <a:r>
                  <a:rPr lang="en-US" altLang="zh-CN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1 </a:t>
                </a: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大，还是比 </a:t>
                </a:r>
                <a:r>
                  <a:rPr lang="en-US" altLang="zh-CN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1 </a:t>
                </a: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小</a:t>
                </a:r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?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</p:grpSp>
      <p:grpSp>
        <p:nvGrpSpPr>
          <p:cNvPr id="994347" name="组合 994346"/>
          <p:cNvGrpSpPr/>
          <p:nvPr/>
        </p:nvGrpSpPr>
        <p:grpSpPr>
          <a:xfrm>
            <a:off x="611188" y="981075"/>
            <a:ext cx="3400425" cy="849313"/>
            <a:chOff x="495" y="536"/>
            <a:chExt cx="2142" cy="535"/>
          </a:xfrm>
        </p:grpSpPr>
        <p:pic>
          <p:nvPicPr>
            <p:cNvPr id="994346" name="图片 994345" descr="虫子-0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95" y="536"/>
              <a:ext cx="2142" cy="5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94345" name="矩形 994344"/>
            <p:cNvSpPr/>
            <p:nvPr/>
          </p:nvSpPr>
          <p:spPr>
            <a:xfrm>
              <a:off x="588" y="618"/>
              <a:ext cx="170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2600" b="1" baseline="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真分数和假分数</a:t>
              </a:r>
              <a:endParaRPr lang="zh-CN" altLang="en-US" sz="2600" b="1" baseline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94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94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94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94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94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94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9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94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431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95333" name="矩形 995332"/>
          <p:cNvSpPr/>
          <p:nvPr/>
        </p:nvSpPr>
        <p:spPr>
          <a:xfrm>
            <a:off x="1476375" y="1168400"/>
            <a:ext cx="72723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比较下面每个分数中分子和分母的大小。</a:t>
            </a:r>
            <a:endParaRPr lang="zh-CN" altLang="en-US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95334" name="矩形 995333"/>
          <p:cNvSpPr/>
          <p:nvPr/>
        </p:nvSpPr>
        <p:spPr>
          <a:xfrm>
            <a:off x="827088" y="4992688"/>
            <a:ext cx="6494462" cy="124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4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分子比分母大或分子和分母相等的分数叫做</a:t>
            </a:r>
            <a:r>
              <a:rPr lang="zh-CN" altLang="en-US" sz="2700" b="1" baseline="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假分数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。假分数大于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1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或等于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995338" name="组合 995337"/>
          <p:cNvGrpSpPr/>
          <p:nvPr/>
        </p:nvGrpSpPr>
        <p:grpSpPr>
          <a:xfrm>
            <a:off x="1704975" y="2974975"/>
            <a:ext cx="346075" cy="885825"/>
            <a:chOff x="2293" y="3206"/>
            <a:chExt cx="218" cy="558"/>
          </a:xfrm>
        </p:grpSpPr>
        <p:sp>
          <p:nvSpPr>
            <p:cNvPr id="995339" name="矩形 995338"/>
            <p:cNvSpPr/>
            <p:nvPr/>
          </p:nvSpPr>
          <p:spPr>
            <a:xfrm>
              <a:off x="2293" y="3206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95340" name="直接连接符 995339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95362" name="组合 995361"/>
          <p:cNvGrpSpPr/>
          <p:nvPr/>
        </p:nvGrpSpPr>
        <p:grpSpPr>
          <a:xfrm>
            <a:off x="5354638" y="1878013"/>
            <a:ext cx="3178175" cy="1185862"/>
            <a:chOff x="3198" y="1183"/>
            <a:chExt cx="2177" cy="812"/>
          </a:xfrm>
        </p:grpSpPr>
        <p:pic>
          <p:nvPicPr>
            <p:cNvPr id="995354" name="图片 995353" descr="P-69-2"/>
            <p:cNvPicPr>
              <a:picLocks noChangeAspect="1"/>
            </p:cNvPicPr>
            <p:nvPr/>
          </p:nvPicPr>
          <p:blipFill>
            <a:blip r:embed="rId2"/>
            <a:srcRect l="53860" t="53137" r="4243"/>
            <a:stretch>
              <a:fillRect/>
            </a:stretch>
          </p:blipFill>
          <p:spPr>
            <a:xfrm>
              <a:off x="4664" y="1183"/>
              <a:ext cx="711" cy="80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95357" name="图片 995356" descr="P-69-2"/>
            <p:cNvPicPr>
              <a:picLocks noChangeAspect="1"/>
            </p:cNvPicPr>
            <p:nvPr/>
          </p:nvPicPr>
          <p:blipFill>
            <a:blip r:embed="rId2"/>
            <a:srcRect l="5775" t="53137" r="52858"/>
            <a:stretch>
              <a:fillRect/>
            </a:stretch>
          </p:blipFill>
          <p:spPr>
            <a:xfrm>
              <a:off x="3198" y="1191"/>
              <a:ext cx="702" cy="80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95358" name="图片 995357" descr="P-69-2"/>
            <p:cNvPicPr>
              <a:picLocks noChangeAspect="1"/>
            </p:cNvPicPr>
            <p:nvPr/>
          </p:nvPicPr>
          <p:blipFill>
            <a:blip r:embed="rId2"/>
            <a:srcRect l="5775" t="53137" r="52858"/>
            <a:stretch>
              <a:fillRect/>
            </a:stretch>
          </p:blipFill>
          <p:spPr>
            <a:xfrm>
              <a:off x="3931" y="1191"/>
              <a:ext cx="702" cy="80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95363" name="组合 995362"/>
          <p:cNvGrpSpPr/>
          <p:nvPr/>
        </p:nvGrpSpPr>
        <p:grpSpPr>
          <a:xfrm>
            <a:off x="1331913" y="1916113"/>
            <a:ext cx="3292475" cy="1050925"/>
            <a:chOff x="521" y="1207"/>
            <a:chExt cx="2255" cy="720"/>
          </a:xfrm>
        </p:grpSpPr>
        <p:pic>
          <p:nvPicPr>
            <p:cNvPr id="995353" name="图片 995352" descr="P-69-2"/>
            <p:cNvPicPr>
              <a:picLocks noChangeAspect="1"/>
            </p:cNvPicPr>
            <p:nvPr/>
          </p:nvPicPr>
          <p:blipFill>
            <a:blip r:embed="rId2"/>
            <a:srcRect l="52681" t="3148" r="4538" b="54884"/>
            <a:stretch>
              <a:fillRect/>
            </a:stretch>
          </p:blipFill>
          <p:spPr>
            <a:xfrm>
              <a:off x="2050" y="1207"/>
              <a:ext cx="726" cy="7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95356" name="图片 995355" descr="P-69-2"/>
            <p:cNvPicPr>
              <a:picLocks noChangeAspect="1"/>
            </p:cNvPicPr>
            <p:nvPr/>
          </p:nvPicPr>
          <p:blipFill>
            <a:blip r:embed="rId2"/>
            <a:srcRect t="3148" r="54861" b="54884"/>
            <a:stretch>
              <a:fillRect/>
            </a:stretch>
          </p:blipFill>
          <p:spPr>
            <a:xfrm>
              <a:off x="521" y="1207"/>
              <a:ext cx="766" cy="7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95361" name="图片 995360" descr="P-69-2"/>
            <p:cNvPicPr>
              <a:picLocks noChangeAspect="1"/>
            </p:cNvPicPr>
            <p:nvPr/>
          </p:nvPicPr>
          <p:blipFill>
            <a:blip r:embed="rId2"/>
            <a:srcRect t="3148" r="54861" b="54884"/>
            <a:stretch>
              <a:fillRect/>
            </a:stretch>
          </p:blipFill>
          <p:spPr>
            <a:xfrm>
              <a:off x="1286" y="1207"/>
              <a:ext cx="766" cy="72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95364" name="左大括号 995363"/>
          <p:cNvSpPr/>
          <p:nvPr/>
        </p:nvSpPr>
        <p:spPr>
          <a:xfrm rot="-5400000">
            <a:off x="3421063" y="2492375"/>
            <a:ext cx="233362" cy="1243013"/>
          </a:xfrm>
          <a:prstGeom prst="leftBrace">
            <a:avLst>
              <a:gd name="adj1" fmla="val 44387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lg" len="lg"/>
          </a:ln>
        </p:spPr>
        <p:txBody>
          <a:bodyPr/>
          <a:p>
            <a:endParaRPr lang="zh-CN" altLang="en-US"/>
          </a:p>
        </p:txBody>
      </p:sp>
      <p:grpSp>
        <p:nvGrpSpPr>
          <p:cNvPr id="995365" name="组合 995364"/>
          <p:cNvGrpSpPr/>
          <p:nvPr/>
        </p:nvGrpSpPr>
        <p:grpSpPr>
          <a:xfrm>
            <a:off x="3348038" y="3263900"/>
            <a:ext cx="346075" cy="885825"/>
            <a:chOff x="2293" y="3206"/>
            <a:chExt cx="218" cy="558"/>
          </a:xfrm>
        </p:grpSpPr>
        <p:sp>
          <p:nvSpPr>
            <p:cNvPr id="995366" name="矩形 995365"/>
            <p:cNvSpPr/>
            <p:nvPr/>
          </p:nvSpPr>
          <p:spPr>
            <a:xfrm>
              <a:off x="2293" y="3206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95367" name="直接连接符 995366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995371" name="左大括号 995370"/>
          <p:cNvSpPr/>
          <p:nvPr/>
        </p:nvSpPr>
        <p:spPr>
          <a:xfrm rot="-5400000">
            <a:off x="6762750" y="2101850"/>
            <a:ext cx="322263" cy="2112963"/>
          </a:xfrm>
          <a:prstGeom prst="leftBrace">
            <a:avLst>
              <a:gd name="adj1" fmla="val 54638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lg" len="lg"/>
          </a:ln>
        </p:spPr>
        <p:txBody>
          <a:bodyPr/>
          <a:p>
            <a:endParaRPr lang="zh-CN" altLang="en-US"/>
          </a:p>
        </p:txBody>
      </p:sp>
      <p:grpSp>
        <p:nvGrpSpPr>
          <p:cNvPr id="995375" name="组合 995374"/>
          <p:cNvGrpSpPr/>
          <p:nvPr/>
        </p:nvGrpSpPr>
        <p:grpSpPr>
          <a:xfrm>
            <a:off x="6659563" y="3263900"/>
            <a:ext cx="511175" cy="885825"/>
            <a:chOff x="4280" y="2010"/>
            <a:chExt cx="322" cy="558"/>
          </a:xfrm>
        </p:grpSpPr>
        <p:sp>
          <p:nvSpPr>
            <p:cNvPr id="995373" name="矩形 995372"/>
            <p:cNvSpPr/>
            <p:nvPr/>
          </p:nvSpPr>
          <p:spPr>
            <a:xfrm>
              <a:off x="4280" y="2010"/>
              <a:ext cx="322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11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95374" name="直接连接符 995373"/>
            <p:cNvSpPr/>
            <p:nvPr/>
          </p:nvSpPr>
          <p:spPr>
            <a:xfrm>
              <a:off x="4303" y="2289"/>
              <a:ext cx="277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95379" name="组合 995378"/>
          <p:cNvGrpSpPr/>
          <p:nvPr/>
        </p:nvGrpSpPr>
        <p:grpSpPr>
          <a:xfrm>
            <a:off x="684213" y="1125538"/>
            <a:ext cx="1025525" cy="569912"/>
            <a:chOff x="585" y="1319"/>
            <a:chExt cx="646" cy="359"/>
          </a:xfrm>
        </p:grpSpPr>
        <p:pic>
          <p:nvPicPr>
            <p:cNvPr id="995380" name="图片 995379" descr="小鱼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" y="1319"/>
              <a:ext cx="515" cy="3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95381" name="矩形 995380"/>
            <p:cNvSpPr/>
            <p:nvPr/>
          </p:nvSpPr>
          <p:spPr>
            <a:xfrm>
              <a:off x="745" y="1338"/>
              <a:ext cx="48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buClrTx/>
              </a:pPr>
              <a:r>
                <a:rPr lang="en-US" altLang="zh-CN" sz="2800" b="1" baseline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2</a:t>
              </a:r>
              <a:endParaRPr lang="en-US" altLang="zh-CN" sz="2800" b="1" baseline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995390" name="组合 995389"/>
          <p:cNvGrpSpPr/>
          <p:nvPr/>
        </p:nvGrpSpPr>
        <p:grpSpPr>
          <a:xfrm>
            <a:off x="1763713" y="3860800"/>
            <a:ext cx="6840537" cy="1568450"/>
            <a:chOff x="1111" y="2487"/>
            <a:chExt cx="4309" cy="988"/>
          </a:xfrm>
        </p:grpSpPr>
        <p:grpSp>
          <p:nvGrpSpPr>
            <p:cNvPr id="995388" name="组合 995387"/>
            <p:cNvGrpSpPr/>
            <p:nvPr/>
          </p:nvGrpSpPr>
          <p:grpSpPr>
            <a:xfrm>
              <a:off x="1111" y="2686"/>
              <a:ext cx="3357" cy="335"/>
              <a:chOff x="930" y="2956"/>
              <a:chExt cx="3357" cy="335"/>
            </a:xfrm>
          </p:grpSpPr>
          <p:pic>
            <p:nvPicPr>
              <p:cNvPr id="995385" name="图片 995384" descr="P-030"/>
              <p:cNvPicPr>
                <a:picLocks noChangeAspect="1"/>
              </p:cNvPicPr>
              <p:nvPr/>
            </p:nvPicPr>
            <p:blipFill>
              <a:blip r:embed="rId4"/>
              <a:srcRect r="8934"/>
              <a:stretch>
                <a:fillRect/>
              </a:stretch>
            </p:blipFill>
            <p:spPr>
              <a:xfrm flipH="1">
                <a:off x="2340" y="2956"/>
                <a:ext cx="1947" cy="3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95386" name="图片 995385" descr="P-030"/>
              <p:cNvPicPr>
                <a:picLocks noChangeAspect="1"/>
              </p:cNvPicPr>
              <p:nvPr/>
            </p:nvPicPr>
            <p:blipFill>
              <a:blip r:embed="rId4"/>
              <a:srcRect l="32088" r="-4303"/>
              <a:stretch>
                <a:fillRect/>
              </a:stretch>
            </p:blipFill>
            <p:spPr>
              <a:xfrm flipH="1">
                <a:off x="930" y="2956"/>
                <a:ext cx="1544" cy="33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995350" name="矩形 995349"/>
            <p:cNvSpPr/>
            <p:nvPr/>
          </p:nvSpPr>
          <p:spPr>
            <a:xfrm>
              <a:off x="1247" y="2691"/>
              <a:ext cx="3266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这些分数比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1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大，还是比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1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小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?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995389" name="图片 995388" descr="小精灵-0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78" y="2487"/>
              <a:ext cx="942" cy="98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95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9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9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9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95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533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96354" name="矩形 996353"/>
          <p:cNvSpPr/>
          <p:nvPr/>
        </p:nvSpPr>
        <p:spPr>
          <a:xfrm>
            <a:off x="650875" y="1268413"/>
            <a:ext cx="7881938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1.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下面的分数哪些是真分数，哪些是假分数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96391" name="椭圆 996390"/>
          <p:cNvSpPr/>
          <p:nvPr/>
        </p:nvSpPr>
        <p:spPr>
          <a:xfrm>
            <a:off x="1200150" y="3889375"/>
            <a:ext cx="3448050" cy="13858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2EAFE"/>
              </a:gs>
            </a:gsLst>
            <a:path path="shape">
              <a:fillToRect l="50000" t="50000" r="50000" b="50000"/>
            </a:path>
            <a:tileRect/>
          </a:gradFill>
          <a:ln w="19050" cap="flat" cmpd="sng">
            <a:solidFill>
              <a:srgbClr val="0000FF"/>
            </a:solidFill>
            <a:prstDash val="solid"/>
            <a:headEnd type="none" w="med" len="med"/>
            <a:tailEnd type="none" w="lg" len="lg"/>
          </a:ln>
        </p:spPr>
        <p:txBody>
          <a:bodyPr/>
          <a:p>
            <a:endParaRPr lang="zh-CN" altLang="en-US"/>
          </a:p>
        </p:txBody>
      </p:sp>
      <p:sp>
        <p:nvSpPr>
          <p:cNvPr id="996390" name="矩形 996389"/>
          <p:cNvSpPr/>
          <p:nvPr/>
        </p:nvSpPr>
        <p:spPr>
          <a:xfrm>
            <a:off x="2244725" y="3313113"/>
            <a:ext cx="1358900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真分数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96392" name="椭圆 996391"/>
          <p:cNvSpPr/>
          <p:nvPr/>
        </p:nvSpPr>
        <p:spPr>
          <a:xfrm>
            <a:off x="5003800" y="3889375"/>
            <a:ext cx="3448050" cy="13858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2EAFE"/>
              </a:gs>
            </a:gsLst>
            <a:path path="shape">
              <a:fillToRect l="50000" t="50000" r="50000" b="50000"/>
            </a:path>
            <a:tileRect/>
          </a:gradFill>
          <a:ln w="19050" cap="flat" cmpd="sng">
            <a:solidFill>
              <a:srgbClr val="0000FF"/>
            </a:solidFill>
            <a:prstDash val="solid"/>
            <a:headEnd type="none" w="med" len="med"/>
            <a:tailEnd type="none" w="lg" len="lg"/>
          </a:ln>
        </p:spPr>
        <p:txBody>
          <a:bodyPr/>
          <a:p>
            <a:endParaRPr lang="zh-CN" altLang="en-US"/>
          </a:p>
        </p:txBody>
      </p:sp>
      <p:sp>
        <p:nvSpPr>
          <p:cNvPr id="996393" name="矩形 996392"/>
          <p:cNvSpPr/>
          <p:nvPr/>
        </p:nvSpPr>
        <p:spPr>
          <a:xfrm>
            <a:off x="6048375" y="3313113"/>
            <a:ext cx="1358900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假分数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996359" name="组合 996358"/>
          <p:cNvGrpSpPr/>
          <p:nvPr/>
        </p:nvGrpSpPr>
        <p:grpSpPr>
          <a:xfrm>
            <a:off x="1258888" y="2154238"/>
            <a:ext cx="352425" cy="914400"/>
            <a:chOff x="2293" y="3199"/>
            <a:chExt cx="222" cy="576"/>
          </a:xfrm>
        </p:grpSpPr>
        <p:sp>
          <p:nvSpPr>
            <p:cNvPr id="996360" name="矩形 996359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96361" name="直接连接符 996360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96371" name="组合 996370"/>
          <p:cNvGrpSpPr/>
          <p:nvPr/>
        </p:nvGrpSpPr>
        <p:grpSpPr>
          <a:xfrm>
            <a:off x="2135188" y="2154238"/>
            <a:ext cx="352425" cy="914400"/>
            <a:chOff x="2293" y="3199"/>
            <a:chExt cx="222" cy="576"/>
          </a:xfrm>
        </p:grpSpPr>
        <p:sp>
          <p:nvSpPr>
            <p:cNvPr id="996372" name="矩形 996371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96373" name="直接连接符 996372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96374" name="组合 996373"/>
          <p:cNvGrpSpPr/>
          <p:nvPr/>
        </p:nvGrpSpPr>
        <p:grpSpPr>
          <a:xfrm>
            <a:off x="3011488" y="2154238"/>
            <a:ext cx="352425" cy="914400"/>
            <a:chOff x="2293" y="3199"/>
            <a:chExt cx="222" cy="576"/>
          </a:xfrm>
        </p:grpSpPr>
        <p:sp>
          <p:nvSpPr>
            <p:cNvPr id="996375" name="矩形 996374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96376" name="直接连接符 996375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96377" name="组合 996376"/>
          <p:cNvGrpSpPr/>
          <p:nvPr/>
        </p:nvGrpSpPr>
        <p:grpSpPr>
          <a:xfrm>
            <a:off x="3887788" y="2154238"/>
            <a:ext cx="352425" cy="914400"/>
            <a:chOff x="2293" y="3199"/>
            <a:chExt cx="222" cy="576"/>
          </a:xfrm>
        </p:grpSpPr>
        <p:sp>
          <p:nvSpPr>
            <p:cNvPr id="996378" name="矩形 996377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96379" name="直接连接符 996378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96380" name="组合 996379"/>
          <p:cNvGrpSpPr/>
          <p:nvPr/>
        </p:nvGrpSpPr>
        <p:grpSpPr>
          <a:xfrm>
            <a:off x="4764088" y="2154238"/>
            <a:ext cx="352425" cy="914400"/>
            <a:chOff x="2293" y="3199"/>
            <a:chExt cx="222" cy="576"/>
          </a:xfrm>
        </p:grpSpPr>
        <p:sp>
          <p:nvSpPr>
            <p:cNvPr id="996381" name="矩形 996380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96382" name="直接连接符 996381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96383" name="组合 996382"/>
          <p:cNvGrpSpPr/>
          <p:nvPr/>
        </p:nvGrpSpPr>
        <p:grpSpPr>
          <a:xfrm>
            <a:off x="5640388" y="2154238"/>
            <a:ext cx="352425" cy="914400"/>
            <a:chOff x="2293" y="3199"/>
            <a:chExt cx="222" cy="576"/>
          </a:xfrm>
        </p:grpSpPr>
        <p:sp>
          <p:nvSpPr>
            <p:cNvPr id="996384" name="矩形 996383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96385" name="直接连接符 996384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96389" name="组合 996388"/>
          <p:cNvGrpSpPr/>
          <p:nvPr/>
        </p:nvGrpSpPr>
        <p:grpSpPr>
          <a:xfrm>
            <a:off x="6516688" y="2154238"/>
            <a:ext cx="523875" cy="914400"/>
            <a:chOff x="4105" y="1434"/>
            <a:chExt cx="330" cy="576"/>
          </a:xfrm>
        </p:grpSpPr>
        <p:sp>
          <p:nvSpPr>
            <p:cNvPr id="996387" name="矩形 996386"/>
            <p:cNvSpPr/>
            <p:nvPr/>
          </p:nvSpPr>
          <p:spPr>
            <a:xfrm>
              <a:off x="4105" y="1434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13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96388" name="直接连接符 996387"/>
            <p:cNvSpPr/>
            <p:nvPr/>
          </p:nvSpPr>
          <p:spPr>
            <a:xfrm>
              <a:off x="4149" y="1720"/>
              <a:ext cx="242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96296E-6 L 0.09671 0.2842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963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" y="1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96296E-6 L 0.35243 0.2840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963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00" y="1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96296E-6 L 0.31476 0.2821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96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00" y="1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96296E-6 L -0.08472 0.2895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96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00" y="14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96296E-6 L 0.18316 0.282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963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00" y="1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96296E-6 L 0.15781 0.2837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963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0" y="1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96296E-6 L 0.12049 0.2851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96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14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97378" name="矩形 997377"/>
          <p:cNvSpPr/>
          <p:nvPr/>
        </p:nvSpPr>
        <p:spPr>
          <a:xfrm>
            <a:off x="650875" y="981075"/>
            <a:ext cx="7881938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2.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把上题中的分数用直线上的点表示出来。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997383" name="组合 997382"/>
          <p:cNvGrpSpPr/>
          <p:nvPr/>
        </p:nvGrpSpPr>
        <p:grpSpPr>
          <a:xfrm>
            <a:off x="1258888" y="1808163"/>
            <a:ext cx="352425" cy="914400"/>
            <a:chOff x="2293" y="3199"/>
            <a:chExt cx="222" cy="576"/>
          </a:xfrm>
        </p:grpSpPr>
        <p:sp>
          <p:nvSpPr>
            <p:cNvPr id="997384" name="矩形 997383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97385" name="直接连接符 997384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97386" name="组合 997385"/>
          <p:cNvGrpSpPr/>
          <p:nvPr/>
        </p:nvGrpSpPr>
        <p:grpSpPr>
          <a:xfrm>
            <a:off x="2135188" y="1808163"/>
            <a:ext cx="352425" cy="914400"/>
            <a:chOff x="2293" y="3199"/>
            <a:chExt cx="222" cy="576"/>
          </a:xfrm>
        </p:grpSpPr>
        <p:sp>
          <p:nvSpPr>
            <p:cNvPr id="997387" name="矩形 997386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97388" name="直接连接符 997387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97389" name="组合 997388"/>
          <p:cNvGrpSpPr/>
          <p:nvPr/>
        </p:nvGrpSpPr>
        <p:grpSpPr>
          <a:xfrm>
            <a:off x="3011488" y="1808163"/>
            <a:ext cx="352425" cy="914400"/>
            <a:chOff x="2293" y="3199"/>
            <a:chExt cx="222" cy="576"/>
          </a:xfrm>
        </p:grpSpPr>
        <p:sp>
          <p:nvSpPr>
            <p:cNvPr id="997390" name="矩形 997389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97391" name="直接连接符 997390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97392" name="组合 997391"/>
          <p:cNvGrpSpPr/>
          <p:nvPr/>
        </p:nvGrpSpPr>
        <p:grpSpPr>
          <a:xfrm>
            <a:off x="3887788" y="1808163"/>
            <a:ext cx="352425" cy="914400"/>
            <a:chOff x="2293" y="3199"/>
            <a:chExt cx="222" cy="576"/>
          </a:xfrm>
        </p:grpSpPr>
        <p:sp>
          <p:nvSpPr>
            <p:cNvPr id="997393" name="矩形 997392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97394" name="直接连接符 997393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97395" name="组合 997394"/>
          <p:cNvGrpSpPr/>
          <p:nvPr/>
        </p:nvGrpSpPr>
        <p:grpSpPr>
          <a:xfrm>
            <a:off x="4764088" y="1808163"/>
            <a:ext cx="352425" cy="914400"/>
            <a:chOff x="2293" y="3199"/>
            <a:chExt cx="222" cy="576"/>
          </a:xfrm>
        </p:grpSpPr>
        <p:sp>
          <p:nvSpPr>
            <p:cNvPr id="997396" name="矩形 997395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97397" name="直接连接符 997396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97398" name="组合 997397"/>
          <p:cNvGrpSpPr/>
          <p:nvPr/>
        </p:nvGrpSpPr>
        <p:grpSpPr>
          <a:xfrm>
            <a:off x="5640388" y="1808163"/>
            <a:ext cx="352425" cy="914400"/>
            <a:chOff x="2293" y="3199"/>
            <a:chExt cx="222" cy="576"/>
          </a:xfrm>
        </p:grpSpPr>
        <p:sp>
          <p:nvSpPr>
            <p:cNvPr id="997399" name="矩形 997398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97400" name="直接连接符 997399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97401" name="组合 997400"/>
          <p:cNvGrpSpPr/>
          <p:nvPr/>
        </p:nvGrpSpPr>
        <p:grpSpPr>
          <a:xfrm>
            <a:off x="6516688" y="1808163"/>
            <a:ext cx="523875" cy="914400"/>
            <a:chOff x="4105" y="1434"/>
            <a:chExt cx="330" cy="576"/>
          </a:xfrm>
        </p:grpSpPr>
        <p:sp>
          <p:nvSpPr>
            <p:cNvPr id="997402" name="矩形 997401"/>
            <p:cNvSpPr/>
            <p:nvPr/>
          </p:nvSpPr>
          <p:spPr>
            <a:xfrm>
              <a:off x="4105" y="1434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13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97403" name="直接连接符 997402"/>
            <p:cNvSpPr/>
            <p:nvPr/>
          </p:nvSpPr>
          <p:spPr>
            <a:xfrm>
              <a:off x="4149" y="1720"/>
              <a:ext cx="242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997425" name="组合 997424"/>
          <p:cNvGrpSpPr/>
          <p:nvPr/>
        </p:nvGrpSpPr>
        <p:grpSpPr>
          <a:xfrm>
            <a:off x="1042988" y="3860800"/>
            <a:ext cx="6724650" cy="661988"/>
            <a:chOff x="776" y="2115"/>
            <a:chExt cx="4236" cy="417"/>
          </a:xfrm>
        </p:grpSpPr>
        <p:sp>
          <p:nvSpPr>
            <p:cNvPr id="997404" name="直接连接符 997403"/>
            <p:cNvSpPr/>
            <p:nvPr/>
          </p:nvSpPr>
          <p:spPr>
            <a:xfrm>
              <a:off x="776" y="2211"/>
              <a:ext cx="4236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arrow" w="lg" len="lg"/>
            </a:ln>
          </p:spPr>
        </p:sp>
        <p:grpSp>
          <p:nvGrpSpPr>
            <p:cNvPr id="997421" name="组合 997420"/>
            <p:cNvGrpSpPr/>
            <p:nvPr/>
          </p:nvGrpSpPr>
          <p:grpSpPr>
            <a:xfrm>
              <a:off x="1020" y="2115"/>
              <a:ext cx="3629" cy="96"/>
              <a:chOff x="1020" y="2478"/>
              <a:chExt cx="3629" cy="144"/>
            </a:xfrm>
          </p:grpSpPr>
          <p:sp>
            <p:nvSpPr>
              <p:cNvPr id="997405" name="直接连接符 997404"/>
              <p:cNvSpPr/>
              <p:nvPr/>
            </p:nvSpPr>
            <p:spPr>
              <a:xfrm flipV="1">
                <a:off x="1020" y="2478"/>
                <a:ext cx="0" cy="144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997406" name="直接连接符 997405"/>
              <p:cNvSpPr/>
              <p:nvPr/>
            </p:nvSpPr>
            <p:spPr>
              <a:xfrm flipV="1">
                <a:off x="1299" y="2478"/>
                <a:ext cx="0" cy="144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997407" name="直接连接符 997406"/>
              <p:cNvSpPr/>
              <p:nvPr/>
            </p:nvSpPr>
            <p:spPr>
              <a:xfrm flipV="1">
                <a:off x="1578" y="2478"/>
                <a:ext cx="0" cy="144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997408" name="直接连接符 997407"/>
              <p:cNvSpPr/>
              <p:nvPr/>
            </p:nvSpPr>
            <p:spPr>
              <a:xfrm flipV="1">
                <a:off x="1857" y="2478"/>
                <a:ext cx="0" cy="144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997409" name="直接连接符 997408"/>
              <p:cNvSpPr/>
              <p:nvPr/>
            </p:nvSpPr>
            <p:spPr>
              <a:xfrm flipV="1">
                <a:off x="2136" y="2478"/>
                <a:ext cx="0" cy="144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997410" name="直接连接符 997409"/>
              <p:cNvSpPr/>
              <p:nvPr/>
            </p:nvSpPr>
            <p:spPr>
              <a:xfrm flipV="1">
                <a:off x="2415" y="2478"/>
                <a:ext cx="0" cy="144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997411" name="直接连接符 997410"/>
              <p:cNvSpPr/>
              <p:nvPr/>
            </p:nvSpPr>
            <p:spPr>
              <a:xfrm flipV="1">
                <a:off x="2694" y="2478"/>
                <a:ext cx="0" cy="144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997412" name="直接连接符 997411"/>
              <p:cNvSpPr/>
              <p:nvPr/>
            </p:nvSpPr>
            <p:spPr>
              <a:xfrm flipV="1">
                <a:off x="2974" y="2478"/>
                <a:ext cx="0" cy="144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997413" name="直接连接符 997412"/>
              <p:cNvSpPr/>
              <p:nvPr/>
            </p:nvSpPr>
            <p:spPr>
              <a:xfrm flipV="1">
                <a:off x="3253" y="2478"/>
                <a:ext cx="0" cy="144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997414" name="直接连接符 997413"/>
              <p:cNvSpPr/>
              <p:nvPr/>
            </p:nvSpPr>
            <p:spPr>
              <a:xfrm flipV="1">
                <a:off x="3532" y="2478"/>
                <a:ext cx="0" cy="144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997415" name="直接连接符 997414"/>
              <p:cNvSpPr/>
              <p:nvPr/>
            </p:nvSpPr>
            <p:spPr>
              <a:xfrm flipV="1">
                <a:off x="3811" y="2478"/>
                <a:ext cx="0" cy="144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997416" name="直接连接符 997415"/>
              <p:cNvSpPr/>
              <p:nvPr/>
            </p:nvSpPr>
            <p:spPr>
              <a:xfrm flipV="1">
                <a:off x="4090" y="2478"/>
                <a:ext cx="0" cy="144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997417" name="直接连接符 997416"/>
              <p:cNvSpPr/>
              <p:nvPr/>
            </p:nvSpPr>
            <p:spPr>
              <a:xfrm flipV="1">
                <a:off x="4369" y="2478"/>
                <a:ext cx="0" cy="144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997418" name="直接连接符 997417"/>
              <p:cNvSpPr/>
              <p:nvPr/>
            </p:nvSpPr>
            <p:spPr>
              <a:xfrm flipV="1">
                <a:off x="4649" y="2478"/>
                <a:ext cx="0" cy="144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997422" name="矩形 997421"/>
            <p:cNvSpPr/>
            <p:nvPr/>
          </p:nvSpPr>
          <p:spPr>
            <a:xfrm>
              <a:off x="900" y="2205"/>
              <a:ext cx="22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97423" name="矩形 997422"/>
            <p:cNvSpPr/>
            <p:nvPr/>
          </p:nvSpPr>
          <p:spPr>
            <a:xfrm>
              <a:off x="2576" y="2205"/>
              <a:ext cx="22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97424" name="矩形 997423"/>
            <p:cNvSpPr/>
            <p:nvPr/>
          </p:nvSpPr>
          <p:spPr>
            <a:xfrm>
              <a:off x="4257" y="2205"/>
              <a:ext cx="22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997430" name="组合 997429"/>
          <p:cNvGrpSpPr/>
          <p:nvPr/>
        </p:nvGrpSpPr>
        <p:grpSpPr>
          <a:xfrm>
            <a:off x="2157413" y="2960688"/>
            <a:ext cx="352425" cy="1089025"/>
            <a:chOff x="1433" y="2083"/>
            <a:chExt cx="222" cy="686"/>
          </a:xfrm>
        </p:grpSpPr>
        <p:grpSp>
          <p:nvGrpSpPr>
            <p:cNvPr id="997426" name="组合 997425"/>
            <p:cNvGrpSpPr/>
            <p:nvPr/>
          </p:nvGrpSpPr>
          <p:grpSpPr>
            <a:xfrm>
              <a:off x="1433" y="2083"/>
              <a:ext cx="222" cy="576"/>
              <a:chOff x="2293" y="3199"/>
              <a:chExt cx="222" cy="576"/>
            </a:xfrm>
          </p:grpSpPr>
          <p:sp>
            <p:nvSpPr>
              <p:cNvPr id="997427" name="矩形 997426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97428" name="直接连接符 997427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997429" name="椭圆 997428"/>
            <p:cNvSpPr/>
            <p:nvPr/>
          </p:nvSpPr>
          <p:spPr>
            <a:xfrm>
              <a:off x="1504" y="2713"/>
              <a:ext cx="56" cy="56"/>
            </a:xfrm>
            <a:prstGeom prst="ellipse">
              <a:avLst/>
            </a:prstGeom>
            <a:solidFill>
              <a:srgbClr val="0000FF"/>
            </a:solidFill>
            <a:ln w="1905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997431" name="组合 997430"/>
          <p:cNvGrpSpPr/>
          <p:nvPr/>
        </p:nvGrpSpPr>
        <p:grpSpPr>
          <a:xfrm>
            <a:off x="3933825" y="2960688"/>
            <a:ext cx="352425" cy="1089025"/>
            <a:chOff x="1433" y="2083"/>
            <a:chExt cx="222" cy="686"/>
          </a:xfrm>
        </p:grpSpPr>
        <p:grpSp>
          <p:nvGrpSpPr>
            <p:cNvPr id="997432" name="组合 997431"/>
            <p:cNvGrpSpPr/>
            <p:nvPr/>
          </p:nvGrpSpPr>
          <p:grpSpPr>
            <a:xfrm>
              <a:off x="1433" y="2083"/>
              <a:ext cx="222" cy="576"/>
              <a:chOff x="2293" y="3199"/>
              <a:chExt cx="222" cy="576"/>
            </a:xfrm>
          </p:grpSpPr>
          <p:sp>
            <p:nvSpPr>
              <p:cNvPr id="997433" name="矩形 997432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97434" name="直接连接符 997433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997435" name="椭圆 997434"/>
            <p:cNvSpPr/>
            <p:nvPr/>
          </p:nvSpPr>
          <p:spPr>
            <a:xfrm>
              <a:off x="1504" y="2713"/>
              <a:ext cx="56" cy="56"/>
            </a:xfrm>
            <a:prstGeom prst="ellipse">
              <a:avLst/>
            </a:prstGeom>
            <a:solidFill>
              <a:srgbClr val="0000FF"/>
            </a:solidFill>
            <a:ln w="1905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997436" name="组合 997435"/>
          <p:cNvGrpSpPr/>
          <p:nvPr/>
        </p:nvGrpSpPr>
        <p:grpSpPr>
          <a:xfrm>
            <a:off x="5707063" y="2960688"/>
            <a:ext cx="352425" cy="1089025"/>
            <a:chOff x="1433" y="2083"/>
            <a:chExt cx="222" cy="686"/>
          </a:xfrm>
        </p:grpSpPr>
        <p:grpSp>
          <p:nvGrpSpPr>
            <p:cNvPr id="997437" name="组合 997436"/>
            <p:cNvGrpSpPr/>
            <p:nvPr/>
          </p:nvGrpSpPr>
          <p:grpSpPr>
            <a:xfrm>
              <a:off x="1433" y="2083"/>
              <a:ext cx="222" cy="576"/>
              <a:chOff x="2293" y="3199"/>
              <a:chExt cx="222" cy="576"/>
            </a:xfrm>
          </p:grpSpPr>
          <p:sp>
            <p:nvSpPr>
              <p:cNvPr id="997438" name="矩形 997437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97439" name="直接连接符 997438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997440" name="椭圆 997439"/>
            <p:cNvSpPr/>
            <p:nvPr/>
          </p:nvSpPr>
          <p:spPr>
            <a:xfrm>
              <a:off x="1504" y="2713"/>
              <a:ext cx="56" cy="56"/>
            </a:xfrm>
            <a:prstGeom prst="ellipse">
              <a:avLst/>
            </a:prstGeom>
            <a:solidFill>
              <a:srgbClr val="0000FF"/>
            </a:solidFill>
            <a:ln w="1905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997441" name="组合 997440"/>
          <p:cNvGrpSpPr/>
          <p:nvPr/>
        </p:nvGrpSpPr>
        <p:grpSpPr>
          <a:xfrm>
            <a:off x="1717675" y="2960688"/>
            <a:ext cx="352425" cy="1089025"/>
            <a:chOff x="1433" y="2083"/>
            <a:chExt cx="222" cy="686"/>
          </a:xfrm>
        </p:grpSpPr>
        <p:grpSp>
          <p:nvGrpSpPr>
            <p:cNvPr id="997442" name="组合 997441"/>
            <p:cNvGrpSpPr/>
            <p:nvPr/>
          </p:nvGrpSpPr>
          <p:grpSpPr>
            <a:xfrm>
              <a:off x="1433" y="2083"/>
              <a:ext cx="222" cy="576"/>
              <a:chOff x="2293" y="3199"/>
              <a:chExt cx="222" cy="576"/>
            </a:xfrm>
          </p:grpSpPr>
          <p:sp>
            <p:nvSpPr>
              <p:cNvPr id="997443" name="矩形 997442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97444" name="直接连接符 997443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997445" name="椭圆 997444"/>
            <p:cNvSpPr/>
            <p:nvPr/>
          </p:nvSpPr>
          <p:spPr>
            <a:xfrm>
              <a:off x="1504" y="2713"/>
              <a:ext cx="56" cy="56"/>
            </a:xfrm>
            <a:prstGeom prst="ellipse">
              <a:avLst/>
            </a:prstGeom>
            <a:solidFill>
              <a:srgbClr val="0000FF"/>
            </a:solidFill>
            <a:ln w="1905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997446" name="组合 997445"/>
          <p:cNvGrpSpPr/>
          <p:nvPr/>
        </p:nvGrpSpPr>
        <p:grpSpPr>
          <a:xfrm>
            <a:off x="4378325" y="2960688"/>
            <a:ext cx="352425" cy="1089025"/>
            <a:chOff x="1433" y="2083"/>
            <a:chExt cx="222" cy="686"/>
          </a:xfrm>
        </p:grpSpPr>
        <p:grpSp>
          <p:nvGrpSpPr>
            <p:cNvPr id="997447" name="组合 997446"/>
            <p:cNvGrpSpPr/>
            <p:nvPr/>
          </p:nvGrpSpPr>
          <p:grpSpPr>
            <a:xfrm>
              <a:off x="1433" y="2083"/>
              <a:ext cx="222" cy="576"/>
              <a:chOff x="2293" y="3199"/>
              <a:chExt cx="222" cy="576"/>
            </a:xfrm>
          </p:grpSpPr>
          <p:sp>
            <p:nvSpPr>
              <p:cNvPr id="997448" name="矩形 997447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97449" name="直接连接符 997448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997450" name="椭圆 997449"/>
            <p:cNvSpPr/>
            <p:nvPr/>
          </p:nvSpPr>
          <p:spPr>
            <a:xfrm>
              <a:off x="1504" y="2713"/>
              <a:ext cx="56" cy="56"/>
            </a:xfrm>
            <a:prstGeom prst="ellipse">
              <a:avLst/>
            </a:prstGeom>
            <a:solidFill>
              <a:srgbClr val="0000FF"/>
            </a:solidFill>
            <a:ln w="1905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997457" name="组合 997456"/>
          <p:cNvGrpSpPr/>
          <p:nvPr/>
        </p:nvGrpSpPr>
        <p:grpSpPr>
          <a:xfrm>
            <a:off x="6926263" y="2960688"/>
            <a:ext cx="523875" cy="1089025"/>
            <a:chOff x="4437" y="2083"/>
            <a:chExt cx="330" cy="686"/>
          </a:xfrm>
        </p:grpSpPr>
        <p:grpSp>
          <p:nvGrpSpPr>
            <p:cNvPr id="997456" name="组合 997455"/>
            <p:cNvGrpSpPr/>
            <p:nvPr/>
          </p:nvGrpSpPr>
          <p:grpSpPr>
            <a:xfrm>
              <a:off x="4437" y="2083"/>
              <a:ext cx="330" cy="576"/>
              <a:chOff x="4507" y="2083"/>
              <a:chExt cx="330" cy="576"/>
            </a:xfrm>
          </p:grpSpPr>
          <p:sp>
            <p:nvSpPr>
              <p:cNvPr id="997453" name="矩形 997452"/>
              <p:cNvSpPr/>
              <p:nvPr/>
            </p:nvSpPr>
            <p:spPr>
              <a:xfrm>
                <a:off x="4507" y="2083"/>
                <a:ext cx="330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13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97454" name="直接连接符 997453"/>
              <p:cNvSpPr/>
              <p:nvPr/>
            </p:nvSpPr>
            <p:spPr>
              <a:xfrm>
                <a:off x="4535" y="2369"/>
                <a:ext cx="2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997455" name="椭圆 997454"/>
            <p:cNvSpPr/>
            <p:nvPr/>
          </p:nvSpPr>
          <p:spPr>
            <a:xfrm>
              <a:off x="4578" y="2713"/>
              <a:ext cx="56" cy="56"/>
            </a:xfrm>
            <a:prstGeom prst="ellipse">
              <a:avLst/>
            </a:prstGeom>
            <a:solidFill>
              <a:srgbClr val="0000FF"/>
            </a:solidFill>
            <a:ln w="1905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997458" name="组合 997457"/>
          <p:cNvGrpSpPr/>
          <p:nvPr/>
        </p:nvGrpSpPr>
        <p:grpSpPr>
          <a:xfrm>
            <a:off x="3898900" y="4365625"/>
            <a:ext cx="352425" cy="914400"/>
            <a:chOff x="2293" y="3199"/>
            <a:chExt cx="222" cy="576"/>
          </a:xfrm>
        </p:grpSpPr>
        <p:sp>
          <p:nvSpPr>
            <p:cNvPr id="997459" name="矩形 997458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997460" name="直接连接符 997459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rgbClr val="045EE2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997461" name="矩形 997460"/>
          <p:cNvSpPr/>
          <p:nvPr/>
        </p:nvSpPr>
        <p:spPr>
          <a:xfrm>
            <a:off x="1011238" y="5019675"/>
            <a:ext cx="7521575" cy="1289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4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看一看，表示真分数的点和表示假分数的点，分别在直线的哪一段上。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9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9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9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9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9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97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97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9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74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10020" name="矩形 1110019"/>
          <p:cNvSpPr/>
          <p:nvPr/>
        </p:nvSpPr>
        <p:spPr>
          <a:xfrm>
            <a:off x="538163" y="1635125"/>
            <a:ext cx="8281987" cy="1289050"/>
          </a:xfrm>
          <a:prstGeom prst="rect">
            <a:avLst/>
          </a:prstGeom>
          <a:noFill/>
          <a:ln w="15875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4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在进行测量、分物或计算时，往往不能正好得到整数的结果，这时常用分数来表示。</a:t>
            </a:r>
            <a:endParaRPr lang="zh-CN" altLang="en-US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4056" name="图片 1024055" descr="p-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1773238"/>
            <a:ext cx="4032250" cy="3279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005" name="矩形 1024004"/>
          <p:cNvSpPr/>
          <p:nvPr/>
        </p:nvSpPr>
        <p:spPr>
          <a:xfrm>
            <a:off x="5003800" y="1670050"/>
            <a:ext cx="3529013" cy="1327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一个半” 怎样用分数表示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24040" name="组合 1024039"/>
          <p:cNvGrpSpPr/>
          <p:nvPr/>
        </p:nvGrpSpPr>
        <p:grpSpPr>
          <a:xfrm>
            <a:off x="1266825" y="5157788"/>
            <a:ext cx="6834188" cy="914400"/>
            <a:chOff x="794" y="3147"/>
            <a:chExt cx="4305" cy="576"/>
          </a:xfrm>
        </p:grpSpPr>
        <p:sp>
          <p:nvSpPr>
            <p:cNvPr id="1024006" name="矩形 1024005"/>
            <p:cNvSpPr/>
            <p:nvPr/>
          </p:nvSpPr>
          <p:spPr>
            <a:xfrm>
              <a:off x="794" y="3190"/>
              <a:ext cx="4305" cy="4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lnSpc>
                  <a:spcPct val="14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像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1   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，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1   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，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···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这样的分数叫做</a:t>
              </a:r>
              <a:r>
                <a:rPr lang="zh-CN" altLang="en-US" sz="2700" b="1" baseline="0" dirty="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带分数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。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24034" name="组合 1024033"/>
            <p:cNvGrpSpPr/>
            <p:nvPr/>
          </p:nvGrpSpPr>
          <p:grpSpPr>
            <a:xfrm>
              <a:off x="1236" y="3147"/>
              <a:ext cx="222" cy="576"/>
              <a:chOff x="2293" y="3199"/>
              <a:chExt cx="222" cy="576"/>
            </a:xfrm>
          </p:grpSpPr>
          <p:sp>
            <p:nvSpPr>
              <p:cNvPr id="1024035" name="矩形 1024034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24036" name="直接连接符 1024035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024037" name="组合 1024036"/>
            <p:cNvGrpSpPr/>
            <p:nvPr/>
          </p:nvGrpSpPr>
          <p:grpSpPr>
            <a:xfrm>
              <a:off x="1789" y="3147"/>
              <a:ext cx="222" cy="576"/>
              <a:chOff x="2293" y="3199"/>
              <a:chExt cx="222" cy="576"/>
            </a:xfrm>
          </p:grpSpPr>
          <p:sp>
            <p:nvSpPr>
              <p:cNvPr id="1024038" name="矩形 1024037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24039" name="直接连接符 1024038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024045" name="组合 1024044"/>
          <p:cNvGrpSpPr/>
          <p:nvPr/>
        </p:nvGrpSpPr>
        <p:grpSpPr>
          <a:xfrm>
            <a:off x="5511800" y="3667125"/>
            <a:ext cx="931863" cy="914400"/>
            <a:chOff x="1616" y="2790"/>
            <a:chExt cx="587" cy="576"/>
          </a:xfrm>
        </p:grpSpPr>
        <p:grpSp>
          <p:nvGrpSpPr>
            <p:cNvPr id="1024041" name="组合 1024040"/>
            <p:cNvGrpSpPr/>
            <p:nvPr/>
          </p:nvGrpSpPr>
          <p:grpSpPr>
            <a:xfrm>
              <a:off x="1981" y="2790"/>
              <a:ext cx="222" cy="576"/>
              <a:chOff x="2293" y="3199"/>
              <a:chExt cx="222" cy="576"/>
            </a:xfrm>
          </p:grpSpPr>
          <p:sp>
            <p:nvSpPr>
              <p:cNvPr id="1024042" name="矩形 1024041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24043" name="直接连接符 1024042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24044" name="矩形 1024043"/>
            <p:cNvSpPr/>
            <p:nvPr/>
          </p:nvSpPr>
          <p:spPr>
            <a:xfrm>
              <a:off x="1616" y="2904"/>
              <a:ext cx="51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r>
                <a:rPr lang="en-US" altLang="zh-CN" sz="2700" b="1" baseline="30000"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+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24050" name="组合 1024049"/>
          <p:cNvGrpSpPr/>
          <p:nvPr/>
        </p:nvGrpSpPr>
        <p:grpSpPr>
          <a:xfrm>
            <a:off x="6507163" y="3667125"/>
            <a:ext cx="1508125" cy="914400"/>
            <a:chOff x="2923" y="2795"/>
            <a:chExt cx="950" cy="576"/>
          </a:xfrm>
        </p:grpSpPr>
        <p:sp>
          <p:nvSpPr>
            <p:cNvPr id="1024046" name="矩形 1024045"/>
            <p:cNvSpPr/>
            <p:nvPr/>
          </p:nvSpPr>
          <p:spPr>
            <a:xfrm>
              <a:off x="2923" y="2925"/>
              <a:ext cx="836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写作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: 1 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24047" name="组合 1024046"/>
            <p:cNvGrpSpPr/>
            <p:nvPr/>
          </p:nvGrpSpPr>
          <p:grpSpPr>
            <a:xfrm>
              <a:off x="3651" y="2795"/>
              <a:ext cx="222" cy="576"/>
              <a:chOff x="2293" y="3199"/>
              <a:chExt cx="222" cy="576"/>
            </a:xfrm>
          </p:grpSpPr>
          <p:sp>
            <p:nvSpPr>
              <p:cNvPr id="1024048" name="矩形 1024047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24049" name="直接连接符 1024048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sp>
        <p:nvSpPr>
          <p:cNvPr id="1024052" name="矩形 1024051"/>
          <p:cNvSpPr/>
          <p:nvPr/>
        </p:nvSpPr>
        <p:spPr>
          <a:xfrm>
            <a:off x="5364163" y="4613275"/>
            <a:ext cx="3384550" cy="503238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700" b="1" baseline="0" dirty="0">
                <a:solidFill>
                  <a:srgbClr val="CC0066"/>
                </a:solidFill>
                <a:latin typeface="Times New Roman" panose="02020603050405020304" pitchFamily="18" charset="0"/>
                <a:ea typeface="楷体_GB2312" pitchFamily="49" charset="-122"/>
              </a:rPr>
              <a:t>读作</a:t>
            </a:r>
            <a:r>
              <a:rPr lang="en-US" altLang="zh-CN" sz="2700" b="1" baseline="0" dirty="0">
                <a:solidFill>
                  <a:srgbClr val="CC0066"/>
                </a:solidFill>
                <a:latin typeface="Times New Roman" panose="02020603050405020304" pitchFamily="18" charset="0"/>
                <a:ea typeface="楷体_GB2312" pitchFamily="49" charset="-122"/>
              </a:rPr>
              <a:t>: </a:t>
            </a:r>
            <a:r>
              <a:rPr lang="zh-CN" altLang="en-US" sz="2700" b="1" baseline="0" dirty="0">
                <a:solidFill>
                  <a:srgbClr val="CC0066"/>
                </a:solidFill>
                <a:latin typeface="Times New Roman" panose="02020603050405020304" pitchFamily="18" charset="0"/>
                <a:ea typeface="楷体_GB2312" pitchFamily="49" charset="-122"/>
              </a:rPr>
              <a:t>一又二分之一 </a:t>
            </a:r>
            <a:endParaRPr lang="zh-CN" altLang="en-US" sz="2700" b="1" baseline="0" dirty="0">
              <a:solidFill>
                <a:srgbClr val="CC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24061" name="组合 1024060"/>
          <p:cNvGrpSpPr/>
          <p:nvPr/>
        </p:nvGrpSpPr>
        <p:grpSpPr>
          <a:xfrm>
            <a:off x="5364163" y="3141663"/>
            <a:ext cx="1171575" cy="647700"/>
            <a:chOff x="3379" y="1933"/>
            <a:chExt cx="738" cy="408"/>
          </a:xfrm>
        </p:grpSpPr>
        <p:pic>
          <p:nvPicPr>
            <p:cNvPr id="1024059" name="图片 1024058" descr="p-70-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79" y="1933"/>
              <a:ext cx="738" cy="27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060" name="左大括号 1024059"/>
            <p:cNvSpPr/>
            <p:nvPr/>
          </p:nvSpPr>
          <p:spPr>
            <a:xfrm rot="16200000">
              <a:off x="3691" y="2004"/>
              <a:ext cx="114" cy="560"/>
            </a:xfrm>
            <a:prstGeom prst="leftBrace">
              <a:avLst>
                <a:gd name="adj1" fmla="val 40935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24062" name="组合 1024061"/>
          <p:cNvGrpSpPr/>
          <p:nvPr/>
        </p:nvGrpSpPr>
        <p:grpSpPr>
          <a:xfrm>
            <a:off x="684213" y="1268413"/>
            <a:ext cx="1025525" cy="569912"/>
            <a:chOff x="585" y="1319"/>
            <a:chExt cx="646" cy="359"/>
          </a:xfrm>
        </p:grpSpPr>
        <p:pic>
          <p:nvPicPr>
            <p:cNvPr id="1024063" name="图片 1024062" descr="小鱼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5" y="1319"/>
              <a:ext cx="515" cy="3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064" name="矩形 1024063"/>
            <p:cNvSpPr/>
            <p:nvPr/>
          </p:nvSpPr>
          <p:spPr>
            <a:xfrm>
              <a:off x="745" y="1338"/>
              <a:ext cx="48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buClrTx/>
              </a:pPr>
              <a:r>
                <a:rPr lang="en-US" altLang="zh-CN" sz="2800" b="1" baseline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3</a:t>
              </a:r>
              <a:endParaRPr lang="en-US" altLang="zh-CN" sz="2800" b="1" baseline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1024066" name="组合 1024065"/>
          <p:cNvGrpSpPr/>
          <p:nvPr/>
        </p:nvGrpSpPr>
        <p:grpSpPr>
          <a:xfrm>
            <a:off x="2449513" y="857250"/>
            <a:ext cx="3130550" cy="1203325"/>
            <a:chOff x="1474" y="526"/>
            <a:chExt cx="1972" cy="758"/>
          </a:xfrm>
        </p:grpSpPr>
        <p:pic>
          <p:nvPicPr>
            <p:cNvPr id="1024065" name="图片 1024064" descr="P-045"/>
            <p:cNvPicPr>
              <a:picLocks noChangeAspect="1"/>
            </p:cNvPicPr>
            <p:nvPr/>
          </p:nvPicPr>
          <p:blipFill>
            <a:blip r:embed="rId5"/>
            <a:srcRect l="-10770" t="-19403" r="-7243" b="-22015"/>
            <a:stretch>
              <a:fillRect/>
            </a:stretch>
          </p:blipFill>
          <p:spPr>
            <a:xfrm flipH="1">
              <a:off x="1474" y="526"/>
              <a:ext cx="1841" cy="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030" name="矩形 1024029"/>
            <p:cNvSpPr/>
            <p:nvPr/>
          </p:nvSpPr>
          <p:spPr>
            <a:xfrm>
              <a:off x="1632" y="658"/>
              <a:ext cx="1814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我吃了一个半。</a:t>
              </a:r>
              <a:endParaRPr lang="zh-CN" altLang="en-US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24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2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05" grpId="0"/>
      <p:bldP spid="102405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5063" name="图片 1025062" descr="p-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250" y="2886075"/>
            <a:ext cx="4032250" cy="32797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5054" name="组合 1025053"/>
          <p:cNvGrpSpPr/>
          <p:nvPr/>
        </p:nvGrpSpPr>
        <p:grpSpPr>
          <a:xfrm>
            <a:off x="539750" y="3573463"/>
            <a:ext cx="641350" cy="914400"/>
            <a:chOff x="2695" y="2763"/>
            <a:chExt cx="404" cy="576"/>
          </a:xfrm>
        </p:grpSpPr>
        <p:sp>
          <p:nvSpPr>
            <p:cNvPr id="1025055" name="矩形 1025054"/>
            <p:cNvSpPr/>
            <p:nvPr/>
          </p:nvSpPr>
          <p:spPr>
            <a:xfrm>
              <a:off x="2695" y="2893"/>
              <a:ext cx="276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2 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25056" name="组合 1025055"/>
            <p:cNvGrpSpPr/>
            <p:nvPr/>
          </p:nvGrpSpPr>
          <p:grpSpPr>
            <a:xfrm>
              <a:off x="2877" y="2763"/>
              <a:ext cx="222" cy="576"/>
              <a:chOff x="2293" y="3199"/>
              <a:chExt cx="222" cy="576"/>
            </a:xfrm>
          </p:grpSpPr>
          <p:sp>
            <p:nvSpPr>
              <p:cNvPr id="1025057" name="矩形 1025056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25058" name="直接连接符 1025057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025043" name="组合 1025042"/>
          <p:cNvGrpSpPr/>
          <p:nvPr/>
        </p:nvGrpSpPr>
        <p:grpSpPr>
          <a:xfrm>
            <a:off x="5070475" y="3860800"/>
            <a:ext cx="352425" cy="914400"/>
            <a:chOff x="2293" y="3199"/>
            <a:chExt cx="222" cy="576"/>
          </a:xfrm>
        </p:grpSpPr>
        <p:sp>
          <p:nvSpPr>
            <p:cNvPr id="1025044" name="矩形 1025043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25045" name="直接连接符 1025044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25053" name="组合 1025052"/>
          <p:cNvGrpSpPr/>
          <p:nvPr/>
        </p:nvGrpSpPr>
        <p:grpSpPr>
          <a:xfrm>
            <a:off x="2628900" y="2276475"/>
            <a:ext cx="641350" cy="914400"/>
            <a:chOff x="2695" y="2763"/>
            <a:chExt cx="404" cy="576"/>
          </a:xfrm>
        </p:grpSpPr>
        <p:sp>
          <p:nvSpPr>
            <p:cNvPr id="1025048" name="矩形 1025047"/>
            <p:cNvSpPr/>
            <p:nvPr/>
          </p:nvSpPr>
          <p:spPr>
            <a:xfrm>
              <a:off x="2695" y="2893"/>
              <a:ext cx="276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 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25049" name="组合 1025048"/>
            <p:cNvGrpSpPr/>
            <p:nvPr/>
          </p:nvGrpSpPr>
          <p:grpSpPr>
            <a:xfrm>
              <a:off x="2877" y="2763"/>
              <a:ext cx="222" cy="576"/>
              <a:chOff x="2293" y="3199"/>
              <a:chExt cx="222" cy="576"/>
            </a:xfrm>
          </p:grpSpPr>
          <p:sp>
            <p:nvSpPr>
              <p:cNvPr id="1025050" name="矩形 1025049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25051" name="直接连接符 1025050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sp>
        <p:nvSpPr>
          <p:cNvPr id="1025062" name="矩形 1025061"/>
          <p:cNvSpPr/>
          <p:nvPr/>
        </p:nvSpPr>
        <p:spPr>
          <a:xfrm>
            <a:off x="5508625" y="3070225"/>
            <a:ext cx="3240088" cy="201612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有时根据需要，要把假分数化成整数或带分数。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25067" name="组合 1025066"/>
          <p:cNvGrpSpPr/>
          <p:nvPr/>
        </p:nvGrpSpPr>
        <p:grpSpPr>
          <a:xfrm>
            <a:off x="827088" y="1128713"/>
            <a:ext cx="6899275" cy="1363662"/>
            <a:chOff x="757" y="711"/>
            <a:chExt cx="4346" cy="859"/>
          </a:xfrm>
        </p:grpSpPr>
        <p:pic>
          <p:nvPicPr>
            <p:cNvPr id="1025066" name="图片 1025065" descr="气泡-08"/>
            <p:cNvPicPr>
              <a:picLocks noChangeAspect="1"/>
            </p:cNvPicPr>
            <p:nvPr/>
          </p:nvPicPr>
          <p:blipFill>
            <a:blip r:embed="rId3"/>
            <a:srcRect l="-2318" t="-25215" r="-2708" b="-14040"/>
            <a:stretch>
              <a:fillRect/>
            </a:stretch>
          </p:blipFill>
          <p:spPr>
            <a:xfrm>
              <a:off x="757" y="847"/>
              <a:ext cx="3762" cy="48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029" name="矩形 1025028"/>
            <p:cNvSpPr/>
            <p:nvPr/>
          </p:nvSpPr>
          <p:spPr>
            <a:xfrm>
              <a:off x="839" y="936"/>
              <a:ext cx="349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用分数表示出其他学生吃的橙子</a:t>
              </a:r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?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1025064" name="图片 1025063" descr="小精灵-0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93" y="711"/>
              <a:ext cx="610" cy="85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5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5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5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06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133" name="图片 1026132" descr="p-71"/>
          <p:cNvPicPr>
            <a:picLocks noChangeAspect="1"/>
          </p:cNvPicPr>
          <p:nvPr/>
        </p:nvPicPr>
        <p:blipFill>
          <a:blip r:embed="rId2"/>
          <a:srcRect l="63890"/>
          <a:stretch>
            <a:fillRect/>
          </a:stretch>
        </p:blipFill>
        <p:spPr>
          <a:xfrm>
            <a:off x="5457825" y="3659188"/>
            <a:ext cx="1763713" cy="2146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130" name="图片 1026129" descr="气泡-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5525" y="2578100"/>
            <a:ext cx="2136775" cy="11239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6067" name="组合 1026066"/>
          <p:cNvGrpSpPr/>
          <p:nvPr/>
        </p:nvGrpSpPr>
        <p:grpSpPr>
          <a:xfrm>
            <a:off x="3994150" y="4090988"/>
            <a:ext cx="352425" cy="914400"/>
            <a:chOff x="2293" y="3199"/>
            <a:chExt cx="222" cy="576"/>
          </a:xfrm>
        </p:grpSpPr>
        <p:sp>
          <p:nvSpPr>
            <p:cNvPr id="1026068" name="矩形 1026067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26069" name="直接连接符 1026068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026070" name="矩形 1026069"/>
          <p:cNvSpPr/>
          <p:nvPr/>
        </p:nvSpPr>
        <p:spPr>
          <a:xfrm>
            <a:off x="4300538" y="4283075"/>
            <a:ext cx="647700" cy="503238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= 1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6097" name="矩形 1026096"/>
          <p:cNvSpPr/>
          <p:nvPr/>
        </p:nvSpPr>
        <p:spPr>
          <a:xfrm>
            <a:off x="6542088" y="2743200"/>
            <a:ext cx="1990725" cy="503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= 4</a:t>
            </a:r>
            <a:r>
              <a:rPr lang="en-US" altLang="zh-CN" sz="2700" b="1" baseline="0"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4 = 1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26098" name="组合 1026097"/>
          <p:cNvGrpSpPr/>
          <p:nvPr/>
        </p:nvGrpSpPr>
        <p:grpSpPr>
          <a:xfrm>
            <a:off x="6202363" y="2600325"/>
            <a:ext cx="346075" cy="806450"/>
            <a:chOff x="2546" y="1280"/>
            <a:chExt cx="218" cy="508"/>
          </a:xfrm>
        </p:grpSpPr>
        <p:sp>
          <p:nvSpPr>
            <p:cNvPr id="1026099" name="矩形 1026098"/>
            <p:cNvSpPr/>
            <p:nvPr/>
          </p:nvSpPr>
          <p:spPr>
            <a:xfrm>
              <a:off x="2546" y="1280"/>
              <a:ext cx="218" cy="50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26100" name="直接连接符 1026099"/>
            <p:cNvSpPr/>
            <p:nvPr/>
          </p:nvSpPr>
          <p:spPr>
            <a:xfrm>
              <a:off x="2570" y="1528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26126" name="组合 1026125"/>
          <p:cNvGrpSpPr/>
          <p:nvPr/>
        </p:nvGrpSpPr>
        <p:grpSpPr>
          <a:xfrm>
            <a:off x="539750" y="1268413"/>
            <a:ext cx="1025525" cy="569912"/>
            <a:chOff x="585" y="1319"/>
            <a:chExt cx="646" cy="359"/>
          </a:xfrm>
        </p:grpSpPr>
        <p:pic>
          <p:nvPicPr>
            <p:cNvPr id="1026127" name="图片 1026126" descr="小鱼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5" y="1319"/>
              <a:ext cx="515" cy="3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6128" name="矩形 1026127"/>
            <p:cNvSpPr/>
            <p:nvPr/>
          </p:nvSpPr>
          <p:spPr>
            <a:xfrm>
              <a:off x="745" y="1338"/>
              <a:ext cx="48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buClrTx/>
              </a:pPr>
              <a:r>
                <a:rPr lang="en-US" altLang="zh-CN" sz="2800" b="1" baseline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4</a:t>
              </a:r>
              <a:endParaRPr lang="en-US" altLang="zh-CN" sz="2800" b="1" baseline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pic>
        <p:nvPicPr>
          <p:cNvPr id="1026131" name="图片 1026130" descr="气泡-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4175" y="2506663"/>
            <a:ext cx="1993900" cy="11239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6090" name="组合 1026089"/>
          <p:cNvGrpSpPr/>
          <p:nvPr/>
        </p:nvGrpSpPr>
        <p:grpSpPr>
          <a:xfrm>
            <a:off x="1701800" y="2506663"/>
            <a:ext cx="2316163" cy="806450"/>
            <a:chOff x="703" y="1979"/>
            <a:chExt cx="1459" cy="508"/>
          </a:xfrm>
        </p:grpSpPr>
        <p:sp>
          <p:nvSpPr>
            <p:cNvPr id="1026053" name="矩形 1026052"/>
            <p:cNvSpPr/>
            <p:nvPr/>
          </p:nvSpPr>
          <p:spPr>
            <a:xfrm>
              <a:off x="703" y="2069"/>
              <a:ext cx="1459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4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个     是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。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26087" name="组合 1026086"/>
            <p:cNvGrpSpPr/>
            <p:nvPr/>
          </p:nvGrpSpPr>
          <p:grpSpPr>
            <a:xfrm>
              <a:off x="1170" y="1979"/>
              <a:ext cx="218" cy="508"/>
              <a:chOff x="2546" y="1280"/>
              <a:chExt cx="218" cy="508"/>
            </a:xfrm>
          </p:grpSpPr>
          <p:sp>
            <p:nvSpPr>
              <p:cNvPr id="1026088" name="矩形 1026087"/>
              <p:cNvSpPr/>
              <p:nvPr/>
            </p:nvSpPr>
            <p:spPr>
              <a:xfrm>
                <a:off x="2546" y="1280"/>
                <a:ext cx="218" cy="50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>
                  <a:lnSpc>
                    <a:spcPct val="90000"/>
                  </a:lnSpc>
                </a:pPr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90000"/>
                  </a:lnSpc>
                </a:pPr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26089" name="直接连接符 1026088"/>
              <p:cNvSpPr/>
              <p:nvPr/>
            </p:nvSpPr>
            <p:spPr>
              <a:xfrm>
                <a:off x="2570" y="1528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pic>
        <p:nvPicPr>
          <p:cNvPr id="1026132" name="图片 1026131" descr="p-71"/>
          <p:cNvPicPr>
            <a:picLocks noChangeAspect="1"/>
          </p:cNvPicPr>
          <p:nvPr/>
        </p:nvPicPr>
        <p:blipFill>
          <a:blip r:embed="rId2"/>
          <a:srcRect r="44594"/>
          <a:stretch>
            <a:fillRect/>
          </a:stretch>
        </p:blipFill>
        <p:spPr>
          <a:xfrm>
            <a:off x="881063" y="3514725"/>
            <a:ext cx="2705100" cy="21463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6137" name="组合 1026136"/>
          <p:cNvGrpSpPr/>
          <p:nvPr/>
        </p:nvGrpSpPr>
        <p:grpSpPr>
          <a:xfrm>
            <a:off x="4017963" y="2938463"/>
            <a:ext cx="1081087" cy="1081087"/>
            <a:chOff x="2426" y="1182"/>
            <a:chExt cx="681" cy="681"/>
          </a:xfrm>
        </p:grpSpPr>
        <p:sp>
          <p:nvSpPr>
            <p:cNvPr id="1026134" name="椭圆 1026133"/>
            <p:cNvSpPr/>
            <p:nvPr/>
          </p:nvSpPr>
          <p:spPr>
            <a:xfrm>
              <a:off x="2430" y="1185"/>
              <a:ext cx="673" cy="673"/>
            </a:xfrm>
            <a:prstGeom prst="ellipse">
              <a:avLst/>
            </a:prstGeom>
            <a:solidFill>
              <a:srgbClr val="B9DCFF"/>
            </a:solidFill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6135" name="直接连接符 1026134"/>
            <p:cNvSpPr/>
            <p:nvPr/>
          </p:nvSpPr>
          <p:spPr>
            <a:xfrm>
              <a:off x="2426" y="1522"/>
              <a:ext cx="681" cy="0"/>
            </a:xfrm>
            <a:prstGeom prst="line">
              <a:avLst/>
            </a:prstGeom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1026136" name="直接连接符 1026135"/>
            <p:cNvSpPr/>
            <p:nvPr/>
          </p:nvSpPr>
          <p:spPr>
            <a:xfrm rot="-5400000">
              <a:off x="2426" y="1522"/>
              <a:ext cx="681" cy="0"/>
            </a:xfrm>
            <a:prstGeom prst="line">
              <a:avLst/>
            </a:prstGeom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</p:sp>
      </p:grpSp>
      <p:grpSp>
        <p:nvGrpSpPr>
          <p:cNvPr id="1026154" name="组合 1026153"/>
          <p:cNvGrpSpPr/>
          <p:nvPr/>
        </p:nvGrpSpPr>
        <p:grpSpPr>
          <a:xfrm>
            <a:off x="1331913" y="1112838"/>
            <a:ext cx="5191125" cy="946150"/>
            <a:chOff x="839" y="709"/>
            <a:chExt cx="3270" cy="596"/>
          </a:xfrm>
        </p:grpSpPr>
        <p:sp>
          <p:nvSpPr>
            <p:cNvPr id="1026146" name="矩形 1026145"/>
            <p:cNvSpPr/>
            <p:nvPr/>
          </p:nvSpPr>
          <p:spPr>
            <a:xfrm>
              <a:off x="839" y="845"/>
              <a:ext cx="3270" cy="327"/>
            </a:xfrm>
            <a:prstGeom prst="rect">
              <a:avLst/>
            </a:prstGeom>
            <a:noFill/>
            <a:ln w="22225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800" b="1" baseline="0"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r>
                <a:rPr lang="en-US" altLang="zh-CN" sz="2800" b="1" baseline="0"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把       、     化成整数。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26150" name="组合 1026149"/>
            <p:cNvGrpSpPr/>
            <p:nvPr/>
          </p:nvGrpSpPr>
          <p:grpSpPr>
            <a:xfrm>
              <a:off x="1524" y="709"/>
              <a:ext cx="267" cy="596"/>
              <a:chOff x="1582" y="718"/>
              <a:chExt cx="267" cy="596"/>
            </a:xfrm>
          </p:grpSpPr>
          <p:sp>
            <p:nvSpPr>
              <p:cNvPr id="1026148" name="矩形 1026147"/>
              <p:cNvSpPr/>
              <p:nvPr/>
            </p:nvSpPr>
            <p:spPr>
              <a:xfrm>
                <a:off x="1601" y="718"/>
                <a:ext cx="226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26149" name="直接连接符 1026148"/>
              <p:cNvSpPr/>
              <p:nvPr/>
            </p:nvSpPr>
            <p:spPr>
              <a:xfrm>
                <a:off x="1582" y="1016"/>
                <a:ext cx="267" cy="1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026151" name="组合 1026150"/>
            <p:cNvGrpSpPr/>
            <p:nvPr/>
          </p:nvGrpSpPr>
          <p:grpSpPr>
            <a:xfrm>
              <a:off x="2048" y="709"/>
              <a:ext cx="267" cy="596"/>
              <a:chOff x="1582" y="718"/>
              <a:chExt cx="267" cy="596"/>
            </a:xfrm>
          </p:grpSpPr>
          <p:sp>
            <p:nvSpPr>
              <p:cNvPr id="1026152" name="矩形 1026151"/>
              <p:cNvSpPr/>
              <p:nvPr/>
            </p:nvSpPr>
            <p:spPr>
              <a:xfrm>
                <a:off x="1601" y="718"/>
                <a:ext cx="226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26153" name="直接连接符 1026152"/>
              <p:cNvSpPr/>
              <p:nvPr/>
            </p:nvSpPr>
            <p:spPr>
              <a:xfrm>
                <a:off x="1582" y="1016"/>
                <a:ext cx="267" cy="1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6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07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79661" name="左大括号 1179660"/>
          <p:cNvSpPr/>
          <p:nvPr/>
        </p:nvSpPr>
        <p:spPr>
          <a:xfrm rot="-5400000">
            <a:off x="2389188" y="2084388"/>
            <a:ext cx="287337" cy="1970087"/>
          </a:xfrm>
          <a:prstGeom prst="leftBrace">
            <a:avLst>
              <a:gd name="adj1" fmla="val 57136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lg" len="lg"/>
          </a:ln>
        </p:spPr>
        <p:txBody>
          <a:bodyPr/>
          <a:p>
            <a:endParaRPr lang="zh-CN" altLang="en-US"/>
          </a:p>
        </p:txBody>
      </p:sp>
      <p:grpSp>
        <p:nvGrpSpPr>
          <p:cNvPr id="1179662" name="组合 1179661"/>
          <p:cNvGrpSpPr/>
          <p:nvPr/>
        </p:nvGrpSpPr>
        <p:grpSpPr>
          <a:xfrm>
            <a:off x="2395538" y="3151188"/>
            <a:ext cx="376237" cy="914400"/>
            <a:chOff x="2293" y="3199"/>
            <a:chExt cx="196" cy="576"/>
          </a:xfrm>
        </p:grpSpPr>
        <p:sp>
          <p:nvSpPr>
            <p:cNvPr id="1179663" name="矩形 1179662"/>
            <p:cNvSpPr/>
            <p:nvPr/>
          </p:nvSpPr>
          <p:spPr>
            <a:xfrm>
              <a:off x="2293" y="3199"/>
              <a:ext cx="184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79664" name="直接连接符 1179663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79665" name="矩形 1179664"/>
          <p:cNvSpPr/>
          <p:nvPr/>
        </p:nvSpPr>
        <p:spPr>
          <a:xfrm>
            <a:off x="5318125" y="2454275"/>
            <a:ext cx="1990725" cy="503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= 8</a:t>
            </a:r>
            <a:r>
              <a:rPr lang="en-US" altLang="zh-CN" sz="2700" b="1" baseline="0"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4 = 2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79666" name="组合 1179665"/>
          <p:cNvGrpSpPr/>
          <p:nvPr/>
        </p:nvGrpSpPr>
        <p:grpSpPr>
          <a:xfrm>
            <a:off x="5014913" y="2276475"/>
            <a:ext cx="352425" cy="914400"/>
            <a:chOff x="2293" y="3199"/>
            <a:chExt cx="222" cy="576"/>
          </a:xfrm>
        </p:grpSpPr>
        <p:sp>
          <p:nvSpPr>
            <p:cNvPr id="1179667" name="矩形 1179666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79668" name="直接连接符 1179667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79683" name="组合 1179682"/>
          <p:cNvGrpSpPr/>
          <p:nvPr/>
        </p:nvGrpSpPr>
        <p:grpSpPr>
          <a:xfrm>
            <a:off x="1258888" y="1700213"/>
            <a:ext cx="1081087" cy="1081087"/>
            <a:chOff x="2426" y="1182"/>
            <a:chExt cx="681" cy="681"/>
          </a:xfrm>
        </p:grpSpPr>
        <p:sp>
          <p:nvSpPr>
            <p:cNvPr id="1179684" name="椭圆 1179683"/>
            <p:cNvSpPr/>
            <p:nvPr/>
          </p:nvSpPr>
          <p:spPr>
            <a:xfrm>
              <a:off x="2430" y="1185"/>
              <a:ext cx="673" cy="673"/>
            </a:xfrm>
            <a:prstGeom prst="ellipse">
              <a:avLst/>
            </a:prstGeom>
            <a:solidFill>
              <a:srgbClr val="B9DCFF"/>
            </a:solidFill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685" name="直接连接符 1179684"/>
            <p:cNvSpPr/>
            <p:nvPr/>
          </p:nvSpPr>
          <p:spPr>
            <a:xfrm>
              <a:off x="2426" y="1522"/>
              <a:ext cx="681" cy="0"/>
            </a:xfrm>
            <a:prstGeom prst="line">
              <a:avLst/>
            </a:prstGeom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1179686" name="直接连接符 1179685"/>
            <p:cNvSpPr/>
            <p:nvPr/>
          </p:nvSpPr>
          <p:spPr>
            <a:xfrm rot="-5400000">
              <a:off x="2426" y="1522"/>
              <a:ext cx="681" cy="0"/>
            </a:xfrm>
            <a:prstGeom prst="line">
              <a:avLst/>
            </a:prstGeom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</p:sp>
      </p:grpSp>
      <p:grpSp>
        <p:nvGrpSpPr>
          <p:cNvPr id="1179687" name="组合 1179686"/>
          <p:cNvGrpSpPr/>
          <p:nvPr/>
        </p:nvGrpSpPr>
        <p:grpSpPr>
          <a:xfrm>
            <a:off x="2771775" y="1700213"/>
            <a:ext cx="1081088" cy="1081087"/>
            <a:chOff x="2426" y="1182"/>
            <a:chExt cx="681" cy="681"/>
          </a:xfrm>
        </p:grpSpPr>
        <p:sp>
          <p:nvSpPr>
            <p:cNvPr id="1179688" name="椭圆 1179687"/>
            <p:cNvSpPr/>
            <p:nvPr/>
          </p:nvSpPr>
          <p:spPr>
            <a:xfrm>
              <a:off x="2430" y="1185"/>
              <a:ext cx="673" cy="673"/>
            </a:xfrm>
            <a:prstGeom prst="ellipse">
              <a:avLst/>
            </a:prstGeom>
            <a:solidFill>
              <a:srgbClr val="B9DCFF"/>
            </a:solidFill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689" name="直接连接符 1179688"/>
            <p:cNvSpPr/>
            <p:nvPr/>
          </p:nvSpPr>
          <p:spPr>
            <a:xfrm>
              <a:off x="2426" y="1522"/>
              <a:ext cx="681" cy="0"/>
            </a:xfrm>
            <a:prstGeom prst="line">
              <a:avLst/>
            </a:prstGeom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1179690" name="直接连接符 1179689"/>
            <p:cNvSpPr/>
            <p:nvPr/>
          </p:nvSpPr>
          <p:spPr>
            <a:xfrm rot="-5400000">
              <a:off x="2426" y="1522"/>
              <a:ext cx="681" cy="0"/>
            </a:xfrm>
            <a:prstGeom prst="line">
              <a:avLst/>
            </a:prstGeom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7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79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966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7102" name="左大括号 1027101"/>
          <p:cNvSpPr/>
          <p:nvPr/>
        </p:nvSpPr>
        <p:spPr>
          <a:xfrm rot="-5400000">
            <a:off x="2803525" y="1892300"/>
            <a:ext cx="301625" cy="3413125"/>
          </a:xfrm>
          <a:prstGeom prst="leftBrace">
            <a:avLst>
              <a:gd name="adj1" fmla="val 94298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lg" len="lg"/>
          </a:ln>
        </p:spPr>
        <p:txBody>
          <a:bodyPr/>
          <a:p>
            <a:endParaRPr lang="zh-CN" altLang="en-US"/>
          </a:p>
        </p:txBody>
      </p:sp>
      <p:sp>
        <p:nvSpPr>
          <p:cNvPr id="1027106" name="矩形 1027105"/>
          <p:cNvSpPr/>
          <p:nvPr/>
        </p:nvSpPr>
        <p:spPr>
          <a:xfrm>
            <a:off x="4648200" y="4316413"/>
            <a:ext cx="1428750" cy="503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= 7</a:t>
            </a:r>
            <a:r>
              <a:rPr lang="en-US" altLang="zh-CN" sz="2700" b="1" baseline="0"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27121" name="组合 1027120"/>
          <p:cNvGrpSpPr/>
          <p:nvPr/>
        </p:nvGrpSpPr>
        <p:grpSpPr>
          <a:xfrm>
            <a:off x="5694363" y="4110038"/>
            <a:ext cx="893762" cy="914400"/>
            <a:chOff x="2085" y="2659"/>
            <a:chExt cx="563" cy="576"/>
          </a:xfrm>
        </p:grpSpPr>
        <p:sp>
          <p:nvSpPr>
            <p:cNvPr id="1027117" name="矩形 1027116"/>
            <p:cNvSpPr/>
            <p:nvPr/>
          </p:nvSpPr>
          <p:spPr>
            <a:xfrm>
              <a:off x="2085" y="2789"/>
              <a:ext cx="464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= 2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27118" name="组合 1027117"/>
            <p:cNvGrpSpPr/>
            <p:nvPr/>
          </p:nvGrpSpPr>
          <p:grpSpPr>
            <a:xfrm>
              <a:off x="2426" y="2659"/>
              <a:ext cx="222" cy="576"/>
              <a:chOff x="2293" y="3199"/>
              <a:chExt cx="222" cy="576"/>
            </a:xfrm>
          </p:grpSpPr>
          <p:sp>
            <p:nvSpPr>
              <p:cNvPr id="1027119" name="矩形 1027118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27120" name="直接连接符 1027119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027172" name="组合 1027171"/>
          <p:cNvGrpSpPr/>
          <p:nvPr/>
        </p:nvGrpSpPr>
        <p:grpSpPr>
          <a:xfrm>
            <a:off x="5637213" y="1927225"/>
            <a:ext cx="2822575" cy="3101975"/>
            <a:chOff x="3370" y="1831"/>
            <a:chExt cx="1778" cy="1954"/>
          </a:xfrm>
        </p:grpSpPr>
        <p:pic>
          <p:nvPicPr>
            <p:cNvPr id="1027137" name="图片 1027136" descr="P-05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70" y="1831"/>
              <a:ext cx="1585" cy="5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7094" name="矩形 1027093"/>
            <p:cNvSpPr/>
            <p:nvPr/>
          </p:nvSpPr>
          <p:spPr>
            <a:xfrm>
              <a:off x="3392" y="1852"/>
              <a:ext cx="1756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r>
                <a:rPr lang="en-US" altLang="zh-CN" sz="2700" b="1" baseline="0">
                  <a:latin typeface="Times New Roman" panose="02020603050405020304" pitchFamily="18" charset="0"/>
                  <a:ea typeface="宋体" panose="02010600030101010101" pitchFamily="2" charset="-122"/>
                </a:rPr>
                <a:t>÷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3 = 2 ······ 1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1027138" name="图片 1027137" descr="p-71"/>
            <p:cNvPicPr>
              <a:picLocks noChangeAspect="1"/>
            </p:cNvPicPr>
            <p:nvPr/>
          </p:nvPicPr>
          <p:blipFill>
            <a:blip r:embed="rId3"/>
            <a:srcRect l="63890"/>
            <a:stretch>
              <a:fillRect/>
            </a:stretch>
          </p:blipFill>
          <p:spPr>
            <a:xfrm>
              <a:off x="4037" y="2433"/>
              <a:ext cx="1111" cy="135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27140" name="矩形 1027139"/>
          <p:cNvSpPr/>
          <p:nvPr/>
        </p:nvSpPr>
        <p:spPr>
          <a:xfrm>
            <a:off x="611188" y="1341438"/>
            <a:ext cx="5191125" cy="519112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把       、     化成带分数。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27141" name="组合 1027140"/>
          <p:cNvGrpSpPr/>
          <p:nvPr/>
        </p:nvGrpSpPr>
        <p:grpSpPr>
          <a:xfrm>
            <a:off x="1698625" y="1125538"/>
            <a:ext cx="423863" cy="946150"/>
            <a:chOff x="1582" y="718"/>
            <a:chExt cx="267" cy="596"/>
          </a:xfrm>
        </p:grpSpPr>
        <p:sp>
          <p:nvSpPr>
            <p:cNvPr id="1027142" name="矩形 1027141"/>
            <p:cNvSpPr/>
            <p:nvPr/>
          </p:nvSpPr>
          <p:spPr>
            <a:xfrm>
              <a:off x="1601" y="718"/>
              <a:ext cx="22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27143" name="直接连接符 1027142"/>
            <p:cNvSpPr/>
            <p:nvPr/>
          </p:nvSpPr>
          <p:spPr>
            <a:xfrm>
              <a:off x="1582" y="1016"/>
              <a:ext cx="267" cy="1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27144" name="组合 1027143"/>
          <p:cNvGrpSpPr/>
          <p:nvPr/>
        </p:nvGrpSpPr>
        <p:grpSpPr>
          <a:xfrm>
            <a:off x="2530475" y="1125538"/>
            <a:ext cx="423863" cy="946150"/>
            <a:chOff x="1582" y="718"/>
            <a:chExt cx="267" cy="596"/>
          </a:xfrm>
        </p:grpSpPr>
        <p:sp>
          <p:nvSpPr>
            <p:cNvPr id="1027145" name="矩形 1027144"/>
            <p:cNvSpPr/>
            <p:nvPr/>
          </p:nvSpPr>
          <p:spPr>
            <a:xfrm>
              <a:off x="1601" y="718"/>
              <a:ext cx="22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27146" name="直接连接符 1027145"/>
            <p:cNvSpPr/>
            <p:nvPr/>
          </p:nvSpPr>
          <p:spPr>
            <a:xfrm>
              <a:off x="1582" y="1016"/>
              <a:ext cx="267" cy="1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27155" name="组合 1027154"/>
          <p:cNvGrpSpPr/>
          <p:nvPr/>
        </p:nvGrpSpPr>
        <p:grpSpPr>
          <a:xfrm>
            <a:off x="1127125" y="2216150"/>
            <a:ext cx="1068388" cy="1073150"/>
            <a:chOff x="628" y="1751"/>
            <a:chExt cx="673" cy="676"/>
          </a:xfrm>
        </p:grpSpPr>
        <p:sp>
          <p:nvSpPr>
            <p:cNvPr id="1027148" name="椭圆 1027147"/>
            <p:cNvSpPr/>
            <p:nvPr/>
          </p:nvSpPr>
          <p:spPr>
            <a:xfrm>
              <a:off x="628" y="1754"/>
              <a:ext cx="673" cy="673"/>
            </a:xfrm>
            <a:prstGeom prst="ellipse">
              <a:avLst/>
            </a:prstGeom>
            <a:solidFill>
              <a:srgbClr val="B9DCFF"/>
            </a:solidFill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7150" name="直接连接符 1027149"/>
            <p:cNvSpPr/>
            <p:nvPr/>
          </p:nvSpPr>
          <p:spPr>
            <a:xfrm rot="-5400000">
              <a:off x="795" y="1921"/>
              <a:ext cx="340" cy="0"/>
            </a:xfrm>
            <a:prstGeom prst="line">
              <a:avLst/>
            </a:prstGeom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1027151" name="直接连接符 1027150"/>
            <p:cNvSpPr/>
            <p:nvPr/>
          </p:nvSpPr>
          <p:spPr>
            <a:xfrm rot="7200000">
              <a:off x="1104" y="1998"/>
              <a:ext cx="0" cy="346"/>
            </a:xfrm>
            <a:prstGeom prst="line">
              <a:avLst/>
            </a:prstGeom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1027154" name="直接连接符 1027153"/>
            <p:cNvSpPr/>
            <p:nvPr/>
          </p:nvSpPr>
          <p:spPr>
            <a:xfrm rot="14400000">
              <a:off x="819" y="2010"/>
              <a:ext cx="0" cy="323"/>
            </a:xfrm>
            <a:prstGeom prst="line">
              <a:avLst/>
            </a:prstGeom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</p:sp>
      </p:grpSp>
      <p:grpSp>
        <p:nvGrpSpPr>
          <p:cNvPr id="1027156" name="组合 1027155"/>
          <p:cNvGrpSpPr/>
          <p:nvPr/>
        </p:nvGrpSpPr>
        <p:grpSpPr>
          <a:xfrm>
            <a:off x="2459038" y="2216150"/>
            <a:ext cx="1068387" cy="1073150"/>
            <a:chOff x="628" y="1751"/>
            <a:chExt cx="673" cy="676"/>
          </a:xfrm>
        </p:grpSpPr>
        <p:sp>
          <p:nvSpPr>
            <p:cNvPr id="1027157" name="椭圆 1027156"/>
            <p:cNvSpPr/>
            <p:nvPr/>
          </p:nvSpPr>
          <p:spPr>
            <a:xfrm>
              <a:off x="628" y="1754"/>
              <a:ext cx="673" cy="673"/>
            </a:xfrm>
            <a:prstGeom prst="ellipse">
              <a:avLst/>
            </a:prstGeom>
            <a:solidFill>
              <a:srgbClr val="B9DCFF"/>
            </a:solidFill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7158" name="直接连接符 1027157"/>
            <p:cNvSpPr/>
            <p:nvPr/>
          </p:nvSpPr>
          <p:spPr>
            <a:xfrm rot="-5400000">
              <a:off x="795" y="1921"/>
              <a:ext cx="340" cy="0"/>
            </a:xfrm>
            <a:prstGeom prst="line">
              <a:avLst/>
            </a:prstGeom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1027159" name="直接连接符 1027158"/>
            <p:cNvSpPr/>
            <p:nvPr/>
          </p:nvSpPr>
          <p:spPr>
            <a:xfrm rot="7200000">
              <a:off x="1104" y="1998"/>
              <a:ext cx="0" cy="346"/>
            </a:xfrm>
            <a:prstGeom prst="line">
              <a:avLst/>
            </a:prstGeom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1027160" name="直接连接符 1027159"/>
            <p:cNvSpPr/>
            <p:nvPr/>
          </p:nvSpPr>
          <p:spPr>
            <a:xfrm rot="14400000">
              <a:off x="819" y="2010"/>
              <a:ext cx="0" cy="323"/>
            </a:xfrm>
            <a:prstGeom prst="line">
              <a:avLst/>
            </a:prstGeom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</p:sp>
      </p:grpSp>
      <p:grpSp>
        <p:nvGrpSpPr>
          <p:cNvPr id="1027168" name="组合 1027167"/>
          <p:cNvGrpSpPr/>
          <p:nvPr/>
        </p:nvGrpSpPr>
        <p:grpSpPr>
          <a:xfrm>
            <a:off x="3790950" y="2216150"/>
            <a:ext cx="1068388" cy="1073150"/>
            <a:chOff x="2245" y="1751"/>
            <a:chExt cx="673" cy="676"/>
          </a:xfrm>
        </p:grpSpPr>
        <p:sp>
          <p:nvSpPr>
            <p:cNvPr id="1027162" name="椭圆 1027161"/>
            <p:cNvSpPr/>
            <p:nvPr/>
          </p:nvSpPr>
          <p:spPr>
            <a:xfrm>
              <a:off x="2245" y="1754"/>
              <a:ext cx="673" cy="673"/>
            </a:xfrm>
            <a:prstGeom prst="ellipse">
              <a:avLst/>
            </a:prstGeom>
            <a:solidFill>
              <a:schemeClr val="bg1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7166" name="任意多边形 1027165"/>
            <p:cNvSpPr/>
            <p:nvPr/>
          </p:nvSpPr>
          <p:spPr>
            <a:xfrm>
              <a:off x="2290" y="2088"/>
              <a:ext cx="584" cy="336"/>
            </a:xfrm>
            <a:custGeom>
              <a:avLst/>
              <a:gdLst>
                <a:gd name="txL" fmla="*/ 0 w 37534"/>
                <a:gd name="txT" fmla="*/ 0 h 21600"/>
                <a:gd name="txR" fmla="*/ 37534 w 37534"/>
                <a:gd name="txB" fmla="*/ 21600 h 21600"/>
              </a:gdLst>
              <a:ahLst/>
              <a:cxnLst>
                <a:cxn ang="0">
                  <a:pos x="37534" y="10560"/>
                </a:cxn>
                <a:cxn ang="180">
                  <a:pos x="0" y="10824"/>
                </a:cxn>
                <a:cxn ang="270">
                  <a:pos x="18692" y="0"/>
                </a:cxn>
              </a:cxnLst>
              <a:rect l="txL" t="txT" r="txR" b="txB"/>
              <a:pathLst>
                <a:path w="37534" h="21600" fill="none">
                  <a:moveTo>
                    <a:pt x="37534" y="10560"/>
                  </a:moveTo>
                  <a:arcTo wR="21600" hR="21600" stAng="-19843893" swAng="7239459"/>
                </a:path>
                <a:path w="37534" h="21600" stroke="0">
                  <a:moveTo>
                    <a:pt x="37534" y="10560"/>
                  </a:moveTo>
                  <a:arcTo wR="21600" hR="21600" stAng="-19843893" swAng="7239459"/>
                  <a:lnTo>
                    <a:pt x="18692" y="0"/>
                  </a:lnTo>
                  <a:close/>
                </a:path>
              </a:pathLst>
            </a:custGeom>
            <a:solidFill>
              <a:srgbClr val="B9DCFF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7163" name="直接连接符 1027162"/>
            <p:cNvSpPr/>
            <p:nvPr/>
          </p:nvSpPr>
          <p:spPr>
            <a:xfrm rot="-5400000">
              <a:off x="2412" y="1921"/>
              <a:ext cx="340" cy="0"/>
            </a:xfrm>
            <a:prstGeom prst="line">
              <a:avLst/>
            </a:prstGeom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1027164" name="直接连接符 1027163"/>
            <p:cNvSpPr/>
            <p:nvPr/>
          </p:nvSpPr>
          <p:spPr>
            <a:xfrm rot="7200000">
              <a:off x="2721" y="1998"/>
              <a:ext cx="0" cy="346"/>
            </a:xfrm>
            <a:prstGeom prst="line">
              <a:avLst/>
            </a:prstGeom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1027165" name="直接连接符 1027164"/>
            <p:cNvSpPr/>
            <p:nvPr/>
          </p:nvSpPr>
          <p:spPr>
            <a:xfrm rot="14400000">
              <a:off x="2436" y="2010"/>
              <a:ext cx="0" cy="323"/>
            </a:xfrm>
            <a:prstGeom prst="line">
              <a:avLst/>
            </a:prstGeom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1027167" name="椭圆 1027166"/>
            <p:cNvSpPr/>
            <p:nvPr/>
          </p:nvSpPr>
          <p:spPr>
            <a:xfrm>
              <a:off x="2245" y="1754"/>
              <a:ext cx="673" cy="673"/>
            </a:xfrm>
            <a:prstGeom prst="ellipse">
              <a:avLst/>
            </a:prstGeom>
            <a:noFill/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27169" name="组合 1027168"/>
          <p:cNvGrpSpPr/>
          <p:nvPr/>
        </p:nvGrpSpPr>
        <p:grpSpPr>
          <a:xfrm>
            <a:off x="2711450" y="3802063"/>
            <a:ext cx="423863" cy="946150"/>
            <a:chOff x="1582" y="718"/>
            <a:chExt cx="267" cy="596"/>
          </a:xfrm>
        </p:grpSpPr>
        <p:sp>
          <p:nvSpPr>
            <p:cNvPr id="1027170" name="矩形 1027169"/>
            <p:cNvSpPr/>
            <p:nvPr/>
          </p:nvSpPr>
          <p:spPr>
            <a:xfrm>
              <a:off x="1601" y="718"/>
              <a:ext cx="22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27171" name="直接连接符 1027170"/>
            <p:cNvSpPr/>
            <p:nvPr/>
          </p:nvSpPr>
          <p:spPr>
            <a:xfrm>
              <a:off x="1582" y="1016"/>
              <a:ext cx="267" cy="1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27178" name="组合 1027177"/>
          <p:cNvGrpSpPr/>
          <p:nvPr/>
        </p:nvGrpSpPr>
        <p:grpSpPr>
          <a:xfrm>
            <a:off x="4327525" y="4110038"/>
            <a:ext cx="352425" cy="914400"/>
            <a:chOff x="2293" y="3199"/>
            <a:chExt cx="222" cy="576"/>
          </a:xfrm>
        </p:grpSpPr>
        <p:sp>
          <p:nvSpPr>
            <p:cNvPr id="1027179" name="矩形 1027178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27180" name="直接连接符 1027179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27185" name="组合 1027184"/>
          <p:cNvGrpSpPr/>
          <p:nvPr/>
        </p:nvGrpSpPr>
        <p:grpSpPr>
          <a:xfrm>
            <a:off x="1187450" y="5075238"/>
            <a:ext cx="4252913" cy="946150"/>
            <a:chOff x="748" y="3128"/>
            <a:chExt cx="2679" cy="596"/>
          </a:xfrm>
        </p:grpSpPr>
        <p:sp>
          <p:nvSpPr>
            <p:cNvPr id="1027181" name="矩形 1027180"/>
            <p:cNvSpPr/>
            <p:nvPr/>
          </p:nvSpPr>
          <p:spPr>
            <a:xfrm>
              <a:off x="748" y="3249"/>
              <a:ext cx="2679" cy="327"/>
            </a:xfrm>
            <a:prstGeom prst="rect">
              <a:avLst/>
            </a:prstGeom>
            <a:noFill/>
            <a:ln w="22225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想一想</a:t>
              </a:r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:        = </a:t>
              </a:r>
              <a:r>
                <a:rPr lang="en-US" altLang="zh-CN" sz="2800" b="1" baseline="0">
                  <a:solidFill>
                    <a:srgbClr val="FF3399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_________</a:t>
              </a:r>
              <a:endParaRPr lang="en-US" altLang="zh-CN" sz="2800" b="1" baseline="0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27182" name="组合 1027181"/>
            <p:cNvGrpSpPr/>
            <p:nvPr/>
          </p:nvGrpSpPr>
          <p:grpSpPr>
            <a:xfrm>
              <a:off x="1676" y="3128"/>
              <a:ext cx="267" cy="596"/>
              <a:chOff x="1582" y="718"/>
              <a:chExt cx="267" cy="596"/>
            </a:xfrm>
          </p:grpSpPr>
          <p:sp>
            <p:nvSpPr>
              <p:cNvPr id="1027183" name="矩形 1027182"/>
              <p:cNvSpPr/>
              <p:nvPr/>
            </p:nvSpPr>
            <p:spPr>
              <a:xfrm>
                <a:off x="1601" y="718"/>
                <a:ext cx="226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27184" name="直接连接符 1027183"/>
              <p:cNvSpPr/>
              <p:nvPr/>
            </p:nvSpPr>
            <p:spPr>
              <a:xfrm>
                <a:off x="1582" y="1016"/>
                <a:ext cx="267" cy="1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027191" name="组合 1027190"/>
          <p:cNvGrpSpPr/>
          <p:nvPr/>
        </p:nvGrpSpPr>
        <p:grpSpPr>
          <a:xfrm>
            <a:off x="3851275" y="4891088"/>
            <a:ext cx="736600" cy="914400"/>
            <a:chOff x="4049" y="3521"/>
            <a:chExt cx="464" cy="576"/>
          </a:xfrm>
        </p:grpSpPr>
        <p:sp>
          <p:nvSpPr>
            <p:cNvPr id="1027187" name="矩形 1027186"/>
            <p:cNvSpPr/>
            <p:nvPr/>
          </p:nvSpPr>
          <p:spPr>
            <a:xfrm>
              <a:off x="4049" y="3651"/>
              <a:ext cx="464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27188" name="组合 1027187"/>
            <p:cNvGrpSpPr/>
            <p:nvPr/>
          </p:nvGrpSpPr>
          <p:grpSpPr>
            <a:xfrm>
              <a:off x="4219" y="3521"/>
              <a:ext cx="222" cy="576"/>
              <a:chOff x="2293" y="3199"/>
              <a:chExt cx="222" cy="576"/>
            </a:xfrm>
          </p:grpSpPr>
          <p:sp>
            <p:nvSpPr>
              <p:cNvPr id="1027189" name="矩形 1027188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27190" name="直接连接符 1027189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7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2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2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10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153061" name="组合 1153060"/>
          <p:cNvGrpSpPr/>
          <p:nvPr/>
        </p:nvGrpSpPr>
        <p:grpSpPr>
          <a:xfrm>
            <a:off x="2322513" y="1916113"/>
            <a:ext cx="5562600" cy="2141537"/>
            <a:chOff x="1407" y="1842"/>
            <a:chExt cx="3504" cy="1349"/>
          </a:xfrm>
        </p:grpSpPr>
        <p:pic>
          <p:nvPicPr>
            <p:cNvPr id="1153060" name="图片 1153059" descr="P-024"/>
            <p:cNvPicPr>
              <a:picLocks noChangeAspect="1"/>
            </p:cNvPicPr>
            <p:nvPr/>
          </p:nvPicPr>
          <p:blipFill>
            <a:blip r:embed="rId2"/>
            <a:srcRect l="-975" t="-15851" r="-3349" b="-19930"/>
            <a:stretch>
              <a:fillRect/>
            </a:stretch>
          </p:blipFill>
          <p:spPr>
            <a:xfrm flipH="1">
              <a:off x="1407" y="1857"/>
              <a:ext cx="2199" cy="10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53057" name="矩形 1153056"/>
            <p:cNvSpPr/>
            <p:nvPr/>
          </p:nvSpPr>
          <p:spPr>
            <a:xfrm>
              <a:off x="1474" y="1933"/>
              <a:ext cx="2132" cy="784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4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假分数是怎样化成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4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整数或带分数的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?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1153059" name="图片 1153058" descr="小精灵-013"/>
            <p:cNvPicPr>
              <a:picLocks noChangeAspect="1"/>
            </p:cNvPicPr>
            <p:nvPr/>
          </p:nvPicPr>
          <p:blipFill>
            <a:blip r:embed="rId3"/>
            <a:srcRect l="-7178" t="-16930" r="-23860" b="-15846"/>
            <a:stretch>
              <a:fillRect/>
            </a:stretch>
          </p:blipFill>
          <p:spPr>
            <a:xfrm>
              <a:off x="3560" y="1842"/>
              <a:ext cx="1351" cy="134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med">
    <p:wipe dir="r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098" name="矩形 1028097"/>
          <p:cNvSpPr/>
          <p:nvPr/>
        </p:nvSpPr>
        <p:spPr>
          <a:xfrm>
            <a:off x="755650" y="1470025"/>
            <a:ext cx="64801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把下面的假分数化成带分数或整数。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28121" name="组合 1028120"/>
          <p:cNvGrpSpPr/>
          <p:nvPr/>
        </p:nvGrpSpPr>
        <p:grpSpPr>
          <a:xfrm>
            <a:off x="788988" y="2341563"/>
            <a:ext cx="523875" cy="914400"/>
            <a:chOff x="4105" y="1434"/>
            <a:chExt cx="330" cy="576"/>
          </a:xfrm>
        </p:grpSpPr>
        <p:sp>
          <p:nvSpPr>
            <p:cNvPr id="1028122" name="矩形 1028121"/>
            <p:cNvSpPr/>
            <p:nvPr/>
          </p:nvSpPr>
          <p:spPr>
            <a:xfrm>
              <a:off x="4105" y="1434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15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28123" name="直接连接符 1028122"/>
            <p:cNvSpPr/>
            <p:nvPr/>
          </p:nvSpPr>
          <p:spPr>
            <a:xfrm>
              <a:off x="4149" y="1720"/>
              <a:ext cx="242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28124" name="组合 1028123"/>
          <p:cNvGrpSpPr/>
          <p:nvPr/>
        </p:nvGrpSpPr>
        <p:grpSpPr>
          <a:xfrm>
            <a:off x="1220788" y="2341563"/>
            <a:ext cx="893762" cy="914400"/>
            <a:chOff x="2085" y="2659"/>
            <a:chExt cx="563" cy="576"/>
          </a:xfrm>
        </p:grpSpPr>
        <p:sp>
          <p:nvSpPr>
            <p:cNvPr id="1028125" name="矩形 1028124"/>
            <p:cNvSpPr/>
            <p:nvPr/>
          </p:nvSpPr>
          <p:spPr>
            <a:xfrm>
              <a:off x="2085" y="2789"/>
              <a:ext cx="464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 7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28126" name="组合 1028125"/>
            <p:cNvGrpSpPr/>
            <p:nvPr/>
          </p:nvGrpSpPr>
          <p:grpSpPr>
            <a:xfrm>
              <a:off x="2426" y="2659"/>
              <a:ext cx="222" cy="576"/>
              <a:chOff x="2293" y="3199"/>
              <a:chExt cx="222" cy="576"/>
            </a:xfrm>
          </p:grpSpPr>
          <p:sp>
            <p:nvSpPr>
              <p:cNvPr id="1028127" name="矩形 1028126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28128" name="直接连接符 1028127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028129" name="组合 1028128"/>
          <p:cNvGrpSpPr/>
          <p:nvPr/>
        </p:nvGrpSpPr>
        <p:grpSpPr>
          <a:xfrm>
            <a:off x="3349625" y="2341563"/>
            <a:ext cx="384175" cy="914400"/>
            <a:chOff x="4149" y="1434"/>
            <a:chExt cx="242" cy="576"/>
          </a:xfrm>
        </p:grpSpPr>
        <p:sp>
          <p:nvSpPr>
            <p:cNvPr id="1028130" name="矩形 1028129"/>
            <p:cNvSpPr/>
            <p:nvPr/>
          </p:nvSpPr>
          <p:spPr>
            <a:xfrm>
              <a:off x="4159" y="1434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28131" name="直接连接符 1028130"/>
            <p:cNvSpPr/>
            <p:nvPr/>
          </p:nvSpPr>
          <p:spPr>
            <a:xfrm>
              <a:off x="4149" y="1720"/>
              <a:ext cx="242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28132" name="组合 1028131"/>
          <p:cNvGrpSpPr/>
          <p:nvPr/>
        </p:nvGrpSpPr>
        <p:grpSpPr>
          <a:xfrm>
            <a:off x="3711575" y="2341563"/>
            <a:ext cx="893763" cy="914400"/>
            <a:chOff x="2085" y="2659"/>
            <a:chExt cx="563" cy="576"/>
          </a:xfrm>
        </p:grpSpPr>
        <p:sp>
          <p:nvSpPr>
            <p:cNvPr id="1028133" name="矩形 1028132"/>
            <p:cNvSpPr/>
            <p:nvPr/>
          </p:nvSpPr>
          <p:spPr>
            <a:xfrm>
              <a:off x="2085" y="2789"/>
              <a:ext cx="464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 1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28134" name="组合 1028133"/>
            <p:cNvGrpSpPr/>
            <p:nvPr/>
          </p:nvGrpSpPr>
          <p:grpSpPr>
            <a:xfrm>
              <a:off x="2426" y="2659"/>
              <a:ext cx="222" cy="576"/>
              <a:chOff x="2293" y="3199"/>
              <a:chExt cx="222" cy="576"/>
            </a:xfrm>
          </p:grpSpPr>
          <p:sp>
            <p:nvSpPr>
              <p:cNvPr id="1028135" name="矩形 1028134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28136" name="直接连接符 1028135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028137" name="组合 1028136"/>
          <p:cNvGrpSpPr/>
          <p:nvPr/>
        </p:nvGrpSpPr>
        <p:grpSpPr>
          <a:xfrm>
            <a:off x="5829300" y="2341563"/>
            <a:ext cx="523875" cy="914400"/>
            <a:chOff x="4105" y="1434"/>
            <a:chExt cx="330" cy="576"/>
          </a:xfrm>
        </p:grpSpPr>
        <p:sp>
          <p:nvSpPr>
            <p:cNvPr id="1028138" name="矩形 1028137"/>
            <p:cNvSpPr/>
            <p:nvPr/>
          </p:nvSpPr>
          <p:spPr>
            <a:xfrm>
              <a:off x="4105" y="1434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23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28139" name="直接连接符 1028138"/>
            <p:cNvSpPr/>
            <p:nvPr/>
          </p:nvSpPr>
          <p:spPr>
            <a:xfrm>
              <a:off x="4149" y="1720"/>
              <a:ext cx="242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28140" name="组合 1028139"/>
          <p:cNvGrpSpPr/>
          <p:nvPr/>
        </p:nvGrpSpPr>
        <p:grpSpPr>
          <a:xfrm>
            <a:off x="6261100" y="2341563"/>
            <a:ext cx="893763" cy="914400"/>
            <a:chOff x="2085" y="2659"/>
            <a:chExt cx="563" cy="576"/>
          </a:xfrm>
        </p:grpSpPr>
        <p:sp>
          <p:nvSpPr>
            <p:cNvPr id="1028141" name="矩形 1028140"/>
            <p:cNvSpPr/>
            <p:nvPr/>
          </p:nvSpPr>
          <p:spPr>
            <a:xfrm>
              <a:off x="2085" y="2789"/>
              <a:ext cx="464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 3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28142" name="组合 1028141"/>
            <p:cNvGrpSpPr/>
            <p:nvPr/>
          </p:nvGrpSpPr>
          <p:grpSpPr>
            <a:xfrm>
              <a:off x="2426" y="2659"/>
              <a:ext cx="222" cy="576"/>
              <a:chOff x="2293" y="3199"/>
              <a:chExt cx="222" cy="576"/>
            </a:xfrm>
          </p:grpSpPr>
          <p:sp>
            <p:nvSpPr>
              <p:cNvPr id="1028143" name="矩形 1028142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28144" name="直接连接符 1028143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028145" name="组合 1028144"/>
          <p:cNvGrpSpPr/>
          <p:nvPr/>
        </p:nvGrpSpPr>
        <p:grpSpPr>
          <a:xfrm>
            <a:off x="788988" y="3667125"/>
            <a:ext cx="523875" cy="914400"/>
            <a:chOff x="4105" y="1434"/>
            <a:chExt cx="330" cy="576"/>
          </a:xfrm>
        </p:grpSpPr>
        <p:sp>
          <p:nvSpPr>
            <p:cNvPr id="1028146" name="矩形 1028145"/>
            <p:cNvSpPr/>
            <p:nvPr/>
          </p:nvSpPr>
          <p:spPr>
            <a:xfrm>
              <a:off x="4105" y="1434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50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9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28147" name="直接连接符 1028146"/>
            <p:cNvSpPr/>
            <p:nvPr/>
          </p:nvSpPr>
          <p:spPr>
            <a:xfrm>
              <a:off x="4149" y="1720"/>
              <a:ext cx="242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28148" name="组合 1028147"/>
          <p:cNvGrpSpPr/>
          <p:nvPr/>
        </p:nvGrpSpPr>
        <p:grpSpPr>
          <a:xfrm>
            <a:off x="1220788" y="3667125"/>
            <a:ext cx="893762" cy="914400"/>
            <a:chOff x="2085" y="2659"/>
            <a:chExt cx="563" cy="576"/>
          </a:xfrm>
        </p:grpSpPr>
        <p:sp>
          <p:nvSpPr>
            <p:cNvPr id="1028149" name="矩形 1028148"/>
            <p:cNvSpPr/>
            <p:nvPr/>
          </p:nvSpPr>
          <p:spPr>
            <a:xfrm>
              <a:off x="2085" y="2789"/>
              <a:ext cx="464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 5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28150" name="组合 1028149"/>
            <p:cNvGrpSpPr/>
            <p:nvPr/>
          </p:nvGrpSpPr>
          <p:grpSpPr>
            <a:xfrm>
              <a:off x="2426" y="2659"/>
              <a:ext cx="222" cy="576"/>
              <a:chOff x="2293" y="3199"/>
              <a:chExt cx="222" cy="576"/>
            </a:xfrm>
          </p:grpSpPr>
          <p:sp>
            <p:nvSpPr>
              <p:cNvPr id="1028151" name="矩形 1028150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28152" name="直接连接符 1028151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028153" name="组合 1028152"/>
          <p:cNvGrpSpPr/>
          <p:nvPr/>
        </p:nvGrpSpPr>
        <p:grpSpPr>
          <a:xfrm>
            <a:off x="3279775" y="3667125"/>
            <a:ext cx="523875" cy="914400"/>
            <a:chOff x="4105" y="1434"/>
            <a:chExt cx="330" cy="576"/>
          </a:xfrm>
        </p:grpSpPr>
        <p:sp>
          <p:nvSpPr>
            <p:cNvPr id="1028154" name="矩形 1028153"/>
            <p:cNvSpPr/>
            <p:nvPr/>
          </p:nvSpPr>
          <p:spPr>
            <a:xfrm>
              <a:off x="4105" y="1434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43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12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28155" name="直接连接符 1028154"/>
            <p:cNvSpPr/>
            <p:nvPr/>
          </p:nvSpPr>
          <p:spPr>
            <a:xfrm>
              <a:off x="4149" y="1720"/>
              <a:ext cx="242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28161" name="组合 1028160"/>
          <p:cNvGrpSpPr/>
          <p:nvPr/>
        </p:nvGrpSpPr>
        <p:grpSpPr>
          <a:xfrm>
            <a:off x="5829300" y="3667125"/>
            <a:ext cx="523875" cy="914400"/>
            <a:chOff x="4105" y="1434"/>
            <a:chExt cx="330" cy="576"/>
          </a:xfrm>
        </p:grpSpPr>
        <p:sp>
          <p:nvSpPr>
            <p:cNvPr id="1028162" name="矩形 1028161"/>
            <p:cNvSpPr/>
            <p:nvPr/>
          </p:nvSpPr>
          <p:spPr>
            <a:xfrm>
              <a:off x="4105" y="1434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69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20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28163" name="直接连接符 1028162"/>
            <p:cNvSpPr/>
            <p:nvPr/>
          </p:nvSpPr>
          <p:spPr>
            <a:xfrm>
              <a:off x="4149" y="1720"/>
              <a:ext cx="242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28172" name="组合 1028171"/>
          <p:cNvGrpSpPr/>
          <p:nvPr/>
        </p:nvGrpSpPr>
        <p:grpSpPr>
          <a:xfrm>
            <a:off x="3711575" y="3667125"/>
            <a:ext cx="1011238" cy="914400"/>
            <a:chOff x="2544" y="2251"/>
            <a:chExt cx="637" cy="576"/>
          </a:xfrm>
        </p:grpSpPr>
        <p:sp>
          <p:nvSpPr>
            <p:cNvPr id="1028157" name="矩形 1028156"/>
            <p:cNvSpPr/>
            <p:nvPr/>
          </p:nvSpPr>
          <p:spPr>
            <a:xfrm>
              <a:off x="2544" y="2381"/>
              <a:ext cx="464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 3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28169" name="组合 1028168"/>
            <p:cNvGrpSpPr/>
            <p:nvPr/>
          </p:nvGrpSpPr>
          <p:grpSpPr>
            <a:xfrm>
              <a:off x="2851" y="2251"/>
              <a:ext cx="330" cy="576"/>
              <a:chOff x="4105" y="1434"/>
              <a:chExt cx="330" cy="576"/>
            </a:xfrm>
          </p:grpSpPr>
          <p:sp>
            <p:nvSpPr>
              <p:cNvPr id="1028170" name="矩形 1028169"/>
              <p:cNvSpPr/>
              <p:nvPr/>
            </p:nvSpPr>
            <p:spPr>
              <a:xfrm>
                <a:off x="4105" y="1434"/>
                <a:ext cx="330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12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28171" name="直接连接符 1028170"/>
              <p:cNvSpPr/>
              <p:nvPr/>
            </p:nvSpPr>
            <p:spPr>
              <a:xfrm>
                <a:off x="4149" y="1720"/>
                <a:ext cx="242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028173" name="组合 1028172"/>
          <p:cNvGrpSpPr/>
          <p:nvPr/>
        </p:nvGrpSpPr>
        <p:grpSpPr>
          <a:xfrm>
            <a:off x="6319838" y="3667125"/>
            <a:ext cx="1011237" cy="914400"/>
            <a:chOff x="2544" y="2251"/>
            <a:chExt cx="637" cy="576"/>
          </a:xfrm>
        </p:grpSpPr>
        <p:sp>
          <p:nvSpPr>
            <p:cNvPr id="1028174" name="矩形 1028173"/>
            <p:cNvSpPr/>
            <p:nvPr/>
          </p:nvSpPr>
          <p:spPr>
            <a:xfrm>
              <a:off x="2544" y="2381"/>
              <a:ext cx="464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 3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28175" name="组合 1028174"/>
            <p:cNvGrpSpPr/>
            <p:nvPr/>
          </p:nvGrpSpPr>
          <p:grpSpPr>
            <a:xfrm>
              <a:off x="2851" y="2251"/>
              <a:ext cx="330" cy="576"/>
              <a:chOff x="4105" y="1434"/>
              <a:chExt cx="330" cy="576"/>
            </a:xfrm>
          </p:grpSpPr>
          <p:sp>
            <p:nvSpPr>
              <p:cNvPr id="1028176" name="矩形 1028175"/>
              <p:cNvSpPr/>
              <p:nvPr/>
            </p:nvSpPr>
            <p:spPr>
              <a:xfrm>
                <a:off x="4105" y="1434"/>
                <a:ext cx="330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20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28177" name="直接连接符 1028176"/>
              <p:cNvSpPr/>
              <p:nvPr/>
            </p:nvSpPr>
            <p:spPr>
              <a:xfrm>
                <a:off x="4149" y="1720"/>
                <a:ext cx="242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8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8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28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28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med">
    <p:wipe dir="r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00506" name="椭圆 1000505"/>
          <p:cNvSpPr/>
          <p:nvPr/>
        </p:nvSpPr>
        <p:spPr>
          <a:xfrm>
            <a:off x="1042988" y="3992563"/>
            <a:ext cx="3306762" cy="1668462"/>
          </a:xfrm>
          <a:prstGeom prst="ellipse">
            <a:avLst/>
          </a:prstGeom>
          <a:solidFill>
            <a:schemeClr val="bg1">
              <a:alpha val="89999"/>
            </a:schemeClr>
          </a:solidFill>
          <a:ln w="22225" cap="flat" cmpd="sng">
            <a:solidFill>
              <a:srgbClr val="3399FF"/>
            </a:solidFill>
            <a:prstDash val="solid"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sp>
        <p:nvSpPr>
          <p:cNvPr id="1000507" name="椭圆 1000506"/>
          <p:cNvSpPr/>
          <p:nvPr/>
        </p:nvSpPr>
        <p:spPr>
          <a:xfrm>
            <a:off x="4937125" y="3992563"/>
            <a:ext cx="3306763" cy="1668462"/>
          </a:xfrm>
          <a:prstGeom prst="ellipse">
            <a:avLst/>
          </a:prstGeom>
          <a:solidFill>
            <a:schemeClr val="bg1">
              <a:alpha val="89999"/>
            </a:schemeClr>
          </a:solidFill>
          <a:ln w="22225" cap="flat" cmpd="sng">
            <a:solidFill>
              <a:srgbClr val="FF0066"/>
            </a:solidFill>
            <a:prstDash val="solid"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sp>
        <p:nvSpPr>
          <p:cNvPr id="1000450" name="矩形 1000449"/>
          <p:cNvSpPr/>
          <p:nvPr/>
        </p:nvSpPr>
        <p:spPr>
          <a:xfrm>
            <a:off x="539750" y="1414463"/>
            <a:ext cx="8207375" cy="503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1.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读出下面的分数，再把它们分别写在下面的圈中。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00480" name="组合 1000479"/>
          <p:cNvGrpSpPr/>
          <p:nvPr/>
        </p:nvGrpSpPr>
        <p:grpSpPr>
          <a:xfrm>
            <a:off x="1844675" y="2133600"/>
            <a:ext cx="523875" cy="914400"/>
            <a:chOff x="4105" y="1434"/>
            <a:chExt cx="330" cy="576"/>
          </a:xfrm>
        </p:grpSpPr>
        <p:sp>
          <p:nvSpPr>
            <p:cNvPr id="1000481" name="矩形 1000480"/>
            <p:cNvSpPr/>
            <p:nvPr/>
          </p:nvSpPr>
          <p:spPr>
            <a:xfrm>
              <a:off x="4105" y="1434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23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11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00482" name="直接连接符 1000481"/>
            <p:cNvSpPr/>
            <p:nvPr/>
          </p:nvSpPr>
          <p:spPr>
            <a:xfrm>
              <a:off x="4149" y="1720"/>
              <a:ext cx="242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00483" name="组合 1000482"/>
          <p:cNvGrpSpPr/>
          <p:nvPr/>
        </p:nvGrpSpPr>
        <p:grpSpPr>
          <a:xfrm>
            <a:off x="971550" y="2133600"/>
            <a:ext cx="384175" cy="914400"/>
            <a:chOff x="4149" y="1434"/>
            <a:chExt cx="242" cy="576"/>
          </a:xfrm>
        </p:grpSpPr>
        <p:sp>
          <p:nvSpPr>
            <p:cNvPr id="1000484" name="矩形 1000483"/>
            <p:cNvSpPr/>
            <p:nvPr/>
          </p:nvSpPr>
          <p:spPr>
            <a:xfrm>
              <a:off x="4159" y="1434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00485" name="直接连接符 1000484"/>
            <p:cNvSpPr/>
            <p:nvPr/>
          </p:nvSpPr>
          <p:spPr>
            <a:xfrm>
              <a:off x="4149" y="1720"/>
              <a:ext cx="242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00486" name="组合 1000485"/>
          <p:cNvGrpSpPr/>
          <p:nvPr/>
        </p:nvGrpSpPr>
        <p:grpSpPr>
          <a:xfrm>
            <a:off x="3732213" y="2133600"/>
            <a:ext cx="523875" cy="914400"/>
            <a:chOff x="4105" y="1434"/>
            <a:chExt cx="330" cy="576"/>
          </a:xfrm>
        </p:grpSpPr>
        <p:sp>
          <p:nvSpPr>
            <p:cNvPr id="1000487" name="矩形 1000486"/>
            <p:cNvSpPr/>
            <p:nvPr/>
          </p:nvSpPr>
          <p:spPr>
            <a:xfrm>
              <a:off x="4105" y="1434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49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50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00488" name="直接连接符 1000487"/>
            <p:cNvSpPr/>
            <p:nvPr/>
          </p:nvSpPr>
          <p:spPr>
            <a:xfrm>
              <a:off x="4149" y="1720"/>
              <a:ext cx="242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00489" name="组合 1000488"/>
          <p:cNvGrpSpPr/>
          <p:nvPr/>
        </p:nvGrpSpPr>
        <p:grpSpPr>
          <a:xfrm>
            <a:off x="2859088" y="2133600"/>
            <a:ext cx="384175" cy="914400"/>
            <a:chOff x="4149" y="1434"/>
            <a:chExt cx="242" cy="576"/>
          </a:xfrm>
        </p:grpSpPr>
        <p:sp>
          <p:nvSpPr>
            <p:cNvPr id="1000490" name="矩形 1000489"/>
            <p:cNvSpPr/>
            <p:nvPr/>
          </p:nvSpPr>
          <p:spPr>
            <a:xfrm>
              <a:off x="4159" y="1434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9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00491" name="直接连接符 1000490"/>
            <p:cNvSpPr/>
            <p:nvPr/>
          </p:nvSpPr>
          <p:spPr>
            <a:xfrm>
              <a:off x="4149" y="1720"/>
              <a:ext cx="242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00492" name="组合 1000491"/>
          <p:cNvGrpSpPr/>
          <p:nvPr/>
        </p:nvGrpSpPr>
        <p:grpSpPr>
          <a:xfrm>
            <a:off x="5619750" y="2133600"/>
            <a:ext cx="523875" cy="914400"/>
            <a:chOff x="4105" y="1434"/>
            <a:chExt cx="330" cy="576"/>
          </a:xfrm>
        </p:grpSpPr>
        <p:sp>
          <p:nvSpPr>
            <p:cNvPr id="1000493" name="矩形 1000492"/>
            <p:cNvSpPr/>
            <p:nvPr/>
          </p:nvSpPr>
          <p:spPr>
            <a:xfrm>
              <a:off x="4105" y="1434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13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00494" name="直接连接符 1000493"/>
            <p:cNvSpPr/>
            <p:nvPr/>
          </p:nvSpPr>
          <p:spPr>
            <a:xfrm>
              <a:off x="4149" y="1720"/>
              <a:ext cx="242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00495" name="组合 1000494"/>
          <p:cNvGrpSpPr/>
          <p:nvPr/>
        </p:nvGrpSpPr>
        <p:grpSpPr>
          <a:xfrm>
            <a:off x="4746625" y="2133600"/>
            <a:ext cx="384175" cy="914400"/>
            <a:chOff x="4149" y="1434"/>
            <a:chExt cx="242" cy="576"/>
          </a:xfrm>
        </p:grpSpPr>
        <p:sp>
          <p:nvSpPr>
            <p:cNvPr id="1000496" name="矩形 1000495"/>
            <p:cNvSpPr/>
            <p:nvPr/>
          </p:nvSpPr>
          <p:spPr>
            <a:xfrm>
              <a:off x="4159" y="1434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00497" name="直接连接符 1000496"/>
            <p:cNvSpPr/>
            <p:nvPr/>
          </p:nvSpPr>
          <p:spPr>
            <a:xfrm>
              <a:off x="4149" y="1720"/>
              <a:ext cx="242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00498" name="组合 1000497"/>
          <p:cNvGrpSpPr/>
          <p:nvPr/>
        </p:nvGrpSpPr>
        <p:grpSpPr>
          <a:xfrm>
            <a:off x="6634163" y="2133600"/>
            <a:ext cx="523875" cy="914400"/>
            <a:chOff x="4105" y="1434"/>
            <a:chExt cx="330" cy="576"/>
          </a:xfrm>
        </p:grpSpPr>
        <p:sp>
          <p:nvSpPr>
            <p:cNvPr id="1000499" name="矩形 1000498"/>
            <p:cNvSpPr/>
            <p:nvPr/>
          </p:nvSpPr>
          <p:spPr>
            <a:xfrm>
              <a:off x="4105" y="1434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16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27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00500" name="直接连接符 1000499"/>
            <p:cNvSpPr/>
            <p:nvPr/>
          </p:nvSpPr>
          <p:spPr>
            <a:xfrm>
              <a:off x="4149" y="1720"/>
              <a:ext cx="242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00501" name="组合 1000500"/>
          <p:cNvGrpSpPr/>
          <p:nvPr/>
        </p:nvGrpSpPr>
        <p:grpSpPr>
          <a:xfrm>
            <a:off x="7648575" y="2133600"/>
            <a:ext cx="523875" cy="914400"/>
            <a:chOff x="4105" y="1434"/>
            <a:chExt cx="330" cy="576"/>
          </a:xfrm>
        </p:grpSpPr>
        <p:sp>
          <p:nvSpPr>
            <p:cNvPr id="1000502" name="矩形 1000501"/>
            <p:cNvSpPr/>
            <p:nvPr/>
          </p:nvSpPr>
          <p:spPr>
            <a:xfrm>
              <a:off x="4105" y="1434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12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00503" name="直接连接符 1000502"/>
            <p:cNvSpPr/>
            <p:nvPr/>
          </p:nvSpPr>
          <p:spPr>
            <a:xfrm>
              <a:off x="4149" y="1720"/>
              <a:ext cx="242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000504" name="矩形 1000503"/>
          <p:cNvSpPr/>
          <p:nvPr/>
        </p:nvSpPr>
        <p:spPr>
          <a:xfrm>
            <a:off x="2106613" y="3429000"/>
            <a:ext cx="1385887" cy="503238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真分数  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00505" name="矩形 1000504"/>
          <p:cNvSpPr/>
          <p:nvPr/>
        </p:nvSpPr>
        <p:spPr>
          <a:xfrm>
            <a:off x="5994400" y="3429000"/>
            <a:ext cx="1385888" cy="503238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假分数  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22222E-6 L 0.4908 0.3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00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00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22222E-6 L 0.45781 0.3006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00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00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22222E-6 L 0.41927 0.3006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004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0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22222E-6 L -0.2632 0.3085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004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00" y="15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22222E-6 L -0.29253 0.3104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004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00" y="1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22222E-6 L 0.17274 0.3009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004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00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-0.43854 0.3136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004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00" y="1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22222E-6 L -0.47968 0.312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0005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0" y="1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39714" name="矩形 1139713"/>
          <p:cNvSpPr/>
          <p:nvPr/>
        </p:nvSpPr>
        <p:spPr>
          <a:xfrm>
            <a:off x="685800" y="1414463"/>
            <a:ext cx="7054850" cy="503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2.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用分数表示出各图的涂色部分。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39715" name="组合 1139714"/>
          <p:cNvGrpSpPr/>
          <p:nvPr/>
        </p:nvGrpSpPr>
        <p:grpSpPr>
          <a:xfrm>
            <a:off x="1187450" y="2278063"/>
            <a:ext cx="3141663" cy="731837"/>
            <a:chOff x="748" y="1525"/>
            <a:chExt cx="1979" cy="461"/>
          </a:xfrm>
        </p:grpSpPr>
        <p:pic>
          <p:nvPicPr>
            <p:cNvPr id="1139716" name="图片 1139715" descr="P-7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8" y="1525"/>
              <a:ext cx="890" cy="46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39717" name="图片 1139716" descr="P-72-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37" y="1525"/>
              <a:ext cx="890" cy="46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39718" name="组合 1139717"/>
          <p:cNvGrpSpPr/>
          <p:nvPr/>
        </p:nvGrpSpPr>
        <p:grpSpPr>
          <a:xfrm>
            <a:off x="1403350" y="4181475"/>
            <a:ext cx="5116513" cy="882650"/>
            <a:chOff x="884" y="2568"/>
            <a:chExt cx="2771" cy="478"/>
          </a:xfrm>
        </p:grpSpPr>
        <p:pic>
          <p:nvPicPr>
            <p:cNvPr id="1139719" name="图片 1139718" descr="P-72-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65" y="2568"/>
              <a:ext cx="549" cy="4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39720" name="图片 1139719" descr="P-72-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06" y="2568"/>
              <a:ext cx="549" cy="4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39721" name="图片 1139720" descr="P-72-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24" y="2568"/>
              <a:ext cx="549" cy="4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39722" name="图片 1139721" descr="P-72-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4" y="2568"/>
              <a:ext cx="549" cy="47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39723" name="组合 1139722"/>
          <p:cNvGrpSpPr/>
          <p:nvPr/>
        </p:nvGrpSpPr>
        <p:grpSpPr>
          <a:xfrm>
            <a:off x="2627313" y="2905125"/>
            <a:ext cx="346075" cy="885825"/>
            <a:chOff x="2293" y="3206"/>
            <a:chExt cx="218" cy="558"/>
          </a:xfrm>
        </p:grpSpPr>
        <p:sp>
          <p:nvSpPr>
            <p:cNvPr id="1139724" name="矩形 1139723"/>
            <p:cNvSpPr/>
            <p:nvPr/>
          </p:nvSpPr>
          <p:spPr>
            <a:xfrm>
              <a:off x="2293" y="3206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39725" name="直接连接符 1139724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39726" name="组合 1139725"/>
          <p:cNvGrpSpPr/>
          <p:nvPr/>
        </p:nvGrpSpPr>
        <p:grpSpPr>
          <a:xfrm>
            <a:off x="3705225" y="5064125"/>
            <a:ext cx="511175" cy="885825"/>
            <a:chOff x="2269" y="3203"/>
            <a:chExt cx="322" cy="558"/>
          </a:xfrm>
        </p:grpSpPr>
        <p:sp>
          <p:nvSpPr>
            <p:cNvPr id="1139727" name="矩形 1139726"/>
            <p:cNvSpPr/>
            <p:nvPr/>
          </p:nvSpPr>
          <p:spPr>
            <a:xfrm>
              <a:off x="2269" y="3203"/>
              <a:ext cx="322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23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39728" name="直接连接符 1139727"/>
            <p:cNvSpPr/>
            <p:nvPr/>
          </p:nvSpPr>
          <p:spPr>
            <a:xfrm>
              <a:off x="2295" y="3482"/>
              <a:ext cx="270" cy="1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3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39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39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966682" name="组合 966681"/>
          <p:cNvGrpSpPr/>
          <p:nvPr/>
        </p:nvGrpSpPr>
        <p:grpSpPr>
          <a:xfrm>
            <a:off x="2916238" y="3643313"/>
            <a:ext cx="1570037" cy="2306637"/>
            <a:chOff x="2245" y="2205"/>
            <a:chExt cx="989" cy="1453"/>
          </a:xfrm>
        </p:grpSpPr>
        <p:pic>
          <p:nvPicPr>
            <p:cNvPr id="966674" name="图片 966673" descr="p-6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5" y="2205"/>
              <a:ext cx="989" cy="145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66675" name="组合 966674"/>
            <p:cNvGrpSpPr/>
            <p:nvPr/>
          </p:nvGrpSpPr>
          <p:grpSpPr>
            <a:xfrm>
              <a:off x="2897" y="2917"/>
              <a:ext cx="218" cy="558"/>
              <a:chOff x="2293" y="3206"/>
              <a:chExt cx="218" cy="558"/>
            </a:xfrm>
          </p:grpSpPr>
          <p:sp>
            <p:nvSpPr>
              <p:cNvPr id="966676" name="矩形 966675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66677" name="直接连接符 966676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966683" name="组合 966682"/>
          <p:cNvGrpSpPr/>
          <p:nvPr/>
        </p:nvGrpSpPr>
        <p:grpSpPr>
          <a:xfrm>
            <a:off x="638175" y="1066800"/>
            <a:ext cx="2854325" cy="849313"/>
            <a:chOff x="1565" y="391"/>
            <a:chExt cx="1798" cy="535"/>
          </a:xfrm>
        </p:grpSpPr>
        <p:pic>
          <p:nvPicPr>
            <p:cNvPr id="966684" name="图片 966683" descr="虫子-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65" y="391"/>
              <a:ext cx="1798" cy="5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66685" name="矩形 966684"/>
            <p:cNvSpPr/>
            <p:nvPr/>
          </p:nvSpPr>
          <p:spPr>
            <a:xfrm>
              <a:off x="1685" y="480"/>
              <a:ext cx="1260" cy="308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600" b="1" baseline="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分数的意义</a:t>
              </a:r>
              <a:endParaRPr lang="zh-CN" altLang="en-US" sz="2600" b="1" baseline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966690" name="组合 966689"/>
          <p:cNvGrpSpPr/>
          <p:nvPr/>
        </p:nvGrpSpPr>
        <p:grpSpPr>
          <a:xfrm>
            <a:off x="1908175" y="1557338"/>
            <a:ext cx="5773738" cy="1960562"/>
            <a:chOff x="1292" y="1071"/>
            <a:chExt cx="3637" cy="1235"/>
          </a:xfrm>
        </p:grpSpPr>
        <p:pic>
          <p:nvPicPr>
            <p:cNvPr id="966689" name="图片 966688" descr="气泡-0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38" y="1548"/>
              <a:ext cx="2767" cy="51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66678" name="组合 966677"/>
            <p:cNvGrpSpPr/>
            <p:nvPr/>
          </p:nvGrpSpPr>
          <p:grpSpPr>
            <a:xfrm>
              <a:off x="1292" y="1524"/>
              <a:ext cx="2880" cy="558"/>
              <a:chOff x="1315" y="1434"/>
              <a:chExt cx="2880" cy="558"/>
            </a:xfrm>
          </p:grpSpPr>
          <p:sp>
            <p:nvSpPr>
              <p:cNvPr id="966658" name="矩形 966657"/>
              <p:cNvSpPr/>
              <p:nvPr/>
            </p:nvSpPr>
            <p:spPr>
              <a:xfrm>
                <a:off x="1315" y="1540"/>
                <a:ext cx="2880" cy="317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/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你能举例说明     的含义吗</a:t>
                </a:r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?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grpSp>
            <p:nvGrpSpPr>
              <p:cNvPr id="966666" name="组合 966665"/>
              <p:cNvGrpSpPr/>
              <p:nvPr/>
            </p:nvGrpSpPr>
            <p:grpSpPr>
              <a:xfrm>
                <a:off x="2713" y="1434"/>
                <a:ext cx="218" cy="558"/>
                <a:chOff x="2293" y="3206"/>
                <a:chExt cx="218" cy="558"/>
              </a:xfrm>
            </p:grpSpPr>
            <p:sp>
              <p:nvSpPr>
                <p:cNvPr id="966662" name="矩形 966661"/>
                <p:cNvSpPr/>
                <p:nvPr/>
              </p:nvSpPr>
              <p:spPr>
                <a:xfrm>
                  <a:off x="2293" y="3206"/>
                  <a:ext cx="218" cy="558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 lIns="90000" tIns="46800" rIns="90000" bIns="46800" anchor="t">
                  <a:spAutoFit/>
                </a:bodyPr>
                <a:p>
                  <a:pPr lvl="0"/>
                  <a:r>
                    <a:rPr lang="en-US" altLang="zh-CN" sz="2600" b="1" baseline="0">
                      <a:latin typeface="Times New Roman" panose="02020603050405020304" pitchFamily="18" charset="0"/>
                      <a:ea typeface="楷体_GB2312" pitchFamily="49" charset="-122"/>
                    </a:rPr>
                    <a:t>1</a:t>
                  </a:r>
                  <a:endPara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/>
                  <a:r>
                    <a:rPr lang="en-US" altLang="zh-CN" sz="2600" b="1" baseline="0">
                      <a:latin typeface="Times New Roman" panose="02020603050405020304" pitchFamily="18" charset="0"/>
                      <a:ea typeface="楷体_GB2312" pitchFamily="49" charset="-122"/>
                    </a:rPr>
                    <a:t>4</a:t>
                  </a:r>
                  <a:endPara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966663" name="直接连接符 966662"/>
                <p:cNvSpPr/>
                <p:nvPr/>
              </p:nvSpPr>
              <p:spPr>
                <a:xfrm>
                  <a:off x="2315" y="3485"/>
                  <a:ext cx="174" cy="0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</p:grpSp>
        <p:pic>
          <p:nvPicPr>
            <p:cNvPr id="966686" name="图片 966685" descr="小精灵-03"/>
            <p:cNvPicPr>
              <a:picLocks noChangeAspect="1"/>
            </p:cNvPicPr>
            <p:nvPr/>
          </p:nvPicPr>
          <p:blipFill>
            <a:blip r:embed="rId5"/>
            <a:srcRect l="-11382" t="-8365" r="-5626" b="-7707"/>
            <a:stretch>
              <a:fillRect/>
            </a:stretch>
          </p:blipFill>
          <p:spPr>
            <a:xfrm>
              <a:off x="4014" y="1071"/>
              <a:ext cx="915" cy="123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01474" name="矩形 1001473"/>
          <p:cNvSpPr/>
          <p:nvPr/>
        </p:nvSpPr>
        <p:spPr>
          <a:xfrm>
            <a:off x="611188" y="1239838"/>
            <a:ext cx="8353425" cy="3790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8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3.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下面的说法对吗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? 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为什么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80000"/>
              </a:lnSpc>
            </a:pP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  (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昨天妈妈买了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1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个西瓜，我一口气吃了     个。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80000"/>
              </a:lnSpc>
            </a:pPr>
            <a:r>
              <a:rPr lang="zh-CN" altLang="en-US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爷爷把菜地的     种了西红柿，   种了茄子，   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8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       种了辣椒。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80000"/>
              </a:lnSpc>
            </a:pPr>
            <a:r>
              <a:rPr lang="zh-CN" altLang="en-US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这块               我吃了      ，表哥吃了     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01489" name="组合 1001488"/>
          <p:cNvGrpSpPr/>
          <p:nvPr/>
        </p:nvGrpSpPr>
        <p:grpSpPr>
          <a:xfrm>
            <a:off x="7451725" y="2019300"/>
            <a:ext cx="352425" cy="914400"/>
            <a:chOff x="2293" y="3199"/>
            <a:chExt cx="222" cy="576"/>
          </a:xfrm>
        </p:grpSpPr>
        <p:sp>
          <p:nvSpPr>
            <p:cNvPr id="1001490" name="矩形 1001489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01491" name="直接连接符 1001490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01492" name="组合 1001491"/>
          <p:cNvGrpSpPr/>
          <p:nvPr/>
        </p:nvGrpSpPr>
        <p:grpSpPr>
          <a:xfrm>
            <a:off x="3660775" y="2798763"/>
            <a:ext cx="352425" cy="914400"/>
            <a:chOff x="2293" y="3199"/>
            <a:chExt cx="222" cy="576"/>
          </a:xfrm>
        </p:grpSpPr>
        <p:sp>
          <p:nvSpPr>
            <p:cNvPr id="1001493" name="矩形 1001492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01494" name="直接连接符 1001493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01495" name="组合 1001494"/>
          <p:cNvGrpSpPr/>
          <p:nvPr/>
        </p:nvGrpSpPr>
        <p:grpSpPr>
          <a:xfrm>
            <a:off x="6019800" y="2798763"/>
            <a:ext cx="352425" cy="914400"/>
            <a:chOff x="2293" y="3199"/>
            <a:chExt cx="222" cy="576"/>
          </a:xfrm>
        </p:grpSpPr>
        <p:sp>
          <p:nvSpPr>
            <p:cNvPr id="1001496" name="矩形 1001495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01497" name="直接连接符 1001496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01498" name="组合 1001497"/>
          <p:cNvGrpSpPr/>
          <p:nvPr/>
        </p:nvGrpSpPr>
        <p:grpSpPr>
          <a:xfrm>
            <a:off x="8027988" y="2798763"/>
            <a:ext cx="352425" cy="914400"/>
            <a:chOff x="2293" y="3199"/>
            <a:chExt cx="222" cy="576"/>
          </a:xfrm>
        </p:grpSpPr>
        <p:sp>
          <p:nvSpPr>
            <p:cNvPr id="1001499" name="矩形 1001498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01500" name="直接连接符 1001499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01501" name="组合 1001500"/>
          <p:cNvGrpSpPr/>
          <p:nvPr/>
        </p:nvGrpSpPr>
        <p:grpSpPr>
          <a:xfrm>
            <a:off x="4643438" y="4243388"/>
            <a:ext cx="352425" cy="914400"/>
            <a:chOff x="2293" y="3199"/>
            <a:chExt cx="222" cy="576"/>
          </a:xfrm>
        </p:grpSpPr>
        <p:sp>
          <p:nvSpPr>
            <p:cNvPr id="1001502" name="矩形 1001501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01503" name="直接连接符 1001502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01504" name="组合 1001503"/>
          <p:cNvGrpSpPr/>
          <p:nvPr/>
        </p:nvGrpSpPr>
        <p:grpSpPr>
          <a:xfrm>
            <a:off x="6850063" y="4243388"/>
            <a:ext cx="352425" cy="914400"/>
            <a:chOff x="2293" y="3199"/>
            <a:chExt cx="222" cy="576"/>
          </a:xfrm>
        </p:grpSpPr>
        <p:sp>
          <p:nvSpPr>
            <p:cNvPr id="1001505" name="矩形 1001504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01506" name="直接连接符 1001505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pic>
        <p:nvPicPr>
          <p:cNvPr id="1001507" name="图片 1001506" descr="√×"/>
          <p:cNvPicPr>
            <a:picLocks noChangeAspect="1"/>
          </p:cNvPicPr>
          <p:nvPr/>
        </p:nvPicPr>
        <p:blipFill>
          <a:blip r:embed="rId2"/>
          <a:srcRect l="-5902" t="-18298" r="56721" b="-21277"/>
          <a:stretch>
            <a:fillRect/>
          </a:stretch>
        </p:blipFill>
        <p:spPr>
          <a:xfrm>
            <a:off x="661988" y="4357688"/>
            <a:ext cx="476250" cy="52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1508" name="图片 1001507" descr="√×"/>
          <p:cNvPicPr>
            <a:picLocks noChangeAspect="1"/>
          </p:cNvPicPr>
          <p:nvPr/>
        </p:nvPicPr>
        <p:blipFill>
          <a:blip r:embed="rId2"/>
          <a:srcRect l="61148" t="-12766"/>
          <a:stretch>
            <a:fillRect/>
          </a:stretch>
        </p:blipFill>
        <p:spPr>
          <a:xfrm>
            <a:off x="661988" y="2222500"/>
            <a:ext cx="376237" cy="420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1509" name="图片 1001508" descr="√×"/>
          <p:cNvPicPr>
            <a:picLocks noChangeAspect="1"/>
          </p:cNvPicPr>
          <p:nvPr/>
        </p:nvPicPr>
        <p:blipFill>
          <a:blip r:embed="rId2"/>
          <a:srcRect l="61148" t="-12766"/>
          <a:stretch>
            <a:fillRect/>
          </a:stretch>
        </p:blipFill>
        <p:spPr>
          <a:xfrm>
            <a:off x="661988" y="2967038"/>
            <a:ext cx="376237" cy="420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1511" name="图片 1001510" descr="p-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975" y="4359275"/>
            <a:ext cx="1114425" cy="696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0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0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0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40738" name="矩形 1140737"/>
          <p:cNvSpPr/>
          <p:nvPr/>
        </p:nvSpPr>
        <p:spPr>
          <a:xfrm>
            <a:off x="539750" y="1414463"/>
            <a:ext cx="8207375" cy="503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4.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用带分数表示下图中的涂色部分。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40739" name="椭圆 1140738"/>
          <p:cNvSpPr/>
          <p:nvPr/>
        </p:nvSpPr>
        <p:spPr>
          <a:xfrm>
            <a:off x="971550" y="2133600"/>
            <a:ext cx="1152525" cy="1152525"/>
          </a:xfrm>
          <a:prstGeom prst="ellipse">
            <a:avLst/>
          </a:prstGeom>
          <a:solidFill>
            <a:srgbClr val="C9E4FF">
              <a:alpha val="89999"/>
            </a:srgbClr>
          </a:solidFill>
          <a:ln w="22225" cap="flat" cmpd="sng">
            <a:solidFill>
              <a:srgbClr val="3399FF"/>
            </a:solidFill>
            <a:prstDash val="solid"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sp>
        <p:nvSpPr>
          <p:cNvPr id="1140740" name="椭圆 1140739"/>
          <p:cNvSpPr/>
          <p:nvPr/>
        </p:nvSpPr>
        <p:spPr>
          <a:xfrm>
            <a:off x="2266950" y="2133600"/>
            <a:ext cx="1152525" cy="1152525"/>
          </a:xfrm>
          <a:prstGeom prst="ellipse">
            <a:avLst/>
          </a:prstGeom>
          <a:solidFill>
            <a:srgbClr val="C9E4FF">
              <a:alpha val="89999"/>
            </a:srgbClr>
          </a:solidFill>
          <a:ln w="22225" cap="flat" cmpd="sng">
            <a:solidFill>
              <a:srgbClr val="3399FF"/>
            </a:solidFill>
            <a:prstDash val="solid"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grpSp>
        <p:nvGrpSpPr>
          <p:cNvPr id="1140745" name="组合 1140744"/>
          <p:cNvGrpSpPr/>
          <p:nvPr/>
        </p:nvGrpSpPr>
        <p:grpSpPr>
          <a:xfrm>
            <a:off x="3563938" y="2133600"/>
            <a:ext cx="1154112" cy="1155700"/>
            <a:chOff x="2245" y="1344"/>
            <a:chExt cx="727" cy="728"/>
          </a:xfrm>
        </p:grpSpPr>
        <p:sp>
          <p:nvSpPr>
            <p:cNvPr id="1140741" name="椭圆 1140740"/>
            <p:cNvSpPr/>
            <p:nvPr/>
          </p:nvSpPr>
          <p:spPr>
            <a:xfrm>
              <a:off x="2245" y="1344"/>
              <a:ext cx="726" cy="726"/>
            </a:xfrm>
            <a:prstGeom prst="ellipse">
              <a:avLst/>
            </a:prstGeom>
            <a:solidFill>
              <a:schemeClr val="bg1">
                <a:alpha val="89999"/>
              </a:schemeClr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0742" name="任意多边形 1140741"/>
            <p:cNvSpPr/>
            <p:nvPr/>
          </p:nvSpPr>
          <p:spPr>
            <a:xfrm>
              <a:off x="2249" y="1344"/>
              <a:ext cx="363" cy="726"/>
            </a:xfrm>
            <a:custGeom>
              <a:avLst/>
              <a:gdLst>
                <a:gd name="txL" fmla="*/ 0 w 21600"/>
                <a:gd name="txT" fmla="*/ 0 h 43197"/>
                <a:gd name="txR" fmla="*/ 21600 w 21600"/>
                <a:gd name="txB" fmla="*/ 43197 h 43197"/>
              </a:gdLst>
              <a:ahLst/>
              <a:cxnLst>
                <a:cxn ang="90">
                  <a:pos x="21245" y="43197"/>
                </a:cxn>
                <a:cxn ang="270">
                  <a:pos x="21482" y="0"/>
                </a:cxn>
                <a:cxn ang="90">
                  <a:pos x="21600" y="21600"/>
                </a:cxn>
              </a:cxnLst>
              <a:rect l="txL" t="txT" r="txR" b="txB"/>
              <a:pathLst>
                <a:path w="21600" h="43197" fill="none">
                  <a:moveTo>
                    <a:pt x="21245" y="43197"/>
                  </a:moveTo>
                  <a:arcTo wR="21600" hR="21600" stAng="-16143497" swAng="10724717"/>
                </a:path>
                <a:path w="21600" h="43197" stroke="0">
                  <a:moveTo>
                    <a:pt x="21245" y="43197"/>
                  </a:moveTo>
                  <a:arcTo wR="21600" hR="21600" stAng="-16143497" swAng="10724717"/>
                  <a:lnTo>
                    <a:pt x="21600" y="21600"/>
                  </a:lnTo>
                  <a:close/>
                </a:path>
              </a:pathLst>
            </a:custGeom>
            <a:solidFill>
              <a:srgbClr val="C9E4FF">
                <a:alpha val="89999"/>
              </a:srgbClr>
            </a:solidFill>
            <a:ln w="190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0743" name="椭圆 1140742"/>
            <p:cNvSpPr/>
            <p:nvPr/>
          </p:nvSpPr>
          <p:spPr>
            <a:xfrm>
              <a:off x="2246" y="1346"/>
              <a:ext cx="726" cy="726"/>
            </a:xfrm>
            <a:prstGeom prst="ellipse">
              <a:avLst/>
            </a:prstGeom>
            <a:noFill/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140746" name="矩形 1140745"/>
          <p:cNvSpPr/>
          <p:nvPr/>
        </p:nvSpPr>
        <p:spPr>
          <a:xfrm>
            <a:off x="5795963" y="2133600"/>
            <a:ext cx="1152525" cy="1152525"/>
          </a:xfrm>
          <a:prstGeom prst="rect">
            <a:avLst/>
          </a:prstGeom>
          <a:solidFill>
            <a:srgbClr val="C9E4FF">
              <a:alpha val="89999"/>
            </a:srgbClr>
          </a:solidFill>
          <a:ln w="22225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grpSp>
        <p:nvGrpSpPr>
          <p:cNvPr id="1140760" name="组合 1140759"/>
          <p:cNvGrpSpPr/>
          <p:nvPr/>
        </p:nvGrpSpPr>
        <p:grpSpPr>
          <a:xfrm>
            <a:off x="7380288" y="2133600"/>
            <a:ext cx="1152525" cy="1154113"/>
            <a:chOff x="3334" y="2749"/>
            <a:chExt cx="726" cy="727"/>
          </a:xfrm>
        </p:grpSpPr>
        <p:sp>
          <p:nvSpPr>
            <p:cNvPr id="1140756" name="矩形 1140755"/>
            <p:cNvSpPr/>
            <p:nvPr/>
          </p:nvSpPr>
          <p:spPr>
            <a:xfrm>
              <a:off x="3334" y="2749"/>
              <a:ext cx="725" cy="725"/>
            </a:xfrm>
            <a:prstGeom prst="rect">
              <a:avLst/>
            </a:prstGeom>
            <a:solidFill>
              <a:srgbClr val="C9E4FF">
                <a:alpha val="89999"/>
              </a:srgbClr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0758" name="矩形 1140757"/>
            <p:cNvSpPr/>
            <p:nvPr/>
          </p:nvSpPr>
          <p:spPr>
            <a:xfrm>
              <a:off x="3334" y="3237"/>
              <a:ext cx="726" cy="239"/>
            </a:xfrm>
            <a:prstGeom prst="rect">
              <a:avLst/>
            </a:prstGeom>
            <a:solidFill>
              <a:schemeClr val="bg1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0759" name="矩形 1140758"/>
            <p:cNvSpPr/>
            <p:nvPr/>
          </p:nvSpPr>
          <p:spPr>
            <a:xfrm>
              <a:off x="3829" y="2984"/>
              <a:ext cx="224" cy="239"/>
            </a:xfrm>
            <a:prstGeom prst="rect">
              <a:avLst/>
            </a:prstGeom>
            <a:solidFill>
              <a:schemeClr val="bg1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140757" name="组合 1140756"/>
            <p:cNvGrpSpPr/>
            <p:nvPr/>
          </p:nvGrpSpPr>
          <p:grpSpPr>
            <a:xfrm>
              <a:off x="3334" y="2749"/>
              <a:ext cx="725" cy="725"/>
              <a:chOff x="3334" y="2749"/>
              <a:chExt cx="725" cy="725"/>
            </a:xfrm>
          </p:grpSpPr>
          <p:sp>
            <p:nvSpPr>
              <p:cNvPr id="1140747" name="矩形 1140746"/>
              <p:cNvSpPr/>
              <p:nvPr/>
            </p:nvSpPr>
            <p:spPr>
              <a:xfrm>
                <a:off x="3334" y="2749"/>
                <a:ext cx="725" cy="725"/>
              </a:xfrm>
              <a:prstGeom prst="rect">
                <a:avLst/>
              </a:prstGeom>
              <a:noFill/>
              <a:ln w="22225" cap="flat" cmpd="sng">
                <a:solidFill>
                  <a:srgbClr val="3399FF"/>
                </a:solidFill>
                <a:prstDash val="solid"/>
                <a:miter/>
                <a:headEnd type="none" w="med" len="med"/>
                <a:tailEnd type="none" w="med" len="lg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40748" name="直接连接符 1140747"/>
              <p:cNvSpPr/>
              <p:nvPr/>
            </p:nvSpPr>
            <p:spPr>
              <a:xfrm>
                <a:off x="3334" y="2990"/>
                <a:ext cx="725" cy="0"/>
              </a:xfrm>
              <a:prstGeom prst="line">
                <a:avLst/>
              </a:prstGeom>
              <a:ln w="22225" cap="flat" cmpd="sng">
                <a:solidFill>
                  <a:srgbClr val="3399FF"/>
                </a:solidFill>
                <a:prstDash val="solid"/>
                <a:headEnd type="none" w="med" len="med"/>
                <a:tailEnd type="none" w="med" len="lg"/>
              </a:ln>
            </p:spPr>
          </p:sp>
          <p:sp>
            <p:nvSpPr>
              <p:cNvPr id="1140749" name="直接连接符 1140748"/>
              <p:cNvSpPr/>
              <p:nvPr/>
            </p:nvSpPr>
            <p:spPr>
              <a:xfrm>
                <a:off x="3334" y="3232"/>
                <a:ext cx="725" cy="0"/>
              </a:xfrm>
              <a:prstGeom prst="line">
                <a:avLst/>
              </a:prstGeom>
              <a:ln w="22225" cap="flat" cmpd="sng">
                <a:solidFill>
                  <a:srgbClr val="3399FF"/>
                </a:solidFill>
                <a:prstDash val="solid"/>
                <a:headEnd type="none" w="med" len="med"/>
                <a:tailEnd type="none" w="med" len="lg"/>
              </a:ln>
            </p:spPr>
          </p:sp>
          <p:sp>
            <p:nvSpPr>
              <p:cNvPr id="1140754" name="直接连接符 1140753"/>
              <p:cNvSpPr/>
              <p:nvPr/>
            </p:nvSpPr>
            <p:spPr>
              <a:xfrm rot="-5400000">
                <a:off x="3213" y="3111"/>
                <a:ext cx="725" cy="0"/>
              </a:xfrm>
              <a:prstGeom prst="line">
                <a:avLst/>
              </a:prstGeom>
              <a:ln w="22225" cap="flat" cmpd="sng">
                <a:solidFill>
                  <a:srgbClr val="3399FF"/>
                </a:solidFill>
                <a:prstDash val="solid"/>
                <a:headEnd type="none" w="med" len="med"/>
                <a:tailEnd type="none" w="med" len="lg"/>
              </a:ln>
            </p:spPr>
          </p:sp>
          <p:sp>
            <p:nvSpPr>
              <p:cNvPr id="1140755" name="直接连接符 1140754"/>
              <p:cNvSpPr/>
              <p:nvPr/>
            </p:nvSpPr>
            <p:spPr>
              <a:xfrm rot="-5400000">
                <a:off x="3455" y="3111"/>
                <a:ext cx="725" cy="0"/>
              </a:xfrm>
              <a:prstGeom prst="line">
                <a:avLst/>
              </a:prstGeom>
              <a:ln w="22225" cap="flat" cmpd="sng">
                <a:solidFill>
                  <a:srgbClr val="3399FF"/>
                </a:solidFill>
                <a:prstDash val="solid"/>
                <a:headEnd type="none" w="med" len="med"/>
                <a:tailEnd type="none" w="med" len="lg"/>
              </a:ln>
            </p:spPr>
          </p:sp>
        </p:grpSp>
      </p:grpSp>
      <p:sp>
        <p:nvSpPr>
          <p:cNvPr id="1140761" name="直接连接符 1140760"/>
          <p:cNvSpPr/>
          <p:nvPr/>
        </p:nvSpPr>
        <p:spPr>
          <a:xfrm>
            <a:off x="1836738" y="4149725"/>
            <a:ext cx="2087562" cy="0"/>
          </a:xfrm>
          <a:prstGeom prst="line">
            <a:avLst/>
          </a:prstGeom>
          <a:ln w="22225" cap="flat" cmpd="sng">
            <a:solidFill>
              <a:srgbClr val="FF0066"/>
            </a:solidFill>
            <a:prstDash val="solid"/>
            <a:headEnd type="none" w="med" len="med"/>
            <a:tailEnd type="none" w="med" len="lg"/>
          </a:ln>
        </p:spPr>
      </p:sp>
      <p:sp>
        <p:nvSpPr>
          <p:cNvPr id="1140762" name="直接连接符 1140761"/>
          <p:cNvSpPr/>
          <p:nvPr/>
        </p:nvSpPr>
        <p:spPr>
          <a:xfrm>
            <a:off x="6084888" y="4149725"/>
            <a:ext cx="2087562" cy="0"/>
          </a:xfrm>
          <a:prstGeom prst="line">
            <a:avLst/>
          </a:prstGeom>
          <a:ln w="22225" cap="flat" cmpd="sng">
            <a:solidFill>
              <a:srgbClr val="FF0066"/>
            </a:solidFill>
            <a:prstDash val="solid"/>
            <a:headEnd type="none" w="med" len="med"/>
            <a:tailEnd type="none" w="med" len="lg"/>
          </a:ln>
        </p:spPr>
      </p:sp>
      <p:grpSp>
        <p:nvGrpSpPr>
          <p:cNvPr id="1140769" name="组合 1140768"/>
          <p:cNvGrpSpPr/>
          <p:nvPr/>
        </p:nvGrpSpPr>
        <p:grpSpPr>
          <a:xfrm>
            <a:off x="2411413" y="3284538"/>
            <a:ext cx="1277937" cy="885825"/>
            <a:chOff x="2130" y="3190"/>
            <a:chExt cx="805" cy="558"/>
          </a:xfrm>
        </p:grpSpPr>
        <p:grpSp>
          <p:nvGrpSpPr>
            <p:cNvPr id="1140768" name="组合 1140767"/>
            <p:cNvGrpSpPr/>
            <p:nvPr/>
          </p:nvGrpSpPr>
          <p:grpSpPr>
            <a:xfrm>
              <a:off x="2336" y="3190"/>
              <a:ext cx="227" cy="558"/>
              <a:chOff x="2368" y="3190"/>
              <a:chExt cx="227" cy="558"/>
            </a:xfrm>
          </p:grpSpPr>
          <p:sp>
            <p:nvSpPr>
              <p:cNvPr id="1140764" name="矩形 1140763"/>
              <p:cNvSpPr/>
              <p:nvPr/>
            </p:nvSpPr>
            <p:spPr>
              <a:xfrm>
                <a:off x="2373" y="3190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0765" name="直接连接符 1140764"/>
              <p:cNvSpPr/>
              <p:nvPr/>
            </p:nvSpPr>
            <p:spPr>
              <a:xfrm>
                <a:off x="2368" y="3469"/>
                <a:ext cx="227" cy="1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140767" name="矩形 1140766"/>
            <p:cNvSpPr/>
            <p:nvPr/>
          </p:nvSpPr>
          <p:spPr>
            <a:xfrm>
              <a:off x="2130" y="3323"/>
              <a:ext cx="805" cy="308"/>
            </a:xfrm>
            <a:prstGeom prst="rect">
              <a:avLst/>
            </a:prstGeom>
            <a:noFill/>
            <a:ln w="22225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140770" name="组合 1140769"/>
          <p:cNvGrpSpPr/>
          <p:nvPr/>
        </p:nvGrpSpPr>
        <p:grpSpPr>
          <a:xfrm>
            <a:off x="6750050" y="3284538"/>
            <a:ext cx="1277938" cy="885825"/>
            <a:chOff x="2130" y="3190"/>
            <a:chExt cx="805" cy="558"/>
          </a:xfrm>
        </p:grpSpPr>
        <p:grpSp>
          <p:nvGrpSpPr>
            <p:cNvPr id="1140771" name="组合 1140770"/>
            <p:cNvGrpSpPr/>
            <p:nvPr/>
          </p:nvGrpSpPr>
          <p:grpSpPr>
            <a:xfrm>
              <a:off x="2336" y="3190"/>
              <a:ext cx="227" cy="558"/>
              <a:chOff x="2368" y="3190"/>
              <a:chExt cx="227" cy="558"/>
            </a:xfrm>
          </p:grpSpPr>
          <p:sp>
            <p:nvSpPr>
              <p:cNvPr id="1140772" name="矩形 1140771"/>
              <p:cNvSpPr/>
              <p:nvPr/>
            </p:nvSpPr>
            <p:spPr>
              <a:xfrm>
                <a:off x="2373" y="3190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0773" name="直接连接符 1140772"/>
              <p:cNvSpPr/>
              <p:nvPr/>
            </p:nvSpPr>
            <p:spPr>
              <a:xfrm>
                <a:off x="2368" y="3469"/>
                <a:ext cx="227" cy="1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140774" name="矩形 1140773"/>
            <p:cNvSpPr/>
            <p:nvPr/>
          </p:nvSpPr>
          <p:spPr>
            <a:xfrm>
              <a:off x="2130" y="3323"/>
              <a:ext cx="805" cy="308"/>
            </a:xfrm>
            <a:prstGeom prst="rect">
              <a:avLst/>
            </a:prstGeom>
            <a:noFill/>
            <a:ln w="22225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40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4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02521" name="矩形 1002520"/>
          <p:cNvSpPr/>
          <p:nvPr/>
        </p:nvSpPr>
        <p:spPr>
          <a:xfrm>
            <a:off x="1042988" y="3667125"/>
            <a:ext cx="7632700" cy="1901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22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3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个人分，平均每人分</a:t>
            </a:r>
            <a:r>
              <a:rPr lang="zh-CN" altLang="en-US" sz="2700" b="0" baseline="0">
                <a:solidFill>
                  <a:srgbClr val="CC3399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杯，也就是</a:t>
            </a:r>
            <a:r>
              <a: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700" b="1" baseline="-2500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杯。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22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2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个人分，平均每人分</a:t>
            </a:r>
            <a:r>
              <a: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2700" b="1" baseline="-2500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杯。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02498" name="矩形 1002497"/>
          <p:cNvSpPr/>
          <p:nvPr/>
        </p:nvSpPr>
        <p:spPr>
          <a:xfrm>
            <a:off x="700088" y="1485900"/>
            <a:ext cx="631825" cy="503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5.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02522" name="组合 1002521"/>
          <p:cNvGrpSpPr/>
          <p:nvPr/>
        </p:nvGrpSpPr>
        <p:grpSpPr>
          <a:xfrm>
            <a:off x="4414838" y="3881438"/>
            <a:ext cx="1008062" cy="914400"/>
            <a:chOff x="1428" y="886"/>
            <a:chExt cx="635" cy="576"/>
          </a:xfrm>
        </p:grpSpPr>
        <p:sp>
          <p:nvSpPr>
            <p:cNvPr id="1002523" name="矩形 1002522"/>
            <p:cNvSpPr/>
            <p:nvPr/>
          </p:nvSpPr>
          <p:spPr>
            <a:xfrm>
              <a:off x="1428" y="886"/>
              <a:ext cx="635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2700" b="1" baseline="-2500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02524" name="直接连接符 1002523"/>
            <p:cNvSpPr/>
            <p:nvPr/>
          </p:nvSpPr>
          <p:spPr>
            <a:xfrm>
              <a:off x="1508" y="1174"/>
              <a:ext cx="476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002525" name="矩形 1002524"/>
          <p:cNvSpPr/>
          <p:nvPr/>
        </p:nvSpPr>
        <p:spPr>
          <a:xfrm>
            <a:off x="4729163" y="3862388"/>
            <a:ext cx="352425" cy="955675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 algn="ctr">
              <a:lnSpc>
                <a:spcPct val="105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ctr">
              <a:lnSpc>
                <a:spcPct val="105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02526" name="组合 1002525"/>
          <p:cNvGrpSpPr/>
          <p:nvPr/>
        </p:nvGrpSpPr>
        <p:grpSpPr>
          <a:xfrm>
            <a:off x="4643438" y="4746625"/>
            <a:ext cx="606425" cy="914400"/>
            <a:chOff x="1898" y="3080"/>
            <a:chExt cx="382" cy="576"/>
          </a:xfrm>
        </p:grpSpPr>
        <p:sp>
          <p:nvSpPr>
            <p:cNvPr id="1002527" name="矩形 1002526"/>
            <p:cNvSpPr/>
            <p:nvPr/>
          </p:nvSpPr>
          <p:spPr>
            <a:xfrm>
              <a:off x="2058" y="3080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02528" name="直接连接符 1002527"/>
            <p:cNvSpPr/>
            <p:nvPr/>
          </p:nvSpPr>
          <p:spPr>
            <a:xfrm>
              <a:off x="2080" y="3366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002529" name="矩形 1002528"/>
            <p:cNvSpPr/>
            <p:nvPr/>
          </p:nvSpPr>
          <p:spPr>
            <a:xfrm>
              <a:off x="1898" y="3203"/>
              <a:ext cx="222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pic>
        <p:nvPicPr>
          <p:cNvPr id="1002534" name="图片 1002533" descr="p-7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5888" y="1890713"/>
            <a:ext cx="3500437" cy="1609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2535" name="矩形 1002534"/>
          <p:cNvSpPr/>
          <p:nvPr/>
        </p:nvSpPr>
        <p:spPr>
          <a:xfrm>
            <a:off x="7308850" y="4076700"/>
            <a:ext cx="631825" cy="50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02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0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02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2525" grpId="0"/>
      <p:bldP spid="100253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141774" name="组合 1141773"/>
          <p:cNvGrpSpPr/>
          <p:nvPr/>
        </p:nvGrpSpPr>
        <p:grpSpPr>
          <a:xfrm>
            <a:off x="5683250" y="4452938"/>
            <a:ext cx="539750" cy="1311275"/>
            <a:chOff x="1973" y="2488"/>
            <a:chExt cx="292" cy="826"/>
          </a:xfrm>
        </p:grpSpPr>
        <p:sp>
          <p:nvSpPr>
            <p:cNvPr id="1141775" name="直接连接符 1141774"/>
            <p:cNvSpPr/>
            <p:nvPr/>
          </p:nvSpPr>
          <p:spPr>
            <a:xfrm flipV="1">
              <a:off x="2119" y="2488"/>
              <a:ext cx="0" cy="326"/>
            </a:xfrm>
            <a:prstGeom prst="line">
              <a:avLst/>
            </a:prstGeom>
            <a:ln w="19050" cap="flat" cmpd="sng">
              <a:solidFill>
                <a:srgbClr val="CC0066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141776" name="矩形 1141775"/>
            <p:cNvSpPr/>
            <p:nvPr/>
          </p:nvSpPr>
          <p:spPr>
            <a:xfrm>
              <a:off x="1973" y="2795"/>
              <a:ext cx="292" cy="519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rgbClr val="CC0066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41777" name="组合 1141776"/>
          <p:cNvGrpSpPr/>
          <p:nvPr/>
        </p:nvGrpSpPr>
        <p:grpSpPr>
          <a:xfrm>
            <a:off x="2892425" y="3416300"/>
            <a:ext cx="352425" cy="914400"/>
            <a:chOff x="2293" y="3199"/>
            <a:chExt cx="222" cy="576"/>
          </a:xfrm>
        </p:grpSpPr>
        <p:sp>
          <p:nvSpPr>
            <p:cNvPr id="1141778" name="矩形 1141777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1779" name="直接连接符 1141778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41780" name="组合 1141779"/>
          <p:cNvGrpSpPr/>
          <p:nvPr/>
        </p:nvGrpSpPr>
        <p:grpSpPr>
          <a:xfrm>
            <a:off x="650875" y="1268413"/>
            <a:ext cx="7881938" cy="1374775"/>
            <a:chOff x="410" y="799"/>
            <a:chExt cx="4965" cy="866"/>
          </a:xfrm>
        </p:grpSpPr>
        <p:sp>
          <p:nvSpPr>
            <p:cNvPr id="1141781" name="矩形 1141780"/>
            <p:cNvSpPr/>
            <p:nvPr/>
          </p:nvSpPr>
          <p:spPr>
            <a:xfrm>
              <a:off x="410" y="799"/>
              <a:ext cx="4965" cy="86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lnSpc>
                  <a:spcPct val="150000"/>
                </a:lnSpc>
              </a:pPr>
              <a:r>
                <a:rPr lang="en-US" altLang="zh-CN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6. </a:t>
              </a: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在直线上面的         里填上适当的假分数，在直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    线下面的         里填上适当的带分数。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1782" name="矩形 1141781"/>
            <p:cNvSpPr/>
            <p:nvPr/>
          </p:nvSpPr>
          <p:spPr>
            <a:xfrm>
              <a:off x="2117" y="957"/>
              <a:ext cx="401" cy="219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rgbClr val="FF3399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1783" name="矩形 1141782"/>
            <p:cNvSpPr/>
            <p:nvPr/>
          </p:nvSpPr>
          <p:spPr>
            <a:xfrm>
              <a:off x="1653" y="1365"/>
              <a:ext cx="401" cy="219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rgbClr val="FF3399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41784" name="组合 1141783"/>
          <p:cNvGrpSpPr/>
          <p:nvPr/>
        </p:nvGrpSpPr>
        <p:grpSpPr>
          <a:xfrm>
            <a:off x="1042988" y="4262438"/>
            <a:ext cx="7250112" cy="677862"/>
            <a:chOff x="717" y="2685"/>
            <a:chExt cx="4567" cy="427"/>
          </a:xfrm>
        </p:grpSpPr>
        <p:sp>
          <p:nvSpPr>
            <p:cNvPr id="1141785" name="矩形 1141784"/>
            <p:cNvSpPr/>
            <p:nvPr/>
          </p:nvSpPr>
          <p:spPr>
            <a:xfrm>
              <a:off x="841" y="2785"/>
              <a:ext cx="22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1786" name="矩形 1141785"/>
            <p:cNvSpPr/>
            <p:nvPr/>
          </p:nvSpPr>
          <p:spPr>
            <a:xfrm>
              <a:off x="1857" y="2785"/>
              <a:ext cx="22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1787" name="矩形 1141786"/>
            <p:cNvSpPr/>
            <p:nvPr/>
          </p:nvSpPr>
          <p:spPr>
            <a:xfrm>
              <a:off x="3890" y="2785"/>
              <a:ext cx="22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41788" name="组合 1141787"/>
            <p:cNvGrpSpPr/>
            <p:nvPr/>
          </p:nvGrpSpPr>
          <p:grpSpPr>
            <a:xfrm>
              <a:off x="717" y="2685"/>
              <a:ext cx="4567" cy="96"/>
              <a:chOff x="717" y="2685"/>
              <a:chExt cx="4567" cy="96"/>
            </a:xfrm>
          </p:grpSpPr>
          <p:sp>
            <p:nvSpPr>
              <p:cNvPr id="1141789" name="直接连接符 1141788"/>
              <p:cNvSpPr/>
              <p:nvPr/>
            </p:nvSpPr>
            <p:spPr>
              <a:xfrm>
                <a:off x="717" y="2781"/>
                <a:ext cx="4567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arrow" w="lg" len="lg"/>
              </a:ln>
            </p:spPr>
          </p:sp>
          <p:sp>
            <p:nvSpPr>
              <p:cNvPr id="1141790" name="直接连接符 1141789"/>
              <p:cNvSpPr/>
              <p:nvPr/>
            </p:nvSpPr>
            <p:spPr>
              <a:xfrm flipV="1">
                <a:off x="961" y="2685"/>
                <a:ext cx="0" cy="9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141791" name="直接连接符 1141790"/>
              <p:cNvSpPr/>
              <p:nvPr/>
            </p:nvSpPr>
            <p:spPr>
              <a:xfrm flipV="1">
                <a:off x="1164" y="2685"/>
                <a:ext cx="0" cy="9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141792" name="直接连接符 1141791"/>
              <p:cNvSpPr/>
              <p:nvPr/>
            </p:nvSpPr>
            <p:spPr>
              <a:xfrm flipV="1">
                <a:off x="1570" y="2685"/>
                <a:ext cx="0" cy="9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141793" name="直接连接符 1141792"/>
              <p:cNvSpPr/>
              <p:nvPr/>
            </p:nvSpPr>
            <p:spPr>
              <a:xfrm flipV="1">
                <a:off x="1977" y="2685"/>
                <a:ext cx="0" cy="9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141794" name="直接连接符 1141793"/>
              <p:cNvSpPr/>
              <p:nvPr/>
            </p:nvSpPr>
            <p:spPr>
              <a:xfrm flipV="1">
                <a:off x="2384" y="2685"/>
                <a:ext cx="0" cy="9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141795" name="直接连接符 1141794"/>
              <p:cNvSpPr/>
              <p:nvPr/>
            </p:nvSpPr>
            <p:spPr>
              <a:xfrm flipV="1">
                <a:off x="2790" y="2685"/>
                <a:ext cx="0" cy="9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141796" name="直接连接符 1141795"/>
              <p:cNvSpPr/>
              <p:nvPr/>
            </p:nvSpPr>
            <p:spPr>
              <a:xfrm flipV="1">
                <a:off x="3197" y="2685"/>
                <a:ext cx="0" cy="9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141797" name="直接连接符 1141796"/>
              <p:cNvSpPr/>
              <p:nvPr/>
            </p:nvSpPr>
            <p:spPr>
              <a:xfrm flipV="1">
                <a:off x="3603" y="2685"/>
                <a:ext cx="0" cy="9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141798" name="直接连接符 1141797"/>
              <p:cNvSpPr/>
              <p:nvPr/>
            </p:nvSpPr>
            <p:spPr>
              <a:xfrm flipV="1">
                <a:off x="4010" y="2685"/>
                <a:ext cx="0" cy="9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141799" name="直接连接符 1141798"/>
              <p:cNvSpPr/>
              <p:nvPr/>
            </p:nvSpPr>
            <p:spPr>
              <a:xfrm flipV="1">
                <a:off x="4417" y="2685"/>
                <a:ext cx="0" cy="9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141800" name="直接连接符 1141799"/>
              <p:cNvSpPr/>
              <p:nvPr/>
            </p:nvSpPr>
            <p:spPr>
              <a:xfrm flipV="1">
                <a:off x="1367" y="2685"/>
                <a:ext cx="0" cy="9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141801" name="直接连接符 1141800"/>
              <p:cNvSpPr/>
              <p:nvPr/>
            </p:nvSpPr>
            <p:spPr>
              <a:xfrm flipV="1">
                <a:off x="1774" y="2685"/>
                <a:ext cx="0" cy="9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141802" name="直接连接符 1141801"/>
              <p:cNvSpPr/>
              <p:nvPr/>
            </p:nvSpPr>
            <p:spPr>
              <a:xfrm flipV="1">
                <a:off x="2180" y="2685"/>
                <a:ext cx="0" cy="9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141803" name="直接连接符 1141802"/>
              <p:cNvSpPr/>
              <p:nvPr/>
            </p:nvSpPr>
            <p:spPr>
              <a:xfrm flipV="1">
                <a:off x="2587" y="2685"/>
                <a:ext cx="0" cy="9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141804" name="直接连接符 1141803"/>
              <p:cNvSpPr/>
              <p:nvPr/>
            </p:nvSpPr>
            <p:spPr>
              <a:xfrm flipV="1">
                <a:off x="2994" y="2685"/>
                <a:ext cx="0" cy="9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141805" name="直接连接符 1141804"/>
              <p:cNvSpPr/>
              <p:nvPr/>
            </p:nvSpPr>
            <p:spPr>
              <a:xfrm flipV="1">
                <a:off x="3400" y="2685"/>
                <a:ext cx="0" cy="9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141806" name="直接连接符 1141805"/>
              <p:cNvSpPr/>
              <p:nvPr/>
            </p:nvSpPr>
            <p:spPr>
              <a:xfrm flipV="1">
                <a:off x="3807" y="2685"/>
                <a:ext cx="0" cy="9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141807" name="直接连接符 1141806"/>
              <p:cNvSpPr/>
              <p:nvPr/>
            </p:nvSpPr>
            <p:spPr>
              <a:xfrm flipV="1">
                <a:off x="4213" y="2685"/>
                <a:ext cx="0" cy="9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141808" name="直接连接符 1141807"/>
              <p:cNvSpPr/>
              <p:nvPr/>
            </p:nvSpPr>
            <p:spPr>
              <a:xfrm flipV="1">
                <a:off x="4620" y="2685"/>
                <a:ext cx="0" cy="9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141809" name="直接连接符 1141808"/>
              <p:cNvSpPr/>
              <p:nvPr/>
            </p:nvSpPr>
            <p:spPr>
              <a:xfrm flipV="1">
                <a:off x="4823" y="2685"/>
                <a:ext cx="0" cy="9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141810" name="直接连接符 1141809"/>
              <p:cNvSpPr/>
              <p:nvPr/>
            </p:nvSpPr>
            <p:spPr>
              <a:xfrm flipV="1">
                <a:off x="5027" y="2685"/>
                <a:ext cx="0" cy="9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141811" name="矩形 1141810"/>
            <p:cNvSpPr/>
            <p:nvPr/>
          </p:nvSpPr>
          <p:spPr>
            <a:xfrm>
              <a:off x="2874" y="2785"/>
              <a:ext cx="22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1812" name="矩形 1141811"/>
            <p:cNvSpPr/>
            <p:nvPr/>
          </p:nvSpPr>
          <p:spPr>
            <a:xfrm>
              <a:off x="4907" y="2785"/>
              <a:ext cx="22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141813" name="组合 1141812"/>
          <p:cNvGrpSpPr/>
          <p:nvPr/>
        </p:nvGrpSpPr>
        <p:grpSpPr>
          <a:xfrm>
            <a:off x="3100388" y="4452938"/>
            <a:ext cx="539750" cy="1311275"/>
            <a:chOff x="1973" y="2488"/>
            <a:chExt cx="292" cy="826"/>
          </a:xfrm>
        </p:grpSpPr>
        <p:sp>
          <p:nvSpPr>
            <p:cNvPr id="1141814" name="直接连接符 1141813"/>
            <p:cNvSpPr/>
            <p:nvPr/>
          </p:nvSpPr>
          <p:spPr>
            <a:xfrm flipV="1">
              <a:off x="2119" y="2488"/>
              <a:ext cx="0" cy="326"/>
            </a:xfrm>
            <a:prstGeom prst="line">
              <a:avLst/>
            </a:prstGeom>
            <a:ln w="19050" cap="flat" cmpd="sng">
              <a:solidFill>
                <a:srgbClr val="CC0066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141815" name="矩形 1141814"/>
            <p:cNvSpPr/>
            <p:nvPr/>
          </p:nvSpPr>
          <p:spPr>
            <a:xfrm>
              <a:off x="1973" y="2795"/>
              <a:ext cx="292" cy="519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rgbClr val="CC0066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41816" name="组合 1141815"/>
          <p:cNvGrpSpPr/>
          <p:nvPr/>
        </p:nvGrpSpPr>
        <p:grpSpPr>
          <a:xfrm flipH="1" flipV="1">
            <a:off x="3776663" y="2941638"/>
            <a:ext cx="463550" cy="1311275"/>
            <a:chOff x="1973" y="2488"/>
            <a:chExt cx="292" cy="826"/>
          </a:xfrm>
        </p:grpSpPr>
        <p:sp>
          <p:nvSpPr>
            <p:cNvPr id="1141817" name="直接连接符 1141816"/>
            <p:cNvSpPr/>
            <p:nvPr/>
          </p:nvSpPr>
          <p:spPr>
            <a:xfrm flipV="1">
              <a:off x="2119" y="2488"/>
              <a:ext cx="0" cy="326"/>
            </a:xfrm>
            <a:prstGeom prst="line">
              <a:avLst/>
            </a:prstGeom>
            <a:ln w="19050" cap="flat" cmpd="sng">
              <a:solidFill>
                <a:srgbClr val="CC0066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141818" name="矩形 1141817"/>
            <p:cNvSpPr/>
            <p:nvPr/>
          </p:nvSpPr>
          <p:spPr>
            <a:xfrm>
              <a:off x="1973" y="2795"/>
              <a:ext cx="292" cy="519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rgbClr val="CC0066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41819" name="组合 1141818"/>
          <p:cNvGrpSpPr/>
          <p:nvPr/>
        </p:nvGrpSpPr>
        <p:grpSpPr>
          <a:xfrm>
            <a:off x="3822700" y="2898775"/>
            <a:ext cx="352425" cy="914400"/>
            <a:chOff x="2293" y="3199"/>
            <a:chExt cx="222" cy="576"/>
          </a:xfrm>
        </p:grpSpPr>
        <p:sp>
          <p:nvSpPr>
            <p:cNvPr id="1141820" name="矩形 1141819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1821" name="直接连接符 1141820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41822" name="组合 1141821"/>
          <p:cNvGrpSpPr/>
          <p:nvPr/>
        </p:nvGrpSpPr>
        <p:grpSpPr>
          <a:xfrm>
            <a:off x="4410075" y="3416300"/>
            <a:ext cx="523875" cy="914400"/>
            <a:chOff x="4105" y="1434"/>
            <a:chExt cx="330" cy="576"/>
          </a:xfrm>
        </p:grpSpPr>
        <p:sp>
          <p:nvSpPr>
            <p:cNvPr id="1141823" name="矩形 1141822"/>
            <p:cNvSpPr/>
            <p:nvPr/>
          </p:nvSpPr>
          <p:spPr>
            <a:xfrm>
              <a:off x="4105" y="1434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10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1824" name="直接连接符 1141823"/>
            <p:cNvSpPr/>
            <p:nvPr/>
          </p:nvSpPr>
          <p:spPr>
            <a:xfrm>
              <a:off x="4149" y="1720"/>
              <a:ext cx="242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41825" name="组合 1141824"/>
          <p:cNvGrpSpPr/>
          <p:nvPr/>
        </p:nvGrpSpPr>
        <p:grpSpPr>
          <a:xfrm flipH="1" flipV="1">
            <a:off x="5067300" y="2941638"/>
            <a:ext cx="463550" cy="1311275"/>
            <a:chOff x="1973" y="2488"/>
            <a:chExt cx="292" cy="826"/>
          </a:xfrm>
        </p:grpSpPr>
        <p:sp>
          <p:nvSpPr>
            <p:cNvPr id="1141826" name="直接连接符 1141825"/>
            <p:cNvSpPr/>
            <p:nvPr/>
          </p:nvSpPr>
          <p:spPr>
            <a:xfrm flipV="1">
              <a:off x="2119" y="2488"/>
              <a:ext cx="0" cy="326"/>
            </a:xfrm>
            <a:prstGeom prst="line">
              <a:avLst/>
            </a:prstGeom>
            <a:ln w="19050" cap="flat" cmpd="sng">
              <a:solidFill>
                <a:srgbClr val="CC0066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141827" name="矩形 1141826"/>
            <p:cNvSpPr/>
            <p:nvPr/>
          </p:nvSpPr>
          <p:spPr>
            <a:xfrm>
              <a:off x="1973" y="2795"/>
              <a:ext cx="292" cy="519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rgbClr val="CC0066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41828" name="组合 1141827"/>
          <p:cNvGrpSpPr/>
          <p:nvPr/>
        </p:nvGrpSpPr>
        <p:grpSpPr>
          <a:xfrm>
            <a:off x="5045075" y="2886075"/>
            <a:ext cx="523875" cy="914400"/>
            <a:chOff x="4105" y="1434"/>
            <a:chExt cx="330" cy="576"/>
          </a:xfrm>
        </p:grpSpPr>
        <p:sp>
          <p:nvSpPr>
            <p:cNvPr id="1141829" name="矩形 1141828"/>
            <p:cNvSpPr/>
            <p:nvPr/>
          </p:nvSpPr>
          <p:spPr>
            <a:xfrm>
              <a:off x="4105" y="1434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12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1830" name="直接连接符 1141829"/>
            <p:cNvSpPr/>
            <p:nvPr/>
          </p:nvSpPr>
          <p:spPr>
            <a:xfrm>
              <a:off x="4149" y="1720"/>
              <a:ext cx="242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41831" name="组合 1141830"/>
          <p:cNvGrpSpPr/>
          <p:nvPr/>
        </p:nvGrpSpPr>
        <p:grpSpPr>
          <a:xfrm flipH="1" flipV="1">
            <a:off x="6037263" y="2941638"/>
            <a:ext cx="463550" cy="1311275"/>
            <a:chOff x="1973" y="2488"/>
            <a:chExt cx="292" cy="826"/>
          </a:xfrm>
        </p:grpSpPr>
        <p:sp>
          <p:nvSpPr>
            <p:cNvPr id="1141832" name="直接连接符 1141831"/>
            <p:cNvSpPr/>
            <p:nvPr/>
          </p:nvSpPr>
          <p:spPr>
            <a:xfrm flipV="1">
              <a:off x="2119" y="2488"/>
              <a:ext cx="0" cy="326"/>
            </a:xfrm>
            <a:prstGeom prst="line">
              <a:avLst/>
            </a:prstGeom>
            <a:ln w="19050" cap="flat" cmpd="sng">
              <a:solidFill>
                <a:srgbClr val="CC0066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141833" name="矩形 1141832"/>
            <p:cNvSpPr/>
            <p:nvPr/>
          </p:nvSpPr>
          <p:spPr>
            <a:xfrm>
              <a:off x="1973" y="2795"/>
              <a:ext cx="292" cy="519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rgbClr val="CC0066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41834" name="组合 1141833"/>
          <p:cNvGrpSpPr/>
          <p:nvPr/>
        </p:nvGrpSpPr>
        <p:grpSpPr>
          <a:xfrm>
            <a:off x="6015038" y="2886075"/>
            <a:ext cx="523875" cy="914400"/>
            <a:chOff x="4105" y="1434"/>
            <a:chExt cx="330" cy="576"/>
          </a:xfrm>
        </p:grpSpPr>
        <p:sp>
          <p:nvSpPr>
            <p:cNvPr id="1141835" name="矩形 1141834"/>
            <p:cNvSpPr/>
            <p:nvPr/>
          </p:nvSpPr>
          <p:spPr>
            <a:xfrm>
              <a:off x="4105" y="1434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15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1836" name="直接连接符 1141835"/>
            <p:cNvSpPr/>
            <p:nvPr/>
          </p:nvSpPr>
          <p:spPr>
            <a:xfrm>
              <a:off x="4149" y="1720"/>
              <a:ext cx="242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41837" name="组合 1141836"/>
          <p:cNvGrpSpPr/>
          <p:nvPr/>
        </p:nvGrpSpPr>
        <p:grpSpPr>
          <a:xfrm flipH="1" flipV="1">
            <a:off x="7007225" y="2941638"/>
            <a:ext cx="463550" cy="1311275"/>
            <a:chOff x="1973" y="2488"/>
            <a:chExt cx="292" cy="826"/>
          </a:xfrm>
        </p:grpSpPr>
        <p:sp>
          <p:nvSpPr>
            <p:cNvPr id="1141838" name="直接连接符 1141837"/>
            <p:cNvSpPr/>
            <p:nvPr/>
          </p:nvSpPr>
          <p:spPr>
            <a:xfrm flipV="1">
              <a:off x="2119" y="2488"/>
              <a:ext cx="0" cy="326"/>
            </a:xfrm>
            <a:prstGeom prst="line">
              <a:avLst/>
            </a:prstGeom>
            <a:ln w="19050" cap="flat" cmpd="sng">
              <a:solidFill>
                <a:srgbClr val="CC0066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141839" name="矩形 1141838"/>
            <p:cNvSpPr/>
            <p:nvPr/>
          </p:nvSpPr>
          <p:spPr>
            <a:xfrm>
              <a:off x="1973" y="2795"/>
              <a:ext cx="292" cy="519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rgbClr val="CC0066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41840" name="组合 1141839"/>
          <p:cNvGrpSpPr/>
          <p:nvPr/>
        </p:nvGrpSpPr>
        <p:grpSpPr>
          <a:xfrm>
            <a:off x="6972300" y="2886075"/>
            <a:ext cx="523875" cy="914400"/>
            <a:chOff x="4105" y="1434"/>
            <a:chExt cx="330" cy="576"/>
          </a:xfrm>
        </p:grpSpPr>
        <p:sp>
          <p:nvSpPr>
            <p:cNvPr id="1141841" name="矩形 1141840"/>
            <p:cNvSpPr/>
            <p:nvPr/>
          </p:nvSpPr>
          <p:spPr>
            <a:xfrm>
              <a:off x="4105" y="1434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18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1842" name="直接连接符 1141841"/>
            <p:cNvSpPr/>
            <p:nvPr/>
          </p:nvSpPr>
          <p:spPr>
            <a:xfrm>
              <a:off x="4149" y="1720"/>
              <a:ext cx="242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41843" name="组合 1141842"/>
          <p:cNvGrpSpPr/>
          <p:nvPr/>
        </p:nvGrpSpPr>
        <p:grpSpPr>
          <a:xfrm>
            <a:off x="7620000" y="3416300"/>
            <a:ext cx="523875" cy="914400"/>
            <a:chOff x="4105" y="1434"/>
            <a:chExt cx="330" cy="576"/>
          </a:xfrm>
        </p:grpSpPr>
        <p:sp>
          <p:nvSpPr>
            <p:cNvPr id="1141844" name="矩形 1141843"/>
            <p:cNvSpPr/>
            <p:nvPr/>
          </p:nvSpPr>
          <p:spPr>
            <a:xfrm>
              <a:off x="4105" y="1434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20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1845" name="直接连接符 1141844"/>
            <p:cNvSpPr/>
            <p:nvPr/>
          </p:nvSpPr>
          <p:spPr>
            <a:xfrm>
              <a:off x="4149" y="1720"/>
              <a:ext cx="242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41846" name="组合 1141845"/>
          <p:cNvGrpSpPr/>
          <p:nvPr/>
        </p:nvGrpSpPr>
        <p:grpSpPr>
          <a:xfrm>
            <a:off x="6969125" y="4452938"/>
            <a:ext cx="539750" cy="1311275"/>
            <a:chOff x="1973" y="2488"/>
            <a:chExt cx="292" cy="826"/>
          </a:xfrm>
        </p:grpSpPr>
        <p:sp>
          <p:nvSpPr>
            <p:cNvPr id="1141847" name="直接连接符 1141846"/>
            <p:cNvSpPr/>
            <p:nvPr/>
          </p:nvSpPr>
          <p:spPr>
            <a:xfrm flipV="1">
              <a:off x="2119" y="2488"/>
              <a:ext cx="0" cy="326"/>
            </a:xfrm>
            <a:prstGeom prst="line">
              <a:avLst/>
            </a:prstGeom>
            <a:ln w="19050" cap="flat" cmpd="sng">
              <a:solidFill>
                <a:srgbClr val="CC0066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141848" name="矩形 1141847"/>
            <p:cNvSpPr/>
            <p:nvPr/>
          </p:nvSpPr>
          <p:spPr>
            <a:xfrm>
              <a:off x="1973" y="2795"/>
              <a:ext cx="292" cy="519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rgbClr val="CC0066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41849" name="组合 1141848"/>
          <p:cNvGrpSpPr/>
          <p:nvPr/>
        </p:nvGrpSpPr>
        <p:grpSpPr>
          <a:xfrm>
            <a:off x="3032125" y="4889500"/>
            <a:ext cx="606425" cy="914400"/>
            <a:chOff x="1898" y="3080"/>
            <a:chExt cx="382" cy="576"/>
          </a:xfrm>
        </p:grpSpPr>
        <p:sp>
          <p:nvSpPr>
            <p:cNvPr id="1141850" name="矩形 1141849"/>
            <p:cNvSpPr/>
            <p:nvPr/>
          </p:nvSpPr>
          <p:spPr>
            <a:xfrm>
              <a:off x="2058" y="3080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1851" name="直接连接符 1141850"/>
            <p:cNvSpPr/>
            <p:nvPr/>
          </p:nvSpPr>
          <p:spPr>
            <a:xfrm>
              <a:off x="2080" y="3366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141852" name="矩形 1141851"/>
            <p:cNvSpPr/>
            <p:nvPr/>
          </p:nvSpPr>
          <p:spPr>
            <a:xfrm>
              <a:off x="1898" y="3203"/>
              <a:ext cx="222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141853" name="组合 1141852"/>
          <p:cNvGrpSpPr/>
          <p:nvPr/>
        </p:nvGrpSpPr>
        <p:grpSpPr>
          <a:xfrm>
            <a:off x="5637213" y="4889500"/>
            <a:ext cx="606425" cy="914400"/>
            <a:chOff x="1898" y="3080"/>
            <a:chExt cx="382" cy="576"/>
          </a:xfrm>
        </p:grpSpPr>
        <p:sp>
          <p:nvSpPr>
            <p:cNvPr id="1141854" name="矩形 1141853"/>
            <p:cNvSpPr/>
            <p:nvPr/>
          </p:nvSpPr>
          <p:spPr>
            <a:xfrm>
              <a:off x="2058" y="3080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1855" name="直接连接符 1141854"/>
            <p:cNvSpPr/>
            <p:nvPr/>
          </p:nvSpPr>
          <p:spPr>
            <a:xfrm>
              <a:off x="2080" y="3366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141856" name="矩形 1141855"/>
            <p:cNvSpPr/>
            <p:nvPr/>
          </p:nvSpPr>
          <p:spPr>
            <a:xfrm>
              <a:off x="1898" y="3203"/>
              <a:ext cx="222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141857" name="组合 1141856"/>
          <p:cNvGrpSpPr/>
          <p:nvPr/>
        </p:nvGrpSpPr>
        <p:grpSpPr>
          <a:xfrm>
            <a:off x="6911975" y="4868863"/>
            <a:ext cx="606425" cy="914400"/>
            <a:chOff x="1898" y="3080"/>
            <a:chExt cx="382" cy="576"/>
          </a:xfrm>
        </p:grpSpPr>
        <p:sp>
          <p:nvSpPr>
            <p:cNvPr id="1141858" name="矩形 1141857"/>
            <p:cNvSpPr/>
            <p:nvPr/>
          </p:nvSpPr>
          <p:spPr>
            <a:xfrm>
              <a:off x="2058" y="3080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1859" name="直接连接符 1141858"/>
            <p:cNvSpPr/>
            <p:nvPr/>
          </p:nvSpPr>
          <p:spPr>
            <a:xfrm>
              <a:off x="2080" y="3366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141860" name="矩形 1141859"/>
            <p:cNvSpPr/>
            <p:nvPr/>
          </p:nvSpPr>
          <p:spPr>
            <a:xfrm>
              <a:off x="1898" y="3203"/>
              <a:ext cx="222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41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41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41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41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41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41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41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03540" name="矩形 1003539"/>
          <p:cNvSpPr/>
          <p:nvPr/>
        </p:nvSpPr>
        <p:spPr>
          <a:xfrm>
            <a:off x="2627313" y="4851400"/>
            <a:ext cx="34131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10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 =_____</a:t>
            </a:r>
            <a:r>
              <a:rPr lang="en-US" altLang="zh-CN" sz="28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天</a:t>
            </a:r>
            <a:r>
              <a:rPr lang="en-US" altLang="zh-CN" sz="28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800" b="1" baseline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03522" name="矩形 1003521"/>
          <p:cNvSpPr/>
          <p:nvPr/>
        </p:nvSpPr>
        <p:spPr>
          <a:xfrm>
            <a:off x="4716463" y="3303588"/>
            <a:ext cx="3816350" cy="1327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这板药能吃多少天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  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用带分数表示出来。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700" b="1" baseline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03523" name="矩形 1003522"/>
          <p:cNvSpPr/>
          <p:nvPr/>
        </p:nvSpPr>
        <p:spPr>
          <a:xfrm>
            <a:off x="684213" y="2008188"/>
            <a:ext cx="631825" cy="503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7.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03528" name="组合 1003527"/>
          <p:cNvGrpSpPr/>
          <p:nvPr/>
        </p:nvGrpSpPr>
        <p:grpSpPr>
          <a:xfrm>
            <a:off x="3994150" y="4476750"/>
            <a:ext cx="606425" cy="914400"/>
            <a:chOff x="1898" y="3080"/>
            <a:chExt cx="382" cy="576"/>
          </a:xfrm>
        </p:grpSpPr>
        <p:sp>
          <p:nvSpPr>
            <p:cNvPr id="1003529" name="矩形 1003528"/>
            <p:cNvSpPr/>
            <p:nvPr/>
          </p:nvSpPr>
          <p:spPr>
            <a:xfrm>
              <a:off x="2058" y="3080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03530" name="直接连接符 1003529"/>
            <p:cNvSpPr/>
            <p:nvPr/>
          </p:nvSpPr>
          <p:spPr>
            <a:xfrm>
              <a:off x="2080" y="3366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003531" name="矩形 1003530"/>
            <p:cNvSpPr/>
            <p:nvPr/>
          </p:nvSpPr>
          <p:spPr>
            <a:xfrm>
              <a:off x="1898" y="3203"/>
              <a:ext cx="222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03553" name="组合 1003552"/>
          <p:cNvGrpSpPr/>
          <p:nvPr/>
        </p:nvGrpSpPr>
        <p:grpSpPr>
          <a:xfrm>
            <a:off x="2124075" y="5391150"/>
            <a:ext cx="4464050" cy="914400"/>
            <a:chOff x="839" y="3481"/>
            <a:chExt cx="2812" cy="576"/>
          </a:xfrm>
        </p:grpSpPr>
        <p:sp>
          <p:nvSpPr>
            <p:cNvPr id="1003545" name="矩形 1003544"/>
            <p:cNvSpPr/>
            <p:nvPr/>
          </p:nvSpPr>
          <p:spPr>
            <a:xfrm>
              <a:off x="839" y="3606"/>
              <a:ext cx="2812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答</a:t>
              </a:r>
              <a:r>
                <a:rPr lang="en-US" altLang="zh-CN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:  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这板药能吃        天。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03549" name="组合 1003548"/>
            <p:cNvGrpSpPr/>
            <p:nvPr/>
          </p:nvGrpSpPr>
          <p:grpSpPr>
            <a:xfrm>
              <a:off x="2410" y="3481"/>
              <a:ext cx="382" cy="576"/>
              <a:chOff x="1898" y="3080"/>
              <a:chExt cx="382" cy="576"/>
            </a:xfrm>
          </p:grpSpPr>
          <p:sp>
            <p:nvSpPr>
              <p:cNvPr id="1003550" name="矩形 1003549"/>
              <p:cNvSpPr/>
              <p:nvPr/>
            </p:nvSpPr>
            <p:spPr>
              <a:xfrm>
                <a:off x="2058" y="3080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03551" name="直接连接符 1003550"/>
              <p:cNvSpPr/>
              <p:nvPr/>
            </p:nvSpPr>
            <p:spPr>
              <a:xfrm>
                <a:off x="2080" y="3366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003552" name="矩形 1003551"/>
              <p:cNvSpPr/>
              <p:nvPr/>
            </p:nvSpPr>
            <p:spPr>
              <a:xfrm>
                <a:off x="1898" y="3203"/>
                <a:ext cx="222" cy="317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</p:grpSp>
      <p:pic>
        <p:nvPicPr>
          <p:cNvPr id="1003554" name="图片 1003553" descr="p-73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013" y="2046288"/>
            <a:ext cx="3600450" cy="233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3556" name="圆角矩形标注 1003555"/>
          <p:cNvSpPr/>
          <p:nvPr/>
        </p:nvSpPr>
        <p:spPr>
          <a:xfrm>
            <a:off x="5580063" y="2079625"/>
            <a:ext cx="1800225" cy="1081088"/>
          </a:xfrm>
          <a:prstGeom prst="wedgeRoundRectCallout">
            <a:avLst>
              <a:gd name="adj1" fmla="val -161903"/>
              <a:gd name="adj2" fmla="val 69972"/>
              <a:gd name="adj3" fmla="val 16667"/>
            </a:avLst>
          </a:prstGeom>
          <a:solidFill>
            <a:srgbClr val="FFFF99">
              <a:alpha val="89999"/>
            </a:srgbClr>
          </a:solidFill>
          <a:ln w="19050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lg"/>
          </a:ln>
        </p:spPr>
        <p:txBody>
          <a:bodyPr lIns="90000" tIns="46800" rIns="90000" bIns="46800" anchor="ctr"/>
          <a:p>
            <a:pPr lvl="0" algn="ctr"/>
            <a:endParaRPr sz="24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003555" name="图片 1003554" descr="p-73-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5963" y="2224088"/>
            <a:ext cx="1368425" cy="8350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03558" name="组合 1003557"/>
          <p:cNvGrpSpPr/>
          <p:nvPr/>
        </p:nvGrpSpPr>
        <p:grpSpPr>
          <a:xfrm>
            <a:off x="712788" y="1125538"/>
            <a:ext cx="4435475" cy="1241425"/>
            <a:chOff x="431" y="754"/>
            <a:chExt cx="2794" cy="782"/>
          </a:xfrm>
        </p:grpSpPr>
        <p:pic>
          <p:nvPicPr>
            <p:cNvPr id="1003557" name="图片 1003556" descr="P-044"/>
            <p:cNvPicPr>
              <a:picLocks noChangeAspect="1"/>
            </p:cNvPicPr>
            <p:nvPr/>
          </p:nvPicPr>
          <p:blipFill>
            <a:blip r:embed="rId4"/>
            <a:srcRect l="-1996" t="-20486" r="-4671" b="-15277"/>
            <a:stretch>
              <a:fillRect/>
            </a:stretch>
          </p:blipFill>
          <p:spPr>
            <a:xfrm>
              <a:off x="431" y="754"/>
              <a:ext cx="2512" cy="7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03537" name="矩形 1003536"/>
            <p:cNvSpPr/>
            <p:nvPr/>
          </p:nvSpPr>
          <p:spPr>
            <a:xfrm>
              <a:off x="523" y="926"/>
              <a:ext cx="2702" cy="308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每天早、中、晚各 </a:t>
              </a:r>
              <a:r>
                <a:rPr lang="en-US" altLang="zh-CN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1 </a:t>
              </a:r>
              <a:r>
                <a:rPr lang="zh-CN" altLang="en-US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片。</a:t>
              </a:r>
              <a:endParaRPr lang="zh-CN" altLang="en-US" sz="26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0354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03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0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42788" name="矩形 1142787"/>
          <p:cNvSpPr/>
          <p:nvPr/>
        </p:nvSpPr>
        <p:spPr>
          <a:xfrm>
            <a:off x="611188" y="1341438"/>
            <a:ext cx="6318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8.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42805" name="矩形 1142804"/>
          <p:cNvSpPr/>
          <p:nvPr/>
        </p:nvSpPr>
        <p:spPr>
          <a:xfrm>
            <a:off x="1331913" y="4149725"/>
            <a:ext cx="6840537" cy="137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en-US" altLang="zh-CN" sz="2800" b="1" baseline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睡鼠的冬眠时间是熊的几分之几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en-US" altLang="zh-CN" sz="2800" b="1" baseline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熊冬眠的时间是睡鼠的几分之几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42806" name="矩形 1142805"/>
          <p:cNvSpPr/>
          <p:nvPr/>
        </p:nvSpPr>
        <p:spPr>
          <a:xfrm>
            <a:off x="1331913" y="3429000"/>
            <a:ext cx="2768600" cy="519113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zh-CN" altLang="en-US" sz="2800" b="1" baseline="0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熊冬眠约 </a:t>
            </a:r>
            <a:r>
              <a:rPr lang="en-US" altLang="zh-CN" sz="2800" b="1" baseline="0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5 </a:t>
            </a:r>
            <a:r>
              <a:rPr lang="zh-CN" altLang="en-US" sz="2800" b="1" baseline="0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个月 </a:t>
            </a:r>
            <a:endParaRPr lang="zh-CN" altLang="en-US" sz="2800" b="1" baseline="0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42807" name="矩形 1142806"/>
          <p:cNvSpPr/>
          <p:nvPr/>
        </p:nvSpPr>
        <p:spPr>
          <a:xfrm>
            <a:off x="4932363" y="3429000"/>
            <a:ext cx="3125787" cy="519113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zh-CN" altLang="en-US" sz="2800" b="1" baseline="0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睡鼠冬眠约 </a:t>
            </a:r>
            <a:r>
              <a:rPr lang="en-US" altLang="zh-CN" sz="2800" b="1" baseline="0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7 </a:t>
            </a:r>
            <a:r>
              <a:rPr lang="zh-CN" altLang="en-US" sz="2800" b="1" baseline="0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个月 </a:t>
            </a:r>
            <a:endParaRPr lang="zh-CN" altLang="en-US" sz="2800" b="1" baseline="0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142809" name="图片 1142808" descr="pic_256065"/>
          <p:cNvPicPr>
            <a:picLocks noChangeAspect="1"/>
          </p:cNvPicPr>
          <p:nvPr/>
        </p:nvPicPr>
        <p:blipFill>
          <a:blip r:embed="rId2"/>
          <a:srcRect l="23628" t="64861" r="18950" b="23775"/>
          <a:stretch>
            <a:fillRect/>
          </a:stretch>
        </p:blipFill>
        <p:spPr>
          <a:xfrm>
            <a:off x="1979613" y="1557338"/>
            <a:ext cx="5443537" cy="15287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42814" name="组合 1142813"/>
          <p:cNvGrpSpPr/>
          <p:nvPr/>
        </p:nvGrpSpPr>
        <p:grpSpPr>
          <a:xfrm>
            <a:off x="7486650" y="4005263"/>
            <a:ext cx="541338" cy="914400"/>
            <a:chOff x="3922" y="3612"/>
            <a:chExt cx="341" cy="576"/>
          </a:xfrm>
        </p:grpSpPr>
        <p:sp>
          <p:nvSpPr>
            <p:cNvPr id="1142811" name="矩形 1142810"/>
            <p:cNvSpPr/>
            <p:nvPr/>
          </p:nvSpPr>
          <p:spPr>
            <a:xfrm>
              <a:off x="3922" y="3612"/>
              <a:ext cx="341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2812" name="直接连接符 1142811"/>
            <p:cNvSpPr/>
            <p:nvPr/>
          </p:nvSpPr>
          <p:spPr>
            <a:xfrm>
              <a:off x="3946" y="3900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42815" name="组合 1142814"/>
          <p:cNvGrpSpPr/>
          <p:nvPr/>
        </p:nvGrpSpPr>
        <p:grpSpPr>
          <a:xfrm>
            <a:off x="7486650" y="4868863"/>
            <a:ext cx="541338" cy="914400"/>
            <a:chOff x="3922" y="3612"/>
            <a:chExt cx="341" cy="576"/>
          </a:xfrm>
        </p:grpSpPr>
        <p:sp>
          <p:nvSpPr>
            <p:cNvPr id="1142816" name="矩形 1142815"/>
            <p:cNvSpPr/>
            <p:nvPr/>
          </p:nvSpPr>
          <p:spPr>
            <a:xfrm>
              <a:off x="3922" y="3612"/>
              <a:ext cx="341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2817" name="直接连接符 1142816"/>
            <p:cNvSpPr/>
            <p:nvPr/>
          </p:nvSpPr>
          <p:spPr>
            <a:xfrm>
              <a:off x="3946" y="3900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42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42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43810" name="矩形 1143809"/>
          <p:cNvSpPr/>
          <p:nvPr/>
        </p:nvSpPr>
        <p:spPr>
          <a:xfrm>
            <a:off x="539750" y="1268413"/>
            <a:ext cx="8208963" cy="137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9.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百货商店今天卖出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15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台电视机，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7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台洗衣机。卖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出的电视机是洗衣机的几分之几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43820" name="组合 1143819"/>
          <p:cNvGrpSpPr/>
          <p:nvPr/>
        </p:nvGrpSpPr>
        <p:grpSpPr>
          <a:xfrm>
            <a:off x="3175000" y="2874963"/>
            <a:ext cx="3413125" cy="914400"/>
            <a:chOff x="1655" y="2219"/>
            <a:chExt cx="2150" cy="576"/>
          </a:xfrm>
        </p:grpSpPr>
        <p:sp>
          <p:nvSpPr>
            <p:cNvPr id="1143815" name="矩形 1143814"/>
            <p:cNvSpPr/>
            <p:nvPr/>
          </p:nvSpPr>
          <p:spPr>
            <a:xfrm>
              <a:off x="1655" y="2341"/>
              <a:ext cx="215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15</a:t>
              </a:r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÷</a:t>
              </a:r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7 =</a:t>
              </a:r>
              <a:endParaRPr lang="en-US" altLang="zh-CN" sz="28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143819" name="组合 1143818"/>
            <p:cNvGrpSpPr/>
            <p:nvPr/>
          </p:nvGrpSpPr>
          <p:grpSpPr>
            <a:xfrm>
              <a:off x="2517" y="2219"/>
              <a:ext cx="341" cy="576"/>
              <a:chOff x="3843" y="2704"/>
              <a:chExt cx="341" cy="576"/>
            </a:xfrm>
          </p:grpSpPr>
          <p:sp>
            <p:nvSpPr>
              <p:cNvPr id="1143817" name="矩形 1143816"/>
              <p:cNvSpPr/>
              <p:nvPr/>
            </p:nvSpPr>
            <p:spPr>
              <a:xfrm>
                <a:off x="3843" y="2704"/>
                <a:ext cx="341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15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3818" name="直接连接符 1143817"/>
              <p:cNvSpPr/>
              <p:nvPr/>
            </p:nvSpPr>
            <p:spPr>
              <a:xfrm>
                <a:off x="3845" y="2992"/>
                <a:ext cx="338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43832" name="组合 1143831"/>
          <p:cNvGrpSpPr/>
          <p:nvPr/>
        </p:nvGrpSpPr>
        <p:grpSpPr>
          <a:xfrm>
            <a:off x="1619250" y="3810000"/>
            <a:ext cx="6118225" cy="914400"/>
            <a:chOff x="1338" y="2387"/>
            <a:chExt cx="3854" cy="576"/>
          </a:xfrm>
        </p:grpSpPr>
        <p:sp>
          <p:nvSpPr>
            <p:cNvPr id="1143822" name="矩形 1143821"/>
            <p:cNvSpPr/>
            <p:nvPr/>
          </p:nvSpPr>
          <p:spPr>
            <a:xfrm>
              <a:off x="1338" y="2512"/>
              <a:ext cx="3854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答</a:t>
              </a:r>
              <a:r>
                <a:rPr lang="en-US" altLang="zh-CN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:  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卖出的电视机是洗衣机的        。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43829" name="组合 1143828"/>
            <p:cNvGrpSpPr/>
            <p:nvPr/>
          </p:nvGrpSpPr>
          <p:grpSpPr>
            <a:xfrm>
              <a:off x="4217" y="2387"/>
              <a:ext cx="341" cy="576"/>
              <a:chOff x="3843" y="2704"/>
              <a:chExt cx="341" cy="576"/>
            </a:xfrm>
          </p:grpSpPr>
          <p:sp>
            <p:nvSpPr>
              <p:cNvPr id="1143830" name="矩形 1143829"/>
              <p:cNvSpPr/>
              <p:nvPr/>
            </p:nvSpPr>
            <p:spPr>
              <a:xfrm>
                <a:off x="3843" y="2704"/>
                <a:ext cx="341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15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3831" name="直接连接符 1143830"/>
              <p:cNvSpPr/>
              <p:nvPr/>
            </p:nvSpPr>
            <p:spPr>
              <a:xfrm>
                <a:off x="3845" y="2992"/>
                <a:ext cx="338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4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4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44850" name="椭圆 1144849"/>
          <p:cNvSpPr/>
          <p:nvPr/>
        </p:nvSpPr>
        <p:spPr>
          <a:xfrm>
            <a:off x="1187450" y="2420938"/>
            <a:ext cx="2747963" cy="1673225"/>
          </a:xfrm>
          <a:prstGeom prst="ellipse">
            <a:avLst/>
          </a:prstGeom>
          <a:solidFill>
            <a:schemeClr val="bg1"/>
          </a:solidFill>
          <a:ln w="22225" cap="flat" cmpd="sng">
            <a:solidFill>
              <a:srgbClr val="CC3399"/>
            </a:solidFill>
            <a:prstDash val="solid"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sp>
        <p:nvSpPr>
          <p:cNvPr id="1144851" name="椭圆 1144850"/>
          <p:cNvSpPr/>
          <p:nvPr/>
        </p:nvSpPr>
        <p:spPr>
          <a:xfrm>
            <a:off x="4572000" y="2420938"/>
            <a:ext cx="2747963" cy="1673225"/>
          </a:xfrm>
          <a:prstGeom prst="ellipse">
            <a:avLst/>
          </a:prstGeom>
          <a:solidFill>
            <a:schemeClr val="bg1"/>
          </a:solidFill>
          <a:ln w="22225" cap="flat" cmpd="sng">
            <a:solidFill>
              <a:srgbClr val="CC3399"/>
            </a:solidFill>
            <a:prstDash val="solid"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sp>
        <p:nvSpPr>
          <p:cNvPr id="1144834" name="矩形 1144833"/>
          <p:cNvSpPr/>
          <p:nvPr/>
        </p:nvSpPr>
        <p:spPr>
          <a:xfrm>
            <a:off x="539750" y="1268413"/>
            <a:ext cx="820896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10.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用分数表示下面各图中的涂色部分。</a:t>
            </a:r>
            <a:endParaRPr lang="zh-CN" altLang="en-US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44837" name="立方体 1144836"/>
          <p:cNvSpPr/>
          <p:nvPr/>
        </p:nvSpPr>
        <p:spPr>
          <a:xfrm>
            <a:off x="1697038" y="2754313"/>
            <a:ext cx="704850" cy="387350"/>
          </a:xfrm>
          <a:prstGeom prst="cube">
            <a:avLst>
              <a:gd name="adj" fmla="val 25000"/>
            </a:avLst>
          </a:prstGeom>
          <a:solidFill>
            <a:srgbClr val="CCFFFF"/>
          </a:solidFill>
          <a:ln w="2222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sp>
        <p:nvSpPr>
          <p:cNvPr id="1144838" name="立方体 1144837"/>
          <p:cNvSpPr/>
          <p:nvPr/>
        </p:nvSpPr>
        <p:spPr>
          <a:xfrm>
            <a:off x="2498725" y="2754313"/>
            <a:ext cx="704850" cy="387350"/>
          </a:xfrm>
          <a:prstGeom prst="cube">
            <a:avLst>
              <a:gd name="adj" fmla="val 25000"/>
            </a:avLst>
          </a:prstGeom>
          <a:solidFill>
            <a:srgbClr val="CCFFFF"/>
          </a:solidFill>
          <a:ln w="2222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sp>
        <p:nvSpPr>
          <p:cNvPr id="1144839" name="立方体 1144838"/>
          <p:cNvSpPr/>
          <p:nvPr/>
        </p:nvSpPr>
        <p:spPr>
          <a:xfrm>
            <a:off x="1908175" y="3429000"/>
            <a:ext cx="704850" cy="387350"/>
          </a:xfrm>
          <a:prstGeom prst="cube">
            <a:avLst>
              <a:gd name="adj" fmla="val 25000"/>
            </a:avLst>
          </a:prstGeom>
          <a:solidFill>
            <a:srgbClr val="CCFFFF"/>
          </a:solidFill>
          <a:ln w="2222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sp>
        <p:nvSpPr>
          <p:cNvPr id="1144840" name="立方体 1144839"/>
          <p:cNvSpPr/>
          <p:nvPr/>
        </p:nvSpPr>
        <p:spPr>
          <a:xfrm>
            <a:off x="2700338" y="3429000"/>
            <a:ext cx="404812" cy="387350"/>
          </a:xfrm>
          <a:prstGeom prst="cube">
            <a:avLst>
              <a:gd name="adj" fmla="val 25000"/>
            </a:avLst>
          </a:prstGeom>
          <a:solidFill>
            <a:srgbClr val="CCFFFF"/>
          </a:solidFill>
          <a:ln w="2222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sp>
        <p:nvSpPr>
          <p:cNvPr id="1144841" name="立方体 1144840"/>
          <p:cNvSpPr/>
          <p:nvPr/>
        </p:nvSpPr>
        <p:spPr>
          <a:xfrm>
            <a:off x="3005138" y="3429000"/>
            <a:ext cx="404812" cy="387350"/>
          </a:xfrm>
          <a:prstGeom prst="cube">
            <a:avLst>
              <a:gd name="adj" fmla="val 25000"/>
            </a:avLst>
          </a:prstGeom>
          <a:solidFill>
            <a:schemeClr val="bg1"/>
          </a:solidFill>
          <a:ln w="2222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sp>
        <p:nvSpPr>
          <p:cNvPr id="1144844" name="圆柱形 1144843"/>
          <p:cNvSpPr/>
          <p:nvPr/>
        </p:nvSpPr>
        <p:spPr>
          <a:xfrm rot="5400000">
            <a:off x="5992813" y="2624138"/>
            <a:ext cx="103187" cy="641350"/>
          </a:xfrm>
          <a:prstGeom prst="can">
            <a:avLst>
              <a:gd name="adj" fmla="val 61519"/>
            </a:avLst>
          </a:prstGeom>
          <a:solidFill>
            <a:srgbClr val="FFFF99"/>
          </a:solidFill>
          <a:ln w="22225" cap="flat" cmpd="sng">
            <a:solidFill>
              <a:schemeClr val="tx1"/>
            </a:solidFill>
            <a:prstDash val="solid"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sp>
        <p:nvSpPr>
          <p:cNvPr id="1144845" name="圆柱形 1144844"/>
          <p:cNvSpPr/>
          <p:nvPr/>
        </p:nvSpPr>
        <p:spPr>
          <a:xfrm rot="5400000">
            <a:off x="5416550" y="3087688"/>
            <a:ext cx="103188" cy="641350"/>
          </a:xfrm>
          <a:prstGeom prst="can">
            <a:avLst>
              <a:gd name="adj" fmla="val 61519"/>
            </a:avLst>
          </a:prstGeom>
          <a:solidFill>
            <a:srgbClr val="FFFF99"/>
          </a:solidFill>
          <a:ln w="22225" cap="flat" cmpd="sng">
            <a:solidFill>
              <a:schemeClr val="tx1"/>
            </a:solidFill>
            <a:prstDash val="solid"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grpSp>
        <p:nvGrpSpPr>
          <p:cNvPr id="1144849" name="组合 1144848"/>
          <p:cNvGrpSpPr/>
          <p:nvPr/>
        </p:nvGrpSpPr>
        <p:grpSpPr>
          <a:xfrm>
            <a:off x="6156325" y="3357563"/>
            <a:ext cx="620713" cy="103187"/>
            <a:chOff x="3243" y="2251"/>
            <a:chExt cx="357" cy="65"/>
          </a:xfrm>
        </p:grpSpPr>
        <p:sp>
          <p:nvSpPr>
            <p:cNvPr id="1144846" name="圆柱形 1144845"/>
            <p:cNvSpPr/>
            <p:nvPr/>
          </p:nvSpPr>
          <p:spPr>
            <a:xfrm rot="5400000">
              <a:off x="3280" y="2214"/>
              <a:ext cx="65" cy="139"/>
            </a:xfrm>
            <a:prstGeom prst="can">
              <a:avLst>
                <a:gd name="adj" fmla="val 43074"/>
              </a:avLst>
            </a:prstGeom>
            <a:solidFill>
              <a:srgbClr val="FFFF99"/>
            </a:solidFill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4847" name="圆柱形 1144846"/>
            <p:cNvSpPr/>
            <p:nvPr/>
          </p:nvSpPr>
          <p:spPr>
            <a:xfrm rot="5400000">
              <a:off x="3391" y="2214"/>
              <a:ext cx="65" cy="139"/>
            </a:xfrm>
            <a:prstGeom prst="can">
              <a:avLst>
                <a:gd name="adj" fmla="val 43074"/>
              </a:avLst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4848" name="圆柱形 1144847"/>
            <p:cNvSpPr/>
            <p:nvPr/>
          </p:nvSpPr>
          <p:spPr>
            <a:xfrm rot="5400000">
              <a:off x="3498" y="2214"/>
              <a:ext cx="65" cy="139"/>
            </a:xfrm>
            <a:prstGeom prst="can">
              <a:avLst>
                <a:gd name="adj" fmla="val 43074"/>
              </a:avLst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144852" name="矩形 1144851"/>
          <p:cNvSpPr/>
          <p:nvPr/>
        </p:nvSpPr>
        <p:spPr>
          <a:xfrm>
            <a:off x="2506663" y="4654550"/>
            <a:ext cx="2065337" cy="519113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或</a:t>
            </a:r>
            <a:r>
              <a:rPr lang="en-US" altLang="zh-CN" sz="2800" b="1" baseline="0">
                <a:solidFill>
                  <a:srgbClr val="CC3399"/>
                </a:solidFill>
                <a:latin typeface="Times New Roman" panose="02020603050405020304" pitchFamily="18" charset="0"/>
                <a:ea typeface="楷体_GB2312" pitchFamily="49" charset="-122"/>
              </a:rPr>
              <a:t>______</a:t>
            </a:r>
            <a:endParaRPr lang="en-US" altLang="zh-CN" sz="2800" b="1" baseline="0">
              <a:solidFill>
                <a:srgbClr val="CC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44855" name="组合 1144854"/>
          <p:cNvGrpSpPr/>
          <p:nvPr/>
        </p:nvGrpSpPr>
        <p:grpSpPr>
          <a:xfrm>
            <a:off x="1330325" y="4437063"/>
            <a:ext cx="1346200" cy="946150"/>
            <a:chOff x="3061" y="2972"/>
            <a:chExt cx="848" cy="596"/>
          </a:xfrm>
        </p:grpSpPr>
        <p:sp>
          <p:nvSpPr>
            <p:cNvPr id="1144853" name="矩形 1144852"/>
            <p:cNvSpPr/>
            <p:nvPr/>
          </p:nvSpPr>
          <p:spPr>
            <a:xfrm>
              <a:off x="3061" y="2972"/>
              <a:ext cx="848" cy="596"/>
            </a:xfrm>
            <a:prstGeom prst="rect">
              <a:avLst/>
            </a:prstGeom>
            <a:noFill/>
            <a:ln w="22225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endParaRPr lang="en-US" altLang="zh-CN" sz="28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endParaRPr lang="en-US" altLang="zh-CN" sz="28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44854" name="直接连接符 1144853"/>
            <p:cNvSpPr/>
            <p:nvPr/>
          </p:nvSpPr>
          <p:spPr>
            <a:xfrm>
              <a:off x="3192" y="3278"/>
              <a:ext cx="587" cy="0"/>
            </a:xfrm>
            <a:prstGeom prst="line">
              <a:avLst/>
            </a:prstGeom>
            <a:ln w="15875" cap="flat" cmpd="sng">
              <a:solidFill>
                <a:srgbClr val="CC3399"/>
              </a:solidFill>
              <a:prstDash val="solid"/>
              <a:headEnd type="none" w="med" len="med"/>
              <a:tailEnd type="none" w="med" len="lg"/>
            </a:ln>
          </p:spPr>
        </p:sp>
      </p:grpSp>
      <p:sp>
        <p:nvSpPr>
          <p:cNvPr id="1144858" name="矩形 1144857"/>
          <p:cNvSpPr/>
          <p:nvPr/>
        </p:nvSpPr>
        <p:spPr>
          <a:xfrm>
            <a:off x="5892800" y="4654550"/>
            <a:ext cx="1992313" cy="519113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或</a:t>
            </a:r>
            <a:r>
              <a:rPr lang="en-US" altLang="zh-CN" sz="2800" b="1" baseline="0">
                <a:solidFill>
                  <a:srgbClr val="CC3399"/>
                </a:solidFill>
                <a:latin typeface="Times New Roman" panose="02020603050405020304" pitchFamily="18" charset="0"/>
                <a:ea typeface="楷体_GB2312" pitchFamily="49" charset="-122"/>
              </a:rPr>
              <a:t>______</a:t>
            </a:r>
            <a:endParaRPr lang="en-US" altLang="zh-CN" sz="2800" b="1" baseline="0">
              <a:solidFill>
                <a:srgbClr val="CC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44859" name="组合 1144858"/>
          <p:cNvGrpSpPr/>
          <p:nvPr/>
        </p:nvGrpSpPr>
        <p:grpSpPr>
          <a:xfrm>
            <a:off x="4716463" y="4437063"/>
            <a:ext cx="1346200" cy="946150"/>
            <a:chOff x="3061" y="2972"/>
            <a:chExt cx="848" cy="596"/>
          </a:xfrm>
        </p:grpSpPr>
        <p:sp>
          <p:nvSpPr>
            <p:cNvPr id="1144860" name="矩形 1144859"/>
            <p:cNvSpPr/>
            <p:nvPr/>
          </p:nvSpPr>
          <p:spPr>
            <a:xfrm>
              <a:off x="3061" y="2972"/>
              <a:ext cx="848" cy="596"/>
            </a:xfrm>
            <a:prstGeom prst="rect">
              <a:avLst/>
            </a:prstGeom>
            <a:noFill/>
            <a:ln w="22225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endParaRPr lang="en-US" altLang="zh-CN" sz="28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endParaRPr lang="en-US" altLang="zh-CN" sz="28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44861" name="直接连接符 1144860"/>
            <p:cNvSpPr/>
            <p:nvPr/>
          </p:nvSpPr>
          <p:spPr>
            <a:xfrm>
              <a:off x="3192" y="3278"/>
              <a:ext cx="587" cy="0"/>
            </a:xfrm>
            <a:prstGeom prst="line">
              <a:avLst/>
            </a:prstGeom>
            <a:ln w="15875" cap="flat" cmpd="sng">
              <a:solidFill>
                <a:srgbClr val="CC3399"/>
              </a:solidFill>
              <a:prstDash val="solid"/>
              <a:headEnd type="none" w="med" len="med"/>
              <a:tailEnd type="none" w="med" len="lg"/>
            </a:ln>
          </p:spPr>
        </p:sp>
      </p:grpSp>
      <p:sp>
        <p:nvSpPr>
          <p:cNvPr id="1144863" name="矩形 1144862"/>
          <p:cNvSpPr/>
          <p:nvPr/>
        </p:nvSpPr>
        <p:spPr>
          <a:xfrm>
            <a:off x="1822450" y="4365625"/>
            <a:ext cx="541338" cy="107950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20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7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44865" name="矩形 1144864"/>
          <p:cNvSpPr/>
          <p:nvPr/>
        </p:nvSpPr>
        <p:spPr>
          <a:xfrm>
            <a:off x="5219700" y="4365625"/>
            <a:ext cx="541338" cy="107950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20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7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44866" name="组合 1144865"/>
          <p:cNvGrpSpPr/>
          <p:nvPr/>
        </p:nvGrpSpPr>
        <p:grpSpPr>
          <a:xfrm>
            <a:off x="3084513" y="4246563"/>
            <a:ext cx="606425" cy="914400"/>
            <a:chOff x="1898" y="3080"/>
            <a:chExt cx="382" cy="576"/>
          </a:xfrm>
        </p:grpSpPr>
        <p:sp>
          <p:nvSpPr>
            <p:cNvPr id="1144867" name="矩形 1144866"/>
            <p:cNvSpPr/>
            <p:nvPr/>
          </p:nvSpPr>
          <p:spPr>
            <a:xfrm>
              <a:off x="2058" y="3080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4868" name="直接连接符 1144867"/>
            <p:cNvSpPr/>
            <p:nvPr/>
          </p:nvSpPr>
          <p:spPr>
            <a:xfrm>
              <a:off x="2080" y="3366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144869" name="矩形 1144868"/>
            <p:cNvSpPr/>
            <p:nvPr/>
          </p:nvSpPr>
          <p:spPr>
            <a:xfrm>
              <a:off x="1898" y="3203"/>
              <a:ext cx="222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144870" name="组合 1144869"/>
          <p:cNvGrpSpPr/>
          <p:nvPr/>
        </p:nvGrpSpPr>
        <p:grpSpPr>
          <a:xfrm>
            <a:off x="6443663" y="4243388"/>
            <a:ext cx="606425" cy="914400"/>
            <a:chOff x="1898" y="3080"/>
            <a:chExt cx="382" cy="576"/>
          </a:xfrm>
        </p:grpSpPr>
        <p:sp>
          <p:nvSpPr>
            <p:cNvPr id="1144871" name="矩形 1144870"/>
            <p:cNvSpPr/>
            <p:nvPr/>
          </p:nvSpPr>
          <p:spPr>
            <a:xfrm>
              <a:off x="2058" y="3080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4872" name="直接连接符 1144871"/>
            <p:cNvSpPr/>
            <p:nvPr/>
          </p:nvSpPr>
          <p:spPr>
            <a:xfrm>
              <a:off x="2080" y="3366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144873" name="矩形 1144872"/>
            <p:cNvSpPr/>
            <p:nvPr/>
          </p:nvSpPr>
          <p:spPr>
            <a:xfrm>
              <a:off x="1898" y="3203"/>
              <a:ext cx="222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44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4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44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44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4863" grpId="0"/>
      <p:bldP spid="114486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45858" name="矩形 1145857"/>
          <p:cNvSpPr/>
          <p:nvPr/>
        </p:nvSpPr>
        <p:spPr>
          <a:xfrm>
            <a:off x="539750" y="1052513"/>
            <a:ext cx="719138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11. 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45859" name="矩形 1145858"/>
          <p:cNvSpPr/>
          <p:nvPr/>
        </p:nvSpPr>
        <p:spPr>
          <a:xfrm>
            <a:off x="1258888" y="3644900"/>
            <a:ext cx="6408737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猎豹的速度是小汽车速度的几分之几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145861" name="图片 1145860" descr="pic_256066"/>
          <p:cNvPicPr>
            <a:picLocks noChangeAspect="1"/>
          </p:cNvPicPr>
          <p:nvPr/>
        </p:nvPicPr>
        <p:blipFill>
          <a:blip r:embed="rId2"/>
          <a:srcRect l="16817" t="33362" r="12862" b="50943"/>
          <a:stretch>
            <a:fillRect/>
          </a:stretch>
        </p:blipFill>
        <p:spPr>
          <a:xfrm>
            <a:off x="1403350" y="1292225"/>
            <a:ext cx="7200900" cy="22812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45864" name="组合 1145863"/>
          <p:cNvGrpSpPr/>
          <p:nvPr/>
        </p:nvGrpSpPr>
        <p:grpSpPr>
          <a:xfrm>
            <a:off x="2628900" y="3022600"/>
            <a:ext cx="1727200" cy="522288"/>
            <a:chOff x="1837" y="3294"/>
            <a:chExt cx="1088" cy="329"/>
          </a:xfrm>
        </p:grpSpPr>
        <p:sp>
          <p:nvSpPr>
            <p:cNvPr id="1145863" name="矩形 1145862"/>
            <p:cNvSpPr/>
            <p:nvPr/>
          </p:nvSpPr>
          <p:spPr>
            <a:xfrm>
              <a:off x="1837" y="3294"/>
              <a:ext cx="976" cy="329"/>
            </a:xfrm>
            <a:prstGeom prst="rect">
              <a:avLst/>
            </a:prstGeom>
            <a:solidFill>
              <a:schemeClr val="bg1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5862" name="矩形 1145861"/>
            <p:cNvSpPr/>
            <p:nvPr/>
          </p:nvSpPr>
          <p:spPr>
            <a:xfrm>
              <a:off x="1837" y="3295"/>
              <a:ext cx="1088" cy="327"/>
            </a:xfrm>
            <a:prstGeom prst="rect">
              <a:avLst/>
            </a:prstGeom>
            <a:noFill/>
            <a:ln w="22225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20 </a:t>
              </a: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米</a:t>
              </a:r>
              <a:r>
                <a:rPr lang="en-US" altLang="zh-CN" sz="2800" b="1" baseline="0">
                  <a:latin typeface="宋体" panose="02010600030101010101" pitchFamily="2" charset="-122"/>
                  <a:ea typeface="宋体" panose="02010600030101010101" pitchFamily="2" charset="-122"/>
                </a:rPr>
                <a:t>/</a:t>
              </a: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秒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145865" name="组合 1145864"/>
          <p:cNvGrpSpPr/>
          <p:nvPr/>
        </p:nvGrpSpPr>
        <p:grpSpPr>
          <a:xfrm>
            <a:off x="6373813" y="3022600"/>
            <a:ext cx="1727200" cy="522288"/>
            <a:chOff x="1837" y="3294"/>
            <a:chExt cx="1088" cy="329"/>
          </a:xfrm>
        </p:grpSpPr>
        <p:sp>
          <p:nvSpPr>
            <p:cNvPr id="1145866" name="矩形 1145865"/>
            <p:cNvSpPr/>
            <p:nvPr/>
          </p:nvSpPr>
          <p:spPr>
            <a:xfrm>
              <a:off x="1837" y="3294"/>
              <a:ext cx="976" cy="329"/>
            </a:xfrm>
            <a:prstGeom prst="rect">
              <a:avLst/>
            </a:prstGeom>
            <a:solidFill>
              <a:schemeClr val="bg1"/>
            </a:solidFill>
            <a:ln w="222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5867" name="矩形 1145866"/>
            <p:cNvSpPr/>
            <p:nvPr/>
          </p:nvSpPr>
          <p:spPr>
            <a:xfrm>
              <a:off x="1837" y="3295"/>
              <a:ext cx="1088" cy="327"/>
            </a:xfrm>
            <a:prstGeom prst="rect">
              <a:avLst/>
            </a:prstGeom>
            <a:noFill/>
            <a:ln w="22225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31 </a:t>
              </a: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米</a:t>
              </a:r>
              <a:r>
                <a:rPr lang="en-US" altLang="zh-CN" sz="2800" b="1" baseline="0">
                  <a:latin typeface="宋体" panose="02010600030101010101" pitchFamily="2" charset="-122"/>
                  <a:ea typeface="宋体" panose="02010600030101010101" pitchFamily="2" charset="-122"/>
                </a:rPr>
                <a:t>/</a:t>
              </a:r>
              <a:r>
                <a: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rPr>
                <a:t>秒</a:t>
              </a:r>
              <a:endPara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145881" name="组合 1145880"/>
          <p:cNvGrpSpPr/>
          <p:nvPr/>
        </p:nvGrpSpPr>
        <p:grpSpPr>
          <a:xfrm>
            <a:off x="3175000" y="4365625"/>
            <a:ext cx="3413125" cy="914400"/>
            <a:chOff x="2000" y="2750"/>
            <a:chExt cx="2150" cy="576"/>
          </a:xfrm>
        </p:grpSpPr>
        <p:sp>
          <p:nvSpPr>
            <p:cNvPr id="1145869" name="矩形 1145868"/>
            <p:cNvSpPr/>
            <p:nvPr/>
          </p:nvSpPr>
          <p:spPr>
            <a:xfrm>
              <a:off x="2000" y="2872"/>
              <a:ext cx="215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31</a:t>
              </a:r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÷</a:t>
              </a:r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20 =</a:t>
              </a:r>
              <a:endParaRPr lang="en-US" altLang="zh-CN" sz="2800" b="1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145870" name="组合 1145869"/>
            <p:cNvGrpSpPr/>
            <p:nvPr/>
          </p:nvGrpSpPr>
          <p:grpSpPr>
            <a:xfrm>
              <a:off x="2971" y="2750"/>
              <a:ext cx="341" cy="576"/>
              <a:chOff x="3843" y="2704"/>
              <a:chExt cx="341" cy="576"/>
            </a:xfrm>
          </p:grpSpPr>
          <p:sp>
            <p:nvSpPr>
              <p:cNvPr id="1145871" name="矩形 1145870"/>
              <p:cNvSpPr/>
              <p:nvPr/>
            </p:nvSpPr>
            <p:spPr>
              <a:xfrm>
                <a:off x="3843" y="2704"/>
                <a:ext cx="341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31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20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5872" name="直接连接符 1145871"/>
              <p:cNvSpPr/>
              <p:nvPr/>
            </p:nvSpPr>
            <p:spPr>
              <a:xfrm>
                <a:off x="3845" y="2992"/>
                <a:ext cx="338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45882" name="组合 1145881"/>
          <p:cNvGrpSpPr/>
          <p:nvPr/>
        </p:nvGrpSpPr>
        <p:grpSpPr>
          <a:xfrm>
            <a:off x="1619250" y="5157788"/>
            <a:ext cx="6118225" cy="914400"/>
            <a:chOff x="1020" y="3249"/>
            <a:chExt cx="3854" cy="576"/>
          </a:xfrm>
        </p:grpSpPr>
        <p:sp>
          <p:nvSpPr>
            <p:cNvPr id="1145874" name="矩形 1145873"/>
            <p:cNvSpPr/>
            <p:nvPr/>
          </p:nvSpPr>
          <p:spPr>
            <a:xfrm>
              <a:off x="1020" y="3374"/>
              <a:ext cx="3854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答</a:t>
              </a:r>
              <a:r>
                <a:rPr lang="en-US" altLang="zh-CN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:  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猎豹的速度是小汽车速度的        。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45878" name="组合 1145877"/>
            <p:cNvGrpSpPr/>
            <p:nvPr/>
          </p:nvGrpSpPr>
          <p:grpSpPr>
            <a:xfrm>
              <a:off x="4127" y="3249"/>
              <a:ext cx="341" cy="576"/>
              <a:chOff x="3843" y="2704"/>
              <a:chExt cx="341" cy="576"/>
            </a:xfrm>
          </p:grpSpPr>
          <p:sp>
            <p:nvSpPr>
              <p:cNvPr id="1145879" name="矩形 1145878"/>
              <p:cNvSpPr/>
              <p:nvPr/>
            </p:nvSpPr>
            <p:spPr>
              <a:xfrm>
                <a:off x="3843" y="2704"/>
                <a:ext cx="341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31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20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5880" name="直接连接符 1145879"/>
              <p:cNvSpPr/>
              <p:nvPr/>
            </p:nvSpPr>
            <p:spPr>
              <a:xfrm>
                <a:off x="3845" y="2992"/>
                <a:ext cx="338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45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45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47014" name="矩形 1147013"/>
          <p:cNvSpPr/>
          <p:nvPr/>
        </p:nvSpPr>
        <p:spPr>
          <a:xfrm>
            <a:off x="1187450" y="2420938"/>
            <a:ext cx="7200900" cy="3600450"/>
          </a:xfrm>
          <a:prstGeom prst="rect">
            <a:avLst/>
          </a:prstGeom>
          <a:solidFill>
            <a:srgbClr val="FFFFCC">
              <a:alpha val="89999"/>
            </a:srgbClr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sp>
        <p:nvSpPr>
          <p:cNvPr id="1146882" name="矩形 1146881"/>
          <p:cNvSpPr/>
          <p:nvPr/>
        </p:nvSpPr>
        <p:spPr>
          <a:xfrm>
            <a:off x="539750" y="1046163"/>
            <a:ext cx="7993063" cy="137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12.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指出下表中哪些是真分数，哪些是假分数。把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  等于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1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的假分数涂上颜色。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46917" name="组合 1146916"/>
          <p:cNvGrpSpPr/>
          <p:nvPr/>
        </p:nvGrpSpPr>
        <p:grpSpPr>
          <a:xfrm>
            <a:off x="1317625" y="2492375"/>
            <a:ext cx="7358063" cy="914400"/>
            <a:chOff x="748" y="1706"/>
            <a:chExt cx="4635" cy="576"/>
          </a:xfrm>
        </p:grpSpPr>
        <p:grpSp>
          <p:nvGrpSpPr>
            <p:cNvPr id="1146885" name="组合 1146884"/>
            <p:cNvGrpSpPr/>
            <p:nvPr/>
          </p:nvGrpSpPr>
          <p:grpSpPr>
            <a:xfrm>
              <a:off x="748" y="1706"/>
              <a:ext cx="222" cy="576"/>
              <a:chOff x="2293" y="3199"/>
              <a:chExt cx="222" cy="576"/>
            </a:xfrm>
          </p:grpSpPr>
          <p:sp>
            <p:nvSpPr>
              <p:cNvPr id="1146886" name="矩形 1146885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887" name="直接连接符 1146886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888" name="组合 1146887"/>
            <p:cNvGrpSpPr/>
            <p:nvPr/>
          </p:nvGrpSpPr>
          <p:grpSpPr>
            <a:xfrm>
              <a:off x="1168" y="1706"/>
              <a:ext cx="222" cy="576"/>
              <a:chOff x="2293" y="3199"/>
              <a:chExt cx="222" cy="576"/>
            </a:xfrm>
          </p:grpSpPr>
          <p:sp>
            <p:nvSpPr>
              <p:cNvPr id="1146889" name="矩形 1146888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890" name="直接连接符 1146889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891" name="组合 1146890"/>
            <p:cNvGrpSpPr/>
            <p:nvPr/>
          </p:nvGrpSpPr>
          <p:grpSpPr>
            <a:xfrm>
              <a:off x="1588" y="1706"/>
              <a:ext cx="222" cy="576"/>
              <a:chOff x="2293" y="3199"/>
              <a:chExt cx="222" cy="576"/>
            </a:xfrm>
          </p:grpSpPr>
          <p:sp>
            <p:nvSpPr>
              <p:cNvPr id="1146892" name="矩形 1146891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893" name="直接连接符 1146892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894" name="组合 1146893"/>
            <p:cNvGrpSpPr/>
            <p:nvPr/>
          </p:nvGrpSpPr>
          <p:grpSpPr>
            <a:xfrm>
              <a:off x="2008" y="1706"/>
              <a:ext cx="222" cy="576"/>
              <a:chOff x="2293" y="3199"/>
              <a:chExt cx="222" cy="576"/>
            </a:xfrm>
          </p:grpSpPr>
          <p:sp>
            <p:nvSpPr>
              <p:cNvPr id="1146895" name="矩形 1146894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896" name="直接连接符 1146895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897" name="组合 1146896"/>
            <p:cNvGrpSpPr/>
            <p:nvPr/>
          </p:nvGrpSpPr>
          <p:grpSpPr>
            <a:xfrm>
              <a:off x="2429" y="1706"/>
              <a:ext cx="222" cy="576"/>
              <a:chOff x="2293" y="3199"/>
              <a:chExt cx="222" cy="576"/>
            </a:xfrm>
          </p:grpSpPr>
          <p:sp>
            <p:nvSpPr>
              <p:cNvPr id="1146898" name="矩形 1146897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899" name="直接连接符 1146898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00" name="组合 1146899"/>
            <p:cNvGrpSpPr/>
            <p:nvPr/>
          </p:nvGrpSpPr>
          <p:grpSpPr>
            <a:xfrm>
              <a:off x="2849" y="1706"/>
              <a:ext cx="222" cy="576"/>
              <a:chOff x="2293" y="3199"/>
              <a:chExt cx="222" cy="576"/>
            </a:xfrm>
          </p:grpSpPr>
          <p:sp>
            <p:nvSpPr>
              <p:cNvPr id="1146901" name="矩形 1146900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02" name="直接连接符 1146901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03" name="组合 1146902"/>
            <p:cNvGrpSpPr/>
            <p:nvPr/>
          </p:nvGrpSpPr>
          <p:grpSpPr>
            <a:xfrm>
              <a:off x="3269" y="1706"/>
              <a:ext cx="222" cy="576"/>
              <a:chOff x="2293" y="3199"/>
              <a:chExt cx="222" cy="576"/>
            </a:xfrm>
          </p:grpSpPr>
          <p:sp>
            <p:nvSpPr>
              <p:cNvPr id="1146904" name="矩形 1146903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05" name="直接连接符 1146904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06" name="组合 1146905"/>
            <p:cNvGrpSpPr/>
            <p:nvPr/>
          </p:nvGrpSpPr>
          <p:grpSpPr>
            <a:xfrm>
              <a:off x="3689" y="1706"/>
              <a:ext cx="222" cy="576"/>
              <a:chOff x="2293" y="3199"/>
              <a:chExt cx="222" cy="576"/>
            </a:xfrm>
          </p:grpSpPr>
          <p:sp>
            <p:nvSpPr>
              <p:cNvPr id="1146907" name="矩形 1146906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08" name="直接连接符 1146907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09" name="组合 1146908"/>
            <p:cNvGrpSpPr/>
            <p:nvPr/>
          </p:nvGrpSpPr>
          <p:grpSpPr>
            <a:xfrm>
              <a:off x="4110" y="1706"/>
              <a:ext cx="222" cy="576"/>
              <a:chOff x="2293" y="3199"/>
              <a:chExt cx="222" cy="576"/>
            </a:xfrm>
          </p:grpSpPr>
          <p:sp>
            <p:nvSpPr>
              <p:cNvPr id="1146910" name="矩形 1146909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11" name="直接连接符 1146910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15" name="组合 1146914"/>
            <p:cNvGrpSpPr/>
            <p:nvPr/>
          </p:nvGrpSpPr>
          <p:grpSpPr>
            <a:xfrm>
              <a:off x="4380" y="1706"/>
              <a:ext cx="496" cy="576"/>
              <a:chOff x="3969" y="1661"/>
              <a:chExt cx="460" cy="576"/>
            </a:xfrm>
          </p:grpSpPr>
          <p:sp>
            <p:nvSpPr>
              <p:cNvPr id="1146913" name="矩形 1146912"/>
              <p:cNvSpPr/>
              <p:nvPr/>
            </p:nvSpPr>
            <p:spPr>
              <a:xfrm>
                <a:off x="3969" y="1661"/>
                <a:ext cx="460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14" name="直接连接符 1146913"/>
              <p:cNvSpPr/>
              <p:nvPr/>
            </p:nvSpPr>
            <p:spPr>
              <a:xfrm>
                <a:off x="4078" y="1947"/>
                <a:ext cx="242" cy="1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146916" name="矩形 1146915"/>
            <p:cNvSpPr/>
            <p:nvPr/>
          </p:nvSpPr>
          <p:spPr>
            <a:xfrm>
              <a:off x="4838" y="1826"/>
              <a:ext cx="545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··· 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146918" name="组合 1146917"/>
          <p:cNvGrpSpPr/>
          <p:nvPr/>
        </p:nvGrpSpPr>
        <p:grpSpPr>
          <a:xfrm>
            <a:off x="1317625" y="3363913"/>
            <a:ext cx="7358063" cy="914400"/>
            <a:chOff x="748" y="1706"/>
            <a:chExt cx="4635" cy="576"/>
          </a:xfrm>
        </p:grpSpPr>
        <p:grpSp>
          <p:nvGrpSpPr>
            <p:cNvPr id="1146919" name="组合 1146918"/>
            <p:cNvGrpSpPr/>
            <p:nvPr/>
          </p:nvGrpSpPr>
          <p:grpSpPr>
            <a:xfrm>
              <a:off x="748" y="1706"/>
              <a:ext cx="222" cy="576"/>
              <a:chOff x="2293" y="3199"/>
              <a:chExt cx="222" cy="576"/>
            </a:xfrm>
          </p:grpSpPr>
          <p:sp>
            <p:nvSpPr>
              <p:cNvPr id="1146920" name="矩形 1146919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21" name="直接连接符 1146920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22" name="组合 1146921"/>
            <p:cNvGrpSpPr/>
            <p:nvPr/>
          </p:nvGrpSpPr>
          <p:grpSpPr>
            <a:xfrm>
              <a:off x="1168" y="1706"/>
              <a:ext cx="222" cy="576"/>
              <a:chOff x="2293" y="3199"/>
              <a:chExt cx="222" cy="576"/>
            </a:xfrm>
          </p:grpSpPr>
          <p:sp>
            <p:nvSpPr>
              <p:cNvPr id="1146923" name="矩形 1146922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24" name="直接连接符 1146923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25" name="组合 1146924"/>
            <p:cNvGrpSpPr/>
            <p:nvPr/>
          </p:nvGrpSpPr>
          <p:grpSpPr>
            <a:xfrm>
              <a:off x="1588" y="1706"/>
              <a:ext cx="222" cy="576"/>
              <a:chOff x="2293" y="3199"/>
              <a:chExt cx="222" cy="576"/>
            </a:xfrm>
          </p:grpSpPr>
          <p:sp>
            <p:nvSpPr>
              <p:cNvPr id="1146926" name="矩形 1146925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27" name="直接连接符 1146926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28" name="组合 1146927"/>
            <p:cNvGrpSpPr/>
            <p:nvPr/>
          </p:nvGrpSpPr>
          <p:grpSpPr>
            <a:xfrm>
              <a:off x="2008" y="1706"/>
              <a:ext cx="222" cy="576"/>
              <a:chOff x="2293" y="3199"/>
              <a:chExt cx="222" cy="576"/>
            </a:xfrm>
          </p:grpSpPr>
          <p:sp>
            <p:nvSpPr>
              <p:cNvPr id="1146929" name="矩形 1146928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30" name="直接连接符 1146929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31" name="组合 1146930"/>
            <p:cNvGrpSpPr/>
            <p:nvPr/>
          </p:nvGrpSpPr>
          <p:grpSpPr>
            <a:xfrm>
              <a:off x="2429" y="1706"/>
              <a:ext cx="222" cy="576"/>
              <a:chOff x="2293" y="3199"/>
              <a:chExt cx="222" cy="576"/>
            </a:xfrm>
          </p:grpSpPr>
          <p:sp>
            <p:nvSpPr>
              <p:cNvPr id="1146932" name="矩形 1146931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33" name="直接连接符 1146932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34" name="组合 1146933"/>
            <p:cNvGrpSpPr/>
            <p:nvPr/>
          </p:nvGrpSpPr>
          <p:grpSpPr>
            <a:xfrm>
              <a:off x="2849" y="1706"/>
              <a:ext cx="222" cy="576"/>
              <a:chOff x="2293" y="3199"/>
              <a:chExt cx="222" cy="576"/>
            </a:xfrm>
          </p:grpSpPr>
          <p:sp>
            <p:nvSpPr>
              <p:cNvPr id="1146935" name="矩形 1146934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36" name="直接连接符 1146935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37" name="组合 1146936"/>
            <p:cNvGrpSpPr/>
            <p:nvPr/>
          </p:nvGrpSpPr>
          <p:grpSpPr>
            <a:xfrm>
              <a:off x="3269" y="1706"/>
              <a:ext cx="222" cy="576"/>
              <a:chOff x="2293" y="3199"/>
              <a:chExt cx="222" cy="576"/>
            </a:xfrm>
          </p:grpSpPr>
          <p:sp>
            <p:nvSpPr>
              <p:cNvPr id="1146938" name="矩形 1146937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39" name="直接连接符 1146938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40" name="组合 1146939"/>
            <p:cNvGrpSpPr/>
            <p:nvPr/>
          </p:nvGrpSpPr>
          <p:grpSpPr>
            <a:xfrm>
              <a:off x="3689" y="1706"/>
              <a:ext cx="222" cy="576"/>
              <a:chOff x="2293" y="3199"/>
              <a:chExt cx="222" cy="576"/>
            </a:xfrm>
          </p:grpSpPr>
          <p:sp>
            <p:nvSpPr>
              <p:cNvPr id="1146941" name="矩形 1146940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42" name="直接连接符 1146941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43" name="组合 1146942"/>
            <p:cNvGrpSpPr/>
            <p:nvPr/>
          </p:nvGrpSpPr>
          <p:grpSpPr>
            <a:xfrm>
              <a:off x="4110" y="1706"/>
              <a:ext cx="222" cy="576"/>
              <a:chOff x="2293" y="3199"/>
              <a:chExt cx="222" cy="576"/>
            </a:xfrm>
          </p:grpSpPr>
          <p:sp>
            <p:nvSpPr>
              <p:cNvPr id="1146944" name="矩形 1146943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45" name="直接连接符 1146944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46" name="组合 1146945"/>
            <p:cNvGrpSpPr/>
            <p:nvPr/>
          </p:nvGrpSpPr>
          <p:grpSpPr>
            <a:xfrm>
              <a:off x="4380" y="1706"/>
              <a:ext cx="496" cy="576"/>
              <a:chOff x="3969" y="1661"/>
              <a:chExt cx="460" cy="576"/>
            </a:xfrm>
          </p:grpSpPr>
          <p:sp>
            <p:nvSpPr>
              <p:cNvPr id="1146947" name="矩形 1146946"/>
              <p:cNvSpPr/>
              <p:nvPr/>
            </p:nvSpPr>
            <p:spPr>
              <a:xfrm>
                <a:off x="3969" y="1661"/>
                <a:ext cx="460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48" name="直接连接符 1146947"/>
              <p:cNvSpPr/>
              <p:nvPr/>
            </p:nvSpPr>
            <p:spPr>
              <a:xfrm>
                <a:off x="4078" y="1947"/>
                <a:ext cx="242" cy="1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146949" name="矩形 1146948"/>
            <p:cNvSpPr/>
            <p:nvPr/>
          </p:nvSpPr>
          <p:spPr>
            <a:xfrm>
              <a:off x="4838" y="1826"/>
              <a:ext cx="545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··· 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146950" name="组合 1146949"/>
          <p:cNvGrpSpPr/>
          <p:nvPr/>
        </p:nvGrpSpPr>
        <p:grpSpPr>
          <a:xfrm>
            <a:off x="1317625" y="4235450"/>
            <a:ext cx="7358063" cy="914400"/>
            <a:chOff x="748" y="1706"/>
            <a:chExt cx="4635" cy="576"/>
          </a:xfrm>
        </p:grpSpPr>
        <p:grpSp>
          <p:nvGrpSpPr>
            <p:cNvPr id="1146951" name="组合 1146950"/>
            <p:cNvGrpSpPr/>
            <p:nvPr/>
          </p:nvGrpSpPr>
          <p:grpSpPr>
            <a:xfrm>
              <a:off x="748" y="1706"/>
              <a:ext cx="222" cy="576"/>
              <a:chOff x="2293" y="3199"/>
              <a:chExt cx="222" cy="576"/>
            </a:xfrm>
          </p:grpSpPr>
          <p:sp>
            <p:nvSpPr>
              <p:cNvPr id="1146952" name="矩形 1146951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53" name="直接连接符 1146952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54" name="组合 1146953"/>
            <p:cNvGrpSpPr/>
            <p:nvPr/>
          </p:nvGrpSpPr>
          <p:grpSpPr>
            <a:xfrm>
              <a:off x="1168" y="1706"/>
              <a:ext cx="222" cy="576"/>
              <a:chOff x="2293" y="3199"/>
              <a:chExt cx="222" cy="576"/>
            </a:xfrm>
          </p:grpSpPr>
          <p:sp>
            <p:nvSpPr>
              <p:cNvPr id="1146955" name="矩形 1146954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56" name="直接连接符 1146955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57" name="组合 1146956"/>
            <p:cNvGrpSpPr/>
            <p:nvPr/>
          </p:nvGrpSpPr>
          <p:grpSpPr>
            <a:xfrm>
              <a:off x="1588" y="1706"/>
              <a:ext cx="222" cy="576"/>
              <a:chOff x="2293" y="3199"/>
              <a:chExt cx="222" cy="576"/>
            </a:xfrm>
          </p:grpSpPr>
          <p:sp>
            <p:nvSpPr>
              <p:cNvPr id="1146958" name="矩形 1146957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59" name="直接连接符 1146958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60" name="组合 1146959"/>
            <p:cNvGrpSpPr/>
            <p:nvPr/>
          </p:nvGrpSpPr>
          <p:grpSpPr>
            <a:xfrm>
              <a:off x="2008" y="1706"/>
              <a:ext cx="222" cy="576"/>
              <a:chOff x="2293" y="3199"/>
              <a:chExt cx="222" cy="576"/>
            </a:xfrm>
          </p:grpSpPr>
          <p:sp>
            <p:nvSpPr>
              <p:cNvPr id="1146961" name="矩形 1146960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62" name="直接连接符 1146961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63" name="组合 1146962"/>
            <p:cNvGrpSpPr/>
            <p:nvPr/>
          </p:nvGrpSpPr>
          <p:grpSpPr>
            <a:xfrm>
              <a:off x="2429" y="1706"/>
              <a:ext cx="222" cy="576"/>
              <a:chOff x="2293" y="3199"/>
              <a:chExt cx="222" cy="576"/>
            </a:xfrm>
          </p:grpSpPr>
          <p:sp>
            <p:nvSpPr>
              <p:cNvPr id="1146964" name="矩形 1146963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65" name="直接连接符 1146964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66" name="组合 1146965"/>
            <p:cNvGrpSpPr/>
            <p:nvPr/>
          </p:nvGrpSpPr>
          <p:grpSpPr>
            <a:xfrm>
              <a:off x="2849" y="1706"/>
              <a:ext cx="222" cy="576"/>
              <a:chOff x="2293" y="3199"/>
              <a:chExt cx="222" cy="576"/>
            </a:xfrm>
          </p:grpSpPr>
          <p:sp>
            <p:nvSpPr>
              <p:cNvPr id="1146967" name="矩形 1146966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68" name="直接连接符 1146967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69" name="组合 1146968"/>
            <p:cNvGrpSpPr/>
            <p:nvPr/>
          </p:nvGrpSpPr>
          <p:grpSpPr>
            <a:xfrm>
              <a:off x="3269" y="1706"/>
              <a:ext cx="222" cy="576"/>
              <a:chOff x="2293" y="3199"/>
              <a:chExt cx="222" cy="576"/>
            </a:xfrm>
          </p:grpSpPr>
          <p:sp>
            <p:nvSpPr>
              <p:cNvPr id="1146970" name="矩形 1146969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71" name="直接连接符 1146970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72" name="组合 1146971"/>
            <p:cNvGrpSpPr/>
            <p:nvPr/>
          </p:nvGrpSpPr>
          <p:grpSpPr>
            <a:xfrm>
              <a:off x="3689" y="1706"/>
              <a:ext cx="222" cy="576"/>
              <a:chOff x="2293" y="3199"/>
              <a:chExt cx="222" cy="576"/>
            </a:xfrm>
          </p:grpSpPr>
          <p:sp>
            <p:nvSpPr>
              <p:cNvPr id="1146973" name="矩形 1146972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74" name="直接连接符 1146973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75" name="组合 1146974"/>
            <p:cNvGrpSpPr/>
            <p:nvPr/>
          </p:nvGrpSpPr>
          <p:grpSpPr>
            <a:xfrm>
              <a:off x="4110" y="1706"/>
              <a:ext cx="222" cy="576"/>
              <a:chOff x="2293" y="3199"/>
              <a:chExt cx="222" cy="576"/>
            </a:xfrm>
          </p:grpSpPr>
          <p:sp>
            <p:nvSpPr>
              <p:cNvPr id="1146976" name="矩形 1146975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77" name="直接连接符 1146976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78" name="组合 1146977"/>
            <p:cNvGrpSpPr/>
            <p:nvPr/>
          </p:nvGrpSpPr>
          <p:grpSpPr>
            <a:xfrm>
              <a:off x="4380" y="1706"/>
              <a:ext cx="496" cy="576"/>
              <a:chOff x="3969" y="1661"/>
              <a:chExt cx="460" cy="576"/>
            </a:xfrm>
          </p:grpSpPr>
          <p:sp>
            <p:nvSpPr>
              <p:cNvPr id="1146979" name="矩形 1146978"/>
              <p:cNvSpPr/>
              <p:nvPr/>
            </p:nvSpPr>
            <p:spPr>
              <a:xfrm>
                <a:off x="3969" y="1661"/>
                <a:ext cx="460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80" name="直接连接符 1146979"/>
              <p:cNvSpPr/>
              <p:nvPr/>
            </p:nvSpPr>
            <p:spPr>
              <a:xfrm>
                <a:off x="4078" y="1947"/>
                <a:ext cx="242" cy="1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146981" name="矩形 1146980"/>
            <p:cNvSpPr/>
            <p:nvPr/>
          </p:nvSpPr>
          <p:spPr>
            <a:xfrm>
              <a:off x="4838" y="1826"/>
              <a:ext cx="545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··· 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146982" name="组合 1146981"/>
          <p:cNvGrpSpPr/>
          <p:nvPr/>
        </p:nvGrpSpPr>
        <p:grpSpPr>
          <a:xfrm>
            <a:off x="1317625" y="5106988"/>
            <a:ext cx="7358063" cy="914400"/>
            <a:chOff x="748" y="1706"/>
            <a:chExt cx="4635" cy="576"/>
          </a:xfrm>
        </p:grpSpPr>
        <p:grpSp>
          <p:nvGrpSpPr>
            <p:cNvPr id="1146983" name="组合 1146982"/>
            <p:cNvGrpSpPr/>
            <p:nvPr/>
          </p:nvGrpSpPr>
          <p:grpSpPr>
            <a:xfrm>
              <a:off x="748" y="1706"/>
              <a:ext cx="222" cy="576"/>
              <a:chOff x="2293" y="3199"/>
              <a:chExt cx="222" cy="576"/>
            </a:xfrm>
          </p:grpSpPr>
          <p:sp>
            <p:nvSpPr>
              <p:cNvPr id="1146984" name="矩形 1146983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85" name="直接连接符 1146984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86" name="组合 1146985"/>
            <p:cNvGrpSpPr/>
            <p:nvPr/>
          </p:nvGrpSpPr>
          <p:grpSpPr>
            <a:xfrm>
              <a:off x="1168" y="1706"/>
              <a:ext cx="222" cy="576"/>
              <a:chOff x="2293" y="3199"/>
              <a:chExt cx="222" cy="576"/>
            </a:xfrm>
          </p:grpSpPr>
          <p:sp>
            <p:nvSpPr>
              <p:cNvPr id="1146987" name="矩形 1146986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88" name="直接连接符 1146987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89" name="组合 1146988"/>
            <p:cNvGrpSpPr/>
            <p:nvPr/>
          </p:nvGrpSpPr>
          <p:grpSpPr>
            <a:xfrm>
              <a:off x="1588" y="1706"/>
              <a:ext cx="222" cy="576"/>
              <a:chOff x="2293" y="3199"/>
              <a:chExt cx="222" cy="576"/>
            </a:xfrm>
          </p:grpSpPr>
          <p:sp>
            <p:nvSpPr>
              <p:cNvPr id="1146990" name="矩形 1146989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91" name="直接连接符 1146990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92" name="组合 1146991"/>
            <p:cNvGrpSpPr/>
            <p:nvPr/>
          </p:nvGrpSpPr>
          <p:grpSpPr>
            <a:xfrm>
              <a:off x="2008" y="1706"/>
              <a:ext cx="222" cy="576"/>
              <a:chOff x="2293" y="3199"/>
              <a:chExt cx="222" cy="576"/>
            </a:xfrm>
          </p:grpSpPr>
          <p:sp>
            <p:nvSpPr>
              <p:cNvPr id="1146993" name="矩形 1146992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94" name="直接连接符 1146993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95" name="组合 1146994"/>
            <p:cNvGrpSpPr/>
            <p:nvPr/>
          </p:nvGrpSpPr>
          <p:grpSpPr>
            <a:xfrm>
              <a:off x="2429" y="1706"/>
              <a:ext cx="222" cy="576"/>
              <a:chOff x="2293" y="3199"/>
              <a:chExt cx="222" cy="576"/>
            </a:xfrm>
          </p:grpSpPr>
          <p:sp>
            <p:nvSpPr>
              <p:cNvPr id="1146996" name="矩形 1146995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6997" name="直接连接符 1146996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6998" name="组合 1146997"/>
            <p:cNvGrpSpPr/>
            <p:nvPr/>
          </p:nvGrpSpPr>
          <p:grpSpPr>
            <a:xfrm>
              <a:off x="2849" y="1706"/>
              <a:ext cx="222" cy="576"/>
              <a:chOff x="2293" y="3199"/>
              <a:chExt cx="222" cy="576"/>
            </a:xfrm>
          </p:grpSpPr>
          <p:sp>
            <p:nvSpPr>
              <p:cNvPr id="1146999" name="矩形 1146998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7000" name="直接连接符 1146999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7001" name="组合 1147000"/>
            <p:cNvGrpSpPr/>
            <p:nvPr/>
          </p:nvGrpSpPr>
          <p:grpSpPr>
            <a:xfrm>
              <a:off x="3269" y="1706"/>
              <a:ext cx="222" cy="576"/>
              <a:chOff x="2293" y="3199"/>
              <a:chExt cx="222" cy="576"/>
            </a:xfrm>
          </p:grpSpPr>
          <p:sp>
            <p:nvSpPr>
              <p:cNvPr id="1147002" name="矩形 1147001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7003" name="直接连接符 1147002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7004" name="组合 1147003"/>
            <p:cNvGrpSpPr/>
            <p:nvPr/>
          </p:nvGrpSpPr>
          <p:grpSpPr>
            <a:xfrm>
              <a:off x="3689" y="1706"/>
              <a:ext cx="222" cy="576"/>
              <a:chOff x="2293" y="3199"/>
              <a:chExt cx="222" cy="576"/>
            </a:xfrm>
          </p:grpSpPr>
          <p:sp>
            <p:nvSpPr>
              <p:cNvPr id="1147005" name="矩形 1147004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7006" name="直接连接符 1147005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7007" name="组合 1147006"/>
            <p:cNvGrpSpPr/>
            <p:nvPr/>
          </p:nvGrpSpPr>
          <p:grpSpPr>
            <a:xfrm>
              <a:off x="4110" y="1706"/>
              <a:ext cx="222" cy="576"/>
              <a:chOff x="2293" y="3199"/>
              <a:chExt cx="222" cy="576"/>
            </a:xfrm>
          </p:grpSpPr>
          <p:sp>
            <p:nvSpPr>
              <p:cNvPr id="1147008" name="矩形 1147007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7009" name="直接连接符 1147008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47010" name="组合 1147009"/>
            <p:cNvGrpSpPr/>
            <p:nvPr/>
          </p:nvGrpSpPr>
          <p:grpSpPr>
            <a:xfrm>
              <a:off x="4380" y="1706"/>
              <a:ext cx="496" cy="576"/>
              <a:chOff x="3969" y="1661"/>
              <a:chExt cx="460" cy="576"/>
            </a:xfrm>
          </p:grpSpPr>
          <p:sp>
            <p:nvSpPr>
              <p:cNvPr id="1147011" name="矩形 1147010"/>
              <p:cNvSpPr/>
              <p:nvPr/>
            </p:nvSpPr>
            <p:spPr>
              <a:xfrm>
                <a:off x="3969" y="1661"/>
                <a:ext cx="460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7012" name="直接连接符 1147011"/>
              <p:cNvSpPr/>
              <p:nvPr/>
            </p:nvSpPr>
            <p:spPr>
              <a:xfrm>
                <a:off x="4078" y="1947"/>
                <a:ext cx="242" cy="1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147013" name="矩形 1147012"/>
            <p:cNvSpPr/>
            <p:nvPr/>
          </p:nvSpPr>
          <p:spPr>
            <a:xfrm>
              <a:off x="4838" y="1826"/>
              <a:ext cx="545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··· 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111073" name="组合 1111072"/>
          <p:cNvGrpSpPr/>
          <p:nvPr/>
        </p:nvGrpSpPr>
        <p:grpSpPr>
          <a:xfrm>
            <a:off x="611188" y="5084763"/>
            <a:ext cx="3778250" cy="885825"/>
            <a:chOff x="385" y="3203"/>
            <a:chExt cx="2380" cy="558"/>
          </a:xfrm>
        </p:grpSpPr>
        <p:sp>
          <p:nvSpPr>
            <p:cNvPr id="1111045" name="矩形 1111044"/>
            <p:cNvSpPr/>
            <p:nvPr/>
          </p:nvSpPr>
          <p:spPr>
            <a:xfrm>
              <a:off x="385" y="3293"/>
              <a:ext cx="2380" cy="317"/>
            </a:xfrm>
            <a:prstGeom prst="rect">
              <a:avLst/>
            </a:prstGeom>
            <a:noFill/>
            <a:ln w="15875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每根是这把香蕉的     。</a:t>
              </a:r>
              <a:endParaRPr lang="zh-CN" altLang="en-US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11046" name="组合 1111045"/>
            <p:cNvGrpSpPr/>
            <p:nvPr/>
          </p:nvGrpSpPr>
          <p:grpSpPr>
            <a:xfrm>
              <a:off x="2194" y="3203"/>
              <a:ext cx="218" cy="558"/>
              <a:chOff x="2293" y="3206"/>
              <a:chExt cx="218" cy="558"/>
            </a:xfrm>
          </p:grpSpPr>
          <p:sp>
            <p:nvSpPr>
              <p:cNvPr id="1111047" name="矩形 1111046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11048" name="直接连接符 1111047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11049" name="组合 1111048"/>
          <p:cNvGrpSpPr/>
          <p:nvPr/>
        </p:nvGrpSpPr>
        <p:grpSpPr>
          <a:xfrm>
            <a:off x="4897438" y="5084763"/>
            <a:ext cx="3778250" cy="885825"/>
            <a:chOff x="3085" y="2886"/>
            <a:chExt cx="2380" cy="558"/>
          </a:xfrm>
        </p:grpSpPr>
        <p:sp>
          <p:nvSpPr>
            <p:cNvPr id="1111050" name="矩形 1111049"/>
            <p:cNvSpPr/>
            <p:nvPr/>
          </p:nvSpPr>
          <p:spPr>
            <a:xfrm>
              <a:off x="3085" y="2976"/>
              <a:ext cx="2380" cy="317"/>
            </a:xfrm>
            <a:prstGeom prst="rect">
              <a:avLst/>
            </a:prstGeom>
            <a:noFill/>
            <a:ln w="15875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每份是这盘面包的     。</a:t>
              </a:r>
              <a:endParaRPr lang="zh-CN" altLang="en-US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11051" name="组合 1111050"/>
            <p:cNvGrpSpPr/>
            <p:nvPr/>
          </p:nvGrpSpPr>
          <p:grpSpPr>
            <a:xfrm>
              <a:off x="4894" y="2886"/>
              <a:ext cx="218" cy="558"/>
              <a:chOff x="2293" y="3206"/>
              <a:chExt cx="218" cy="558"/>
            </a:xfrm>
          </p:grpSpPr>
          <p:sp>
            <p:nvSpPr>
              <p:cNvPr id="1111052" name="矩形 1111051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11053" name="直接连接符 1111052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pic>
        <p:nvPicPr>
          <p:cNvPr id="1111054" name="图片 1111053" descr="p-61-7"/>
          <p:cNvPicPr>
            <a:picLocks noChangeAspect="1"/>
          </p:cNvPicPr>
          <p:nvPr/>
        </p:nvPicPr>
        <p:blipFill>
          <a:blip r:embed="rId2"/>
          <a:srcRect r="72868"/>
          <a:stretch>
            <a:fillRect/>
          </a:stretch>
        </p:blipFill>
        <p:spPr>
          <a:xfrm>
            <a:off x="1546225" y="4116388"/>
            <a:ext cx="1328738" cy="968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1055" name="图片 1111054" descr="p-61-7"/>
          <p:cNvPicPr>
            <a:picLocks noChangeAspect="1"/>
          </p:cNvPicPr>
          <p:nvPr/>
        </p:nvPicPr>
        <p:blipFill>
          <a:blip r:embed="rId2"/>
          <a:srcRect l="49400"/>
          <a:stretch>
            <a:fillRect/>
          </a:stretch>
        </p:blipFill>
        <p:spPr>
          <a:xfrm>
            <a:off x="5622925" y="4137025"/>
            <a:ext cx="2478088" cy="9683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11075" name="组合 1111074"/>
          <p:cNvGrpSpPr/>
          <p:nvPr/>
        </p:nvGrpSpPr>
        <p:grpSpPr>
          <a:xfrm>
            <a:off x="1258888" y="1328738"/>
            <a:ext cx="2232025" cy="2605087"/>
            <a:chOff x="793" y="792"/>
            <a:chExt cx="1406" cy="1641"/>
          </a:xfrm>
        </p:grpSpPr>
        <p:pic>
          <p:nvPicPr>
            <p:cNvPr id="1111056" name="图片 1111055" descr="p-61-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3" y="792"/>
              <a:ext cx="1406" cy="1641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11064" name="组合 1111063"/>
            <p:cNvGrpSpPr/>
            <p:nvPr/>
          </p:nvGrpSpPr>
          <p:grpSpPr>
            <a:xfrm>
              <a:off x="963" y="1706"/>
              <a:ext cx="1089" cy="96"/>
              <a:chOff x="1020" y="1706"/>
              <a:chExt cx="998" cy="136"/>
            </a:xfrm>
          </p:grpSpPr>
          <p:sp>
            <p:nvSpPr>
              <p:cNvPr id="1111058" name="直接连接符 1111057"/>
              <p:cNvSpPr/>
              <p:nvPr/>
            </p:nvSpPr>
            <p:spPr>
              <a:xfrm>
                <a:off x="1020" y="1706"/>
                <a:ext cx="0" cy="136"/>
              </a:xfrm>
              <a:prstGeom prst="line">
                <a:avLst/>
              </a:prstGeom>
              <a:ln w="19050" cap="flat" cmpd="sng">
                <a:solidFill>
                  <a:srgbClr val="FF0066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111059" name="直接连接符 1111058"/>
              <p:cNvSpPr/>
              <p:nvPr/>
            </p:nvSpPr>
            <p:spPr>
              <a:xfrm>
                <a:off x="1020" y="1842"/>
                <a:ext cx="998" cy="0"/>
              </a:xfrm>
              <a:prstGeom prst="line">
                <a:avLst/>
              </a:prstGeom>
              <a:ln w="19050" cap="flat" cmpd="sng">
                <a:solidFill>
                  <a:srgbClr val="FF0066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111060" name="直接连接符 1111059"/>
              <p:cNvSpPr/>
              <p:nvPr/>
            </p:nvSpPr>
            <p:spPr>
              <a:xfrm>
                <a:off x="1269" y="1706"/>
                <a:ext cx="0" cy="136"/>
              </a:xfrm>
              <a:prstGeom prst="line">
                <a:avLst/>
              </a:prstGeom>
              <a:ln w="19050" cap="flat" cmpd="sng">
                <a:solidFill>
                  <a:srgbClr val="FF0066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111061" name="直接连接符 1111060"/>
              <p:cNvSpPr/>
              <p:nvPr/>
            </p:nvSpPr>
            <p:spPr>
              <a:xfrm>
                <a:off x="1519" y="1706"/>
                <a:ext cx="0" cy="136"/>
              </a:xfrm>
              <a:prstGeom prst="line">
                <a:avLst/>
              </a:prstGeom>
              <a:ln w="19050" cap="flat" cmpd="sng">
                <a:solidFill>
                  <a:srgbClr val="FF0066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111062" name="直接连接符 1111061"/>
              <p:cNvSpPr/>
              <p:nvPr/>
            </p:nvSpPr>
            <p:spPr>
              <a:xfrm>
                <a:off x="1768" y="1706"/>
                <a:ext cx="0" cy="136"/>
              </a:xfrm>
              <a:prstGeom prst="line">
                <a:avLst/>
              </a:prstGeom>
              <a:ln w="19050" cap="flat" cmpd="sng">
                <a:solidFill>
                  <a:srgbClr val="FF0066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111063" name="直接连接符 1111062"/>
              <p:cNvSpPr/>
              <p:nvPr/>
            </p:nvSpPr>
            <p:spPr>
              <a:xfrm>
                <a:off x="2018" y="1706"/>
                <a:ext cx="0" cy="136"/>
              </a:xfrm>
              <a:prstGeom prst="line">
                <a:avLst/>
              </a:prstGeom>
              <a:ln w="19050" cap="flat" cmpd="sng">
                <a:solidFill>
                  <a:srgbClr val="FF0066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111065" name="左大括号 1111064"/>
            <p:cNvSpPr/>
            <p:nvPr/>
          </p:nvSpPr>
          <p:spPr>
            <a:xfrm rot="-5400000">
              <a:off x="1053" y="1721"/>
              <a:ext cx="90" cy="277"/>
            </a:xfrm>
            <a:prstGeom prst="leftBrace">
              <a:avLst>
                <a:gd name="adj1" fmla="val 25648"/>
                <a:gd name="adj2" fmla="val 50000"/>
              </a:avLst>
            </a:prstGeom>
            <a:noFill/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111066" name="组合 1111065"/>
            <p:cNvGrpSpPr/>
            <p:nvPr/>
          </p:nvGrpSpPr>
          <p:grpSpPr>
            <a:xfrm>
              <a:off x="975" y="1874"/>
              <a:ext cx="218" cy="558"/>
              <a:chOff x="2293" y="3206"/>
              <a:chExt cx="218" cy="558"/>
            </a:xfrm>
          </p:grpSpPr>
          <p:sp>
            <p:nvSpPr>
              <p:cNvPr id="1111067" name="矩形 1111066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11068" name="直接连接符 1111067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11072" name="组合 1111071"/>
          <p:cNvGrpSpPr/>
          <p:nvPr/>
        </p:nvGrpSpPr>
        <p:grpSpPr>
          <a:xfrm>
            <a:off x="6213475" y="1444625"/>
            <a:ext cx="1743075" cy="2416175"/>
            <a:chOff x="3681" y="768"/>
            <a:chExt cx="1098" cy="1522"/>
          </a:xfrm>
        </p:grpSpPr>
        <p:pic>
          <p:nvPicPr>
            <p:cNvPr id="1111057" name="图片 1111056" descr="p-61-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81" y="768"/>
              <a:ext cx="1098" cy="152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11069" name="组合 1111068"/>
            <p:cNvGrpSpPr/>
            <p:nvPr/>
          </p:nvGrpSpPr>
          <p:grpSpPr>
            <a:xfrm>
              <a:off x="4319" y="1608"/>
              <a:ext cx="218" cy="558"/>
              <a:chOff x="2293" y="3206"/>
              <a:chExt cx="218" cy="558"/>
            </a:xfrm>
          </p:grpSpPr>
          <p:sp>
            <p:nvSpPr>
              <p:cNvPr id="1111070" name="矩形 1111069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11071" name="直接连接符 1111070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1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11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11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1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1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04547" name="矩形 1004546"/>
          <p:cNvSpPr/>
          <p:nvPr/>
        </p:nvSpPr>
        <p:spPr>
          <a:xfrm>
            <a:off x="1042988" y="1268413"/>
            <a:ext cx="5473700" cy="503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写出分母是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8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的所有真分数。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04548" name="矩形 1004547"/>
          <p:cNvSpPr/>
          <p:nvPr/>
        </p:nvSpPr>
        <p:spPr>
          <a:xfrm>
            <a:off x="555625" y="1271588"/>
            <a:ext cx="776288" cy="503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13. 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04567" name="组合 1004566"/>
          <p:cNvGrpSpPr/>
          <p:nvPr/>
        </p:nvGrpSpPr>
        <p:grpSpPr>
          <a:xfrm>
            <a:off x="5954713" y="1895475"/>
            <a:ext cx="346075" cy="885825"/>
            <a:chOff x="2293" y="3206"/>
            <a:chExt cx="218" cy="558"/>
          </a:xfrm>
        </p:grpSpPr>
        <p:sp>
          <p:nvSpPr>
            <p:cNvPr id="1004568" name="矩形 1004567"/>
            <p:cNvSpPr/>
            <p:nvPr/>
          </p:nvSpPr>
          <p:spPr>
            <a:xfrm>
              <a:off x="2293" y="3206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04569" name="直接连接符 1004568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04571" name="组合 1004570"/>
          <p:cNvGrpSpPr/>
          <p:nvPr/>
        </p:nvGrpSpPr>
        <p:grpSpPr>
          <a:xfrm>
            <a:off x="1692275" y="1895475"/>
            <a:ext cx="533400" cy="885825"/>
            <a:chOff x="1746" y="1888"/>
            <a:chExt cx="336" cy="558"/>
          </a:xfrm>
        </p:grpSpPr>
        <p:grpSp>
          <p:nvGrpSpPr>
            <p:cNvPr id="1004564" name="组合 1004563"/>
            <p:cNvGrpSpPr/>
            <p:nvPr/>
          </p:nvGrpSpPr>
          <p:grpSpPr>
            <a:xfrm>
              <a:off x="1746" y="1888"/>
              <a:ext cx="218" cy="558"/>
              <a:chOff x="2293" y="3206"/>
              <a:chExt cx="218" cy="558"/>
            </a:xfrm>
          </p:grpSpPr>
          <p:sp>
            <p:nvSpPr>
              <p:cNvPr id="1004565" name="矩形 1004564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04566" name="直接连接符 1004565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04570" name="矩形 1004569"/>
            <p:cNvSpPr/>
            <p:nvPr/>
          </p:nvSpPr>
          <p:spPr>
            <a:xfrm>
              <a:off x="1914" y="2084"/>
              <a:ext cx="168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endPara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04572" name="组合 1004571"/>
          <p:cNvGrpSpPr/>
          <p:nvPr/>
        </p:nvGrpSpPr>
        <p:grpSpPr>
          <a:xfrm>
            <a:off x="2459038" y="1895475"/>
            <a:ext cx="533400" cy="885825"/>
            <a:chOff x="1746" y="1888"/>
            <a:chExt cx="336" cy="558"/>
          </a:xfrm>
        </p:grpSpPr>
        <p:grpSp>
          <p:nvGrpSpPr>
            <p:cNvPr id="1004573" name="组合 1004572"/>
            <p:cNvGrpSpPr/>
            <p:nvPr/>
          </p:nvGrpSpPr>
          <p:grpSpPr>
            <a:xfrm>
              <a:off x="1746" y="1888"/>
              <a:ext cx="218" cy="558"/>
              <a:chOff x="2293" y="3206"/>
              <a:chExt cx="218" cy="558"/>
            </a:xfrm>
          </p:grpSpPr>
          <p:sp>
            <p:nvSpPr>
              <p:cNvPr id="1004574" name="矩形 1004573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04575" name="直接连接符 1004574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04576" name="矩形 1004575"/>
            <p:cNvSpPr/>
            <p:nvPr/>
          </p:nvSpPr>
          <p:spPr>
            <a:xfrm>
              <a:off x="1914" y="2084"/>
              <a:ext cx="168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endPara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04577" name="组合 1004576"/>
          <p:cNvGrpSpPr/>
          <p:nvPr/>
        </p:nvGrpSpPr>
        <p:grpSpPr>
          <a:xfrm>
            <a:off x="3227388" y="1895475"/>
            <a:ext cx="447675" cy="885825"/>
            <a:chOff x="1746" y="1888"/>
            <a:chExt cx="282" cy="558"/>
          </a:xfrm>
        </p:grpSpPr>
        <p:grpSp>
          <p:nvGrpSpPr>
            <p:cNvPr id="1004578" name="组合 1004577"/>
            <p:cNvGrpSpPr/>
            <p:nvPr/>
          </p:nvGrpSpPr>
          <p:grpSpPr>
            <a:xfrm>
              <a:off x="1746" y="1888"/>
              <a:ext cx="218" cy="558"/>
              <a:chOff x="2293" y="3206"/>
              <a:chExt cx="218" cy="558"/>
            </a:xfrm>
          </p:grpSpPr>
          <p:sp>
            <p:nvSpPr>
              <p:cNvPr id="1004579" name="矩形 1004578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04580" name="直接连接符 1004579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04581" name="矩形 1004580"/>
            <p:cNvSpPr/>
            <p:nvPr/>
          </p:nvSpPr>
          <p:spPr>
            <a:xfrm>
              <a:off x="1914" y="2069"/>
              <a:ext cx="114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endParaRPr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04582" name="组合 1004581"/>
          <p:cNvGrpSpPr/>
          <p:nvPr/>
        </p:nvGrpSpPr>
        <p:grpSpPr>
          <a:xfrm>
            <a:off x="3908425" y="1895475"/>
            <a:ext cx="447675" cy="885825"/>
            <a:chOff x="1746" y="1888"/>
            <a:chExt cx="282" cy="558"/>
          </a:xfrm>
        </p:grpSpPr>
        <p:grpSp>
          <p:nvGrpSpPr>
            <p:cNvPr id="1004583" name="组合 1004582"/>
            <p:cNvGrpSpPr/>
            <p:nvPr/>
          </p:nvGrpSpPr>
          <p:grpSpPr>
            <a:xfrm>
              <a:off x="1746" y="1888"/>
              <a:ext cx="218" cy="558"/>
              <a:chOff x="2293" y="3206"/>
              <a:chExt cx="218" cy="558"/>
            </a:xfrm>
          </p:grpSpPr>
          <p:sp>
            <p:nvSpPr>
              <p:cNvPr id="1004584" name="矩形 1004583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04585" name="直接连接符 1004584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04586" name="矩形 1004585"/>
            <p:cNvSpPr/>
            <p:nvPr/>
          </p:nvSpPr>
          <p:spPr>
            <a:xfrm>
              <a:off x="1914" y="2069"/>
              <a:ext cx="114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endParaRPr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04587" name="组合 1004586"/>
          <p:cNvGrpSpPr/>
          <p:nvPr/>
        </p:nvGrpSpPr>
        <p:grpSpPr>
          <a:xfrm>
            <a:off x="4591050" y="1895475"/>
            <a:ext cx="447675" cy="885825"/>
            <a:chOff x="1746" y="1888"/>
            <a:chExt cx="282" cy="558"/>
          </a:xfrm>
        </p:grpSpPr>
        <p:grpSp>
          <p:nvGrpSpPr>
            <p:cNvPr id="1004588" name="组合 1004587"/>
            <p:cNvGrpSpPr/>
            <p:nvPr/>
          </p:nvGrpSpPr>
          <p:grpSpPr>
            <a:xfrm>
              <a:off x="1746" y="1888"/>
              <a:ext cx="218" cy="558"/>
              <a:chOff x="2293" y="3206"/>
              <a:chExt cx="218" cy="558"/>
            </a:xfrm>
          </p:grpSpPr>
          <p:sp>
            <p:nvSpPr>
              <p:cNvPr id="1004589" name="矩形 1004588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04590" name="直接连接符 1004589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04591" name="矩形 1004590"/>
            <p:cNvSpPr/>
            <p:nvPr/>
          </p:nvSpPr>
          <p:spPr>
            <a:xfrm>
              <a:off x="1914" y="2069"/>
              <a:ext cx="114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endParaRPr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04592" name="组合 1004591"/>
          <p:cNvGrpSpPr/>
          <p:nvPr/>
        </p:nvGrpSpPr>
        <p:grpSpPr>
          <a:xfrm>
            <a:off x="5272088" y="1895475"/>
            <a:ext cx="447675" cy="885825"/>
            <a:chOff x="1746" y="1888"/>
            <a:chExt cx="282" cy="558"/>
          </a:xfrm>
        </p:grpSpPr>
        <p:grpSp>
          <p:nvGrpSpPr>
            <p:cNvPr id="1004593" name="组合 1004592"/>
            <p:cNvGrpSpPr/>
            <p:nvPr/>
          </p:nvGrpSpPr>
          <p:grpSpPr>
            <a:xfrm>
              <a:off x="1746" y="1888"/>
              <a:ext cx="218" cy="558"/>
              <a:chOff x="2293" y="3206"/>
              <a:chExt cx="218" cy="558"/>
            </a:xfrm>
          </p:grpSpPr>
          <p:sp>
            <p:nvSpPr>
              <p:cNvPr id="1004594" name="矩形 1004593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04595" name="直接连接符 1004594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04596" name="矩形 1004595"/>
            <p:cNvSpPr/>
            <p:nvPr/>
          </p:nvSpPr>
          <p:spPr>
            <a:xfrm>
              <a:off x="1914" y="2069"/>
              <a:ext cx="114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endParaRPr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004602" name="矩形 1004601"/>
          <p:cNvSpPr/>
          <p:nvPr/>
        </p:nvSpPr>
        <p:spPr>
          <a:xfrm>
            <a:off x="539750" y="2779713"/>
            <a:ext cx="8280400" cy="1944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写出分母都是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8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的真分数、假分数、带分数各一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  个，而它们的大小只相差一个分数单位。你知道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  这三个分数分别是什么吗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04611" name="组合 1004610"/>
          <p:cNvGrpSpPr/>
          <p:nvPr/>
        </p:nvGrpSpPr>
        <p:grpSpPr>
          <a:xfrm>
            <a:off x="3924300" y="4703763"/>
            <a:ext cx="447675" cy="885825"/>
            <a:chOff x="1746" y="1888"/>
            <a:chExt cx="282" cy="558"/>
          </a:xfrm>
        </p:grpSpPr>
        <p:grpSp>
          <p:nvGrpSpPr>
            <p:cNvPr id="1004612" name="组合 1004611"/>
            <p:cNvGrpSpPr/>
            <p:nvPr/>
          </p:nvGrpSpPr>
          <p:grpSpPr>
            <a:xfrm>
              <a:off x="1746" y="1888"/>
              <a:ext cx="218" cy="558"/>
              <a:chOff x="2293" y="3206"/>
              <a:chExt cx="218" cy="558"/>
            </a:xfrm>
          </p:grpSpPr>
          <p:sp>
            <p:nvSpPr>
              <p:cNvPr id="1004613" name="矩形 1004612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04614" name="直接连接符 1004613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04615" name="矩形 1004614"/>
            <p:cNvSpPr/>
            <p:nvPr/>
          </p:nvSpPr>
          <p:spPr>
            <a:xfrm>
              <a:off x="1914" y="2069"/>
              <a:ext cx="114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endParaRPr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04616" name="组合 1004615"/>
          <p:cNvGrpSpPr/>
          <p:nvPr/>
        </p:nvGrpSpPr>
        <p:grpSpPr>
          <a:xfrm>
            <a:off x="4667250" y="4703763"/>
            <a:ext cx="447675" cy="885825"/>
            <a:chOff x="1746" y="1888"/>
            <a:chExt cx="282" cy="558"/>
          </a:xfrm>
        </p:grpSpPr>
        <p:grpSp>
          <p:nvGrpSpPr>
            <p:cNvPr id="1004617" name="组合 1004616"/>
            <p:cNvGrpSpPr/>
            <p:nvPr/>
          </p:nvGrpSpPr>
          <p:grpSpPr>
            <a:xfrm>
              <a:off x="1746" y="1888"/>
              <a:ext cx="218" cy="558"/>
              <a:chOff x="2293" y="3206"/>
              <a:chExt cx="218" cy="558"/>
            </a:xfrm>
          </p:grpSpPr>
          <p:sp>
            <p:nvSpPr>
              <p:cNvPr id="1004618" name="矩形 1004617"/>
              <p:cNvSpPr/>
              <p:nvPr/>
            </p:nvSpPr>
            <p:spPr>
              <a:xfrm>
                <a:off x="2293" y="3206"/>
                <a:ext cx="218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04619" name="直接连接符 1004618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04620" name="矩形 1004619"/>
            <p:cNvSpPr/>
            <p:nvPr/>
          </p:nvSpPr>
          <p:spPr>
            <a:xfrm>
              <a:off x="1914" y="2069"/>
              <a:ext cx="114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endParaRPr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04622" name="组合 1004621"/>
          <p:cNvGrpSpPr/>
          <p:nvPr/>
        </p:nvGrpSpPr>
        <p:grpSpPr>
          <a:xfrm>
            <a:off x="5410200" y="4703763"/>
            <a:ext cx="601663" cy="885825"/>
            <a:chOff x="2274" y="3371"/>
            <a:chExt cx="379" cy="558"/>
          </a:xfrm>
        </p:grpSpPr>
        <p:sp>
          <p:nvSpPr>
            <p:cNvPr id="1004604" name="矩形 1004603"/>
            <p:cNvSpPr/>
            <p:nvPr/>
          </p:nvSpPr>
          <p:spPr>
            <a:xfrm>
              <a:off x="2435" y="3371"/>
              <a:ext cx="218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04605" name="直接连接符 1004604"/>
            <p:cNvSpPr/>
            <p:nvPr/>
          </p:nvSpPr>
          <p:spPr>
            <a:xfrm>
              <a:off x="2457" y="3650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004621" name="矩形 1004620"/>
            <p:cNvSpPr/>
            <p:nvPr/>
          </p:nvSpPr>
          <p:spPr>
            <a:xfrm>
              <a:off x="2274" y="3497"/>
              <a:ext cx="218" cy="30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04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04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0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0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0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0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04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04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04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004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004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4602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05570" name="矩形 1005569"/>
          <p:cNvSpPr/>
          <p:nvPr/>
        </p:nvSpPr>
        <p:spPr>
          <a:xfrm>
            <a:off x="2916238" y="2060575"/>
            <a:ext cx="3384550" cy="549275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buClrTx/>
            </a:pPr>
            <a:r>
              <a:rPr lang="en-US" altLang="zh-CN" sz="3000" b="1" baseline="0" dirty="0">
                <a:latin typeface="Times New Roman" panose="02020603050405020304" pitchFamily="18" charset="0"/>
                <a:ea typeface="楷体_GB2312" pitchFamily="49" charset="-122"/>
              </a:rPr>
              <a:t>3. </a:t>
            </a:r>
            <a:r>
              <a:rPr lang="zh-CN" altLang="en-US" sz="3000" b="1" baseline="0" dirty="0">
                <a:latin typeface="Times New Roman" panose="02020603050405020304" pitchFamily="18" charset="0"/>
                <a:ea typeface="楷体_GB2312" pitchFamily="49" charset="-122"/>
              </a:rPr>
              <a:t>分数的基本性质</a:t>
            </a:r>
            <a:endParaRPr lang="zh-CN" altLang="en-US" sz="30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06666" name="组合 1006665"/>
          <p:cNvGrpSpPr/>
          <p:nvPr/>
        </p:nvGrpSpPr>
        <p:grpSpPr>
          <a:xfrm>
            <a:off x="2652713" y="3738563"/>
            <a:ext cx="1008062" cy="914400"/>
            <a:chOff x="1428" y="886"/>
            <a:chExt cx="635" cy="576"/>
          </a:xfrm>
        </p:grpSpPr>
        <p:sp>
          <p:nvSpPr>
            <p:cNvPr id="1006667" name="矩形 1006666"/>
            <p:cNvSpPr/>
            <p:nvPr/>
          </p:nvSpPr>
          <p:spPr>
            <a:xfrm>
              <a:off x="1428" y="886"/>
              <a:ext cx="635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2700" b="1" baseline="-2500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06668" name="直接连接符 1006667"/>
            <p:cNvSpPr/>
            <p:nvPr/>
          </p:nvSpPr>
          <p:spPr>
            <a:xfrm>
              <a:off x="1508" y="1174"/>
              <a:ext cx="476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06669" name="组合 1006668"/>
          <p:cNvGrpSpPr/>
          <p:nvPr/>
        </p:nvGrpSpPr>
        <p:grpSpPr>
          <a:xfrm>
            <a:off x="3987800" y="3738563"/>
            <a:ext cx="1008063" cy="914400"/>
            <a:chOff x="1428" y="886"/>
            <a:chExt cx="635" cy="576"/>
          </a:xfrm>
        </p:grpSpPr>
        <p:sp>
          <p:nvSpPr>
            <p:cNvPr id="1006670" name="矩形 1006669"/>
            <p:cNvSpPr/>
            <p:nvPr/>
          </p:nvSpPr>
          <p:spPr>
            <a:xfrm>
              <a:off x="1428" y="886"/>
              <a:ext cx="635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2700" b="1" baseline="-2500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06671" name="直接连接符 1006670"/>
            <p:cNvSpPr/>
            <p:nvPr/>
          </p:nvSpPr>
          <p:spPr>
            <a:xfrm>
              <a:off x="1508" y="1174"/>
              <a:ext cx="476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06663" name="组合 1006662"/>
          <p:cNvGrpSpPr/>
          <p:nvPr/>
        </p:nvGrpSpPr>
        <p:grpSpPr>
          <a:xfrm>
            <a:off x="1296988" y="3738563"/>
            <a:ext cx="1008062" cy="914400"/>
            <a:chOff x="1428" y="886"/>
            <a:chExt cx="635" cy="576"/>
          </a:xfrm>
        </p:grpSpPr>
        <p:sp>
          <p:nvSpPr>
            <p:cNvPr id="1006664" name="矩形 1006663"/>
            <p:cNvSpPr/>
            <p:nvPr/>
          </p:nvSpPr>
          <p:spPr>
            <a:xfrm>
              <a:off x="1428" y="886"/>
              <a:ext cx="635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2700" b="1" baseline="-2500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06665" name="直接连接符 1006664"/>
            <p:cNvSpPr/>
            <p:nvPr/>
          </p:nvSpPr>
          <p:spPr>
            <a:xfrm>
              <a:off x="1508" y="1174"/>
              <a:ext cx="476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006597" name="矩形 1006596"/>
          <p:cNvSpPr/>
          <p:nvPr/>
        </p:nvSpPr>
        <p:spPr>
          <a:xfrm>
            <a:off x="1260475" y="1157288"/>
            <a:ext cx="7559675" cy="1327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拿出三张同样大小的正方形纸，照下图把它们平均分，并涂上颜色。用分数表示出涂色部分。</a:t>
            </a:r>
            <a:endParaRPr lang="zh-CN" altLang="en-US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06619" name="组合 1006618"/>
          <p:cNvGrpSpPr/>
          <p:nvPr/>
        </p:nvGrpSpPr>
        <p:grpSpPr>
          <a:xfrm>
            <a:off x="1331913" y="2708275"/>
            <a:ext cx="1004887" cy="1009650"/>
            <a:chOff x="930" y="1842"/>
            <a:chExt cx="725" cy="636"/>
          </a:xfrm>
        </p:grpSpPr>
        <p:sp>
          <p:nvSpPr>
            <p:cNvPr id="1006618" name="矩形 1006617"/>
            <p:cNvSpPr/>
            <p:nvPr/>
          </p:nvSpPr>
          <p:spPr>
            <a:xfrm>
              <a:off x="930" y="2160"/>
              <a:ext cx="723" cy="312"/>
            </a:xfrm>
            <a:prstGeom prst="rect">
              <a:avLst/>
            </a:prstGeom>
            <a:solidFill>
              <a:schemeClr val="bg1"/>
            </a:solidFill>
            <a:ln w="1587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06617" name="矩形 1006616"/>
            <p:cNvSpPr/>
            <p:nvPr/>
          </p:nvSpPr>
          <p:spPr>
            <a:xfrm>
              <a:off x="930" y="1842"/>
              <a:ext cx="723" cy="312"/>
            </a:xfrm>
            <a:prstGeom prst="rect">
              <a:avLst/>
            </a:prstGeom>
            <a:solidFill>
              <a:srgbClr val="F5BEFE"/>
            </a:solidFill>
            <a:ln w="1587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06615" name="矩形 1006614"/>
            <p:cNvSpPr/>
            <p:nvPr/>
          </p:nvSpPr>
          <p:spPr>
            <a:xfrm>
              <a:off x="930" y="1842"/>
              <a:ext cx="725" cy="636"/>
            </a:xfrm>
            <a:prstGeom prst="rect">
              <a:avLst/>
            </a:prstGeom>
            <a:noFill/>
            <a:ln w="158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06616" name="直接连接符 1006615"/>
            <p:cNvSpPr/>
            <p:nvPr/>
          </p:nvSpPr>
          <p:spPr>
            <a:xfrm>
              <a:off x="930" y="2160"/>
              <a:ext cx="725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06627" name="组合 1006626"/>
          <p:cNvGrpSpPr/>
          <p:nvPr/>
        </p:nvGrpSpPr>
        <p:grpSpPr>
          <a:xfrm>
            <a:off x="2663825" y="2708275"/>
            <a:ext cx="1004888" cy="1009650"/>
            <a:chOff x="1837" y="1842"/>
            <a:chExt cx="633" cy="636"/>
          </a:xfrm>
        </p:grpSpPr>
        <p:sp>
          <p:nvSpPr>
            <p:cNvPr id="1006622" name="矩形 1006621"/>
            <p:cNvSpPr/>
            <p:nvPr/>
          </p:nvSpPr>
          <p:spPr>
            <a:xfrm>
              <a:off x="1837" y="2160"/>
              <a:ext cx="631" cy="312"/>
            </a:xfrm>
            <a:prstGeom prst="rect">
              <a:avLst/>
            </a:prstGeom>
            <a:solidFill>
              <a:schemeClr val="bg1"/>
            </a:solidFill>
            <a:ln w="1587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06623" name="矩形 1006622"/>
            <p:cNvSpPr/>
            <p:nvPr/>
          </p:nvSpPr>
          <p:spPr>
            <a:xfrm>
              <a:off x="1837" y="1842"/>
              <a:ext cx="631" cy="312"/>
            </a:xfrm>
            <a:prstGeom prst="rect">
              <a:avLst/>
            </a:prstGeom>
            <a:solidFill>
              <a:srgbClr val="F5BEFE"/>
            </a:solidFill>
            <a:ln w="1587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06624" name="矩形 1006623"/>
            <p:cNvSpPr/>
            <p:nvPr/>
          </p:nvSpPr>
          <p:spPr>
            <a:xfrm>
              <a:off x="1837" y="1842"/>
              <a:ext cx="633" cy="636"/>
            </a:xfrm>
            <a:prstGeom prst="rect">
              <a:avLst/>
            </a:prstGeom>
            <a:noFill/>
            <a:ln w="158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06625" name="直接连接符 1006624"/>
            <p:cNvSpPr/>
            <p:nvPr/>
          </p:nvSpPr>
          <p:spPr>
            <a:xfrm>
              <a:off x="1837" y="2160"/>
              <a:ext cx="633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006626" name="直接连接符 1006625"/>
            <p:cNvSpPr/>
            <p:nvPr/>
          </p:nvSpPr>
          <p:spPr>
            <a:xfrm rot="-5400000">
              <a:off x="1837" y="2158"/>
              <a:ext cx="633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06636" name="组合 1006635"/>
          <p:cNvGrpSpPr/>
          <p:nvPr/>
        </p:nvGrpSpPr>
        <p:grpSpPr>
          <a:xfrm>
            <a:off x="3995738" y="2708275"/>
            <a:ext cx="1008062" cy="1009650"/>
            <a:chOff x="2608" y="1842"/>
            <a:chExt cx="635" cy="636"/>
          </a:xfrm>
        </p:grpSpPr>
        <p:grpSp>
          <p:nvGrpSpPr>
            <p:cNvPr id="1006628" name="组合 1006627"/>
            <p:cNvGrpSpPr/>
            <p:nvPr/>
          </p:nvGrpSpPr>
          <p:grpSpPr>
            <a:xfrm>
              <a:off x="2608" y="1842"/>
              <a:ext cx="633" cy="636"/>
              <a:chOff x="1837" y="1842"/>
              <a:chExt cx="633" cy="636"/>
            </a:xfrm>
          </p:grpSpPr>
          <p:sp>
            <p:nvSpPr>
              <p:cNvPr id="1006629" name="矩形 1006628"/>
              <p:cNvSpPr/>
              <p:nvPr/>
            </p:nvSpPr>
            <p:spPr>
              <a:xfrm>
                <a:off x="1837" y="2160"/>
                <a:ext cx="631" cy="312"/>
              </a:xfrm>
              <a:prstGeom prst="rect">
                <a:avLst/>
              </a:prstGeom>
              <a:solidFill>
                <a:schemeClr val="bg1"/>
              </a:solidFill>
              <a:ln w="1587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06630" name="矩形 1006629"/>
              <p:cNvSpPr/>
              <p:nvPr/>
            </p:nvSpPr>
            <p:spPr>
              <a:xfrm>
                <a:off x="1837" y="1842"/>
                <a:ext cx="631" cy="312"/>
              </a:xfrm>
              <a:prstGeom prst="rect">
                <a:avLst/>
              </a:prstGeom>
              <a:solidFill>
                <a:srgbClr val="F5BEFE"/>
              </a:solidFill>
              <a:ln w="1587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06631" name="矩形 1006630"/>
              <p:cNvSpPr/>
              <p:nvPr/>
            </p:nvSpPr>
            <p:spPr>
              <a:xfrm>
                <a:off x="1837" y="1842"/>
                <a:ext cx="633" cy="636"/>
              </a:xfrm>
              <a:prstGeom prst="rect">
                <a:avLst/>
              </a:prstGeom>
              <a:noFill/>
              <a:ln w="158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lg" len="lg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06632" name="直接连接符 1006631"/>
              <p:cNvSpPr/>
              <p:nvPr/>
            </p:nvSpPr>
            <p:spPr>
              <a:xfrm>
                <a:off x="1837" y="2160"/>
                <a:ext cx="633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006633" name="直接连接符 1006632"/>
              <p:cNvSpPr/>
              <p:nvPr/>
            </p:nvSpPr>
            <p:spPr>
              <a:xfrm rot="-5400000">
                <a:off x="1837" y="2158"/>
                <a:ext cx="633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06634" name="直接连接符 1006633"/>
            <p:cNvSpPr/>
            <p:nvPr/>
          </p:nvSpPr>
          <p:spPr>
            <a:xfrm>
              <a:off x="2608" y="1842"/>
              <a:ext cx="635" cy="635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006635" name="直接连接符 1006634"/>
            <p:cNvSpPr/>
            <p:nvPr/>
          </p:nvSpPr>
          <p:spPr>
            <a:xfrm flipH="1">
              <a:off x="2608" y="1842"/>
              <a:ext cx="635" cy="635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006638" name="矩形 1006637"/>
          <p:cNvSpPr/>
          <p:nvPr/>
        </p:nvSpPr>
        <p:spPr>
          <a:xfrm>
            <a:off x="1616075" y="3732213"/>
            <a:ext cx="568325" cy="94615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06660" name="组合 1006659"/>
          <p:cNvGrpSpPr/>
          <p:nvPr/>
        </p:nvGrpSpPr>
        <p:grpSpPr>
          <a:xfrm>
            <a:off x="536575" y="1274763"/>
            <a:ext cx="1025525" cy="569912"/>
            <a:chOff x="585" y="1319"/>
            <a:chExt cx="646" cy="359"/>
          </a:xfrm>
        </p:grpSpPr>
        <p:pic>
          <p:nvPicPr>
            <p:cNvPr id="1006661" name="图片 1006660" descr="小鱼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5" y="1319"/>
              <a:ext cx="515" cy="3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06662" name="矩形 1006661"/>
            <p:cNvSpPr/>
            <p:nvPr/>
          </p:nvSpPr>
          <p:spPr>
            <a:xfrm>
              <a:off x="745" y="1338"/>
              <a:ext cx="48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buClrTx/>
              </a:pPr>
              <a:r>
                <a:rPr lang="en-US" altLang="zh-CN" sz="2800" b="1" baseline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1</a:t>
              </a:r>
              <a:endParaRPr lang="en-US" altLang="zh-CN" sz="2800" b="1" baseline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1006672" name="矩形 1006671"/>
          <p:cNvSpPr/>
          <p:nvPr/>
        </p:nvSpPr>
        <p:spPr>
          <a:xfrm>
            <a:off x="2974975" y="3732213"/>
            <a:ext cx="568325" cy="94615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06673" name="矩形 1006672"/>
          <p:cNvSpPr/>
          <p:nvPr/>
        </p:nvSpPr>
        <p:spPr>
          <a:xfrm>
            <a:off x="4303713" y="3732213"/>
            <a:ext cx="568325" cy="94615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8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06674" name="矩形 1006673"/>
          <p:cNvSpPr/>
          <p:nvPr/>
        </p:nvSpPr>
        <p:spPr>
          <a:xfrm>
            <a:off x="1174750" y="4797425"/>
            <a:ext cx="2820988" cy="503238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你发现了什么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06675" name="组合 1006674"/>
          <p:cNvGrpSpPr/>
          <p:nvPr/>
        </p:nvGrpSpPr>
        <p:grpSpPr>
          <a:xfrm>
            <a:off x="2771775" y="5372100"/>
            <a:ext cx="352425" cy="914400"/>
            <a:chOff x="2293" y="3199"/>
            <a:chExt cx="222" cy="576"/>
          </a:xfrm>
        </p:grpSpPr>
        <p:sp>
          <p:nvSpPr>
            <p:cNvPr id="1006676" name="矩形 1006675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06677" name="直接连接符 1006676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06678" name="组合 1006677"/>
          <p:cNvGrpSpPr/>
          <p:nvPr/>
        </p:nvGrpSpPr>
        <p:grpSpPr>
          <a:xfrm>
            <a:off x="3098800" y="5372100"/>
            <a:ext cx="698500" cy="914400"/>
            <a:chOff x="1775" y="2840"/>
            <a:chExt cx="440" cy="576"/>
          </a:xfrm>
        </p:grpSpPr>
        <p:grpSp>
          <p:nvGrpSpPr>
            <p:cNvPr id="1006679" name="组合 1006678"/>
            <p:cNvGrpSpPr/>
            <p:nvPr/>
          </p:nvGrpSpPr>
          <p:grpSpPr>
            <a:xfrm>
              <a:off x="1993" y="2840"/>
              <a:ext cx="222" cy="576"/>
              <a:chOff x="2293" y="3199"/>
              <a:chExt cx="222" cy="576"/>
            </a:xfrm>
          </p:grpSpPr>
          <p:sp>
            <p:nvSpPr>
              <p:cNvPr id="1006680" name="矩形 1006679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06681" name="直接连接符 1006680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06682" name="矩形 1006681"/>
            <p:cNvSpPr/>
            <p:nvPr/>
          </p:nvSpPr>
          <p:spPr>
            <a:xfrm>
              <a:off x="1775" y="2954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06683" name="组合 1006682"/>
          <p:cNvGrpSpPr/>
          <p:nvPr/>
        </p:nvGrpSpPr>
        <p:grpSpPr>
          <a:xfrm>
            <a:off x="3786188" y="5372100"/>
            <a:ext cx="706437" cy="914400"/>
            <a:chOff x="2216" y="2840"/>
            <a:chExt cx="445" cy="576"/>
          </a:xfrm>
        </p:grpSpPr>
        <p:grpSp>
          <p:nvGrpSpPr>
            <p:cNvPr id="1006684" name="组合 1006683"/>
            <p:cNvGrpSpPr/>
            <p:nvPr/>
          </p:nvGrpSpPr>
          <p:grpSpPr>
            <a:xfrm>
              <a:off x="2439" y="2840"/>
              <a:ext cx="222" cy="576"/>
              <a:chOff x="2293" y="3199"/>
              <a:chExt cx="222" cy="576"/>
            </a:xfrm>
          </p:grpSpPr>
          <p:sp>
            <p:nvSpPr>
              <p:cNvPr id="1006685" name="矩形 1006684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06686" name="直接连接符 1006685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06687" name="矩形 1006686"/>
            <p:cNvSpPr/>
            <p:nvPr/>
          </p:nvSpPr>
          <p:spPr>
            <a:xfrm>
              <a:off x="2216" y="2954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06691" name="组合 1006690"/>
          <p:cNvGrpSpPr/>
          <p:nvPr/>
        </p:nvGrpSpPr>
        <p:grpSpPr>
          <a:xfrm>
            <a:off x="5651500" y="2781300"/>
            <a:ext cx="2376488" cy="2808288"/>
            <a:chOff x="3651" y="1797"/>
            <a:chExt cx="1497" cy="1769"/>
          </a:xfrm>
        </p:grpSpPr>
        <p:pic>
          <p:nvPicPr>
            <p:cNvPr id="1006690" name="图片 1006689" descr="P-03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51" y="1816"/>
              <a:ext cx="1452" cy="7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06688" name="矩形 1006687"/>
            <p:cNvSpPr/>
            <p:nvPr/>
          </p:nvSpPr>
          <p:spPr>
            <a:xfrm>
              <a:off x="3651" y="1797"/>
              <a:ext cx="1497" cy="628"/>
            </a:xfrm>
            <a:prstGeom prst="rect">
              <a:avLst/>
            </a:prstGeom>
            <a:noFill/>
            <a:ln w="22225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1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可以用对折的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1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方法来分。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1006689" name="图片 1006688" descr="小精灵-0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85" y="2502"/>
              <a:ext cx="782" cy="106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0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06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06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0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06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06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0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6638" grpId="0"/>
      <p:bldP spid="1006672" grpId="0"/>
      <p:bldP spid="1006673" grpId="0"/>
      <p:bldP spid="1006674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08730" name="组合 1008729"/>
          <p:cNvGrpSpPr/>
          <p:nvPr/>
        </p:nvGrpSpPr>
        <p:grpSpPr>
          <a:xfrm>
            <a:off x="6757988" y="2492375"/>
            <a:ext cx="1317625" cy="503238"/>
            <a:chOff x="4257" y="1570"/>
            <a:chExt cx="830" cy="317"/>
          </a:xfrm>
        </p:grpSpPr>
        <p:sp>
          <p:nvSpPr>
            <p:cNvPr id="1008729" name="矩形 1008728"/>
            <p:cNvSpPr/>
            <p:nvPr/>
          </p:nvSpPr>
          <p:spPr>
            <a:xfrm>
              <a:off x="4529" y="1628"/>
              <a:ext cx="219" cy="219"/>
            </a:xfrm>
            <a:prstGeom prst="rect">
              <a:avLst/>
            </a:prstGeom>
            <a:solidFill>
              <a:schemeClr val="bg1"/>
            </a:solidFill>
            <a:ln w="22225" cap="flat" cmpd="sng">
              <a:solidFill>
                <a:srgbClr val="CC0099"/>
              </a:solidFill>
              <a:prstDash val="solid"/>
              <a:miter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08718" name="矩形 1008717"/>
            <p:cNvSpPr/>
            <p:nvPr/>
          </p:nvSpPr>
          <p:spPr>
            <a:xfrm>
              <a:off x="4257" y="1570"/>
              <a:ext cx="830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700" b="1" baseline="0">
                  <a:solidFill>
                    <a:srgbClr val="CC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÷</a:t>
              </a:r>
              <a:endParaRPr lang="en-US" altLang="zh-CN" sz="2700" b="1" baseline="0">
                <a:solidFill>
                  <a:srgbClr val="CC0066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08676" name="组合 1008675"/>
          <p:cNvGrpSpPr/>
          <p:nvPr/>
        </p:nvGrpSpPr>
        <p:grpSpPr>
          <a:xfrm>
            <a:off x="2174875" y="3221038"/>
            <a:ext cx="352425" cy="914400"/>
            <a:chOff x="2293" y="3199"/>
            <a:chExt cx="222" cy="576"/>
          </a:xfrm>
        </p:grpSpPr>
        <p:sp>
          <p:nvSpPr>
            <p:cNvPr id="1008677" name="矩形 1008676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08678" name="直接连接符 1008677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08680" name="组合 1008679"/>
          <p:cNvGrpSpPr/>
          <p:nvPr/>
        </p:nvGrpSpPr>
        <p:grpSpPr>
          <a:xfrm>
            <a:off x="2981325" y="3221038"/>
            <a:ext cx="352425" cy="914400"/>
            <a:chOff x="2293" y="3199"/>
            <a:chExt cx="222" cy="576"/>
          </a:xfrm>
        </p:grpSpPr>
        <p:sp>
          <p:nvSpPr>
            <p:cNvPr id="1008681" name="矩形 1008680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08682" name="直接连接符 1008681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008683" name="矩形 1008682"/>
          <p:cNvSpPr/>
          <p:nvPr/>
        </p:nvSpPr>
        <p:spPr>
          <a:xfrm>
            <a:off x="2565400" y="3402013"/>
            <a:ext cx="376238" cy="503237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=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08685" name="组合 1008684"/>
          <p:cNvGrpSpPr/>
          <p:nvPr/>
        </p:nvGrpSpPr>
        <p:grpSpPr>
          <a:xfrm>
            <a:off x="3787775" y="3221038"/>
            <a:ext cx="352425" cy="914400"/>
            <a:chOff x="2293" y="3199"/>
            <a:chExt cx="222" cy="576"/>
          </a:xfrm>
        </p:grpSpPr>
        <p:sp>
          <p:nvSpPr>
            <p:cNvPr id="1008686" name="矩形 1008685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08687" name="直接连接符 1008686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008688" name="矩形 1008687"/>
          <p:cNvSpPr/>
          <p:nvPr/>
        </p:nvSpPr>
        <p:spPr>
          <a:xfrm>
            <a:off x="3371850" y="3402013"/>
            <a:ext cx="376238" cy="503237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=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08696" name="任意多边形 1008695"/>
          <p:cNvSpPr/>
          <p:nvPr/>
        </p:nvSpPr>
        <p:spPr>
          <a:xfrm>
            <a:off x="2328863" y="3027363"/>
            <a:ext cx="800100" cy="285750"/>
          </a:xfrm>
          <a:custGeom>
            <a:avLst/>
            <a:gdLst>
              <a:gd name="txL" fmla="*/ 0 w 43166"/>
              <a:gd name="txT" fmla="*/ 0 h 21600"/>
              <a:gd name="txR" fmla="*/ 43166 w 43166"/>
              <a:gd name="txB" fmla="*/ 21600 h 21600"/>
            </a:gdLst>
            <a:ahLst/>
            <a:cxnLst>
              <a:cxn ang="180">
                <a:pos x="0" y="20384"/>
              </a:cxn>
              <a:cxn ang="0">
                <a:pos x="43166" y="21600"/>
              </a:cxn>
              <a:cxn ang="90">
                <a:pos x="21566" y="21600"/>
              </a:cxn>
            </a:cxnLst>
            <a:rect l="txL" t="txT" r="txR" b="txB"/>
            <a:pathLst>
              <a:path w="43166" h="21600" fill="none">
                <a:moveTo>
                  <a:pt x="0" y="20384"/>
                </a:moveTo>
                <a:arcTo wR="21600" hR="21600" stAng="-10606368" swAng="10606368"/>
              </a:path>
              <a:path w="43166" h="21600" stroke="0">
                <a:moveTo>
                  <a:pt x="0" y="20384"/>
                </a:moveTo>
                <a:arcTo wR="21600" hR="21600" stAng="-10606368" swAng="10606368"/>
                <a:lnTo>
                  <a:pt x="21566" y="21600"/>
                </a:lnTo>
                <a:close/>
              </a:path>
            </a:pathLst>
          </a:custGeom>
          <a:noFill/>
          <a:ln w="19050" cap="flat" cmpd="sng">
            <a:solidFill>
              <a:srgbClr val="CC0066"/>
            </a:solidFill>
            <a:prstDash val="solid"/>
            <a:headEnd type="none" w="med" len="med"/>
            <a:tailEnd type="stealth" w="lg" len="lg"/>
          </a:ln>
        </p:spPr>
        <p:txBody>
          <a:bodyPr/>
          <a:p>
            <a:endParaRPr lang="zh-CN" altLang="en-US"/>
          </a:p>
        </p:txBody>
      </p:sp>
      <p:sp>
        <p:nvSpPr>
          <p:cNvPr id="1008697" name="矩形 1008696"/>
          <p:cNvSpPr/>
          <p:nvPr/>
        </p:nvSpPr>
        <p:spPr>
          <a:xfrm>
            <a:off x="2344738" y="2565400"/>
            <a:ext cx="695325" cy="503238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>
                <a:solidFill>
                  <a:srgbClr val="CC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r>
              <a:rPr lang="en-US" altLang="zh-CN" sz="2700" b="1" baseline="0">
                <a:solidFill>
                  <a:srgbClr val="CC0066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700" b="1" baseline="0">
              <a:solidFill>
                <a:srgbClr val="CC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08698" name="任意多边形 1008697"/>
          <p:cNvSpPr/>
          <p:nvPr/>
        </p:nvSpPr>
        <p:spPr>
          <a:xfrm>
            <a:off x="3167063" y="3027363"/>
            <a:ext cx="800100" cy="285750"/>
          </a:xfrm>
          <a:custGeom>
            <a:avLst/>
            <a:gdLst>
              <a:gd name="txL" fmla="*/ 0 w 43166"/>
              <a:gd name="txT" fmla="*/ 0 h 21600"/>
              <a:gd name="txR" fmla="*/ 43166 w 43166"/>
              <a:gd name="txB" fmla="*/ 21600 h 21600"/>
            </a:gdLst>
            <a:ahLst/>
            <a:cxnLst>
              <a:cxn ang="180">
                <a:pos x="0" y="20384"/>
              </a:cxn>
              <a:cxn ang="0">
                <a:pos x="43166" y="21600"/>
              </a:cxn>
              <a:cxn ang="90">
                <a:pos x="21566" y="21600"/>
              </a:cxn>
            </a:cxnLst>
            <a:rect l="txL" t="txT" r="txR" b="txB"/>
            <a:pathLst>
              <a:path w="43166" h="21600" fill="none">
                <a:moveTo>
                  <a:pt x="0" y="20384"/>
                </a:moveTo>
                <a:arcTo wR="21600" hR="21600" stAng="-10606368" swAng="10606368"/>
              </a:path>
              <a:path w="43166" h="21600" stroke="0">
                <a:moveTo>
                  <a:pt x="0" y="20384"/>
                </a:moveTo>
                <a:arcTo wR="21600" hR="21600" stAng="-10606368" swAng="10606368"/>
                <a:lnTo>
                  <a:pt x="21566" y="21600"/>
                </a:lnTo>
                <a:close/>
              </a:path>
            </a:pathLst>
          </a:custGeom>
          <a:noFill/>
          <a:ln w="19050" cap="flat" cmpd="sng">
            <a:solidFill>
              <a:srgbClr val="CC0066"/>
            </a:solidFill>
            <a:prstDash val="solid"/>
            <a:headEnd type="none" w="med" len="med"/>
            <a:tailEnd type="stealth" w="lg" len="lg"/>
          </a:ln>
        </p:spPr>
        <p:txBody>
          <a:bodyPr/>
          <a:p>
            <a:endParaRPr lang="zh-CN" altLang="en-US"/>
          </a:p>
        </p:txBody>
      </p:sp>
      <p:sp>
        <p:nvSpPr>
          <p:cNvPr id="1008700" name="任意多边形 1008699"/>
          <p:cNvSpPr/>
          <p:nvPr/>
        </p:nvSpPr>
        <p:spPr>
          <a:xfrm flipV="1">
            <a:off x="2328863" y="4064000"/>
            <a:ext cx="800100" cy="285750"/>
          </a:xfrm>
          <a:custGeom>
            <a:avLst/>
            <a:gdLst>
              <a:gd name="txL" fmla="*/ 0 w 43166"/>
              <a:gd name="txT" fmla="*/ 0 h 21600"/>
              <a:gd name="txR" fmla="*/ 43166 w 43166"/>
              <a:gd name="txB" fmla="*/ 21600 h 21600"/>
            </a:gdLst>
            <a:ahLst/>
            <a:cxnLst>
              <a:cxn ang="180">
                <a:pos x="0" y="20384"/>
              </a:cxn>
              <a:cxn ang="0">
                <a:pos x="43166" y="21600"/>
              </a:cxn>
              <a:cxn ang="90">
                <a:pos x="21566" y="21600"/>
              </a:cxn>
            </a:cxnLst>
            <a:rect l="txL" t="txT" r="txR" b="txB"/>
            <a:pathLst>
              <a:path w="43166" h="21600" fill="none">
                <a:moveTo>
                  <a:pt x="0" y="20384"/>
                </a:moveTo>
                <a:arcTo wR="21600" hR="21600" stAng="-10606368" swAng="10606368"/>
              </a:path>
              <a:path w="43166" h="21600" stroke="0">
                <a:moveTo>
                  <a:pt x="0" y="20384"/>
                </a:moveTo>
                <a:arcTo wR="21600" hR="21600" stAng="-10606368" swAng="10606368"/>
                <a:lnTo>
                  <a:pt x="21566" y="21600"/>
                </a:lnTo>
                <a:close/>
              </a:path>
            </a:pathLst>
          </a:custGeom>
          <a:noFill/>
          <a:ln w="19050" cap="flat" cmpd="sng">
            <a:solidFill>
              <a:srgbClr val="CC0066"/>
            </a:solidFill>
            <a:prstDash val="solid"/>
            <a:headEnd type="none" w="med" len="med"/>
            <a:tailEnd type="stealth" w="lg" len="lg"/>
          </a:ln>
        </p:spPr>
        <p:txBody>
          <a:bodyPr/>
          <a:p>
            <a:endParaRPr lang="zh-CN" altLang="en-US"/>
          </a:p>
        </p:txBody>
      </p:sp>
      <p:sp>
        <p:nvSpPr>
          <p:cNvPr id="1008701" name="任意多边形 1008700"/>
          <p:cNvSpPr/>
          <p:nvPr/>
        </p:nvSpPr>
        <p:spPr>
          <a:xfrm flipV="1">
            <a:off x="3167063" y="4064000"/>
            <a:ext cx="800100" cy="285750"/>
          </a:xfrm>
          <a:custGeom>
            <a:avLst/>
            <a:gdLst>
              <a:gd name="txL" fmla="*/ 0 w 43166"/>
              <a:gd name="txT" fmla="*/ 0 h 21600"/>
              <a:gd name="txR" fmla="*/ 43166 w 43166"/>
              <a:gd name="txB" fmla="*/ 21600 h 21600"/>
            </a:gdLst>
            <a:ahLst/>
            <a:cxnLst>
              <a:cxn ang="180">
                <a:pos x="0" y="20384"/>
              </a:cxn>
              <a:cxn ang="0">
                <a:pos x="43166" y="21600"/>
              </a:cxn>
              <a:cxn ang="90">
                <a:pos x="21566" y="21600"/>
              </a:cxn>
            </a:cxnLst>
            <a:rect l="txL" t="txT" r="txR" b="txB"/>
            <a:pathLst>
              <a:path w="43166" h="21600" fill="none">
                <a:moveTo>
                  <a:pt x="0" y="20384"/>
                </a:moveTo>
                <a:arcTo wR="21600" hR="21600" stAng="-10606368" swAng="10606368"/>
              </a:path>
              <a:path w="43166" h="21600" stroke="0">
                <a:moveTo>
                  <a:pt x="0" y="20384"/>
                </a:moveTo>
                <a:arcTo wR="21600" hR="21600" stAng="-10606368" swAng="10606368"/>
                <a:lnTo>
                  <a:pt x="21566" y="21600"/>
                </a:lnTo>
                <a:close/>
              </a:path>
            </a:pathLst>
          </a:custGeom>
          <a:noFill/>
          <a:ln w="19050" cap="flat" cmpd="sng">
            <a:solidFill>
              <a:srgbClr val="CC0066"/>
            </a:solidFill>
            <a:prstDash val="solid"/>
            <a:headEnd type="none" w="med" len="med"/>
            <a:tailEnd type="stealth" w="lg" len="lg"/>
          </a:ln>
        </p:spPr>
        <p:txBody>
          <a:bodyPr/>
          <a:p>
            <a:endParaRPr lang="zh-CN" altLang="en-US"/>
          </a:p>
        </p:txBody>
      </p:sp>
      <p:sp>
        <p:nvSpPr>
          <p:cNvPr id="1008702" name="矩形 1008701"/>
          <p:cNvSpPr/>
          <p:nvPr/>
        </p:nvSpPr>
        <p:spPr>
          <a:xfrm>
            <a:off x="2344738" y="4322763"/>
            <a:ext cx="695325" cy="503237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>
                <a:solidFill>
                  <a:srgbClr val="CC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r>
              <a:rPr lang="en-US" altLang="zh-CN" sz="2700" b="1" baseline="0">
                <a:solidFill>
                  <a:srgbClr val="CC0066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700" b="1" baseline="0">
              <a:solidFill>
                <a:srgbClr val="CC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08725" name="组合 1008724"/>
          <p:cNvGrpSpPr/>
          <p:nvPr/>
        </p:nvGrpSpPr>
        <p:grpSpPr>
          <a:xfrm>
            <a:off x="5775325" y="3221038"/>
            <a:ext cx="1965325" cy="914400"/>
            <a:chOff x="3638" y="2114"/>
            <a:chExt cx="1238" cy="576"/>
          </a:xfrm>
        </p:grpSpPr>
        <p:grpSp>
          <p:nvGrpSpPr>
            <p:cNvPr id="1008704" name="组合 1008703"/>
            <p:cNvGrpSpPr/>
            <p:nvPr/>
          </p:nvGrpSpPr>
          <p:grpSpPr>
            <a:xfrm>
              <a:off x="3638" y="2114"/>
              <a:ext cx="222" cy="576"/>
              <a:chOff x="2293" y="3199"/>
              <a:chExt cx="222" cy="576"/>
            </a:xfrm>
          </p:grpSpPr>
          <p:sp>
            <p:nvSpPr>
              <p:cNvPr id="1008705" name="矩形 1008704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08706" name="直接连接符 1008705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008707" name="组合 1008706"/>
            <p:cNvGrpSpPr/>
            <p:nvPr/>
          </p:nvGrpSpPr>
          <p:grpSpPr>
            <a:xfrm>
              <a:off x="4146" y="2114"/>
              <a:ext cx="222" cy="576"/>
              <a:chOff x="2293" y="3199"/>
              <a:chExt cx="222" cy="576"/>
            </a:xfrm>
          </p:grpSpPr>
          <p:sp>
            <p:nvSpPr>
              <p:cNvPr id="1008708" name="矩形 1008707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08709" name="直接连接符 1008708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08710" name="矩形 1008709"/>
            <p:cNvSpPr/>
            <p:nvPr/>
          </p:nvSpPr>
          <p:spPr>
            <a:xfrm>
              <a:off x="3884" y="2228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08711" name="组合 1008710"/>
            <p:cNvGrpSpPr/>
            <p:nvPr/>
          </p:nvGrpSpPr>
          <p:grpSpPr>
            <a:xfrm>
              <a:off x="4654" y="2114"/>
              <a:ext cx="222" cy="576"/>
              <a:chOff x="2293" y="3199"/>
              <a:chExt cx="222" cy="576"/>
            </a:xfrm>
          </p:grpSpPr>
          <p:sp>
            <p:nvSpPr>
              <p:cNvPr id="1008712" name="矩形 1008711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08713" name="直接连接符 1008712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08714" name="矩形 1008713"/>
            <p:cNvSpPr/>
            <p:nvPr/>
          </p:nvSpPr>
          <p:spPr>
            <a:xfrm>
              <a:off x="4392" y="2228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008715" name="任意多边形 1008714"/>
          <p:cNvSpPr/>
          <p:nvPr/>
        </p:nvSpPr>
        <p:spPr>
          <a:xfrm>
            <a:off x="5929313" y="3027363"/>
            <a:ext cx="800100" cy="285750"/>
          </a:xfrm>
          <a:custGeom>
            <a:avLst/>
            <a:gdLst>
              <a:gd name="txL" fmla="*/ 0 w 43166"/>
              <a:gd name="txT" fmla="*/ 0 h 21600"/>
              <a:gd name="txR" fmla="*/ 43166 w 43166"/>
              <a:gd name="txB" fmla="*/ 21600 h 21600"/>
            </a:gdLst>
            <a:ahLst/>
            <a:cxnLst>
              <a:cxn ang="180">
                <a:pos x="0" y="20384"/>
              </a:cxn>
              <a:cxn ang="0">
                <a:pos x="43166" y="21600"/>
              </a:cxn>
              <a:cxn ang="90">
                <a:pos x="21566" y="21600"/>
              </a:cxn>
            </a:cxnLst>
            <a:rect l="txL" t="txT" r="txR" b="txB"/>
            <a:pathLst>
              <a:path w="43166" h="21600" fill="none">
                <a:moveTo>
                  <a:pt x="0" y="20384"/>
                </a:moveTo>
                <a:arcTo wR="21600" hR="21600" stAng="-10606368" swAng="10606368"/>
              </a:path>
              <a:path w="43166" h="21600" stroke="0">
                <a:moveTo>
                  <a:pt x="0" y="20384"/>
                </a:moveTo>
                <a:arcTo wR="21600" hR="21600" stAng="-10606368" swAng="10606368"/>
                <a:lnTo>
                  <a:pt x="21566" y="21600"/>
                </a:lnTo>
                <a:close/>
              </a:path>
            </a:pathLst>
          </a:custGeom>
          <a:noFill/>
          <a:ln w="19050" cap="flat" cmpd="sng">
            <a:solidFill>
              <a:srgbClr val="CC0066"/>
            </a:solidFill>
            <a:prstDash val="solid"/>
            <a:headEnd type="none" w="med" len="med"/>
            <a:tailEnd type="stealth" w="lg" len="lg"/>
          </a:ln>
        </p:spPr>
        <p:txBody>
          <a:bodyPr/>
          <a:p>
            <a:endParaRPr lang="zh-CN" altLang="en-US"/>
          </a:p>
        </p:txBody>
      </p:sp>
      <p:sp>
        <p:nvSpPr>
          <p:cNvPr id="1008716" name="矩形 1008715"/>
          <p:cNvSpPr/>
          <p:nvPr/>
        </p:nvSpPr>
        <p:spPr>
          <a:xfrm>
            <a:off x="5945188" y="2565400"/>
            <a:ext cx="695325" cy="503238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>
                <a:solidFill>
                  <a:srgbClr val="CC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700" b="1" baseline="0">
                <a:solidFill>
                  <a:srgbClr val="CC0066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700" b="1" baseline="0">
              <a:solidFill>
                <a:srgbClr val="CC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08717" name="任意多边形 1008716"/>
          <p:cNvSpPr/>
          <p:nvPr/>
        </p:nvSpPr>
        <p:spPr>
          <a:xfrm>
            <a:off x="6767513" y="3027363"/>
            <a:ext cx="800100" cy="285750"/>
          </a:xfrm>
          <a:custGeom>
            <a:avLst/>
            <a:gdLst>
              <a:gd name="txL" fmla="*/ 0 w 43166"/>
              <a:gd name="txT" fmla="*/ 0 h 21600"/>
              <a:gd name="txR" fmla="*/ 43166 w 43166"/>
              <a:gd name="txB" fmla="*/ 21600 h 21600"/>
            </a:gdLst>
            <a:ahLst/>
            <a:cxnLst>
              <a:cxn ang="180">
                <a:pos x="0" y="20384"/>
              </a:cxn>
              <a:cxn ang="0">
                <a:pos x="43166" y="21600"/>
              </a:cxn>
              <a:cxn ang="90">
                <a:pos x="21566" y="21600"/>
              </a:cxn>
            </a:cxnLst>
            <a:rect l="txL" t="txT" r="txR" b="txB"/>
            <a:pathLst>
              <a:path w="43166" h="21600" fill="none">
                <a:moveTo>
                  <a:pt x="0" y="20384"/>
                </a:moveTo>
                <a:arcTo wR="21600" hR="21600" stAng="-10606368" swAng="10606368"/>
              </a:path>
              <a:path w="43166" h="21600" stroke="0">
                <a:moveTo>
                  <a:pt x="0" y="20384"/>
                </a:moveTo>
                <a:arcTo wR="21600" hR="21600" stAng="-10606368" swAng="10606368"/>
                <a:lnTo>
                  <a:pt x="21566" y="21600"/>
                </a:lnTo>
                <a:close/>
              </a:path>
            </a:pathLst>
          </a:custGeom>
          <a:noFill/>
          <a:ln w="19050" cap="flat" cmpd="sng">
            <a:solidFill>
              <a:srgbClr val="CC0066"/>
            </a:solidFill>
            <a:prstDash val="solid"/>
            <a:headEnd type="none" w="med" len="med"/>
            <a:tailEnd type="stealth" w="lg" len="lg"/>
          </a:ln>
        </p:spPr>
        <p:txBody>
          <a:bodyPr/>
          <a:p>
            <a:endParaRPr lang="zh-CN" altLang="en-US"/>
          </a:p>
        </p:txBody>
      </p:sp>
      <p:sp>
        <p:nvSpPr>
          <p:cNvPr id="1008719" name="任意多边形 1008718"/>
          <p:cNvSpPr/>
          <p:nvPr/>
        </p:nvSpPr>
        <p:spPr>
          <a:xfrm flipV="1">
            <a:off x="5929313" y="4064000"/>
            <a:ext cx="800100" cy="285750"/>
          </a:xfrm>
          <a:custGeom>
            <a:avLst/>
            <a:gdLst>
              <a:gd name="txL" fmla="*/ 0 w 43166"/>
              <a:gd name="txT" fmla="*/ 0 h 21600"/>
              <a:gd name="txR" fmla="*/ 43166 w 43166"/>
              <a:gd name="txB" fmla="*/ 21600 h 21600"/>
            </a:gdLst>
            <a:ahLst/>
            <a:cxnLst>
              <a:cxn ang="180">
                <a:pos x="0" y="20384"/>
              </a:cxn>
              <a:cxn ang="0">
                <a:pos x="43166" y="21600"/>
              </a:cxn>
              <a:cxn ang="90">
                <a:pos x="21566" y="21600"/>
              </a:cxn>
            </a:cxnLst>
            <a:rect l="txL" t="txT" r="txR" b="txB"/>
            <a:pathLst>
              <a:path w="43166" h="21600" fill="none">
                <a:moveTo>
                  <a:pt x="0" y="20384"/>
                </a:moveTo>
                <a:arcTo wR="21600" hR="21600" stAng="-10606368" swAng="10606368"/>
              </a:path>
              <a:path w="43166" h="21600" stroke="0">
                <a:moveTo>
                  <a:pt x="0" y="20384"/>
                </a:moveTo>
                <a:arcTo wR="21600" hR="21600" stAng="-10606368" swAng="10606368"/>
                <a:lnTo>
                  <a:pt x="21566" y="21600"/>
                </a:lnTo>
                <a:close/>
              </a:path>
            </a:pathLst>
          </a:custGeom>
          <a:noFill/>
          <a:ln w="19050" cap="flat" cmpd="sng">
            <a:solidFill>
              <a:srgbClr val="CC0066"/>
            </a:solidFill>
            <a:prstDash val="solid"/>
            <a:headEnd type="none" w="med" len="med"/>
            <a:tailEnd type="stealth" w="lg" len="lg"/>
          </a:ln>
        </p:spPr>
        <p:txBody>
          <a:bodyPr/>
          <a:p>
            <a:endParaRPr lang="zh-CN" altLang="en-US"/>
          </a:p>
        </p:txBody>
      </p:sp>
      <p:sp>
        <p:nvSpPr>
          <p:cNvPr id="1008720" name="任意多边形 1008719"/>
          <p:cNvSpPr/>
          <p:nvPr/>
        </p:nvSpPr>
        <p:spPr>
          <a:xfrm flipV="1">
            <a:off x="6767513" y="4064000"/>
            <a:ext cx="800100" cy="285750"/>
          </a:xfrm>
          <a:custGeom>
            <a:avLst/>
            <a:gdLst>
              <a:gd name="txL" fmla="*/ 0 w 43166"/>
              <a:gd name="txT" fmla="*/ 0 h 21600"/>
              <a:gd name="txR" fmla="*/ 43166 w 43166"/>
              <a:gd name="txB" fmla="*/ 21600 h 21600"/>
            </a:gdLst>
            <a:ahLst/>
            <a:cxnLst>
              <a:cxn ang="180">
                <a:pos x="0" y="20384"/>
              </a:cxn>
              <a:cxn ang="0">
                <a:pos x="43166" y="21600"/>
              </a:cxn>
              <a:cxn ang="90">
                <a:pos x="21566" y="21600"/>
              </a:cxn>
            </a:cxnLst>
            <a:rect l="txL" t="txT" r="txR" b="txB"/>
            <a:pathLst>
              <a:path w="43166" h="21600" fill="none">
                <a:moveTo>
                  <a:pt x="0" y="20384"/>
                </a:moveTo>
                <a:arcTo wR="21600" hR="21600" stAng="-10606368" swAng="10606368"/>
              </a:path>
              <a:path w="43166" h="21600" stroke="0">
                <a:moveTo>
                  <a:pt x="0" y="20384"/>
                </a:moveTo>
                <a:arcTo wR="21600" hR="21600" stAng="-10606368" swAng="10606368"/>
                <a:lnTo>
                  <a:pt x="21566" y="21600"/>
                </a:lnTo>
                <a:close/>
              </a:path>
            </a:pathLst>
          </a:custGeom>
          <a:noFill/>
          <a:ln w="19050" cap="flat" cmpd="sng">
            <a:solidFill>
              <a:srgbClr val="CC0066"/>
            </a:solidFill>
            <a:prstDash val="solid"/>
            <a:headEnd type="none" w="med" len="med"/>
            <a:tailEnd type="stealth" w="lg" len="lg"/>
          </a:ln>
        </p:spPr>
        <p:txBody>
          <a:bodyPr/>
          <a:p>
            <a:endParaRPr lang="zh-CN" altLang="en-US"/>
          </a:p>
        </p:txBody>
      </p:sp>
      <p:sp>
        <p:nvSpPr>
          <p:cNvPr id="1008721" name="矩形 1008720"/>
          <p:cNvSpPr/>
          <p:nvPr/>
        </p:nvSpPr>
        <p:spPr>
          <a:xfrm>
            <a:off x="5945188" y="4322763"/>
            <a:ext cx="695325" cy="503237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>
                <a:solidFill>
                  <a:srgbClr val="CC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700" b="1" baseline="0">
                <a:solidFill>
                  <a:srgbClr val="CC0066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700" b="1" baseline="0">
              <a:solidFill>
                <a:srgbClr val="CC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08723" name="矩形 1008722"/>
          <p:cNvSpPr/>
          <p:nvPr/>
        </p:nvSpPr>
        <p:spPr>
          <a:xfrm>
            <a:off x="1908175" y="4786313"/>
            <a:ext cx="6194425" cy="124460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4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你还能举出几个这样的例子吗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4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根据上面的例子，可以得出什么规律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08728" name="组合 1008727"/>
          <p:cNvGrpSpPr/>
          <p:nvPr/>
        </p:nvGrpSpPr>
        <p:grpSpPr>
          <a:xfrm>
            <a:off x="1258888" y="1074738"/>
            <a:ext cx="5765800" cy="1490662"/>
            <a:chOff x="793" y="677"/>
            <a:chExt cx="3632" cy="939"/>
          </a:xfrm>
        </p:grpSpPr>
        <p:pic>
          <p:nvPicPr>
            <p:cNvPr id="1008727" name="图片 1008726" descr="P-036"/>
            <p:cNvPicPr>
              <a:picLocks noChangeAspect="1"/>
            </p:cNvPicPr>
            <p:nvPr/>
          </p:nvPicPr>
          <p:blipFill>
            <a:blip r:embed="rId2"/>
            <a:srcRect l="-3119" t="-10291" r="-5786" b="-3035"/>
            <a:stretch>
              <a:fillRect/>
            </a:stretch>
          </p:blipFill>
          <p:spPr>
            <a:xfrm>
              <a:off x="1715" y="753"/>
              <a:ext cx="2710" cy="80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08689" name="矩形 1008688"/>
            <p:cNvSpPr/>
            <p:nvPr/>
          </p:nvSpPr>
          <p:spPr>
            <a:xfrm>
              <a:off x="2008" y="792"/>
              <a:ext cx="2358" cy="732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它们的分子、分母各是按照什么规律变化的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?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1008726" name="图片 1008725" descr="小精灵-0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3" y="677"/>
              <a:ext cx="953" cy="93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008731" name="组合 1008730"/>
          <p:cNvGrpSpPr/>
          <p:nvPr/>
        </p:nvGrpSpPr>
        <p:grpSpPr>
          <a:xfrm>
            <a:off x="6732588" y="4365625"/>
            <a:ext cx="1317625" cy="503238"/>
            <a:chOff x="4257" y="1570"/>
            <a:chExt cx="830" cy="317"/>
          </a:xfrm>
        </p:grpSpPr>
        <p:sp>
          <p:nvSpPr>
            <p:cNvPr id="1008732" name="矩形 1008731"/>
            <p:cNvSpPr/>
            <p:nvPr/>
          </p:nvSpPr>
          <p:spPr>
            <a:xfrm>
              <a:off x="4529" y="1628"/>
              <a:ext cx="219" cy="219"/>
            </a:xfrm>
            <a:prstGeom prst="rect">
              <a:avLst/>
            </a:prstGeom>
            <a:solidFill>
              <a:schemeClr val="bg1"/>
            </a:solidFill>
            <a:ln w="22225" cap="flat" cmpd="sng">
              <a:solidFill>
                <a:srgbClr val="CC0099"/>
              </a:solidFill>
              <a:prstDash val="solid"/>
              <a:miter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08733" name="矩形 1008732"/>
            <p:cNvSpPr/>
            <p:nvPr/>
          </p:nvSpPr>
          <p:spPr>
            <a:xfrm>
              <a:off x="4257" y="1570"/>
              <a:ext cx="830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700" b="1" baseline="0">
                  <a:solidFill>
                    <a:srgbClr val="CC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÷</a:t>
              </a:r>
              <a:endParaRPr lang="en-US" altLang="zh-CN" sz="2700" b="1" baseline="0">
                <a:solidFill>
                  <a:srgbClr val="CC0066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08734" name="组合 1008733"/>
          <p:cNvGrpSpPr/>
          <p:nvPr/>
        </p:nvGrpSpPr>
        <p:grpSpPr>
          <a:xfrm>
            <a:off x="3132138" y="4365625"/>
            <a:ext cx="1317625" cy="503238"/>
            <a:chOff x="4257" y="1570"/>
            <a:chExt cx="830" cy="317"/>
          </a:xfrm>
        </p:grpSpPr>
        <p:sp>
          <p:nvSpPr>
            <p:cNvPr id="1008735" name="矩形 1008734"/>
            <p:cNvSpPr/>
            <p:nvPr/>
          </p:nvSpPr>
          <p:spPr>
            <a:xfrm>
              <a:off x="4529" y="1628"/>
              <a:ext cx="219" cy="219"/>
            </a:xfrm>
            <a:prstGeom prst="rect">
              <a:avLst/>
            </a:prstGeom>
            <a:solidFill>
              <a:schemeClr val="bg1"/>
            </a:solidFill>
            <a:ln w="22225" cap="flat" cmpd="sng">
              <a:solidFill>
                <a:srgbClr val="CC0099"/>
              </a:solidFill>
              <a:prstDash val="solid"/>
              <a:miter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08736" name="矩形 1008735"/>
            <p:cNvSpPr/>
            <p:nvPr/>
          </p:nvSpPr>
          <p:spPr>
            <a:xfrm>
              <a:off x="4257" y="1570"/>
              <a:ext cx="830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700" b="1" baseline="0">
                  <a:solidFill>
                    <a:srgbClr val="CC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×</a:t>
              </a:r>
              <a:endParaRPr lang="en-US" altLang="zh-CN" sz="2700" b="1" baseline="0">
                <a:solidFill>
                  <a:srgbClr val="CC0066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08737" name="组合 1008736"/>
          <p:cNvGrpSpPr/>
          <p:nvPr/>
        </p:nvGrpSpPr>
        <p:grpSpPr>
          <a:xfrm>
            <a:off x="3109913" y="2492375"/>
            <a:ext cx="1317625" cy="503238"/>
            <a:chOff x="4257" y="1570"/>
            <a:chExt cx="830" cy="317"/>
          </a:xfrm>
        </p:grpSpPr>
        <p:sp>
          <p:nvSpPr>
            <p:cNvPr id="1008738" name="矩形 1008737"/>
            <p:cNvSpPr/>
            <p:nvPr/>
          </p:nvSpPr>
          <p:spPr>
            <a:xfrm>
              <a:off x="4529" y="1628"/>
              <a:ext cx="219" cy="219"/>
            </a:xfrm>
            <a:prstGeom prst="rect">
              <a:avLst/>
            </a:prstGeom>
            <a:solidFill>
              <a:schemeClr val="bg1"/>
            </a:solidFill>
            <a:ln w="22225" cap="flat" cmpd="sng">
              <a:solidFill>
                <a:srgbClr val="CC0099"/>
              </a:solidFill>
              <a:prstDash val="solid"/>
              <a:miter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08739" name="矩形 1008738"/>
            <p:cNvSpPr/>
            <p:nvPr/>
          </p:nvSpPr>
          <p:spPr>
            <a:xfrm>
              <a:off x="4257" y="1570"/>
              <a:ext cx="830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700" b="1" baseline="0">
                  <a:solidFill>
                    <a:srgbClr val="CC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×</a:t>
              </a:r>
              <a:endParaRPr lang="en-US" altLang="zh-CN" sz="2700" b="1" baseline="0">
                <a:solidFill>
                  <a:srgbClr val="CC0066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008741" name="矩形 1008740"/>
          <p:cNvSpPr/>
          <p:nvPr/>
        </p:nvSpPr>
        <p:spPr>
          <a:xfrm>
            <a:off x="3538538" y="2492375"/>
            <a:ext cx="352425" cy="503238"/>
          </a:xfrm>
          <a:prstGeom prst="rect">
            <a:avLst/>
          </a:prstGeom>
          <a:noFill/>
          <a:ln w="22225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 dirty="0">
                <a:solidFill>
                  <a:srgbClr val="CC0066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700" b="1" baseline="0" dirty="0">
              <a:solidFill>
                <a:srgbClr val="CC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08743" name="矩形 1008742"/>
          <p:cNvSpPr/>
          <p:nvPr/>
        </p:nvSpPr>
        <p:spPr>
          <a:xfrm>
            <a:off x="3563938" y="4365625"/>
            <a:ext cx="352425" cy="503238"/>
          </a:xfrm>
          <a:prstGeom prst="rect">
            <a:avLst/>
          </a:prstGeom>
          <a:noFill/>
          <a:ln w="22225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 dirty="0">
                <a:solidFill>
                  <a:srgbClr val="CC0066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700" b="1" baseline="0" dirty="0">
              <a:solidFill>
                <a:srgbClr val="CC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08745" name="矩形 1008744"/>
          <p:cNvSpPr/>
          <p:nvPr/>
        </p:nvSpPr>
        <p:spPr>
          <a:xfrm>
            <a:off x="7215188" y="2471738"/>
            <a:ext cx="352425" cy="503237"/>
          </a:xfrm>
          <a:prstGeom prst="rect">
            <a:avLst/>
          </a:prstGeom>
          <a:noFill/>
          <a:ln w="22225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 dirty="0">
                <a:solidFill>
                  <a:srgbClr val="CC0066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700" b="1" baseline="0" dirty="0">
              <a:solidFill>
                <a:srgbClr val="CC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08747" name="矩形 1008746"/>
          <p:cNvSpPr/>
          <p:nvPr/>
        </p:nvSpPr>
        <p:spPr>
          <a:xfrm>
            <a:off x="7164388" y="4365625"/>
            <a:ext cx="352425" cy="503238"/>
          </a:xfrm>
          <a:prstGeom prst="rect">
            <a:avLst/>
          </a:prstGeom>
          <a:noFill/>
          <a:ln w="22225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 dirty="0">
                <a:solidFill>
                  <a:srgbClr val="CC0066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700" b="1" baseline="0" dirty="0">
              <a:solidFill>
                <a:srgbClr val="CC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0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08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08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0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08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08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08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08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08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08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00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008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008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00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008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008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008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008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1008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1008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008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72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00872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723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008723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8697" grpId="0"/>
      <p:bldP spid="1008702" grpId="0"/>
      <p:bldP spid="1008716" grpId="0"/>
      <p:bldP spid="1008721" grpId="0"/>
      <p:bldP spid="1008741" grpId="0"/>
      <p:bldP spid="1008743" grpId="0"/>
      <p:bldP spid="1008745" grpId="0"/>
      <p:bldP spid="1008747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07621" name="矩形 1007620"/>
          <p:cNvSpPr/>
          <p:nvPr/>
        </p:nvSpPr>
        <p:spPr>
          <a:xfrm>
            <a:off x="468313" y="1309688"/>
            <a:ext cx="8424862" cy="1327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分数的分子和分母同时乘或者除以相同的数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0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除外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，分数的大小不变。这叫做分数的</a:t>
            </a:r>
            <a:r>
              <a:rPr lang="zh-CN" altLang="en-US" sz="2700" b="1" baseline="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基本性质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47906" name="矩形 1147905"/>
          <p:cNvSpPr/>
          <p:nvPr/>
        </p:nvSpPr>
        <p:spPr>
          <a:xfrm>
            <a:off x="481013" y="1309688"/>
            <a:ext cx="8126412" cy="137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根据分数与除法的关系，以及整数除法中商的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变化规律，你能说明分数的基本性质吗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47912" name="组合 1147911"/>
          <p:cNvGrpSpPr/>
          <p:nvPr/>
        </p:nvGrpSpPr>
        <p:grpSpPr>
          <a:xfrm>
            <a:off x="1685925" y="3001963"/>
            <a:ext cx="5765800" cy="1463675"/>
            <a:chOff x="971" y="1891"/>
            <a:chExt cx="3632" cy="922"/>
          </a:xfrm>
        </p:grpSpPr>
        <p:pic>
          <p:nvPicPr>
            <p:cNvPr id="1147911" name="图片 1147910" descr="气泡-0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1" y="1979"/>
              <a:ext cx="2881" cy="6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47907" name="矩形 1147906"/>
            <p:cNvSpPr/>
            <p:nvPr/>
          </p:nvSpPr>
          <p:spPr>
            <a:xfrm>
              <a:off x="975" y="1933"/>
              <a:ext cx="2812" cy="732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你能把一个分数化成分母不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同而大小相同的分数吗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?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1147908" name="图片 1147907" descr="小精灵-0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48" y="1891"/>
              <a:ext cx="655" cy="92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med">
    <p:wipe dir="r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09759" name="组合 1009758"/>
          <p:cNvGrpSpPr/>
          <p:nvPr/>
        </p:nvGrpSpPr>
        <p:grpSpPr>
          <a:xfrm>
            <a:off x="3105150" y="2778125"/>
            <a:ext cx="871538" cy="914400"/>
            <a:chOff x="1956" y="1750"/>
            <a:chExt cx="549" cy="576"/>
          </a:xfrm>
        </p:grpSpPr>
        <p:sp>
          <p:nvSpPr>
            <p:cNvPr id="1009758" name="矩形 1009757"/>
            <p:cNvSpPr/>
            <p:nvPr/>
          </p:nvSpPr>
          <p:spPr>
            <a:xfrm>
              <a:off x="2245" y="1822"/>
              <a:ext cx="198" cy="202"/>
            </a:xfrm>
            <a:prstGeom prst="rect">
              <a:avLst/>
            </a:prstGeom>
            <a:solidFill>
              <a:schemeClr val="bg1"/>
            </a:solidFill>
            <a:ln w="22225" cap="flat" cmpd="sng">
              <a:solidFill>
                <a:srgbClr val="CC3399"/>
              </a:solidFill>
              <a:prstDash val="solid"/>
              <a:miter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009722" name="组合 1009721"/>
            <p:cNvGrpSpPr/>
            <p:nvPr/>
          </p:nvGrpSpPr>
          <p:grpSpPr>
            <a:xfrm>
              <a:off x="1956" y="1750"/>
              <a:ext cx="549" cy="576"/>
              <a:chOff x="1957" y="1705"/>
              <a:chExt cx="549" cy="576"/>
            </a:xfrm>
          </p:grpSpPr>
          <p:sp>
            <p:nvSpPr>
              <p:cNvPr id="1009717" name="矩形 1009716"/>
              <p:cNvSpPr/>
              <p:nvPr/>
            </p:nvSpPr>
            <p:spPr>
              <a:xfrm>
                <a:off x="1957" y="1834"/>
                <a:ext cx="237" cy="317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=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grpSp>
            <p:nvGrpSpPr>
              <p:cNvPr id="1009719" name="组合 1009718"/>
              <p:cNvGrpSpPr/>
              <p:nvPr/>
            </p:nvGrpSpPr>
            <p:grpSpPr>
              <a:xfrm>
                <a:off x="2176" y="1705"/>
                <a:ext cx="330" cy="576"/>
                <a:chOff x="1519" y="742"/>
                <a:chExt cx="330" cy="576"/>
              </a:xfrm>
            </p:grpSpPr>
            <p:sp>
              <p:nvSpPr>
                <p:cNvPr id="1009720" name="矩形 1009719"/>
                <p:cNvSpPr/>
                <p:nvPr/>
              </p:nvSpPr>
              <p:spPr>
                <a:xfrm>
                  <a:off x="1519" y="742"/>
                  <a:ext cx="330" cy="576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 lIns="90000" tIns="46800" rIns="90000" bIns="46800" anchor="t">
                  <a:spAutoFit/>
                </a:bodyPr>
                <a:p>
                  <a:pPr lvl="0" algn="ctr"/>
                  <a:endPara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 algn="ctr"/>
                  <a:r>
                    <a:rPr lang="en-US" altLang="zh-CN" sz="27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12</a:t>
                  </a:r>
                  <a:endPara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009721" name="直接连接符 1009720"/>
                <p:cNvSpPr/>
                <p:nvPr/>
              </p:nvSpPr>
              <p:spPr>
                <a:xfrm>
                  <a:off x="1553" y="1043"/>
                  <a:ext cx="263" cy="0"/>
                </a:xfrm>
                <a:prstGeom prst="line">
                  <a:avLst/>
                </a:prstGeom>
                <a:ln w="158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</p:grpSp>
      </p:grpSp>
      <p:sp>
        <p:nvSpPr>
          <p:cNvPr id="1009669" name="矩形 1009668"/>
          <p:cNvSpPr/>
          <p:nvPr/>
        </p:nvSpPr>
        <p:spPr>
          <a:xfrm>
            <a:off x="1403350" y="1538288"/>
            <a:ext cx="7559675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把     和       化成分母是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12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而大小不变的分数。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09690" name="组合 1009689"/>
          <p:cNvGrpSpPr/>
          <p:nvPr/>
        </p:nvGrpSpPr>
        <p:grpSpPr>
          <a:xfrm>
            <a:off x="1885950" y="1506538"/>
            <a:ext cx="352425" cy="914400"/>
            <a:chOff x="2293" y="3199"/>
            <a:chExt cx="222" cy="576"/>
          </a:xfrm>
        </p:grpSpPr>
        <p:sp>
          <p:nvSpPr>
            <p:cNvPr id="1009691" name="矩形 1009690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09692" name="直接连接符 1009691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09700" name="组合 1009699"/>
          <p:cNvGrpSpPr/>
          <p:nvPr/>
        </p:nvGrpSpPr>
        <p:grpSpPr>
          <a:xfrm>
            <a:off x="1546225" y="2801938"/>
            <a:ext cx="352425" cy="914400"/>
            <a:chOff x="2293" y="3199"/>
            <a:chExt cx="222" cy="576"/>
          </a:xfrm>
        </p:grpSpPr>
        <p:sp>
          <p:nvSpPr>
            <p:cNvPr id="1009701" name="矩形 1009700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09702" name="直接连接符 1009701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09751" name="组合 1009750"/>
          <p:cNvGrpSpPr/>
          <p:nvPr/>
        </p:nvGrpSpPr>
        <p:grpSpPr>
          <a:xfrm>
            <a:off x="1792288" y="2755900"/>
            <a:ext cx="1411287" cy="914400"/>
            <a:chOff x="1180" y="1736"/>
            <a:chExt cx="889" cy="576"/>
          </a:xfrm>
        </p:grpSpPr>
        <p:grpSp>
          <p:nvGrpSpPr>
            <p:cNvPr id="1009750" name="组合 1009749"/>
            <p:cNvGrpSpPr/>
            <p:nvPr/>
          </p:nvGrpSpPr>
          <p:grpSpPr>
            <a:xfrm>
              <a:off x="1251" y="1736"/>
              <a:ext cx="818" cy="576"/>
              <a:chOff x="1251" y="1736"/>
              <a:chExt cx="818" cy="576"/>
            </a:xfrm>
          </p:grpSpPr>
          <p:sp>
            <p:nvSpPr>
              <p:cNvPr id="1009749" name="矩形 1009748"/>
              <p:cNvSpPr/>
              <p:nvPr/>
            </p:nvSpPr>
            <p:spPr>
              <a:xfrm>
                <a:off x="1754" y="1800"/>
                <a:ext cx="198" cy="202"/>
              </a:xfrm>
              <a:prstGeom prst="rect">
                <a:avLst/>
              </a:prstGeom>
              <a:solidFill>
                <a:schemeClr val="bg1"/>
              </a:solidFill>
              <a:ln w="22225" cap="flat" cmpd="sng">
                <a:solidFill>
                  <a:srgbClr val="CC3399"/>
                </a:solidFill>
                <a:prstDash val="solid"/>
                <a:miter/>
                <a:headEnd type="none" w="med" len="med"/>
                <a:tailEnd type="none" w="med" len="lg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09705" name="矩形 1009704"/>
              <p:cNvSpPr/>
              <p:nvPr/>
            </p:nvSpPr>
            <p:spPr>
              <a:xfrm>
                <a:off x="1251" y="1736"/>
                <a:ext cx="818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  2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09706" name="直接连接符 1009705"/>
              <p:cNvSpPr/>
              <p:nvPr/>
            </p:nvSpPr>
            <p:spPr>
              <a:xfrm>
                <a:off x="1396" y="2040"/>
                <a:ext cx="577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09707" name="矩形 1009706"/>
            <p:cNvSpPr/>
            <p:nvPr/>
          </p:nvSpPr>
          <p:spPr>
            <a:xfrm>
              <a:off x="1180" y="1879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09716" name="组合 1009715"/>
          <p:cNvGrpSpPr/>
          <p:nvPr/>
        </p:nvGrpSpPr>
        <p:grpSpPr>
          <a:xfrm>
            <a:off x="2640013" y="1506538"/>
            <a:ext cx="523875" cy="914400"/>
            <a:chOff x="1519" y="757"/>
            <a:chExt cx="330" cy="576"/>
          </a:xfrm>
        </p:grpSpPr>
        <p:sp>
          <p:nvSpPr>
            <p:cNvPr id="1009714" name="矩形 1009713"/>
            <p:cNvSpPr/>
            <p:nvPr/>
          </p:nvSpPr>
          <p:spPr>
            <a:xfrm>
              <a:off x="1519" y="757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10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24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09715" name="直接连接符 1009714"/>
            <p:cNvSpPr/>
            <p:nvPr/>
          </p:nvSpPr>
          <p:spPr>
            <a:xfrm>
              <a:off x="1553" y="1043"/>
              <a:ext cx="263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09737" name="组合 1009736"/>
          <p:cNvGrpSpPr/>
          <p:nvPr/>
        </p:nvGrpSpPr>
        <p:grpSpPr>
          <a:xfrm>
            <a:off x="5291138" y="2801938"/>
            <a:ext cx="523875" cy="914400"/>
            <a:chOff x="1519" y="757"/>
            <a:chExt cx="330" cy="576"/>
          </a:xfrm>
        </p:grpSpPr>
        <p:sp>
          <p:nvSpPr>
            <p:cNvPr id="1009738" name="矩形 1009737"/>
            <p:cNvSpPr/>
            <p:nvPr/>
          </p:nvSpPr>
          <p:spPr>
            <a:xfrm>
              <a:off x="1519" y="757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10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24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09739" name="直接连接符 1009738"/>
            <p:cNvSpPr/>
            <p:nvPr/>
          </p:nvSpPr>
          <p:spPr>
            <a:xfrm>
              <a:off x="1553" y="1043"/>
              <a:ext cx="263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09743" name="组合 1009742"/>
          <p:cNvGrpSpPr/>
          <p:nvPr/>
        </p:nvGrpSpPr>
        <p:grpSpPr>
          <a:xfrm>
            <a:off x="611188" y="1635125"/>
            <a:ext cx="1025525" cy="569913"/>
            <a:chOff x="585" y="1319"/>
            <a:chExt cx="646" cy="359"/>
          </a:xfrm>
        </p:grpSpPr>
        <p:pic>
          <p:nvPicPr>
            <p:cNvPr id="1009744" name="图片 1009743" descr="小鱼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5" y="1319"/>
              <a:ext cx="515" cy="3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09745" name="矩形 1009744"/>
            <p:cNvSpPr/>
            <p:nvPr/>
          </p:nvSpPr>
          <p:spPr>
            <a:xfrm>
              <a:off x="745" y="1338"/>
              <a:ext cx="48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buClrTx/>
              </a:pPr>
              <a:r>
                <a:rPr lang="en-US" altLang="zh-CN" sz="2800" b="1" baseline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2</a:t>
              </a:r>
              <a:endParaRPr lang="en-US" altLang="zh-CN" sz="2800" b="1" baseline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1009793" name="组合 1009792"/>
          <p:cNvGrpSpPr/>
          <p:nvPr/>
        </p:nvGrpSpPr>
        <p:grpSpPr>
          <a:xfrm>
            <a:off x="5780088" y="2636838"/>
            <a:ext cx="2105025" cy="1079500"/>
            <a:chOff x="3641" y="1661"/>
            <a:chExt cx="1326" cy="680"/>
          </a:xfrm>
        </p:grpSpPr>
        <p:sp>
          <p:nvSpPr>
            <p:cNvPr id="1009729" name="矩形 1009728"/>
            <p:cNvSpPr/>
            <p:nvPr/>
          </p:nvSpPr>
          <p:spPr>
            <a:xfrm>
              <a:off x="3641" y="1879"/>
              <a:ext cx="509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09776" name="组合 1009775"/>
            <p:cNvGrpSpPr/>
            <p:nvPr/>
          </p:nvGrpSpPr>
          <p:grpSpPr>
            <a:xfrm>
              <a:off x="3833" y="1661"/>
              <a:ext cx="1134" cy="680"/>
              <a:chOff x="3061" y="2387"/>
              <a:chExt cx="1134" cy="680"/>
            </a:xfrm>
          </p:grpSpPr>
          <p:sp>
            <p:nvSpPr>
              <p:cNvPr id="1009728" name="直接连接符 1009727"/>
              <p:cNvSpPr/>
              <p:nvPr/>
            </p:nvSpPr>
            <p:spPr>
              <a:xfrm>
                <a:off x="3097" y="2750"/>
                <a:ext cx="862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009727" name="矩形 1009726"/>
              <p:cNvSpPr/>
              <p:nvPr/>
            </p:nvSpPr>
            <p:spPr>
              <a:xfrm>
                <a:off x="3061" y="2387"/>
                <a:ext cx="1134" cy="68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>
                  <a:lnSpc>
                    <a:spcPct val="120000"/>
                  </a:lnSpc>
                </a:pP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120000"/>
                  </a:lnSpc>
                </a:pP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24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grpSp>
            <p:nvGrpSpPr>
              <p:cNvPr id="1009762" name="组合 1009761"/>
              <p:cNvGrpSpPr/>
              <p:nvPr/>
            </p:nvGrpSpPr>
            <p:grpSpPr>
              <a:xfrm>
                <a:off x="3346" y="2734"/>
                <a:ext cx="536" cy="317"/>
                <a:chOff x="3890" y="2523"/>
                <a:chExt cx="536" cy="317"/>
              </a:xfrm>
            </p:grpSpPr>
            <p:sp>
              <p:nvSpPr>
                <p:cNvPr id="1009760" name="椭圆 1009759"/>
                <p:cNvSpPr/>
                <p:nvPr/>
              </p:nvSpPr>
              <p:spPr>
                <a:xfrm>
                  <a:off x="3923" y="2568"/>
                  <a:ext cx="260" cy="268"/>
                </a:xfrm>
                <a:prstGeom prst="ellipse">
                  <a:avLst/>
                </a:prstGeom>
                <a:solidFill>
                  <a:schemeClr val="bg1">
                    <a:alpha val="89999"/>
                  </a:schemeClr>
                </a:solidFill>
                <a:ln w="22225" cap="flat" cmpd="sng">
                  <a:solidFill>
                    <a:srgbClr val="3399FF"/>
                  </a:solidFill>
                  <a:prstDash val="solid"/>
                  <a:headEnd type="none" w="med" len="med"/>
                  <a:tailEnd type="none" w="med" len="lg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09761" name="矩形 1009760"/>
                <p:cNvSpPr/>
                <p:nvPr/>
              </p:nvSpPr>
              <p:spPr>
                <a:xfrm>
                  <a:off x="3890" y="2523"/>
                  <a:ext cx="536" cy="317"/>
                </a:xfrm>
                <a:prstGeom prst="rect">
                  <a:avLst/>
                </a:prstGeom>
                <a:noFill/>
                <a:ln w="22225">
                  <a:noFill/>
                </a:ln>
              </p:spPr>
              <p:txBody>
                <a:bodyPr lIns="90000" tIns="46800" rIns="90000" bIns="46800">
                  <a:spAutoFit/>
                </a:bodyPr>
                <a:p>
                  <a:pPr lvl="0"/>
                  <a:r>
                    <a:rPr lang="en-US" altLang="zh-CN" sz="27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÷</a:t>
                  </a:r>
                  <a:endPara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009763" name="组合 1009762"/>
              <p:cNvGrpSpPr/>
              <p:nvPr/>
            </p:nvGrpSpPr>
            <p:grpSpPr>
              <a:xfrm>
                <a:off x="3346" y="2395"/>
                <a:ext cx="536" cy="317"/>
                <a:chOff x="3890" y="2523"/>
                <a:chExt cx="536" cy="317"/>
              </a:xfrm>
            </p:grpSpPr>
            <p:sp>
              <p:nvSpPr>
                <p:cNvPr id="1009764" name="椭圆 1009763"/>
                <p:cNvSpPr/>
                <p:nvPr/>
              </p:nvSpPr>
              <p:spPr>
                <a:xfrm>
                  <a:off x="3923" y="2568"/>
                  <a:ext cx="260" cy="268"/>
                </a:xfrm>
                <a:prstGeom prst="ellipse">
                  <a:avLst/>
                </a:prstGeom>
                <a:solidFill>
                  <a:schemeClr val="bg1">
                    <a:alpha val="89999"/>
                  </a:schemeClr>
                </a:solidFill>
                <a:ln w="22225" cap="flat" cmpd="sng">
                  <a:solidFill>
                    <a:srgbClr val="3399FF"/>
                  </a:solidFill>
                  <a:prstDash val="solid"/>
                  <a:headEnd type="none" w="med" len="med"/>
                  <a:tailEnd type="none" w="med" len="lg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09765" name="矩形 1009764"/>
                <p:cNvSpPr/>
                <p:nvPr/>
              </p:nvSpPr>
              <p:spPr>
                <a:xfrm>
                  <a:off x="3890" y="2523"/>
                  <a:ext cx="536" cy="317"/>
                </a:xfrm>
                <a:prstGeom prst="rect">
                  <a:avLst/>
                </a:prstGeom>
                <a:noFill/>
                <a:ln w="22225">
                  <a:noFill/>
                </a:ln>
              </p:spPr>
              <p:txBody>
                <a:bodyPr lIns="90000" tIns="46800" rIns="90000" bIns="46800">
                  <a:spAutoFit/>
                </a:bodyPr>
                <a:p>
                  <a:pPr lvl="0"/>
                  <a:r>
                    <a:rPr lang="en-US" altLang="zh-CN" sz="27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÷</a:t>
                  </a:r>
                  <a:endPara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009770" name="组合 1009769"/>
              <p:cNvGrpSpPr/>
              <p:nvPr/>
            </p:nvGrpSpPr>
            <p:grpSpPr>
              <a:xfrm>
                <a:off x="3696" y="2432"/>
                <a:ext cx="452" cy="317"/>
                <a:chOff x="4142" y="2639"/>
                <a:chExt cx="452" cy="317"/>
              </a:xfrm>
            </p:grpSpPr>
            <p:sp>
              <p:nvSpPr>
                <p:cNvPr id="1009754" name="矩形 1009753"/>
                <p:cNvSpPr/>
                <p:nvPr/>
              </p:nvSpPr>
              <p:spPr>
                <a:xfrm>
                  <a:off x="4150" y="2704"/>
                  <a:ext cx="198" cy="202"/>
                </a:xfrm>
                <a:prstGeom prst="rect">
                  <a:avLst/>
                </a:prstGeom>
                <a:solidFill>
                  <a:schemeClr val="bg1"/>
                </a:solidFill>
                <a:ln w="22225" cap="flat" cmpd="sng">
                  <a:solidFill>
                    <a:srgbClr val="CC3399"/>
                  </a:solidFill>
                  <a:prstDash val="solid"/>
                  <a:miter/>
                  <a:headEnd type="none" w="med" len="med"/>
                  <a:tailEnd type="none" w="med" len="lg"/>
                </a:ln>
              </p:spPr>
              <p:txBody>
                <a:bodyPr wrap="none" lIns="90000" tIns="46800" rIns="90000" bIns="46800" anchor="ctr"/>
                <a:p>
                  <a:pPr lvl="0" algn="ctr"/>
                  <a:endParaRPr sz="2400" b="1" baseline="30000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009769" name="矩形 1009768"/>
                <p:cNvSpPr/>
                <p:nvPr/>
              </p:nvSpPr>
              <p:spPr>
                <a:xfrm>
                  <a:off x="4142" y="2639"/>
                  <a:ext cx="452" cy="317"/>
                </a:xfrm>
                <a:prstGeom prst="rect">
                  <a:avLst/>
                </a:prstGeom>
                <a:noFill/>
                <a:ln w="22225">
                  <a:noFill/>
                </a:ln>
              </p:spPr>
              <p:txBody>
                <a:bodyPr lIns="90000" tIns="46800" rIns="90000" bIns="46800">
                  <a:spAutoFit/>
                </a:bodyPr>
                <a:p>
                  <a:pPr lvl="0"/>
                  <a:endParaRPr sz="2700" b="1" baseline="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</p:grpSp>
          <p:grpSp>
            <p:nvGrpSpPr>
              <p:cNvPr id="1009771" name="组合 1009770"/>
              <p:cNvGrpSpPr/>
              <p:nvPr/>
            </p:nvGrpSpPr>
            <p:grpSpPr>
              <a:xfrm>
                <a:off x="3696" y="2750"/>
                <a:ext cx="452" cy="317"/>
                <a:chOff x="4142" y="2639"/>
                <a:chExt cx="452" cy="317"/>
              </a:xfrm>
            </p:grpSpPr>
            <p:sp>
              <p:nvSpPr>
                <p:cNvPr id="1009772" name="矩形 1009771"/>
                <p:cNvSpPr/>
                <p:nvPr/>
              </p:nvSpPr>
              <p:spPr>
                <a:xfrm>
                  <a:off x="4150" y="2704"/>
                  <a:ext cx="198" cy="202"/>
                </a:xfrm>
                <a:prstGeom prst="rect">
                  <a:avLst/>
                </a:prstGeom>
                <a:solidFill>
                  <a:schemeClr val="bg1"/>
                </a:solidFill>
                <a:ln w="22225" cap="flat" cmpd="sng">
                  <a:solidFill>
                    <a:srgbClr val="CC3399"/>
                  </a:solidFill>
                  <a:prstDash val="solid"/>
                  <a:miter/>
                  <a:headEnd type="none" w="med" len="med"/>
                  <a:tailEnd type="none" w="med" len="lg"/>
                </a:ln>
              </p:spPr>
              <p:txBody>
                <a:bodyPr wrap="none" lIns="90000" tIns="46800" rIns="90000" bIns="46800" anchor="ctr"/>
                <a:p>
                  <a:pPr lvl="0" algn="ctr"/>
                  <a:endParaRPr sz="2400" b="1" baseline="30000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009773" name="矩形 1009772"/>
                <p:cNvSpPr/>
                <p:nvPr/>
              </p:nvSpPr>
              <p:spPr>
                <a:xfrm>
                  <a:off x="4142" y="2639"/>
                  <a:ext cx="452" cy="317"/>
                </a:xfrm>
                <a:prstGeom prst="rect">
                  <a:avLst/>
                </a:prstGeom>
                <a:noFill/>
                <a:ln w="22225">
                  <a:noFill/>
                </a:ln>
              </p:spPr>
              <p:txBody>
                <a:bodyPr lIns="90000" tIns="46800" rIns="90000" bIns="46800">
                  <a:spAutoFit/>
                </a:bodyPr>
                <a:p>
                  <a:pPr lvl="0"/>
                  <a:endParaRPr sz="2700" b="1" baseline="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</p:grpSp>
        </p:grpSp>
      </p:grpSp>
      <p:grpSp>
        <p:nvGrpSpPr>
          <p:cNvPr id="1009792" name="组合 1009791"/>
          <p:cNvGrpSpPr/>
          <p:nvPr/>
        </p:nvGrpSpPr>
        <p:grpSpPr>
          <a:xfrm>
            <a:off x="7491413" y="2771775"/>
            <a:ext cx="1158875" cy="914400"/>
            <a:chOff x="4719" y="1746"/>
            <a:chExt cx="730" cy="576"/>
          </a:xfrm>
        </p:grpSpPr>
        <p:grpSp>
          <p:nvGrpSpPr>
            <p:cNvPr id="1009742" name="组合 1009741"/>
            <p:cNvGrpSpPr/>
            <p:nvPr/>
          </p:nvGrpSpPr>
          <p:grpSpPr>
            <a:xfrm>
              <a:off x="4719" y="1746"/>
              <a:ext cx="549" cy="576"/>
              <a:chOff x="2059" y="2553"/>
              <a:chExt cx="549" cy="576"/>
            </a:xfrm>
          </p:grpSpPr>
          <p:sp>
            <p:nvSpPr>
              <p:cNvPr id="1009731" name="矩形 1009730"/>
              <p:cNvSpPr/>
              <p:nvPr/>
            </p:nvSpPr>
            <p:spPr>
              <a:xfrm>
                <a:off x="2059" y="2682"/>
                <a:ext cx="237" cy="317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=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grpSp>
            <p:nvGrpSpPr>
              <p:cNvPr id="1009732" name="组合 1009731"/>
              <p:cNvGrpSpPr/>
              <p:nvPr/>
            </p:nvGrpSpPr>
            <p:grpSpPr>
              <a:xfrm>
                <a:off x="2278" y="2553"/>
                <a:ext cx="330" cy="576"/>
                <a:chOff x="1519" y="742"/>
                <a:chExt cx="330" cy="576"/>
              </a:xfrm>
            </p:grpSpPr>
            <p:sp>
              <p:nvSpPr>
                <p:cNvPr id="1009733" name="矩形 1009732"/>
                <p:cNvSpPr/>
                <p:nvPr/>
              </p:nvSpPr>
              <p:spPr>
                <a:xfrm>
                  <a:off x="1519" y="742"/>
                  <a:ext cx="330" cy="576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 lIns="90000" tIns="46800" rIns="90000" bIns="46800" anchor="t">
                  <a:spAutoFit/>
                </a:bodyPr>
                <a:p>
                  <a:pPr lvl="0" algn="ctr"/>
                  <a:endPara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 algn="ctr"/>
                  <a:r>
                    <a:rPr lang="en-US" altLang="zh-CN" sz="2700" b="1" baseline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12</a:t>
                  </a:r>
                  <a:endPara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009734" name="直接连接符 1009733"/>
                <p:cNvSpPr/>
                <p:nvPr/>
              </p:nvSpPr>
              <p:spPr>
                <a:xfrm>
                  <a:off x="1553" y="1043"/>
                  <a:ext cx="263" cy="0"/>
                </a:xfrm>
                <a:prstGeom prst="line">
                  <a:avLst/>
                </a:prstGeom>
                <a:ln w="158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</p:grpSp>
        <p:grpSp>
          <p:nvGrpSpPr>
            <p:cNvPr id="1009786" name="组合 1009785"/>
            <p:cNvGrpSpPr/>
            <p:nvPr/>
          </p:nvGrpSpPr>
          <p:grpSpPr>
            <a:xfrm>
              <a:off x="4997" y="1752"/>
              <a:ext cx="452" cy="317"/>
              <a:chOff x="4142" y="2639"/>
              <a:chExt cx="452" cy="317"/>
            </a:xfrm>
          </p:grpSpPr>
          <p:sp>
            <p:nvSpPr>
              <p:cNvPr id="1009787" name="矩形 1009786"/>
              <p:cNvSpPr/>
              <p:nvPr/>
            </p:nvSpPr>
            <p:spPr>
              <a:xfrm>
                <a:off x="4150" y="2704"/>
                <a:ext cx="198" cy="202"/>
              </a:xfrm>
              <a:prstGeom prst="rect">
                <a:avLst/>
              </a:prstGeom>
              <a:solidFill>
                <a:schemeClr val="bg1"/>
              </a:solidFill>
              <a:ln w="22225" cap="flat" cmpd="sng">
                <a:solidFill>
                  <a:srgbClr val="CC3399"/>
                </a:solidFill>
                <a:prstDash val="solid"/>
                <a:miter/>
                <a:headEnd type="none" w="med" len="med"/>
                <a:tailEnd type="none" w="med" len="lg"/>
              </a:ln>
            </p:spPr>
            <p:txBody>
              <a:bodyPr wrap="none" lIns="90000" tIns="46800" rIns="90000" bIns="46800" anchor="ctr"/>
              <a:p>
                <a:pPr lvl="0" algn="ctr"/>
                <a:endParaRPr sz="2400" b="1" baseline="3000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09788" name="矩形 1009787"/>
              <p:cNvSpPr/>
              <p:nvPr/>
            </p:nvSpPr>
            <p:spPr>
              <a:xfrm>
                <a:off x="4142" y="2639"/>
                <a:ext cx="452" cy="317"/>
              </a:xfrm>
              <a:prstGeom prst="rect">
                <a:avLst/>
              </a:prstGeom>
              <a:noFill/>
              <a:ln w="22225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/>
                <a:endParaRPr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</p:grpSp>
      <p:sp>
        <p:nvSpPr>
          <p:cNvPr id="1009795" name="矩形 1009794"/>
          <p:cNvSpPr/>
          <p:nvPr/>
        </p:nvSpPr>
        <p:spPr>
          <a:xfrm>
            <a:off x="3535363" y="2781300"/>
            <a:ext cx="352425" cy="503238"/>
          </a:xfrm>
          <a:prstGeom prst="rect">
            <a:avLst/>
          </a:prstGeom>
          <a:noFill/>
          <a:ln w="22225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8</a:t>
            </a:r>
            <a:endParaRPr lang="en-US" altLang="zh-CN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09797" name="矩形 1009796"/>
          <p:cNvSpPr/>
          <p:nvPr/>
        </p:nvSpPr>
        <p:spPr>
          <a:xfrm>
            <a:off x="7092950" y="3213100"/>
            <a:ext cx="352425" cy="503238"/>
          </a:xfrm>
          <a:prstGeom prst="rect">
            <a:avLst/>
          </a:prstGeom>
          <a:noFill/>
          <a:ln w="22225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09799" name="矩形 1009798"/>
          <p:cNvSpPr/>
          <p:nvPr/>
        </p:nvSpPr>
        <p:spPr>
          <a:xfrm>
            <a:off x="7092950" y="2709863"/>
            <a:ext cx="352425" cy="503237"/>
          </a:xfrm>
          <a:prstGeom prst="rect">
            <a:avLst/>
          </a:prstGeom>
          <a:noFill/>
          <a:ln w="22225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09801" name="矩形 1009800"/>
          <p:cNvSpPr/>
          <p:nvPr/>
        </p:nvSpPr>
        <p:spPr>
          <a:xfrm>
            <a:off x="7899400" y="2781300"/>
            <a:ext cx="352425" cy="503238"/>
          </a:xfrm>
          <a:prstGeom prst="rect">
            <a:avLst/>
          </a:prstGeom>
          <a:noFill/>
          <a:ln w="22225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</a:t>
            </a:r>
            <a:endParaRPr lang="en-US" altLang="zh-CN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09803" name="矩形 1009802"/>
          <p:cNvSpPr/>
          <p:nvPr/>
        </p:nvSpPr>
        <p:spPr>
          <a:xfrm>
            <a:off x="2670175" y="2767013"/>
            <a:ext cx="352425" cy="503237"/>
          </a:xfrm>
          <a:prstGeom prst="rect">
            <a:avLst/>
          </a:prstGeom>
          <a:noFill/>
          <a:ln w="22225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endParaRPr lang="en-US" altLang="zh-CN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9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09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09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09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09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795" grpId="0"/>
      <p:bldP spid="1009797" grpId="0"/>
      <p:bldP spid="1009799" grpId="0"/>
      <p:bldP spid="1009801" grpId="0"/>
      <p:bldP spid="1009803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10690" name="矩形 1010689"/>
          <p:cNvSpPr/>
          <p:nvPr/>
        </p:nvSpPr>
        <p:spPr>
          <a:xfrm>
            <a:off x="796925" y="1571625"/>
            <a:ext cx="53657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1. 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10738" name="组合 1010737"/>
          <p:cNvGrpSpPr/>
          <p:nvPr/>
        </p:nvGrpSpPr>
        <p:grpSpPr>
          <a:xfrm>
            <a:off x="1404938" y="1557338"/>
            <a:ext cx="1474787" cy="946150"/>
            <a:chOff x="793" y="1246"/>
            <a:chExt cx="929" cy="596"/>
          </a:xfrm>
        </p:grpSpPr>
        <p:grpSp>
          <p:nvGrpSpPr>
            <p:cNvPr id="1010695" name="组合 1010694"/>
            <p:cNvGrpSpPr/>
            <p:nvPr/>
          </p:nvGrpSpPr>
          <p:grpSpPr>
            <a:xfrm>
              <a:off x="793" y="1246"/>
              <a:ext cx="226" cy="596"/>
              <a:chOff x="2293" y="3190"/>
              <a:chExt cx="226" cy="596"/>
            </a:xfrm>
          </p:grpSpPr>
          <p:sp>
            <p:nvSpPr>
              <p:cNvPr id="1010696" name="矩形 1010695"/>
              <p:cNvSpPr/>
              <p:nvPr/>
            </p:nvSpPr>
            <p:spPr>
              <a:xfrm>
                <a:off x="2293" y="3190"/>
                <a:ext cx="226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10697" name="直接连接符 1010696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10719" name="矩形 1010718"/>
            <p:cNvSpPr/>
            <p:nvPr/>
          </p:nvSpPr>
          <p:spPr>
            <a:xfrm>
              <a:off x="975" y="1255"/>
              <a:ext cx="338" cy="4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lnSpc>
                  <a:spcPct val="150000"/>
                </a:lnSpc>
              </a:pPr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= 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10723" name="组合 1010722"/>
            <p:cNvGrpSpPr/>
            <p:nvPr/>
          </p:nvGrpSpPr>
          <p:grpSpPr>
            <a:xfrm>
              <a:off x="1156" y="1246"/>
              <a:ext cx="566" cy="596"/>
              <a:chOff x="1202" y="1246"/>
              <a:chExt cx="566" cy="596"/>
            </a:xfrm>
          </p:grpSpPr>
          <p:sp>
            <p:nvSpPr>
              <p:cNvPr id="1010721" name="矩形 1010720"/>
              <p:cNvSpPr/>
              <p:nvPr/>
            </p:nvSpPr>
            <p:spPr>
              <a:xfrm>
                <a:off x="1202" y="1246"/>
                <a:ext cx="566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CC0066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  )</a:t>
                </a:r>
                <a:endParaRPr lang="en-US" altLang="zh-CN" sz="2800" b="1" baseline="0">
                  <a:solidFill>
                    <a:srgbClr val="CC0066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10722" name="直接连接符 1010721"/>
              <p:cNvSpPr/>
              <p:nvPr/>
            </p:nvSpPr>
            <p:spPr>
              <a:xfrm>
                <a:off x="1269" y="1544"/>
                <a:ext cx="431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010737" name="组合 1010736"/>
          <p:cNvGrpSpPr/>
          <p:nvPr/>
        </p:nvGrpSpPr>
        <p:grpSpPr>
          <a:xfrm>
            <a:off x="3692525" y="1557338"/>
            <a:ext cx="1651000" cy="946150"/>
            <a:chOff x="2043" y="1246"/>
            <a:chExt cx="1040" cy="596"/>
          </a:xfrm>
        </p:grpSpPr>
        <p:grpSp>
          <p:nvGrpSpPr>
            <p:cNvPr id="1010716" name="组合 1010715"/>
            <p:cNvGrpSpPr/>
            <p:nvPr/>
          </p:nvGrpSpPr>
          <p:grpSpPr>
            <a:xfrm>
              <a:off x="2043" y="1246"/>
              <a:ext cx="338" cy="596"/>
              <a:chOff x="1515" y="748"/>
              <a:chExt cx="338" cy="596"/>
            </a:xfrm>
          </p:grpSpPr>
          <p:sp>
            <p:nvSpPr>
              <p:cNvPr id="1010717" name="矩形 1010716"/>
              <p:cNvSpPr/>
              <p:nvPr/>
            </p:nvSpPr>
            <p:spPr>
              <a:xfrm>
                <a:off x="1515" y="748"/>
                <a:ext cx="338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15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10718" name="直接连接符 1010717"/>
              <p:cNvSpPr/>
              <p:nvPr/>
            </p:nvSpPr>
            <p:spPr>
              <a:xfrm>
                <a:off x="1553" y="1043"/>
                <a:ext cx="263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10724" name="矩形 1010723"/>
            <p:cNvSpPr/>
            <p:nvPr/>
          </p:nvSpPr>
          <p:spPr>
            <a:xfrm>
              <a:off x="2336" y="1255"/>
              <a:ext cx="338" cy="4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lnSpc>
                  <a:spcPct val="150000"/>
                </a:lnSpc>
              </a:pPr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= 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10725" name="组合 1010724"/>
            <p:cNvGrpSpPr/>
            <p:nvPr/>
          </p:nvGrpSpPr>
          <p:grpSpPr>
            <a:xfrm>
              <a:off x="2517" y="1246"/>
              <a:ext cx="566" cy="596"/>
              <a:chOff x="1202" y="1246"/>
              <a:chExt cx="566" cy="596"/>
            </a:xfrm>
          </p:grpSpPr>
          <p:sp>
            <p:nvSpPr>
              <p:cNvPr id="1010726" name="矩形 1010725"/>
              <p:cNvSpPr/>
              <p:nvPr/>
            </p:nvSpPr>
            <p:spPr>
              <a:xfrm>
                <a:off x="1202" y="1246"/>
                <a:ext cx="566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solidFill>
                      <a:srgbClr val="CC0066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  )</a:t>
                </a:r>
                <a:endParaRPr lang="en-US" altLang="zh-CN" sz="2800" b="1" baseline="0">
                  <a:solidFill>
                    <a:srgbClr val="CC0066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10727" name="直接连接符 1010726"/>
              <p:cNvSpPr/>
              <p:nvPr/>
            </p:nvSpPr>
            <p:spPr>
              <a:xfrm>
                <a:off x="1269" y="1544"/>
                <a:ext cx="431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010736" name="组合 1010735"/>
          <p:cNvGrpSpPr/>
          <p:nvPr/>
        </p:nvGrpSpPr>
        <p:grpSpPr>
          <a:xfrm>
            <a:off x="6157913" y="1557338"/>
            <a:ext cx="1582737" cy="968375"/>
            <a:chOff x="3787" y="1246"/>
            <a:chExt cx="997" cy="610"/>
          </a:xfrm>
        </p:grpSpPr>
        <p:grpSp>
          <p:nvGrpSpPr>
            <p:cNvPr id="1010728" name="组合 1010727"/>
            <p:cNvGrpSpPr/>
            <p:nvPr/>
          </p:nvGrpSpPr>
          <p:grpSpPr>
            <a:xfrm>
              <a:off x="3787" y="1246"/>
              <a:ext cx="226" cy="596"/>
              <a:chOff x="2293" y="3190"/>
              <a:chExt cx="226" cy="596"/>
            </a:xfrm>
          </p:grpSpPr>
          <p:sp>
            <p:nvSpPr>
              <p:cNvPr id="1010729" name="矩形 1010728"/>
              <p:cNvSpPr/>
              <p:nvPr/>
            </p:nvSpPr>
            <p:spPr>
              <a:xfrm>
                <a:off x="2293" y="3190"/>
                <a:ext cx="226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10730" name="直接连接符 1010729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10731" name="矩形 1010730"/>
            <p:cNvSpPr/>
            <p:nvPr/>
          </p:nvSpPr>
          <p:spPr>
            <a:xfrm>
              <a:off x="3969" y="1255"/>
              <a:ext cx="338" cy="4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lnSpc>
                  <a:spcPct val="150000"/>
                </a:lnSpc>
              </a:pPr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= 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10735" name="组合 1010734"/>
            <p:cNvGrpSpPr/>
            <p:nvPr/>
          </p:nvGrpSpPr>
          <p:grpSpPr>
            <a:xfrm>
              <a:off x="4105" y="1260"/>
              <a:ext cx="679" cy="596"/>
              <a:chOff x="4105" y="1260"/>
              <a:chExt cx="679" cy="596"/>
            </a:xfrm>
          </p:grpSpPr>
          <p:sp>
            <p:nvSpPr>
              <p:cNvPr id="1010733" name="矩形 1010732"/>
              <p:cNvSpPr/>
              <p:nvPr/>
            </p:nvSpPr>
            <p:spPr>
              <a:xfrm>
                <a:off x="4105" y="1260"/>
                <a:ext cx="679" cy="59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800" b="1" baseline="0">
                  <a:solidFill>
                    <a:srgbClr val="CC0066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lvl="0" algn="ctr"/>
                <a:r>
                  <a:rPr lang="en-US" altLang="zh-CN" sz="2800" b="1" baseline="0">
                    <a:solidFill>
                      <a:srgbClr val="CC0066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   )</a:t>
                </a:r>
                <a:endParaRPr lang="en-US" altLang="zh-CN" sz="2800" b="1" baseline="0">
                  <a:solidFill>
                    <a:srgbClr val="CC0066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010734" name="直接连接符 1010733"/>
              <p:cNvSpPr/>
              <p:nvPr/>
            </p:nvSpPr>
            <p:spPr>
              <a:xfrm>
                <a:off x="4212" y="1544"/>
                <a:ext cx="465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sp>
        <p:nvSpPr>
          <p:cNvPr id="1010739" name="矩形 1010738"/>
          <p:cNvSpPr/>
          <p:nvPr/>
        </p:nvSpPr>
        <p:spPr>
          <a:xfrm>
            <a:off x="2255838" y="1592263"/>
            <a:ext cx="396875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10740" name="矩形 1010739"/>
          <p:cNvSpPr/>
          <p:nvPr/>
        </p:nvSpPr>
        <p:spPr>
          <a:xfrm>
            <a:off x="4706938" y="1592263"/>
            <a:ext cx="396875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10741" name="矩形 1010740"/>
          <p:cNvSpPr/>
          <p:nvPr/>
        </p:nvSpPr>
        <p:spPr>
          <a:xfrm>
            <a:off x="6948488" y="2062163"/>
            <a:ext cx="576262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20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10749" name="组合 1010748"/>
          <p:cNvGrpSpPr/>
          <p:nvPr/>
        </p:nvGrpSpPr>
        <p:grpSpPr>
          <a:xfrm>
            <a:off x="796925" y="2854325"/>
            <a:ext cx="7951788" cy="914400"/>
            <a:chOff x="502" y="2128"/>
            <a:chExt cx="5009" cy="576"/>
          </a:xfrm>
        </p:grpSpPr>
        <p:sp>
          <p:nvSpPr>
            <p:cNvPr id="1010742" name="矩形 1010741"/>
            <p:cNvSpPr/>
            <p:nvPr/>
          </p:nvSpPr>
          <p:spPr>
            <a:xfrm>
              <a:off x="502" y="2148"/>
              <a:ext cx="5009" cy="44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lnSpc>
                  <a:spcPct val="150000"/>
                </a:lnSpc>
              </a:pP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2.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把     和       化成分母是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10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而大小不变的分数。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10743" name="组合 1010742"/>
            <p:cNvGrpSpPr/>
            <p:nvPr/>
          </p:nvGrpSpPr>
          <p:grpSpPr>
            <a:xfrm>
              <a:off x="1020" y="2128"/>
              <a:ext cx="222" cy="576"/>
              <a:chOff x="2293" y="3199"/>
              <a:chExt cx="222" cy="576"/>
            </a:xfrm>
          </p:grpSpPr>
          <p:sp>
            <p:nvSpPr>
              <p:cNvPr id="1010744" name="矩形 1010743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10745" name="直接连接符 1010744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010746" name="组合 1010745"/>
            <p:cNvGrpSpPr/>
            <p:nvPr/>
          </p:nvGrpSpPr>
          <p:grpSpPr>
            <a:xfrm>
              <a:off x="1495" y="2128"/>
              <a:ext cx="330" cy="576"/>
              <a:chOff x="1519" y="757"/>
              <a:chExt cx="330" cy="576"/>
            </a:xfrm>
          </p:grpSpPr>
          <p:sp>
            <p:nvSpPr>
              <p:cNvPr id="1010747" name="矩形 1010746"/>
              <p:cNvSpPr/>
              <p:nvPr/>
            </p:nvSpPr>
            <p:spPr>
              <a:xfrm>
                <a:off x="1519" y="757"/>
                <a:ext cx="330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16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20</a:t>
                </a:r>
                <a:endPara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10748" name="直接连接符 1010747"/>
              <p:cNvSpPr/>
              <p:nvPr/>
            </p:nvSpPr>
            <p:spPr>
              <a:xfrm>
                <a:off x="1553" y="1043"/>
                <a:ext cx="263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010750" name="组合 1010749"/>
          <p:cNvGrpSpPr/>
          <p:nvPr/>
        </p:nvGrpSpPr>
        <p:grpSpPr>
          <a:xfrm>
            <a:off x="1258888" y="3884613"/>
            <a:ext cx="352425" cy="914400"/>
            <a:chOff x="2293" y="3199"/>
            <a:chExt cx="222" cy="576"/>
          </a:xfrm>
        </p:grpSpPr>
        <p:sp>
          <p:nvSpPr>
            <p:cNvPr id="1010751" name="矩形 1010750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10752" name="直接连接符 1010751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10753" name="组合 1010752"/>
          <p:cNvGrpSpPr/>
          <p:nvPr/>
        </p:nvGrpSpPr>
        <p:grpSpPr>
          <a:xfrm>
            <a:off x="1585913" y="3884613"/>
            <a:ext cx="1303337" cy="914400"/>
            <a:chOff x="1181" y="1720"/>
            <a:chExt cx="821" cy="576"/>
          </a:xfrm>
        </p:grpSpPr>
        <p:sp>
          <p:nvSpPr>
            <p:cNvPr id="1010754" name="矩形 1010753"/>
            <p:cNvSpPr/>
            <p:nvPr/>
          </p:nvSpPr>
          <p:spPr>
            <a:xfrm>
              <a:off x="1383" y="1720"/>
              <a:ext cx="619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×</a:t>
              </a:r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×</a:t>
              </a:r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10755" name="直接连接符 1010754"/>
            <p:cNvSpPr/>
            <p:nvPr/>
          </p:nvSpPr>
          <p:spPr>
            <a:xfrm>
              <a:off x="1440" y="2006"/>
              <a:ext cx="50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010756" name="矩形 1010755"/>
            <p:cNvSpPr/>
            <p:nvPr/>
          </p:nvSpPr>
          <p:spPr>
            <a:xfrm>
              <a:off x="1181" y="1834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10757" name="组合 1010756"/>
          <p:cNvGrpSpPr/>
          <p:nvPr/>
        </p:nvGrpSpPr>
        <p:grpSpPr>
          <a:xfrm>
            <a:off x="2817813" y="3884613"/>
            <a:ext cx="871537" cy="914400"/>
            <a:chOff x="1957" y="1720"/>
            <a:chExt cx="549" cy="576"/>
          </a:xfrm>
        </p:grpSpPr>
        <p:sp>
          <p:nvSpPr>
            <p:cNvPr id="1010758" name="矩形 1010757"/>
            <p:cNvSpPr/>
            <p:nvPr/>
          </p:nvSpPr>
          <p:spPr>
            <a:xfrm>
              <a:off x="1957" y="1834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10759" name="组合 1010758"/>
            <p:cNvGrpSpPr/>
            <p:nvPr/>
          </p:nvGrpSpPr>
          <p:grpSpPr>
            <a:xfrm>
              <a:off x="2176" y="1720"/>
              <a:ext cx="330" cy="576"/>
              <a:chOff x="1519" y="757"/>
              <a:chExt cx="330" cy="576"/>
            </a:xfrm>
          </p:grpSpPr>
          <p:sp>
            <p:nvSpPr>
              <p:cNvPr id="1010760" name="矩形 1010759"/>
              <p:cNvSpPr/>
              <p:nvPr/>
            </p:nvSpPr>
            <p:spPr>
              <a:xfrm>
                <a:off x="1519" y="757"/>
                <a:ext cx="330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10761" name="直接连接符 1010760"/>
              <p:cNvSpPr/>
              <p:nvPr/>
            </p:nvSpPr>
            <p:spPr>
              <a:xfrm>
                <a:off x="1553" y="1043"/>
                <a:ext cx="263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010762" name="组合 1010761"/>
          <p:cNvGrpSpPr/>
          <p:nvPr/>
        </p:nvGrpSpPr>
        <p:grpSpPr>
          <a:xfrm>
            <a:off x="5492750" y="3884613"/>
            <a:ext cx="1511300" cy="914400"/>
            <a:chOff x="1192" y="2568"/>
            <a:chExt cx="952" cy="576"/>
          </a:xfrm>
        </p:grpSpPr>
        <p:grpSp>
          <p:nvGrpSpPr>
            <p:cNvPr id="1010763" name="组合 1010762"/>
            <p:cNvGrpSpPr/>
            <p:nvPr/>
          </p:nvGrpSpPr>
          <p:grpSpPr>
            <a:xfrm>
              <a:off x="1338" y="2568"/>
              <a:ext cx="806" cy="576"/>
              <a:chOff x="1394" y="2568"/>
              <a:chExt cx="806" cy="576"/>
            </a:xfrm>
          </p:grpSpPr>
          <p:sp>
            <p:nvSpPr>
              <p:cNvPr id="1010764" name="矩形 1010763"/>
              <p:cNvSpPr/>
              <p:nvPr/>
            </p:nvSpPr>
            <p:spPr>
              <a:xfrm>
                <a:off x="1394" y="2568"/>
                <a:ext cx="806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16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÷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20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÷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10765" name="直接连接符 1010764"/>
              <p:cNvSpPr/>
              <p:nvPr/>
            </p:nvSpPr>
            <p:spPr>
              <a:xfrm>
                <a:off x="1503" y="2854"/>
                <a:ext cx="587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10766" name="矩形 1010765"/>
            <p:cNvSpPr/>
            <p:nvPr/>
          </p:nvSpPr>
          <p:spPr>
            <a:xfrm>
              <a:off x="1192" y="2682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10767" name="组合 1010766"/>
          <p:cNvGrpSpPr/>
          <p:nvPr/>
        </p:nvGrpSpPr>
        <p:grpSpPr>
          <a:xfrm>
            <a:off x="6869113" y="3884613"/>
            <a:ext cx="871537" cy="914400"/>
            <a:chOff x="2059" y="2568"/>
            <a:chExt cx="549" cy="576"/>
          </a:xfrm>
        </p:grpSpPr>
        <p:sp>
          <p:nvSpPr>
            <p:cNvPr id="1010768" name="矩形 1010767"/>
            <p:cNvSpPr/>
            <p:nvPr/>
          </p:nvSpPr>
          <p:spPr>
            <a:xfrm>
              <a:off x="2059" y="2682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010769" name="组合 1010768"/>
            <p:cNvGrpSpPr/>
            <p:nvPr/>
          </p:nvGrpSpPr>
          <p:grpSpPr>
            <a:xfrm>
              <a:off x="2278" y="2568"/>
              <a:ext cx="330" cy="576"/>
              <a:chOff x="1519" y="757"/>
              <a:chExt cx="330" cy="576"/>
            </a:xfrm>
          </p:grpSpPr>
          <p:sp>
            <p:nvSpPr>
              <p:cNvPr id="1010770" name="矩形 1010769"/>
              <p:cNvSpPr/>
              <p:nvPr/>
            </p:nvSpPr>
            <p:spPr>
              <a:xfrm>
                <a:off x="1519" y="757"/>
                <a:ext cx="330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10771" name="直接连接符 1010770"/>
              <p:cNvSpPr/>
              <p:nvPr/>
            </p:nvSpPr>
            <p:spPr>
              <a:xfrm>
                <a:off x="1553" y="1043"/>
                <a:ext cx="263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010772" name="组合 1010771"/>
          <p:cNvGrpSpPr/>
          <p:nvPr/>
        </p:nvGrpSpPr>
        <p:grpSpPr>
          <a:xfrm>
            <a:off x="5003800" y="3884613"/>
            <a:ext cx="523875" cy="914400"/>
            <a:chOff x="1519" y="757"/>
            <a:chExt cx="330" cy="576"/>
          </a:xfrm>
        </p:grpSpPr>
        <p:sp>
          <p:nvSpPr>
            <p:cNvPr id="1010773" name="矩形 1010772"/>
            <p:cNvSpPr/>
            <p:nvPr/>
          </p:nvSpPr>
          <p:spPr>
            <a:xfrm>
              <a:off x="1519" y="757"/>
              <a:ext cx="330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16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20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10774" name="直接连接符 1010773"/>
            <p:cNvSpPr/>
            <p:nvPr/>
          </p:nvSpPr>
          <p:spPr>
            <a:xfrm>
              <a:off x="1553" y="1043"/>
              <a:ext cx="263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1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1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1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1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1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10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10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1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10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010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0739" grpId="0"/>
      <p:bldP spid="1010740" grpId="0"/>
      <p:bldP spid="1010741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181706" name="图片 1181705" descr="P-76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088" y="1412875"/>
            <a:ext cx="1397000" cy="2882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81707" name="矩形标注 1181706"/>
          <p:cNvSpPr/>
          <p:nvPr/>
        </p:nvSpPr>
        <p:spPr>
          <a:xfrm>
            <a:off x="2270125" y="1881188"/>
            <a:ext cx="5464175" cy="1539875"/>
          </a:xfrm>
          <a:prstGeom prst="wedgeRectCallout">
            <a:avLst>
              <a:gd name="adj1" fmla="val -57088"/>
              <a:gd name="adj2" fmla="val 44227"/>
            </a:avLst>
          </a:prstGeom>
          <a:solidFill>
            <a:srgbClr val="FFFF99"/>
          </a:solidFill>
          <a:ln w="22225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lg"/>
          </a:ln>
        </p:spPr>
        <p:txBody>
          <a:bodyPr lIns="90000" tIns="46800" rIns="90000" bIns="46800" anchor="ctr"/>
          <a:p>
            <a:pPr lvl="0" algn="ctr"/>
            <a:endParaRPr sz="2400" b="1" baseline="300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81702" name="矩形 1181701"/>
          <p:cNvSpPr/>
          <p:nvPr/>
        </p:nvSpPr>
        <p:spPr>
          <a:xfrm>
            <a:off x="2260600" y="1793875"/>
            <a:ext cx="6227763" cy="1543050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7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手洗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: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一盆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5 L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30 ℃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左右的温水，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7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加入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1    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瓶盖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800" b="1" baseline="0" dirty="0" err="1">
                <a:latin typeface="Times New Roman" panose="02020603050405020304" pitchFamily="18" charset="0"/>
                <a:ea typeface="楷体_GB2312" pitchFamily="49" charset="-122"/>
              </a:rPr>
              <a:t>20 mL</a:t>
            </a:r>
            <a:r>
              <a:rPr lang="en-US" altLang="zh-CN" sz="28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本品调匀。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81705" name="组合 1181704"/>
          <p:cNvGrpSpPr/>
          <p:nvPr/>
        </p:nvGrpSpPr>
        <p:grpSpPr>
          <a:xfrm>
            <a:off x="3286125" y="2570163"/>
            <a:ext cx="555625" cy="946150"/>
            <a:chOff x="1987" y="2794"/>
            <a:chExt cx="394" cy="596"/>
          </a:xfrm>
        </p:grpSpPr>
        <p:sp>
          <p:nvSpPr>
            <p:cNvPr id="1181703" name="矩形 1181702"/>
            <p:cNvSpPr/>
            <p:nvPr/>
          </p:nvSpPr>
          <p:spPr>
            <a:xfrm>
              <a:off x="1987" y="2794"/>
              <a:ext cx="394" cy="596"/>
            </a:xfrm>
            <a:prstGeom prst="rect">
              <a:avLst/>
            </a:prstGeom>
            <a:noFill/>
            <a:ln w="22225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81704" name="直接连接符 1181703"/>
            <p:cNvSpPr/>
            <p:nvPr/>
          </p:nvSpPr>
          <p:spPr>
            <a:xfrm>
              <a:off x="2070" y="3092"/>
              <a:ext cx="228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lg"/>
            </a:ln>
          </p:spPr>
        </p:sp>
      </p:grpSp>
    </p:spTree>
  </p:cSld>
  <p:clrMapOvr>
    <a:masterClrMapping/>
  </p:clrMapOvr>
  <p:transition spd="med">
    <p:wipe dir="r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182732" name="组合 1182731"/>
          <p:cNvGrpSpPr/>
          <p:nvPr/>
        </p:nvGrpSpPr>
        <p:grpSpPr>
          <a:xfrm>
            <a:off x="4460875" y="1773238"/>
            <a:ext cx="2919413" cy="1812925"/>
            <a:chOff x="2538" y="1117"/>
            <a:chExt cx="1839" cy="1142"/>
          </a:xfrm>
        </p:grpSpPr>
        <p:pic>
          <p:nvPicPr>
            <p:cNvPr id="1182731" name="图片 1182730" descr="P-03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41" y="1141"/>
              <a:ext cx="1769" cy="1118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82729" name="组合 1182728"/>
            <p:cNvGrpSpPr/>
            <p:nvPr/>
          </p:nvGrpSpPr>
          <p:grpSpPr>
            <a:xfrm>
              <a:off x="2538" y="1117"/>
              <a:ext cx="1839" cy="891"/>
              <a:chOff x="1927" y="2795"/>
              <a:chExt cx="1839" cy="891"/>
            </a:xfrm>
          </p:grpSpPr>
          <p:grpSp>
            <p:nvGrpSpPr>
              <p:cNvPr id="1182725" name="组合 1182724"/>
              <p:cNvGrpSpPr/>
              <p:nvPr/>
            </p:nvGrpSpPr>
            <p:grpSpPr>
              <a:xfrm>
                <a:off x="2621" y="2795"/>
                <a:ext cx="350" cy="596"/>
                <a:chOff x="1987" y="2794"/>
                <a:chExt cx="394" cy="596"/>
              </a:xfrm>
            </p:grpSpPr>
            <p:sp>
              <p:nvSpPr>
                <p:cNvPr id="1182726" name="矩形 1182725"/>
                <p:cNvSpPr/>
                <p:nvPr/>
              </p:nvSpPr>
              <p:spPr>
                <a:xfrm>
                  <a:off x="1987" y="2794"/>
                  <a:ext cx="394" cy="596"/>
                </a:xfrm>
                <a:prstGeom prst="rect">
                  <a:avLst/>
                </a:prstGeom>
                <a:noFill/>
                <a:ln w="22225">
                  <a:noFill/>
                </a:ln>
              </p:spPr>
              <p:txBody>
                <a:bodyPr lIns="90000" tIns="46800" rIns="90000" bIns="46800">
                  <a:spAutoFit/>
                </a:bodyPr>
                <a:p>
                  <a:pPr lvl="0" algn="ctr"/>
                  <a:r>
                    <a:rPr lang="en-US" altLang="zh-CN" sz="2800" b="1" baseline="0">
                      <a:latin typeface="Times New Roman" panose="02020603050405020304" pitchFamily="18" charset="0"/>
                      <a:ea typeface="楷体_GB2312" pitchFamily="49" charset="-122"/>
                    </a:rPr>
                    <a:t>1</a:t>
                  </a:r>
                  <a:endPara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 algn="ctr"/>
                  <a:r>
                    <a:rPr lang="en-US" altLang="zh-CN" sz="2800" b="1" baseline="0">
                      <a:latin typeface="Times New Roman" panose="02020603050405020304" pitchFamily="18" charset="0"/>
                      <a:ea typeface="楷体_GB2312" pitchFamily="49" charset="-122"/>
                    </a:rPr>
                    <a:t>8</a:t>
                  </a:r>
                  <a:endParaRPr lang="en-US" altLang="zh-CN" sz="2800" b="1" baseline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182727" name="直接连接符 1182726"/>
                <p:cNvSpPr/>
                <p:nvPr/>
              </p:nvSpPr>
              <p:spPr>
                <a:xfrm>
                  <a:off x="2070" y="3092"/>
                  <a:ext cx="228" cy="0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lg"/>
                </a:ln>
              </p:spPr>
            </p:sp>
          </p:grpSp>
          <p:sp>
            <p:nvSpPr>
              <p:cNvPr id="1182728" name="矩形 1182727"/>
              <p:cNvSpPr/>
              <p:nvPr/>
            </p:nvSpPr>
            <p:spPr>
              <a:xfrm>
                <a:off x="1927" y="2820"/>
                <a:ext cx="1839" cy="866"/>
              </a:xfrm>
              <a:prstGeom prst="rect">
                <a:avLst/>
              </a:prstGeom>
              <a:noFill/>
              <a:ln w="22225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>
                  <a:lnSpc>
                    <a:spcPct val="150000"/>
                  </a:lnSpc>
                </a:pPr>
                <a:r>
                  <a:rPr lang="zh-CN" altLang="en-US" sz="28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可以用     秒的快门速度曝光。</a:t>
                </a:r>
                <a:endPara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</p:grpSp>
      <p:pic>
        <p:nvPicPr>
          <p:cNvPr id="1182730" name="图片 1182729" descr="p-76-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7950" y="3363913"/>
            <a:ext cx="1976438" cy="25860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82739" name="组合 1182738"/>
          <p:cNvGrpSpPr/>
          <p:nvPr/>
        </p:nvGrpSpPr>
        <p:grpSpPr>
          <a:xfrm>
            <a:off x="1103313" y="3429000"/>
            <a:ext cx="3975100" cy="1990725"/>
            <a:chOff x="423" y="2251"/>
            <a:chExt cx="2504" cy="1254"/>
          </a:xfrm>
        </p:grpSpPr>
        <p:pic>
          <p:nvPicPr>
            <p:cNvPr id="1182734" name="图片 1182733" descr="pic_25606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38" y="2251"/>
              <a:ext cx="1589" cy="1254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82738" name="组合 1182737"/>
            <p:cNvGrpSpPr/>
            <p:nvPr/>
          </p:nvGrpSpPr>
          <p:grpSpPr>
            <a:xfrm>
              <a:off x="423" y="2795"/>
              <a:ext cx="1847" cy="704"/>
              <a:chOff x="423" y="2840"/>
              <a:chExt cx="1847" cy="704"/>
            </a:xfrm>
          </p:grpSpPr>
          <p:pic>
            <p:nvPicPr>
              <p:cNvPr id="1182737" name="图片 1182736" descr="气泡-5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23" y="2878"/>
                <a:ext cx="1615" cy="64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82724" name="矩形 1182723"/>
              <p:cNvSpPr/>
              <p:nvPr/>
            </p:nvSpPr>
            <p:spPr>
              <a:xfrm>
                <a:off x="431" y="2840"/>
                <a:ext cx="1839" cy="704"/>
              </a:xfrm>
              <a:prstGeom prst="rect">
                <a:avLst/>
              </a:prstGeom>
              <a:noFill/>
              <a:ln w="22225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>
                  <a:lnSpc>
                    <a:spcPct val="120000"/>
                  </a:lnSpc>
                </a:pPr>
                <a:r>
                  <a:rPr lang="zh-CN" altLang="en-US" sz="28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中国队进入四</a:t>
                </a:r>
                <a:endPara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>
                  <a:lnSpc>
                    <a:spcPct val="120000"/>
                  </a:lnSpc>
                </a:pPr>
                <a:r>
                  <a:rPr lang="zh-CN" altLang="en-US" sz="28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分之一决赛！</a:t>
                </a:r>
                <a:endParaRPr lang="zh-CN" altLang="en-US" sz="2800" b="1" baseline="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</p:grpSp>
    </p:spTree>
  </p:cSld>
  <p:clrMapOvr>
    <a:masterClrMapping/>
  </p:clrMapOvr>
  <p:transition spd="med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67685" name="矩形 967684"/>
          <p:cNvSpPr/>
          <p:nvPr/>
        </p:nvSpPr>
        <p:spPr>
          <a:xfrm>
            <a:off x="611188" y="1412875"/>
            <a:ext cx="7921625" cy="3378200"/>
          </a:xfrm>
          <a:prstGeom prst="rect">
            <a:avLst/>
          </a:prstGeom>
          <a:noFill/>
          <a:ln w="15875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6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一个物体、一些物体等都可以看作一个整体，把这个整体平均分成若干份，这样的一份或几份都可以用分数来表示。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    一个整体可以用自然数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1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来表示，通常把它叫做单位 “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1”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685">
                                            <p:txEl>
                                              <p:charRg st="60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7685">
                                            <p:txEl>
                                              <p:charRg st="60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med">
    <p:wipe dir="r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15892" name="图片 1015891" descr="P-77-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2213" y="2276475"/>
            <a:ext cx="1462087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5893" name="矩形 1015892"/>
          <p:cNvSpPr/>
          <p:nvPr/>
        </p:nvSpPr>
        <p:spPr>
          <a:xfrm>
            <a:off x="685800" y="1485900"/>
            <a:ext cx="70548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1.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按要求涂色，再比较它们的大小。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015894" name="图片 1015893" descr="P-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2276475"/>
            <a:ext cx="1462088" cy="1463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5895" name="图片 1015894" descr="P-77-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450" y="2276475"/>
            <a:ext cx="1462088" cy="1463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5896" name="图片 1015895" descr="P-77-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2213" y="2276475"/>
            <a:ext cx="1462087" cy="1463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5897" name="图片 1015896" descr="P-77-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8563" y="2276475"/>
            <a:ext cx="1462087" cy="1463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5898" name="图片 1015897" descr="P-77-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78563" y="2276475"/>
            <a:ext cx="1462087" cy="14636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15899" name="组合 1015898"/>
          <p:cNvGrpSpPr/>
          <p:nvPr/>
        </p:nvGrpSpPr>
        <p:grpSpPr>
          <a:xfrm>
            <a:off x="1778000" y="3789363"/>
            <a:ext cx="346075" cy="806450"/>
            <a:chOff x="2546" y="1280"/>
            <a:chExt cx="218" cy="508"/>
          </a:xfrm>
        </p:grpSpPr>
        <p:sp>
          <p:nvSpPr>
            <p:cNvPr id="1015900" name="矩形 1015899"/>
            <p:cNvSpPr/>
            <p:nvPr/>
          </p:nvSpPr>
          <p:spPr>
            <a:xfrm>
              <a:off x="2546" y="1280"/>
              <a:ext cx="218" cy="50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15901" name="直接连接符 1015900"/>
            <p:cNvSpPr/>
            <p:nvPr/>
          </p:nvSpPr>
          <p:spPr>
            <a:xfrm>
              <a:off x="2570" y="1528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15902" name="组合 1015901"/>
          <p:cNvGrpSpPr/>
          <p:nvPr/>
        </p:nvGrpSpPr>
        <p:grpSpPr>
          <a:xfrm>
            <a:off x="6757988" y="3789363"/>
            <a:ext cx="511175" cy="806450"/>
            <a:chOff x="1504" y="1407"/>
            <a:chExt cx="322" cy="508"/>
          </a:xfrm>
        </p:grpSpPr>
        <p:sp>
          <p:nvSpPr>
            <p:cNvPr id="1015903" name="矩形 1015902"/>
            <p:cNvSpPr/>
            <p:nvPr/>
          </p:nvSpPr>
          <p:spPr>
            <a:xfrm>
              <a:off x="1504" y="1407"/>
              <a:ext cx="322" cy="50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12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15904" name="直接连接符 1015903"/>
            <p:cNvSpPr/>
            <p:nvPr/>
          </p:nvSpPr>
          <p:spPr>
            <a:xfrm>
              <a:off x="1545" y="1661"/>
              <a:ext cx="240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15905" name="组合 1015904"/>
          <p:cNvGrpSpPr/>
          <p:nvPr/>
        </p:nvGrpSpPr>
        <p:grpSpPr>
          <a:xfrm>
            <a:off x="4284663" y="3789363"/>
            <a:ext cx="346075" cy="806450"/>
            <a:chOff x="2546" y="1280"/>
            <a:chExt cx="218" cy="508"/>
          </a:xfrm>
        </p:grpSpPr>
        <p:sp>
          <p:nvSpPr>
            <p:cNvPr id="1015906" name="矩形 1015905"/>
            <p:cNvSpPr/>
            <p:nvPr/>
          </p:nvSpPr>
          <p:spPr>
            <a:xfrm>
              <a:off x="2546" y="1280"/>
              <a:ext cx="218" cy="50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15907" name="直接连接符 1015906"/>
            <p:cNvSpPr/>
            <p:nvPr/>
          </p:nvSpPr>
          <p:spPr>
            <a:xfrm>
              <a:off x="2570" y="1528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15911" name="组合 1015910"/>
          <p:cNvGrpSpPr/>
          <p:nvPr/>
        </p:nvGrpSpPr>
        <p:grpSpPr>
          <a:xfrm>
            <a:off x="3708400" y="4530725"/>
            <a:ext cx="901700" cy="914400"/>
            <a:chOff x="3355" y="3036"/>
            <a:chExt cx="568" cy="576"/>
          </a:xfrm>
        </p:grpSpPr>
        <p:sp>
          <p:nvSpPr>
            <p:cNvPr id="1015912" name="矩形 1015911"/>
            <p:cNvSpPr/>
            <p:nvPr/>
          </p:nvSpPr>
          <p:spPr>
            <a:xfrm>
              <a:off x="3528" y="3036"/>
              <a:ext cx="395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12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15913" name="直接连接符 1015912"/>
            <p:cNvSpPr/>
            <p:nvPr/>
          </p:nvSpPr>
          <p:spPr>
            <a:xfrm>
              <a:off x="3603" y="3322"/>
              <a:ext cx="246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015914" name="矩形 1015913"/>
            <p:cNvSpPr/>
            <p:nvPr/>
          </p:nvSpPr>
          <p:spPr>
            <a:xfrm>
              <a:off x="3355" y="3150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15915" name="组合 1015914"/>
          <p:cNvGrpSpPr/>
          <p:nvPr/>
        </p:nvGrpSpPr>
        <p:grpSpPr>
          <a:xfrm>
            <a:off x="2627313" y="4530725"/>
            <a:ext cx="352425" cy="914400"/>
            <a:chOff x="2293" y="3199"/>
            <a:chExt cx="222" cy="576"/>
          </a:xfrm>
        </p:grpSpPr>
        <p:sp>
          <p:nvSpPr>
            <p:cNvPr id="1015916" name="矩形 1015915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15917" name="直接连接符 1015916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15918" name="组合 1015917"/>
          <p:cNvGrpSpPr/>
          <p:nvPr/>
        </p:nvGrpSpPr>
        <p:grpSpPr>
          <a:xfrm>
            <a:off x="2881313" y="4530725"/>
            <a:ext cx="809625" cy="914400"/>
            <a:chOff x="1815" y="2763"/>
            <a:chExt cx="510" cy="576"/>
          </a:xfrm>
        </p:grpSpPr>
        <p:grpSp>
          <p:nvGrpSpPr>
            <p:cNvPr id="1015919" name="组合 1015918"/>
            <p:cNvGrpSpPr/>
            <p:nvPr/>
          </p:nvGrpSpPr>
          <p:grpSpPr>
            <a:xfrm>
              <a:off x="2103" y="2763"/>
              <a:ext cx="222" cy="576"/>
              <a:chOff x="2293" y="3199"/>
              <a:chExt cx="222" cy="576"/>
            </a:xfrm>
          </p:grpSpPr>
          <p:sp>
            <p:nvSpPr>
              <p:cNvPr id="1015920" name="矩形 1015919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15921" name="直接连接符 1015920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015922" name="矩形 1015921"/>
            <p:cNvSpPr/>
            <p:nvPr/>
          </p:nvSpPr>
          <p:spPr>
            <a:xfrm>
              <a:off x="1815" y="2870"/>
              <a:ext cx="331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＜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15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15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15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15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15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15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15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15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15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54051" name="矩形 1154050"/>
          <p:cNvSpPr/>
          <p:nvPr/>
        </p:nvSpPr>
        <p:spPr>
          <a:xfrm>
            <a:off x="539750" y="1268413"/>
            <a:ext cx="8215313" cy="1457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6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2.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我们班      的同学参加了舞蹈小组，      的同学参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加了书法小组，哪个小组的人数多</a:t>
            </a: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54088" name="组合 1154087"/>
          <p:cNvGrpSpPr/>
          <p:nvPr/>
        </p:nvGrpSpPr>
        <p:grpSpPr>
          <a:xfrm>
            <a:off x="6516688" y="1319213"/>
            <a:ext cx="511175" cy="885825"/>
            <a:chOff x="4257" y="2367"/>
            <a:chExt cx="322" cy="558"/>
          </a:xfrm>
        </p:grpSpPr>
        <p:sp>
          <p:nvSpPr>
            <p:cNvPr id="1154082" name="矩形 1154081"/>
            <p:cNvSpPr/>
            <p:nvPr/>
          </p:nvSpPr>
          <p:spPr>
            <a:xfrm>
              <a:off x="4257" y="2367"/>
              <a:ext cx="322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10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4083" name="直接连接符 1154082"/>
            <p:cNvSpPr/>
            <p:nvPr/>
          </p:nvSpPr>
          <p:spPr>
            <a:xfrm>
              <a:off x="4288" y="2646"/>
              <a:ext cx="260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54087" name="组合 1154086"/>
          <p:cNvGrpSpPr/>
          <p:nvPr/>
        </p:nvGrpSpPr>
        <p:grpSpPr>
          <a:xfrm>
            <a:off x="2051050" y="1319213"/>
            <a:ext cx="574675" cy="885825"/>
            <a:chOff x="2699" y="2367"/>
            <a:chExt cx="362" cy="558"/>
          </a:xfrm>
        </p:grpSpPr>
        <p:sp>
          <p:nvSpPr>
            <p:cNvPr id="1154085" name="矩形 1154084"/>
            <p:cNvSpPr/>
            <p:nvPr/>
          </p:nvSpPr>
          <p:spPr>
            <a:xfrm>
              <a:off x="2699" y="2367"/>
              <a:ext cx="362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4086" name="直接连接符 1154085"/>
            <p:cNvSpPr/>
            <p:nvPr/>
          </p:nvSpPr>
          <p:spPr>
            <a:xfrm>
              <a:off x="2764" y="2646"/>
              <a:ext cx="233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54099" name="组合 1154098"/>
          <p:cNvGrpSpPr/>
          <p:nvPr/>
        </p:nvGrpSpPr>
        <p:grpSpPr>
          <a:xfrm>
            <a:off x="3114675" y="2997200"/>
            <a:ext cx="1457325" cy="914400"/>
            <a:chOff x="1714" y="2128"/>
            <a:chExt cx="918" cy="576"/>
          </a:xfrm>
        </p:grpSpPr>
        <p:grpSp>
          <p:nvGrpSpPr>
            <p:cNvPr id="1154090" name="组合 1154089"/>
            <p:cNvGrpSpPr/>
            <p:nvPr/>
          </p:nvGrpSpPr>
          <p:grpSpPr>
            <a:xfrm>
              <a:off x="2064" y="2128"/>
              <a:ext cx="568" cy="576"/>
              <a:chOff x="3355" y="3036"/>
              <a:chExt cx="568" cy="576"/>
            </a:xfrm>
          </p:grpSpPr>
          <p:sp>
            <p:nvSpPr>
              <p:cNvPr id="1154091" name="矩形 1154090"/>
              <p:cNvSpPr/>
              <p:nvPr/>
            </p:nvSpPr>
            <p:spPr>
              <a:xfrm>
                <a:off x="3528" y="3036"/>
                <a:ext cx="395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54092" name="直接连接符 1154091"/>
              <p:cNvSpPr/>
              <p:nvPr/>
            </p:nvSpPr>
            <p:spPr>
              <a:xfrm>
                <a:off x="3603" y="3322"/>
                <a:ext cx="246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  <p:sp>
            <p:nvSpPr>
              <p:cNvPr id="1154093" name="矩形 1154092"/>
              <p:cNvSpPr/>
              <p:nvPr/>
            </p:nvSpPr>
            <p:spPr>
              <a:xfrm>
                <a:off x="3355" y="3150"/>
                <a:ext cx="237" cy="317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=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1154098" name="组合 1154097"/>
            <p:cNvGrpSpPr/>
            <p:nvPr/>
          </p:nvGrpSpPr>
          <p:grpSpPr>
            <a:xfrm>
              <a:off x="1714" y="2128"/>
              <a:ext cx="395" cy="576"/>
              <a:chOff x="3280" y="2205"/>
              <a:chExt cx="395" cy="576"/>
            </a:xfrm>
          </p:grpSpPr>
          <p:sp>
            <p:nvSpPr>
              <p:cNvPr id="1154095" name="矩形 1154094"/>
              <p:cNvSpPr/>
              <p:nvPr/>
            </p:nvSpPr>
            <p:spPr>
              <a:xfrm>
                <a:off x="3280" y="2205"/>
                <a:ext cx="395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54096" name="直接连接符 1154095"/>
              <p:cNvSpPr/>
              <p:nvPr/>
            </p:nvSpPr>
            <p:spPr>
              <a:xfrm>
                <a:off x="3355" y="2491"/>
                <a:ext cx="246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sp>
        <p:nvSpPr>
          <p:cNvPr id="1154100" name="矩形 1154099"/>
          <p:cNvSpPr/>
          <p:nvPr/>
        </p:nvSpPr>
        <p:spPr>
          <a:xfrm>
            <a:off x="1692275" y="3989388"/>
            <a:ext cx="5472113" cy="519112"/>
          </a:xfrm>
          <a:prstGeom prst="rect">
            <a:avLst/>
          </a:prstGeom>
          <a:noFill/>
          <a:ln w="22225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答</a:t>
            </a:r>
            <a:r>
              <a:rPr lang="en-US" altLang="zh-CN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: </a:t>
            </a:r>
            <a:r>
              <a:rPr lang="zh-CN" altLang="en-US" sz="28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两个小组的人数一样多。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5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5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4100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55075" name="矩形 1155074"/>
          <p:cNvSpPr/>
          <p:nvPr/>
        </p:nvSpPr>
        <p:spPr>
          <a:xfrm>
            <a:off x="539750" y="1484313"/>
            <a:ext cx="70548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3.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说出相等的分数。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155107" name="图片 1155106" descr="p-77-01"/>
          <p:cNvPicPr>
            <a:picLocks noChangeAspect="1"/>
          </p:cNvPicPr>
          <p:nvPr/>
        </p:nvPicPr>
        <p:blipFill>
          <a:blip r:embed="rId2"/>
          <a:srcRect r="31905"/>
          <a:stretch>
            <a:fillRect/>
          </a:stretch>
        </p:blipFill>
        <p:spPr>
          <a:xfrm>
            <a:off x="1116013" y="2874963"/>
            <a:ext cx="4364037" cy="24257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55119" name="组合 1155118"/>
          <p:cNvGrpSpPr/>
          <p:nvPr/>
        </p:nvGrpSpPr>
        <p:grpSpPr>
          <a:xfrm>
            <a:off x="611188" y="2636838"/>
            <a:ext cx="1344612" cy="1368425"/>
            <a:chOff x="447" y="1488"/>
            <a:chExt cx="847" cy="862"/>
          </a:xfrm>
        </p:grpSpPr>
        <p:pic>
          <p:nvPicPr>
            <p:cNvPr id="1155118" name="图片 1155117" descr="气泡-52"/>
            <p:cNvPicPr>
              <a:picLocks noChangeAspect="1"/>
            </p:cNvPicPr>
            <p:nvPr/>
          </p:nvPicPr>
          <p:blipFill>
            <a:blip r:embed="rId3"/>
            <a:srcRect l="-25818" t="-20630" r="-28915" b="-23465"/>
            <a:stretch>
              <a:fillRect/>
            </a:stretch>
          </p:blipFill>
          <p:spPr>
            <a:xfrm>
              <a:off x="447" y="1488"/>
              <a:ext cx="847" cy="86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55108" name="组合 1155107"/>
            <p:cNvGrpSpPr/>
            <p:nvPr/>
          </p:nvGrpSpPr>
          <p:grpSpPr>
            <a:xfrm>
              <a:off x="613" y="1616"/>
              <a:ext cx="362" cy="558"/>
              <a:chOff x="2699" y="2367"/>
              <a:chExt cx="362" cy="558"/>
            </a:xfrm>
          </p:grpSpPr>
          <p:sp>
            <p:nvSpPr>
              <p:cNvPr id="1155109" name="矩形 1155108"/>
              <p:cNvSpPr/>
              <p:nvPr/>
            </p:nvSpPr>
            <p:spPr>
              <a:xfrm>
                <a:off x="2699" y="2367"/>
                <a:ext cx="362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55110" name="直接连接符 1155109"/>
              <p:cNvSpPr/>
              <p:nvPr/>
            </p:nvSpPr>
            <p:spPr>
              <a:xfrm>
                <a:off x="2764" y="2646"/>
                <a:ext cx="233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55121" name="组合 1155120"/>
          <p:cNvGrpSpPr/>
          <p:nvPr/>
        </p:nvGrpSpPr>
        <p:grpSpPr>
          <a:xfrm>
            <a:off x="5364163" y="3141663"/>
            <a:ext cx="868362" cy="949325"/>
            <a:chOff x="3392" y="1995"/>
            <a:chExt cx="547" cy="598"/>
          </a:xfrm>
        </p:grpSpPr>
        <p:pic>
          <p:nvPicPr>
            <p:cNvPr id="1155116" name="图片 1155115" descr="气泡-5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92" y="1995"/>
              <a:ext cx="547" cy="598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55111" name="组合 1155110"/>
            <p:cNvGrpSpPr/>
            <p:nvPr/>
          </p:nvGrpSpPr>
          <p:grpSpPr>
            <a:xfrm>
              <a:off x="3558" y="2025"/>
              <a:ext cx="362" cy="558"/>
              <a:chOff x="2699" y="2367"/>
              <a:chExt cx="362" cy="558"/>
            </a:xfrm>
          </p:grpSpPr>
          <p:sp>
            <p:nvSpPr>
              <p:cNvPr id="1155112" name="矩形 1155111"/>
              <p:cNvSpPr/>
              <p:nvPr/>
            </p:nvSpPr>
            <p:spPr>
              <a:xfrm>
                <a:off x="2699" y="2367"/>
                <a:ext cx="362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55113" name="直接连接符 1155112"/>
              <p:cNvSpPr/>
              <p:nvPr/>
            </p:nvSpPr>
            <p:spPr>
              <a:xfrm>
                <a:off x="2764" y="2646"/>
                <a:ext cx="233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pic>
        <p:nvPicPr>
          <p:cNvPr id="1155117" name="图片 1155116" descr="p-77-01"/>
          <p:cNvPicPr>
            <a:picLocks noChangeAspect="1"/>
          </p:cNvPicPr>
          <p:nvPr/>
        </p:nvPicPr>
        <p:blipFill>
          <a:blip r:embed="rId2"/>
          <a:srcRect l="77533"/>
          <a:stretch>
            <a:fillRect/>
          </a:stretch>
        </p:blipFill>
        <p:spPr>
          <a:xfrm>
            <a:off x="6856413" y="3308350"/>
            <a:ext cx="1439862" cy="24257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55126" name="组合 1155125"/>
          <p:cNvGrpSpPr/>
          <p:nvPr/>
        </p:nvGrpSpPr>
        <p:grpSpPr>
          <a:xfrm>
            <a:off x="6711950" y="1739900"/>
            <a:ext cx="2036763" cy="1457325"/>
            <a:chOff x="4105" y="959"/>
            <a:chExt cx="1283" cy="918"/>
          </a:xfrm>
        </p:grpSpPr>
        <p:sp>
          <p:nvSpPr>
            <p:cNvPr id="1155122" name="圆角矩形 1155121"/>
            <p:cNvSpPr/>
            <p:nvPr/>
          </p:nvSpPr>
          <p:spPr>
            <a:xfrm>
              <a:off x="4105" y="1026"/>
              <a:ext cx="1087" cy="627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22225" cap="flat" cmpd="sng">
              <a:solidFill>
                <a:srgbClr val="3399FF"/>
              </a:solidFill>
              <a:prstDash val="solid"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5114" name="矩形 1155113"/>
            <p:cNvSpPr/>
            <p:nvPr/>
          </p:nvSpPr>
          <p:spPr>
            <a:xfrm>
              <a:off x="4163" y="959"/>
              <a:ext cx="1225" cy="732"/>
            </a:xfrm>
            <a:prstGeom prst="rect">
              <a:avLst/>
            </a:prstGeom>
            <a:noFill/>
            <a:ln w="22225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还有哪些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分数呢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?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55125" name="组合 1155124"/>
            <p:cNvGrpSpPr/>
            <p:nvPr/>
          </p:nvGrpSpPr>
          <p:grpSpPr>
            <a:xfrm>
              <a:off x="4513" y="1706"/>
              <a:ext cx="312" cy="171"/>
              <a:chOff x="4513" y="1706"/>
              <a:chExt cx="312" cy="217"/>
            </a:xfrm>
          </p:grpSpPr>
          <p:sp>
            <p:nvSpPr>
              <p:cNvPr id="1155123" name="椭圆 1155122"/>
              <p:cNvSpPr/>
              <p:nvPr/>
            </p:nvSpPr>
            <p:spPr>
              <a:xfrm>
                <a:off x="4513" y="1706"/>
                <a:ext cx="212" cy="122"/>
              </a:xfrm>
              <a:prstGeom prst="ellipse">
                <a:avLst/>
              </a:prstGeom>
              <a:solidFill>
                <a:srgbClr val="FFFF99"/>
              </a:solidFill>
              <a:ln w="22225" cap="flat" cmpd="sng">
                <a:solidFill>
                  <a:srgbClr val="3399FF"/>
                </a:solidFill>
                <a:prstDash val="solid"/>
                <a:headEnd type="none" w="med" len="med"/>
                <a:tailEnd type="none" w="med" len="lg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55124" name="椭圆 1155123"/>
              <p:cNvSpPr/>
              <p:nvPr/>
            </p:nvSpPr>
            <p:spPr>
              <a:xfrm>
                <a:off x="4676" y="1837"/>
                <a:ext cx="149" cy="86"/>
              </a:xfrm>
              <a:prstGeom prst="ellipse">
                <a:avLst/>
              </a:prstGeom>
              <a:solidFill>
                <a:srgbClr val="FFFF99"/>
              </a:solidFill>
              <a:ln w="22225" cap="flat" cmpd="sng">
                <a:solidFill>
                  <a:srgbClr val="3399FF"/>
                </a:solidFill>
                <a:prstDash val="solid"/>
                <a:headEnd type="none" w="med" len="med"/>
                <a:tailEnd type="none" w="med" len="lg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med">
    <p:wipe dir="r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156160" name="组合 1156159"/>
          <p:cNvGrpSpPr/>
          <p:nvPr/>
        </p:nvGrpSpPr>
        <p:grpSpPr>
          <a:xfrm>
            <a:off x="2235200" y="4876800"/>
            <a:ext cx="536575" cy="946150"/>
            <a:chOff x="4097" y="1767"/>
            <a:chExt cx="338" cy="596"/>
          </a:xfrm>
        </p:grpSpPr>
        <p:sp>
          <p:nvSpPr>
            <p:cNvPr id="1156161" name="矩形 1156160"/>
            <p:cNvSpPr/>
            <p:nvPr/>
          </p:nvSpPr>
          <p:spPr>
            <a:xfrm>
              <a:off x="4097" y="1767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12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6162" name="直接连接符 1156161"/>
            <p:cNvSpPr/>
            <p:nvPr/>
          </p:nvSpPr>
          <p:spPr>
            <a:xfrm>
              <a:off x="4127" y="2065"/>
              <a:ext cx="279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56147" name="组合 1156146"/>
          <p:cNvGrpSpPr/>
          <p:nvPr/>
        </p:nvGrpSpPr>
        <p:grpSpPr>
          <a:xfrm>
            <a:off x="3779838" y="4876800"/>
            <a:ext cx="536575" cy="946150"/>
            <a:chOff x="4097" y="1767"/>
            <a:chExt cx="338" cy="596"/>
          </a:xfrm>
        </p:grpSpPr>
        <p:sp>
          <p:nvSpPr>
            <p:cNvPr id="1156148" name="矩形 1156147"/>
            <p:cNvSpPr/>
            <p:nvPr/>
          </p:nvSpPr>
          <p:spPr>
            <a:xfrm>
              <a:off x="4097" y="1767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10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6149" name="直接连接符 1156148"/>
            <p:cNvSpPr/>
            <p:nvPr/>
          </p:nvSpPr>
          <p:spPr>
            <a:xfrm>
              <a:off x="4127" y="2065"/>
              <a:ext cx="279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56153" name="组合 1156152"/>
          <p:cNvGrpSpPr/>
          <p:nvPr/>
        </p:nvGrpSpPr>
        <p:grpSpPr>
          <a:xfrm>
            <a:off x="2916238" y="4876800"/>
            <a:ext cx="536575" cy="946150"/>
            <a:chOff x="4097" y="1767"/>
            <a:chExt cx="338" cy="596"/>
          </a:xfrm>
        </p:grpSpPr>
        <p:sp>
          <p:nvSpPr>
            <p:cNvPr id="1156154" name="矩形 1156153"/>
            <p:cNvSpPr/>
            <p:nvPr/>
          </p:nvSpPr>
          <p:spPr>
            <a:xfrm>
              <a:off x="4097" y="1767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12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6155" name="直接连接符 1156154"/>
            <p:cNvSpPr/>
            <p:nvPr/>
          </p:nvSpPr>
          <p:spPr>
            <a:xfrm>
              <a:off x="4127" y="2065"/>
              <a:ext cx="279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56098" name="矩形 1156097"/>
          <p:cNvSpPr/>
          <p:nvPr/>
        </p:nvSpPr>
        <p:spPr>
          <a:xfrm>
            <a:off x="539750" y="1196975"/>
            <a:ext cx="8353425" cy="137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4.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下面哪些分数在直线上能用同一个点表示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? 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把这</a:t>
            </a:r>
            <a:endParaRPr lang="zh-CN" altLang="en-US" sz="28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    些分数在直线上表示出来。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56106" name="组合 1156105"/>
          <p:cNvGrpSpPr/>
          <p:nvPr/>
        </p:nvGrpSpPr>
        <p:grpSpPr>
          <a:xfrm>
            <a:off x="1042988" y="2709863"/>
            <a:ext cx="536575" cy="946150"/>
            <a:chOff x="4097" y="1767"/>
            <a:chExt cx="338" cy="596"/>
          </a:xfrm>
        </p:grpSpPr>
        <p:sp>
          <p:nvSpPr>
            <p:cNvPr id="1156101" name="矩形 1156100"/>
            <p:cNvSpPr/>
            <p:nvPr/>
          </p:nvSpPr>
          <p:spPr>
            <a:xfrm>
              <a:off x="4097" y="1767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12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6102" name="直接连接符 1156101"/>
            <p:cNvSpPr/>
            <p:nvPr/>
          </p:nvSpPr>
          <p:spPr>
            <a:xfrm>
              <a:off x="4127" y="2065"/>
              <a:ext cx="27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56107" name="组合 1156106"/>
          <p:cNvGrpSpPr/>
          <p:nvPr/>
        </p:nvGrpSpPr>
        <p:grpSpPr>
          <a:xfrm>
            <a:off x="4800600" y="2709863"/>
            <a:ext cx="574675" cy="946150"/>
            <a:chOff x="1292" y="1783"/>
            <a:chExt cx="362" cy="596"/>
          </a:xfrm>
        </p:grpSpPr>
        <p:sp>
          <p:nvSpPr>
            <p:cNvPr id="1156104" name="矩形 1156103"/>
            <p:cNvSpPr/>
            <p:nvPr/>
          </p:nvSpPr>
          <p:spPr>
            <a:xfrm>
              <a:off x="1292" y="1783"/>
              <a:ext cx="362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6105" name="直接连接符 1156104"/>
            <p:cNvSpPr/>
            <p:nvPr/>
          </p:nvSpPr>
          <p:spPr>
            <a:xfrm>
              <a:off x="1357" y="2081"/>
              <a:ext cx="233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56108" name="组合 1156107"/>
          <p:cNvGrpSpPr/>
          <p:nvPr/>
        </p:nvGrpSpPr>
        <p:grpSpPr>
          <a:xfrm>
            <a:off x="2295525" y="2709863"/>
            <a:ext cx="536575" cy="946150"/>
            <a:chOff x="4097" y="1767"/>
            <a:chExt cx="338" cy="596"/>
          </a:xfrm>
        </p:grpSpPr>
        <p:sp>
          <p:nvSpPr>
            <p:cNvPr id="1156109" name="矩形 1156108"/>
            <p:cNvSpPr/>
            <p:nvPr/>
          </p:nvSpPr>
          <p:spPr>
            <a:xfrm>
              <a:off x="4097" y="1767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6110" name="直接连接符 1156109"/>
            <p:cNvSpPr/>
            <p:nvPr/>
          </p:nvSpPr>
          <p:spPr>
            <a:xfrm>
              <a:off x="4127" y="2065"/>
              <a:ext cx="27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56111" name="组合 1156110"/>
          <p:cNvGrpSpPr/>
          <p:nvPr/>
        </p:nvGrpSpPr>
        <p:grpSpPr>
          <a:xfrm>
            <a:off x="3548063" y="2709863"/>
            <a:ext cx="536575" cy="946150"/>
            <a:chOff x="4097" y="1767"/>
            <a:chExt cx="338" cy="596"/>
          </a:xfrm>
        </p:grpSpPr>
        <p:sp>
          <p:nvSpPr>
            <p:cNvPr id="1156112" name="矩形 1156111"/>
            <p:cNvSpPr/>
            <p:nvPr/>
          </p:nvSpPr>
          <p:spPr>
            <a:xfrm>
              <a:off x="4097" y="1767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12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6113" name="直接连接符 1156112"/>
            <p:cNvSpPr/>
            <p:nvPr/>
          </p:nvSpPr>
          <p:spPr>
            <a:xfrm>
              <a:off x="4127" y="2065"/>
              <a:ext cx="27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56114" name="组合 1156113"/>
          <p:cNvGrpSpPr/>
          <p:nvPr/>
        </p:nvGrpSpPr>
        <p:grpSpPr>
          <a:xfrm>
            <a:off x="6091238" y="2709863"/>
            <a:ext cx="574675" cy="946150"/>
            <a:chOff x="1292" y="1783"/>
            <a:chExt cx="362" cy="596"/>
          </a:xfrm>
        </p:grpSpPr>
        <p:sp>
          <p:nvSpPr>
            <p:cNvPr id="1156115" name="矩形 1156114"/>
            <p:cNvSpPr/>
            <p:nvPr/>
          </p:nvSpPr>
          <p:spPr>
            <a:xfrm>
              <a:off x="1292" y="1783"/>
              <a:ext cx="362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6116" name="直接连接符 1156115"/>
            <p:cNvSpPr/>
            <p:nvPr/>
          </p:nvSpPr>
          <p:spPr>
            <a:xfrm>
              <a:off x="1357" y="2081"/>
              <a:ext cx="233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56117" name="组合 1156116"/>
          <p:cNvGrpSpPr/>
          <p:nvPr/>
        </p:nvGrpSpPr>
        <p:grpSpPr>
          <a:xfrm>
            <a:off x="7381875" y="2709863"/>
            <a:ext cx="574675" cy="946150"/>
            <a:chOff x="1292" y="1783"/>
            <a:chExt cx="362" cy="596"/>
          </a:xfrm>
        </p:grpSpPr>
        <p:sp>
          <p:nvSpPr>
            <p:cNvPr id="1156118" name="矩形 1156117"/>
            <p:cNvSpPr/>
            <p:nvPr/>
          </p:nvSpPr>
          <p:spPr>
            <a:xfrm>
              <a:off x="1292" y="1783"/>
              <a:ext cx="362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6119" name="直接连接符 1156118"/>
            <p:cNvSpPr/>
            <p:nvPr/>
          </p:nvSpPr>
          <p:spPr>
            <a:xfrm>
              <a:off x="1357" y="2081"/>
              <a:ext cx="233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56126" name="矩形 1156125"/>
          <p:cNvSpPr/>
          <p:nvPr/>
        </p:nvSpPr>
        <p:spPr>
          <a:xfrm>
            <a:off x="1590675" y="4886325"/>
            <a:ext cx="447675" cy="519113"/>
          </a:xfrm>
          <a:prstGeom prst="rect">
            <a:avLst/>
          </a:prstGeom>
          <a:noFill/>
          <a:ln w="22225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0 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56127" name="矩形 1156126"/>
          <p:cNvSpPr/>
          <p:nvPr/>
        </p:nvSpPr>
        <p:spPr>
          <a:xfrm>
            <a:off x="4427538" y="4886325"/>
            <a:ext cx="447675" cy="519113"/>
          </a:xfrm>
          <a:prstGeom prst="rect">
            <a:avLst/>
          </a:prstGeom>
          <a:noFill/>
          <a:ln w="22225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1 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56128" name="矩形 1156127"/>
          <p:cNvSpPr/>
          <p:nvPr/>
        </p:nvSpPr>
        <p:spPr>
          <a:xfrm>
            <a:off x="7292975" y="4886325"/>
            <a:ext cx="447675" cy="519113"/>
          </a:xfrm>
          <a:prstGeom prst="rect">
            <a:avLst/>
          </a:prstGeom>
          <a:noFill/>
          <a:ln w="22225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2 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56143" name="组合 1156142"/>
          <p:cNvGrpSpPr/>
          <p:nvPr/>
        </p:nvGrpSpPr>
        <p:grpSpPr>
          <a:xfrm>
            <a:off x="1258888" y="4713288"/>
            <a:ext cx="6842125" cy="173037"/>
            <a:chOff x="793" y="2822"/>
            <a:chExt cx="4310" cy="109"/>
          </a:xfrm>
        </p:grpSpPr>
        <p:grpSp>
          <p:nvGrpSpPr>
            <p:cNvPr id="1156125" name="组合 1156124"/>
            <p:cNvGrpSpPr/>
            <p:nvPr/>
          </p:nvGrpSpPr>
          <p:grpSpPr>
            <a:xfrm>
              <a:off x="793" y="2822"/>
              <a:ext cx="4310" cy="109"/>
              <a:chOff x="793" y="2822"/>
              <a:chExt cx="4310" cy="109"/>
            </a:xfrm>
          </p:grpSpPr>
          <p:sp>
            <p:nvSpPr>
              <p:cNvPr id="1156120" name="直接连接符 1156119"/>
              <p:cNvSpPr/>
              <p:nvPr/>
            </p:nvSpPr>
            <p:spPr>
              <a:xfrm>
                <a:off x="793" y="2931"/>
                <a:ext cx="4310" cy="0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triangle" w="lg" len="lg"/>
              </a:ln>
            </p:spPr>
          </p:sp>
          <p:grpSp>
            <p:nvGrpSpPr>
              <p:cNvPr id="1156124" name="组合 1156123"/>
              <p:cNvGrpSpPr/>
              <p:nvPr/>
            </p:nvGrpSpPr>
            <p:grpSpPr>
              <a:xfrm>
                <a:off x="1111" y="2822"/>
                <a:ext cx="3583" cy="109"/>
                <a:chOff x="1111" y="2614"/>
                <a:chExt cx="3583" cy="272"/>
              </a:xfrm>
            </p:grpSpPr>
            <p:sp>
              <p:nvSpPr>
                <p:cNvPr id="1156121" name="直接连接符 1156120"/>
                <p:cNvSpPr/>
                <p:nvPr/>
              </p:nvSpPr>
              <p:spPr>
                <a:xfrm flipV="1">
                  <a:off x="1111" y="2614"/>
                  <a:ext cx="0" cy="272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lg"/>
                </a:ln>
              </p:spPr>
            </p:sp>
            <p:sp>
              <p:nvSpPr>
                <p:cNvPr id="1156122" name="直接连接符 1156121"/>
                <p:cNvSpPr/>
                <p:nvPr/>
              </p:nvSpPr>
              <p:spPr>
                <a:xfrm flipV="1">
                  <a:off x="2902" y="2614"/>
                  <a:ext cx="0" cy="272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lg"/>
                </a:ln>
              </p:spPr>
            </p:sp>
            <p:sp>
              <p:nvSpPr>
                <p:cNvPr id="1156123" name="直接连接符 1156122"/>
                <p:cNvSpPr/>
                <p:nvPr/>
              </p:nvSpPr>
              <p:spPr>
                <a:xfrm flipV="1">
                  <a:off x="4694" y="2614"/>
                  <a:ext cx="0" cy="272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lg"/>
                </a:ln>
              </p:spPr>
            </p:sp>
          </p:grpSp>
        </p:grpSp>
        <p:sp>
          <p:nvSpPr>
            <p:cNvPr id="1156133" name="直接连接符 1156132"/>
            <p:cNvSpPr/>
            <p:nvPr/>
          </p:nvSpPr>
          <p:spPr>
            <a:xfrm flipV="1">
              <a:off x="1291" y="2822"/>
              <a:ext cx="0" cy="109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1156134" name="直接连接符 1156133"/>
            <p:cNvSpPr/>
            <p:nvPr/>
          </p:nvSpPr>
          <p:spPr>
            <a:xfrm flipV="1">
              <a:off x="1471" y="2822"/>
              <a:ext cx="0" cy="109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1156135" name="直接连接符 1156134"/>
            <p:cNvSpPr/>
            <p:nvPr/>
          </p:nvSpPr>
          <p:spPr>
            <a:xfrm flipV="1">
              <a:off x="1651" y="2822"/>
              <a:ext cx="0" cy="109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1156136" name="直接连接符 1156135"/>
            <p:cNvSpPr/>
            <p:nvPr/>
          </p:nvSpPr>
          <p:spPr>
            <a:xfrm flipV="1">
              <a:off x="1830" y="2822"/>
              <a:ext cx="0" cy="109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1156137" name="直接连接符 1156136"/>
            <p:cNvSpPr/>
            <p:nvPr/>
          </p:nvSpPr>
          <p:spPr>
            <a:xfrm flipV="1">
              <a:off x="2010" y="2822"/>
              <a:ext cx="0" cy="109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1156138" name="直接连接符 1156137"/>
            <p:cNvSpPr/>
            <p:nvPr/>
          </p:nvSpPr>
          <p:spPr>
            <a:xfrm flipV="1">
              <a:off x="2190" y="2822"/>
              <a:ext cx="0" cy="109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1156139" name="直接连接符 1156138"/>
            <p:cNvSpPr/>
            <p:nvPr/>
          </p:nvSpPr>
          <p:spPr>
            <a:xfrm flipV="1">
              <a:off x="2369" y="2822"/>
              <a:ext cx="0" cy="109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1156140" name="直接连接符 1156139"/>
            <p:cNvSpPr/>
            <p:nvPr/>
          </p:nvSpPr>
          <p:spPr>
            <a:xfrm flipV="1">
              <a:off x="2729" y="2822"/>
              <a:ext cx="0" cy="109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1156141" name="直接连接符 1156140"/>
            <p:cNvSpPr/>
            <p:nvPr/>
          </p:nvSpPr>
          <p:spPr>
            <a:xfrm flipV="1">
              <a:off x="2549" y="2822"/>
              <a:ext cx="0" cy="109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lg"/>
            </a:ln>
          </p:spPr>
        </p:sp>
      </p:grpSp>
      <p:sp>
        <p:nvSpPr>
          <p:cNvPr id="1156145" name="椭圆 1156144"/>
          <p:cNvSpPr/>
          <p:nvPr/>
        </p:nvSpPr>
        <p:spPr>
          <a:xfrm>
            <a:off x="3154363" y="4854575"/>
            <a:ext cx="71437" cy="71438"/>
          </a:xfrm>
          <a:prstGeom prst="ellipse">
            <a:avLst/>
          </a:prstGeom>
          <a:solidFill>
            <a:srgbClr val="FF0066"/>
          </a:solidFill>
          <a:ln w="222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56146" name="椭圆 1156145"/>
          <p:cNvSpPr/>
          <p:nvPr/>
        </p:nvSpPr>
        <p:spPr>
          <a:xfrm>
            <a:off x="4014788" y="4854575"/>
            <a:ext cx="71437" cy="71438"/>
          </a:xfrm>
          <a:prstGeom prst="ellipse">
            <a:avLst/>
          </a:prstGeom>
          <a:solidFill>
            <a:srgbClr val="FF0066"/>
          </a:solidFill>
          <a:ln w="222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156150" name="组合 1156149"/>
          <p:cNvGrpSpPr/>
          <p:nvPr/>
        </p:nvGrpSpPr>
        <p:grpSpPr>
          <a:xfrm>
            <a:off x="3779838" y="3789363"/>
            <a:ext cx="574675" cy="946150"/>
            <a:chOff x="1292" y="1783"/>
            <a:chExt cx="362" cy="596"/>
          </a:xfrm>
        </p:grpSpPr>
        <p:sp>
          <p:nvSpPr>
            <p:cNvPr id="1156151" name="矩形 1156150"/>
            <p:cNvSpPr/>
            <p:nvPr/>
          </p:nvSpPr>
          <p:spPr>
            <a:xfrm>
              <a:off x="1292" y="1783"/>
              <a:ext cx="362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6152" name="直接连接符 1156151"/>
            <p:cNvSpPr/>
            <p:nvPr/>
          </p:nvSpPr>
          <p:spPr>
            <a:xfrm>
              <a:off x="1357" y="2081"/>
              <a:ext cx="233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56156" name="组合 1156155"/>
          <p:cNvGrpSpPr/>
          <p:nvPr/>
        </p:nvGrpSpPr>
        <p:grpSpPr>
          <a:xfrm>
            <a:off x="2917825" y="3789363"/>
            <a:ext cx="574675" cy="946150"/>
            <a:chOff x="1292" y="1783"/>
            <a:chExt cx="362" cy="596"/>
          </a:xfrm>
        </p:grpSpPr>
        <p:sp>
          <p:nvSpPr>
            <p:cNvPr id="1156157" name="矩形 1156156"/>
            <p:cNvSpPr/>
            <p:nvPr/>
          </p:nvSpPr>
          <p:spPr>
            <a:xfrm>
              <a:off x="1292" y="1783"/>
              <a:ext cx="362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6158" name="直接连接符 1156157"/>
            <p:cNvSpPr/>
            <p:nvPr/>
          </p:nvSpPr>
          <p:spPr>
            <a:xfrm>
              <a:off x="1357" y="2081"/>
              <a:ext cx="233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56159" name="椭圆 1156158"/>
          <p:cNvSpPr/>
          <p:nvPr/>
        </p:nvSpPr>
        <p:spPr>
          <a:xfrm>
            <a:off x="2439988" y="4840288"/>
            <a:ext cx="71437" cy="71437"/>
          </a:xfrm>
          <a:prstGeom prst="ellipse">
            <a:avLst/>
          </a:prstGeom>
          <a:solidFill>
            <a:srgbClr val="FF0066"/>
          </a:solidFill>
          <a:ln w="222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156163" name="组合 1156162"/>
          <p:cNvGrpSpPr/>
          <p:nvPr/>
        </p:nvGrpSpPr>
        <p:grpSpPr>
          <a:xfrm>
            <a:off x="2171700" y="3789363"/>
            <a:ext cx="574675" cy="946150"/>
            <a:chOff x="1292" y="1783"/>
            <a:chExt cx="362" cy="596"/>
          </a:xfrm>
        </p:grpSpPr>
        <p:sp>
          <p:nvSpPr>
            <p:cNvPr id="1156164" name="矩形 1156163"/>
            <p:cNvSpPr/>
            <p:nvPr/>
          </p:nvSpPr>
          <p:spPr>
            <a:xfrm>
              <a:off x="1292" y="1783"/>
              <a:ext cx="362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6165" name="直接连接符 1156164"/>
            <p:cNvSpPr/>
            <p:nvPr/>
          </p:nvSpPr>
          <p:spPr>
            <a:xfrm>
              <a:off x="1357" y="2081"/>
              <a:ext cx="233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5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5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5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5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5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5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1000" fill="hold"/>
                                        <p:tgtEl>
                                          <p:spTgt spid="115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5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115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15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1000" fill="hold"/>
                                        <p:tgtEl>
                                          <p:spTgt spid="115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15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50978" name="矩形 1150977"/>
          <p:cNvSpPr/>
          <p:nvPr/>
        </p:nvSpPr>
        <p:spPr>
          <a:xfrm>
            <a:off x="611188" y="1384300"/>
            <a:ext cx="790575" cy="503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5. 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50989" name="矩形 1150988"/>
          <p:cNvSpPr/>
          <p:nvPr/>
        </p:nvSpPr>
        <p:spPr>
          <a:xfrm>
            <a:off x="835025" y="4365625"/>
            <a:ext cx="6905625" cy="503238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如果一堂课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40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分钟，哪个班用的时间长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50990" name="矩形 1150989"/>
          <p:cNvSpPr/>
          <p:nvPr/>
        </p:nvSpPr>
        <p:spPr>
          <a:xfrm>
            <a:off x="1123950" y="5056188"/>
            <a:ext cx="18256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10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</a:t>
            </a:r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40 =     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50991" name="组合 1150990"/>
          <p:cNvGrpSpPr/>
          <p:nvPr/>
        </p:nvGrpSpPr>
        <p:grpSpPr>
          <a:xfrm>
            <a:off x="2674938" y="4892675"/>
            <a:ext cx="511175" cy="885825"/>
            <a:chOff x="1589" y="3355"/>
            <a:chExt cx="322" cy="558"/>
          </a:xfrm>
        </p:grpSpPr>
        <p:sp>
          <p:nvSpPr>
            <p:cNvPr id="1150992" name="矩形 1150991"/>
            <p:cNvSpPr/>
            <p:nvPr/>
          </p:nvSpPr>
          <p:spPr>
            <a:xfrm>
              <a:off x="1589" y="3355"/>
              <a:ext cx="322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10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40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0993" name="直接连接符 1150992"/>
            <p:cNvSpPr/>
            <p:nvPr/>
          </p:nvSpPr>
          <p:spPr>
            <a:xfrm>
              <a:off x="1614" y="3634"/>
              <a:ext cx="271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50994" name="组合 1150993"/>
          <p:cNvGrpSpPr/>
          <p:nvPr/>
        </p:nvGrpSpPr>
        <p:grpSpPr>
          <a:xfrm>
            <a:off x="4364038" y="4892675"/>
            <a:ext cx="511175" cy="885825"/>
            <a:chOff x="1589" y="3355"/>
            <a:chExt cx="322" cy="558"/>
          </a:xfrm>
        </p:grpSpPr>
        <p:sp>
          <p:nvSpPr>
            <p:cNvPr id="1150995" name="矩形 1150994"/>
            <p:cNvSpPr/>
            <p:nvPr/>
          </p:nvSpPr>
          <p:spPr>
            <a:xfrm>
              <a:off x="1589" y="3355"/>
              <a:ext cx="322" cy="55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10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40</a:t>
              </a:r>
              <a:endParaRPr lang="en-US" altLang="zh-CN" sz="26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0996" name="直接连接符 1150995"/>
            <p:cNvSpPr/>
            <p:nvPr/>
          </p:nvSpPr>
          <p:spPr>
            <a:xfrm>
              <a:off x="1614" y="3634"/>
              <a:ext cx="271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50997" name="组合 1150996"/>
          <p:cNvGrpSpPr/>
          <p:nvPr/>
        </p:nvGrpSpPr>
        <p:grpSpPr>
          <a:xfrm>
            <a:off x="4867275" y="4864100"/>
            <a:ext cx="1536700" cy="914400"/>
            <a:chOff x="3061" y="3201"/>
            <a:chExt cx="968" cy="576"/>
          </a:xfrm>
        </p:grpSpPr>
        <p:grpSp>
          <p:nvGrpSpPr>
            <p:cNvPr id="1150998" name="组合 1150997"/>
            <p:cNvGrpSpPr/>
            <p:nvPr/>
          </p:nvGrpSpPr>
          <p:grpSpPr>
            <a:xfrm>
              <a:off x="3223" y="3201"/>
              <a:ext cx="806" cy="576"/>
              <a:chOff x="3207" y="3201"/>
              <a:chExt cx="806" cy="576"/>
            </a:xfrm>
          </p:grpSpPr>
          <p:sp>
            <p:nvSpPr>
              <p:cNvPr id="1150999" name="矩形 1150998"/>
              <p:cNvSpPr/>
              <p:nvPr/>
            </p:nvSpPr>
            <p:spPr>
              <a:xfrm>
                <a:off x="3207" y="3201"/>
                <a:ext cx="806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÷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40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÷</a:t>
                </a:r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51000" name="直接连接符 1150999"/>
              <p:cNvSpPr/>
              <p:nvPr/>
            </p:nvSpPr>
            <p:spPr>
              <a:xfrm>
                <a:off x="3284" y="3487"/>
                <a:ext cx="653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151001" name="矩形 1151000"/>
            <p:cNvSpPr/>
            <p:nvPr/>
          </p:nvSpPr>
          <p:spPr>
            <a:xfrm>
              <a:off x="3061" y="3315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151002" name="组合 1151001"/>
          <p:cNvGrpSpPr/>
          <p:nvPr/>
        </p:nvGrpSpPr>
        <p:grpSpPr>
          <a:xfrm>
            <a:off x="6308725" y="4864100"/>
            <a:ext cx="728663" cy="914400"/>
            <a:chOff x="3969" y="3201"/>
            <a:chExt cx="459" cy="576"/>
          </a:xfrm>
        </p:grpSpPr>
        <p:sp>
          <p:nvSpPr>
            <p:cNvPr id="1151003" name="矩形 1151002"/>
            <p:cNvSpPr/>
            <p:nvPr/>
          </p:nvSpPr>
          <p:spPr>
            <a:xfrm>
              <a:off x="3969" y="3315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51004" name="组合 1151003"/>
            <p:cNvGrpSpPr/>
            <p:nvPr/>
          </p:nvGrpSpPr>
          <p:grpSpPr>
            <a:xfrm>
              <a:off x="4206" y="3201"/>
              <a:ext cx="222" cy="576"/>
              <a:chOff x="2293" y="3199"/>
              <a:chExt cx="222" cy="576"/>
            </a:xfrm>
          </p:grpSpPr>
          <p:sp>
            <p:nvSpPr>
              <p:cNvPr id="1151005" name="矩形 1151004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51006" name="直接连接符 1151005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sp>
        <p:nvSpPr>
          <p:cNvPr id="1151007" name="矩形 1151006"/>
          <p:cNvSpPr/>
          <p:nvPr/>
        </p:nvSpPr>
        <p:spPr>
          <a:xfrm>
            <a:off x="1692275" y="5878513"/>
            <a:ext cx="4840288" cy="503237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/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答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: 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两个班用的时间一样长。</a:t>
            </a:r>
            <a:endParaRPr lang="zh-CN" altLang="en-US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51016" name="组合 1151015"/>
          <p:cNvGrpSpPr/>
          <p:nvPr/>
        </p:nvGrpSpPr>
        <p:grpSpPr>
          <a:xfrm>
            <a:off x="4787900" y="1125538"/>
            <a:ext cx="3673475" cy="3114675"/>
            <a:chOff x="3151" y="709"/>
            <a:chExt cx="2314" cy="1962"/>
          </a:xfrm>
        </p:grpSpPr>
        <p:pic>
          <p:nvPicPr>
            <p:cNvPr id="1151015" name="图片 1151014" descr="气泡-0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69" y="754"/>
              <a:ext cx="2160" cy="1025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50984" name="组合 1150983"/>
            <p:cNvGrpSpPr/>
            <p:nvPr/>
          </p:nvGrpSpPr>
          <p:grpSpPr>
            <a:xfrm>
              <a:off x="3151" y="709"/>
              <a:ext cx="2314" cy="907"/>
              <a:chOff x="3152" y="1434"/>
              <a:chExt cx="2314" cy="907"/>
            </a:xfrm>
          </p:grpSpPr>
          <p:grpSp>
            <p:nvGrpSpPr>
              <p:cNvPr id="1150985" name="组合 1150984"/>
              <p:cNvGrpSpPr/>
              <p:nvPr/>
            </p:nvGrpSpPr>
            <p:grpSpPr>
              <a:xfrm>
                <a:off x="4740" y="1833"/>
                <a:ext cx="218" cy="508"/>
                <a:chOff x="2546" y="1280"/>
                <a:chExt cx="218" cy="508"/>
              </a:xfrm>
            </p:grpSpPr>
            <p:sp>
              <p:nvSpPr>
                <p:cNvPr id="1150986" name="矩形 1150985"/>
                <p:cNvSpPr/>
                <p:nvPr/>
              </p:nvSpPr>
              <p:spPr>
                <a:xfrm>
                  <a:off x="2546" y="1280"/>
                  <a:ext cx="218" cy="508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none" lIns="90000" tIns="46800" rIns="90000" bIns="46800" anchor="t">
                  <a:spAutoFit/>
                </a:bodyPr>
                <a:p>
                  <a:pPr lvl="0">
                    <a:lnSpc>
                      <a:spcPct val="90000"/>
                    </a:lnSpc>
                  </a:pPr>
                  <a:r>
                    <a:rPr lang="en-US" altLang="zh-CN" sz="2600" b="1" baseline="0">
                      <a:latin typeface="Times New Roman" panose="02020603050405020304" pitchFamily="18" charset="0"/>
                      <a:ea typeface="楷体_GB2312" pitchFamily="49" charset="-122"/>
                    </a:rPr>
                    <a:t>1</a:t>
                  </a:r>
                  <a:endPara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lvl="0">
                    <a:lnSpc>
                      <a:spcPct val="90000"/>
                    </a:lnSpc>
                  </a:pPr>
                  <a:r>
                    <a:rPr lang="en-US" altLang="zh-CN" sz="2600" b="1" baseline="0">
                      <a:latin typeface="Times New Roman" panose="02020603050405020304" pitchFamily="18" charset="0"/>
                      <a:ea typeface="楷体_GB2312" pitchFamily="49" charset="-122"/>
                    </a:rPr>
                    <a:t>4</a:t>
                  </a:r>
                  <a:endParaRPr lang="en-US" altLang="zh-CN" sz="2600" b="1" baseline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150987" name="直接连接符 1150986"/>
                <p:cNvSpPr/>
                <p:nvPr/>
              </p:nvSpPr>
              <p:spPr>
                <a:xfrm>
                  <a:off x="2570" y="1528"/>
                  <a:ext cx="174" cy="0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lg" len="lg"/>
                </a:ln>
              </p:spPr>
            </p:sp>
          </p:grpSp>
          <p:sp>
            <p:nvSpPr>
              <p:cNvPr id="1150988" name="矩形 1150987"/>
              <p:cNvSpPr/>
              <p:nvPr/>
            </p:nvSpPr>
            <p:spPr>
              <a:xfrm>
                <a:off x="3152" y="1434"/>
                <a:ext cx="2314" cy="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>
                  <a:lnSpc>
                    <a:spcPct val="150000"/>
                  </a:lnSpc>
                </a:pP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我们五</a:t>
                </a:r>
                <a:r>
                  <a:rPr lang="en-US" altLang="zh-CN" sz="2700" b="1" baseline="0"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700" b="1" baseline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r>
                  <a:rPr lang="en-US" altLang="zh-CN" sz="2700" b="1" baseline="0"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r>
                  <a:rPr lang="zh-CN" altLang="en-US" sz="2700" b="1" baseline="0" dirty="0">
                    <a:latin typeface="Times New Roman" panose="02020603050405020304" pitchFamily="18" charset="0"/>
                    <a:ea typeface="楷体_GB2312" pitchFamily="49" charset="-122"/>
                  </a:rPr>
                  <a:t>班做练习的时间占整堂课的     。</a:t>
                </a:r>
                <a:endPara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pic>
          <p:nvPicPr>
            <p:cNvPr id="1151009" name="图片 1151008" descr="P-77"/>
            <p:cNvPicPr>
              <a:picLocks noChangeAspect="1"/>
            </p:cNvPicPr>
            <p:nvPr/>
          </p:nvPicPr>
          <p:blipFill>
            <a:blip r:embed="rId3"/>
            <a:srcRect l="58347"/>
            <a:stretch>
              <a:fillRect/>
            </a:stretch>
          </p:blipFill>
          <p:spPr>
            <a:xfrm>
              <a:off x="3848" y="1616"/>
              <a:ext cx="756" cy="105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51013" name="组合 1151012"/>
          <p:cNvGrpSpPr/>
          <p:nvPr/>
        </p:nvGrpSpPr>
        <p:grpSpPr>
          <a:xfrm>
            <a:off x="1079500" y="1262063"/>
            <a:ext cx="3708400" cy="2978150"/>
            <a:chOff x="680" y="795"/>
            <a:chExt cx="2336" cy="1876"/>
          </a:xfrm>
        </p:grpSpPr>
        <p:pic>
          <p:nvPicPr>
            <p:cNvPr id="1151008" name="图片 1151007" descr="P-77"/>
            <p:cNvPicPr>
              <a:picLocks noChangeAspect="1"/>
            </p:cNvPicPr>
            <p:nvPr/>
          </p:nvPicPr>
          <p:blipFill>
            <a:blip r:embed="rId3"/>
            <a:srcRect r="42149"/>
            <a:stretch>
              <a:fillRect/>
            </a:stretch>
          </p:blipFill>
          <p:spPr>
            <a:xfrm>
              <a:off x="1263" y="1616"/>
              <a:ext cx="1050" cy="105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51012" name="图片 1151011" descr="气泡-0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0" y="845"/>
              <a:ext cx="2192" cy="8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50981" name="矩形 1150980"/>
            <p:cNvSpPr/>
            <p:nvPr/>
          </p:nvSpPr>
          <p:spPr>
            <a:xfrm>
              <a:off x="702" y="795"/>
              <a:ext cx="2314" cy="7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这堂课，我们五</a:t>
              </a:r>
              <a:r>
                <a:rPr lang="en-US" altLang="zh-CN" sz="2700" b="1" baseline="0"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r>
                <a:rPr lang="en-US" altLang="zh-CN" sz="2700" b="1" baseline="0"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班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做了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10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分钟的练习。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99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5099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50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50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50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51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51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1007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57122" name="矩形 1157121"/>
          <p:cNvSpPr/>
          <p:nvPr/>
        </p:nvSpPr>
        <p:spPr>
          <a:xfrm>
            <a:off x="539750" y="1196975"/>
            <a:ext cx="835342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6.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把下面的分数化成分母是 </a:t>
            </a: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10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而大小不变的分数。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57123" name="组合 1157122"/>
          <p:cNvGrpSpPr/>
          <p:nvPr/>
        </p:nvGrpSpPr>
        <p:grpSpPr>
          <a:xfrm>
            <a:off x="2462213" y="2060575"/>
            <a:ext cx="536575" cy="946150"/>
            <a:chOff x="4097" y="1767"/>
            <a:chExt cx="338" cy="596"/>
          </a:xfrm>
        </p:grpSpPr>
        <p:sp>
          <p:nvSpPr>
            <p:cNvPr id="1157124" name="矩形 1157123"/>
            <p:cNvSpPr/>
            <p:nvPr/>
          </p:nvSpPr>
          <p:spPr>
            <a:xfrm>
              <a:off x="4097" y="1767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20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7125" name="直接连接符 1157124"/>
            <p:cNvSpPr/>
            <p:nvPr/>
          </p:nvSpPr>
          <p:spPr>
            <a:xfrm>
              <a:off x="4127" y="2065"/>
              <a:ext cx="27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57126" name="组合 1157125"/>
          <p:cNvGrpSpPr/>
          <p:nvPr/>
        </p:nvGrpSpPr>
        <p:grpSpPr>
          <a:xfrm>
            <a:off x="1098550" y="2060575"/>
            <a:ext cx="574675" cy="946150"/>
            <a:chOff x="1292" y="1783"/>
            <a:chExt cx="362" cy="596"/>
          </a:xfrm>
        </p:grpSpPr>
        <p:sp>
          <p:nvSpPr>
            <p:cNvPr id="1157127" name="矩形 1157126"/>
            <p:cNvSpPr/>
            <p:nvPr/>
          </p:nvSpPr>
          <p:spPr>
            <a:xfrm>
              <a:off x="1292" y="1783"/>
              <a:ext cx="362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7128" name="直接连接符 1157127"/>
            <p:cNvSpPr/>
            <p:nvPr/>
          </p:nvSpPr>
          <p:spPr>
            <a:xfrm>
              <a:off x="1357" y="2081"/>
              <a:ext cx="233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57129" name="组合 1157128"/>
          <p:cNvGrpSpPr/>
          <p:nvPr/>
        </p:nvGrpSpPr>
        <p:grpSpPr>
          <a:xfrm>
            <a:off x="3787775" y="2060575"/>
            <a:ext cx="536575" cy="946150"/>
            <a:chOff x="4097" y="1767"/>
            <a:chExt cx="338" cy="596"/>
          </a:xfrm>
        </p:grpSpPr>
        <p:sp>
          <p:nvSpPr>
            <p:cNvPr id="1157130" name="矩形 1157129"/>
            <p:cNvSpPr/>
            <p:nvPr/>
          </p:nvSpPr>
          <p:spPr>
            <a:xfrm>
              <a:off x="4097" y="1767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24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30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7131" name="直接连接符 1157130"/>
            <p:cNvSpPr/>
            <p:nvPr/>
          </p:nvSpPr>
          <p:spPr>
            <a:xfrm>
              <a:off x="4127" y="2065"/>
              <a:ext cx="27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57132" name="组合 1157131"/>
          <p:cNvGrpSpPr/>
          <p:nvPr/>
        </p:nvGrpSpPr>
        <p:grpSpPr>
          <a:xfrm>
            <a:off x="5114925" y="2060575"/>
            <a:ext cx="536575" cy="946150"/>
            <a:chOff x="4097" y="1767"/>
            <a:chExt cx="338" cy="596"/>
          </a:xfrm>
        </p:grpSpPr>
        <p:sp>
          <p:nvSpPr>
            <p:cNvPr id="1157133" name="矩形 1157132"/>
            <p:cNvSpPr/>
            <p:nvPr/>
          </p:nvSpPr>
          <p:spPr>
            <a:xfrm>
              <a:off x="4097" y="1767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15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50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7134" name="直接连接符 1157133"/>
            <p:cNvSpPr/>
            <p:nvPr/>
          </p:nvSpPr>
          <p:spPr>
            <a:xfrm>
              <a:off x="4127" y="2065"/>
              <a:ext cx="27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57160" name="组合 1157159"/>
          <p:cNvGrpSpPr/>
          <p:nvPr/>
        </p:nvGrpSpPr>
        <p:grpSpPr>
          <a:xfrm>
            <a:off x="1308100" y="3192463"/>
            <a:ext cx="1462088" cy="914400"/>
            <a:chOff x="1919" y="2123"/>
            <a:chExt cx="921" cy="576"/>
          </a:xfrm>
        </p:grpSpPr>
        <p:sp>
          <p:nvSpPr>
            <p:cNvPr id="1157159" name="矩形 1157158"/>
            <p:cNvSpPr/>
            <p:nvPr/>
          </p:nvSpPr>
          <p:spPr>
            <a:xfrm>
              <a:off x="2138" y="2251"/>
              <a:ext cx="70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     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57150" name="组合 1157149"/>
            <p:cNvGrpSpPr/>
            <p:nvPr/>
          </p:nvGrpSpPr>
          <p:grpSpPr>
            <a:xfrm>
              <a:off x="2360" y="2133"/>
              <a:ext cx="322" cy="558"/>
              <a:chOff x="1589" y="3355"/>
              <a:chExt cx="322" cy="558"/>
            </a:xfrm>
          </p:grpSpPr>
          <p:sp>
            <p:nvSpPr>
              <p:cNvPr id="1157151" name="矩形 1157150"/>
              <p:cNvSpPr/>
              <p:nvPr/>
            </p:nvSpPr>
            <p:spPr>
              <a:xfrm>
                <a:off x="1589" y="3355"/>
                <a:ext cx="322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57152" name="直接连接符 1157151"/>
              <p:cNvSpPr/>
              <p:nvPr/>
            </p:nvSpPr>
            <p:spPr>
              <a:xfrm>
                <a:off x="1614" y="3634"/>
                <a:ext cx="271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57155" name="组合 1157154"/>
            <p:cNvGrpSpPr/>
            <p:nvPr/>
          </p:nvGrpSpPr>
          <p:grpSpPr>
            <a:xfrm>
              <a:off x="1919" y="2123"/>
              <a:ext cx="222" cy="576"/>
              <a:chOff x="2293" y="3199"/>
              <a:chExt cx="222" cy="576"/>
            </a:xfrm>
          </p:grpSpPr>
          <p:sp>
            <p:nvSpPr>
              <p:cNvPr id="1157156" name="矩形 1157155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57157" name="直接连接符 1157156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57172" name="组合 1157171"/>
          <p:cNvGrpSpPr/>
          <p:nvPr/>
        </p:nvGrpSpPr>
        <p:grpSpPr>
          <a:xfrm>
            <a:off x="4260850" y="3192463"/>
            <a:ext cx="1606550" cy="885825"/>
            <a:chOff x="2653" y="2261"/>
            <a:chExt cx="1012" cy="558"/>
          </a:xfrm>
        </p:grpSpPr>
        <p:sp>
          <p:nvSpPr>
            <p:cNvPr id="1157162" name="矩形 1157161"/>
            <p:cNvSpPr/>
            <p:nvPr/>
          </p:nvSpPr>
          <p:spPr>
            <a:xfrm>
              <a:off x="2963" y="2379"/>
              <a:ext cx="70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     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57163" name="组合 1157162"/>
            <p:cNvGrpSpPr/>
            <p:nvPr/>
          </p:nvGrpSpPr>
          <p:grpSpPr>
            <a:xfrm>
              <a:off x="2653" y="2261"/>
              <a:ext cx="322" cy="558"/>
              <a:chOff x="1589" y="3355"/>
              <a:chExt cx="322" cy="558"/>
            </a:xfrm>
          </p:grpSpPr>
          <p:sp>
            <p:nvSpPr>
              <p:cNvPr id="1157164" name="矩形 1157163"/>
              <p:cNvSpPr/>
              <p:nvPr/>
            </p:nvSpPr>
            <p:spPr>
              <a:xfrm>
                <a:off x="1589" y="3355"/>
                <a:ext cx="322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20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57165" name="直接连接符 1157164"/>
              <p:cNvSpPr/>
              <p:nvPr/>
            </p:nvSpPr>
            <p:spPr>
              <a:xfrm>
                <a:off x="1614" y="3634"/>
                <a:ext cx="271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57169" name="组合 1157168"/>
            <p:cNvGrpSpPr/>
            <p:nvPr/>
          </p:nvGrpSpPr>
          <p:grpSpPr>
            <a:xfrm>
              <a:off x="3176" y="2261"/>
              <a:ext cx="322" cy="558"/>
              <a:chOff x="1589" y="3355"/>
              <a:chExt cx="322" cy="558"/>
            </a:xfrm>
          </p:grpSpPr>
          <p:sp>
            <p:nvSpPr>
              <p:cNvPr id="1157170" name="矩形 1157169"/>
              <p:cNvSpPr/>
              <p:nvPr/>
            </p:nvSpPr>
            <p:spPr>
              <a:xfrm>
                <a:off x="1589" y="3355"/>
                <a:ext cx="322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57171" name="直接连接符 1157170"/>
              <p:cNvSpPr/>
              <p:nvPr/>
            </p:nvSpPr>
            <p:spPr>
              <a:xfrm>
                <a:off x="1614" y="3634"/>
                <a:ext cx="271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57173" name="组合 1157172"/>
          <p:cNvGrpSpPr/>
          <p:nvPr/>
        </p:nvGrpSpPr>
        <p:grpSpPr>
          <a:xfrm>
            <a:off x="1308100" y="4271963"/>
            <a:ext cx="1606550" cy="885825"/>
            <a:chOff x="2653" y="2261"/>
            <a:chExt cx="1012" cy="558"/>
          </a:xfrm>
        </p:grpSpPr>
        <p:sp>
          <p:nvSpPr>
            <p:cNvPr id="1157174" name="矩形 1157173"/>
            <p:cNvSpPr/>
            <p:nvPr/>
          </p:nvSpPr>
          <p:spPr>
            <a:xfrm>
              <a:off x="2963" y="2379"/>
              <a:ext cx="70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     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57175" name="组合 1157174"/>
            <p:cNvGrpSpPr/>
            <p:nvPr/>
          </p:nvGrpSpPr>
          <p:grpSpPr>
            <a:xfrm>
              <a:off x="2653" y="2261"/>
              <a:ext cx="322" cy="558"/>
              <a:chOff x="1589" y="3355"/>
              <a:chExt cx="322" cy="558"/>
            </a:xfrm>
          </p:grpSpPr>
          <p:sp>
            <p:nvSpPr>
              <p:cNvPr id="1157176" name="矩形 1157175"/>
              <p:cNvSpPr/>
              <p:nvPr/>
            </p:nvSpPr>
            <p:spPr>
              <a:xfrm>
                <a:off x="1589" y="3355"/>
                <a:ext cx="322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24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30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57177" name="直接连接符 1157176"/>
              <p:cNvSpPr/>
              <p:nvPr/>
            </p:nvSpPr>
            <p:spPr>
              <a:xfrm>
                <a:off x="1614" y="3634"/>
                <a:ext cx="271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57178" name="组合 1157177"/>
            <p:cNvGrpSpPr/>
            <p:nvPr/>
          </p:nvGrpSpPr>
          <p:grpSpPr>
            <a:xfrm>
              <a:off x="3176" y="2261"/>
              <a:ext cx="322" cy="558"/>
              <a:chOff x="1589" y="3355"/>
              <a:chExt cx="322" cy="558"/>
            </a:xfrm>
          </p:grpSpPr>
          <p:sp>
            <p:nvSpPr>
              <p:cNvPr id="1157179" name="矩形 1157178"/>
              <p:cNvSpPr/>
              <p:nvPr/>
            </p:nvSpPr>
            <p:spPr>
              <a:xfrm>
                <a:off x="1589" y="3355"/>
                <a:ext cx="322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57180" name="直接连接符 1157179"/>
              <p:cNvSpPr/>
              <p:nvPr/>
            </p:nvSpPr>
            <p:spPr>
              <a:xfrm>
                <a:off x="1614" y="3634"/>
                <a:ext cx="271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  <p:grpSp>
        <p:nvGrpSpPr>
          <p:cNvPr id="1157181" name="组合 1157180"/>
          <p:cNvGrpSpPr/>
          <p:nvPr/>
        </p:nvGrpSpPr>
        <p:grpSpPr>
          <a:xfrm>
            <a:off x="4260850" y="4271963"/>
            <a:ext cx="1606550" cy="885825"/>
            <a:chOff x="2653" y="2261"/>
            <a:chExt cx="1012" cy="558"/>
          </a:xfrm>
        </p:grpSpPr>
        <p:sp>
          <p:nvSpPr>
            <p:cNvPr id="1157182" name="矩形 1157181"/>
            <p:cNvSpPr/>
            <p:nvPr/>
          </p:nvSpPr>
          <p:spPr>
            <a:xfrm>
              <a:off x="2963" y="2379"/>
              <a:ext cx="70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28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     </a:t>
              </a:r>
              <a:endPara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57183" name="组合 1157182"/>
            <p:cNvGrpSpPr/>
            <p:nvPr/>
          </p:nvGrpSpPr>
          <p:grpSpPr>
            <a:xfrm>
              <a:off x="2653" y="2261"/>
              <a:ext cx="322" cy="558"/>
              <a:chOff x="1589" y="3355"/>
              <a:chExt cx="322" cy="558"/>
            </a:xfrm>
          </p:grpSpPr>
          <p:sp>
            <p:nvSpPr>
              <p:cNvPr id="1157184" name="矩形 1157183"/>
              <p:cNvSpPr/>
              <p:nvPr/>
            </p:nvSpPr>
            <p:spPr>
              <a:xfrm>
                <a:off x="1589" y="3355"/>
                <a:ext cx="322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15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50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57185" name="直接连接符 1157184"/>
              <p:cNvSpPr/>
              <p:nvPr/>
            </p:nvSpPr>
            <p:spPr>
              <a:xfrm>
                <a:off x="1614" y="3634"/>
                <a:ext cx="271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57186" name="组合 1157185"/>
            <p:cNvGrpSpPr/>
            <p:nvPr/>
          </p:nvGrpSpPr>
          <p:grpSpPr>
            <a:xfrm>
              <a:off x="3176" y="2261"/>
              <a:ext cx="322" cy="558"/>
              <a:chOff x="1589" y="3355"/>
              <a:chExt cx="322" cy="558"/>
            </a:xfrm>
          </p:grpSpPr>
          <p:sp>
            <p:nvSpPr>
              <p:cNvPr id="1157187" name="矩形 1157186"/>
              <p:cNvSpPr/>
              <p:nvPr/>
            </p:nvSpPr>
            <p:spPr>
              <a:xfrm>
                <a:off x="1589" y="3355"/>
                <a:ext cx="322" cy="55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/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57188" name="直接连接符 1157187"/>
              <p:cNvSpPr/>
              <p:nvPr/>
            </p:nvSpPr>
            <p:spPr>
              <a:xfrm>
                <a:off x="1614" y="3634"/>
                <a:ext cx="271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57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5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5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5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58146" name="矩形 1158145"/>
          <p:cNvSpPr/>
          <p:nvPr/>
        </p:nvSpPr>
        <p:spPr>
          <a:xfrm>
            <a:off x="539750" y="1196975"/>
            <a:ext cx="511175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7.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涂色表示出相等的分数。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58150" name="组合 1158149"/>
          <p:cNvGrpSpPr/>
          <p:nvPr/>
        </p:nvGrpSpPr>
        <p:grpSpPr>
          <a:xfrm>
            <a:off x="2449513" y="2852738"/>
            <a:ext cx="574675" cy="946150"/>
            <a:chOff x="1292" y="1783"/>
            <a:chExt cx="362" cy="596"/>
          </a:xfrm>
        </p:grpSpPr>
        <p:sp>
          <p:nvSpPr>
            <p:cNvPr id="1158151" name="矩形 1158150"/>
            <p:cNvSpPr/>
            <p:nvPr/>
          </p:nvSpPr>
          <p:spPr>
            <a:xfrm>
              <a:off x="1292" y="1783"/>
              <a:ext cx="362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8152" name="直接连接符 1158151"/>
            <p:cNvSpPr/>
            <p:nvPr/>
          </p:nvSpPr>
          <p:spPr>
            <a:xfrm>
              <a:off x="1357" y="2081"/>
              <a:ext cx="233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58159" name="组合 1158158"/>
          <p:cNvGrpSpPr/>
          <p:nvPr/>
        </p:nvGrpSpPr>
        <p:grpSpPr>
          <a:xfrm>
            <a:off x="6049963" y="2852738"/>
            <a:ext cx="574675" cy="946150"/>
            <a:chOff x="1292" y="1783"/>
            <a:chExt cx="362" cy="596"/>
          </a:xfrm>
        </p:grpSpPr>
        <p:sp>
          <p:nvSpPr>
            <p:cNvPr id="1158160" name="矩形 1158159"/>
            <p:cNvSpPr/>
            <p:nvPr/>
          </p:nvSpPr>
          <p:spPr>
            <a:xfrm>
              <a:off x="1292" y="1783"/>
              <a:ext cx="362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8161" name="直接连接符 1158160"/>
            <p:cNvSpPr/>
            <p:nvPr/>
          </p:nvSpPr>
          <p:spPr>
            <a:xfrm>
              <a:off x="1357" y="2081"/>
              <a:ext cx="233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58196" name="组合 1158195"/>
          <p:cNvGrpSpPr/>
          <p:nvPr/>
        </p:nvGrpSpPr>
        <p:grpSpPr>
          <a:xfrm>
            <a:off x="1258888" y="4357688"/>
            <a:ext cx="2954337" cy="584200"/>
            <a:chOff x="793" y="3067"/>
            <a:chExt cx="1859" cy="368"/>
          </a:xfrm>
        </p:grpSpPr>
        <p:sp>
          <p:nvSpPr>
            <p:cNvPr id="1158173" name="矩形 1158172"/>
            <p:cNvSpPr/>
            <p:nvPr/>
          </p:nvSpPr>
          <p:spPr>
            <a:xfrm>
              <a:off x="793" y="3067"/>
              <a:ext cx="1859" cy="362"/>
            </a:xfrm>
            <a:prstGeom prst="rect">
              <a:avLst/>
            </a:prstGeom>
            <a:solidFill>
              <a:schemeClr val="bg1"/>
            </a:solidFill>
            <a:ln w="22225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158192" name="组合 1158191"/>
            <p:cNvGrpSpPr/>
            <p:nvPr/>
          </p:nvGrpSpPr>
          <p:grpSpPr>
            <a:xfrm>
              <a:off x="1102" y="3067"/>
              <a:ext cx="1240" cy="368"/>
              <a:chOff x="1102" y="3067"/>
              <a:chExt cx="1240" cy="499"/>
            </a:xfrm>
          </p:grpSpPr>
          <p:sp>
            <p:nvSpPr>
              <p:cNvPr id="1158175" name="直接连接符 1158174"/>
              <p:cNvSpPr/>
              <p:nvPr/>
            </p:nvSpPr>
            <p:spPr>
              <a:xfrm>
                <a:off x="1102" y="3067"/>
                <a:ext cx="0" cy="499"/>
              </a:xfrm>
              <a:prstGeom prst="line">
                <a:avLst/>
              </a:prstGeom>
              <a:ln w="22225" cap="flat" cmpd="sng">
                <a:solidFill>
                  <a:srgbClr val="3399FF"/>
                </a:solidFill>
                <a:prstDash val="solid"/>
                <a:headEnd type="none" w="med" len="med"/>
                <a:tailEnd type="none" w="med" len="lg"/>
              </a:ln>
            </p:spPr>
          </p:sp>
          <p:sp>
            <p:nvSpPr>
              <p:cNvPr id="1158176" name="直接连接符 1158175"/>
              <p:cNvSpPr/>
              <p:nvPr/>
            </p:nvSpPr>
            <p:spPr>
              <a:xfrm>
                <a:off x="1722" y="3067"/>
                <a:ext cx="0" cy="499"/>
              </a:xfrm>
              <a:prstGeom prst="line">
                <a:avLst/>
              </a:prstGeom>
              <a:ln w="22225" cap="flat" cmpd="sng">
                <a:solidFill>
                  <a:srgbClr val="3399FF"/>
                </a:solidFill>
                <a:prstDash val="solid"/>
                <a:headEnd type="none" w="med" len="med"/>
                <a:tailEnd type="none" w="med" len="lg"/>
              </a:ln>
            </p:spPr>
          </p:sp>
          <p:sp>
            <p:nvSpPr>
              <p:cNvPr id="1158184" name="直接连接符 1158183"/>
              <p:cNvSpPr/>
              <p:nvPr/>
            </p:nvSpPr>
            <p:spPr>
              <a:xfrm>
                <a:off x="1412" y="3067"/>
                <a:ext cx="0" cy="499"/>
              </a:xfrm>
              <a:prstGeom prst="line">
                <a:avLst/>
              </a:prstGeom>
              <a:ln w="22225" cap="flat" cmpd="sng">
                <a:solidFill>
                  <a:srgbClr val="3399FF"/>
                </a:solidFill>
                <a:prstDash val="solid"/>
                <a:headEnd type="none" w="med" len="med"/>
                <a:tailEnd type="none" w="med" len="lg"/>
              </a:ln>
            </p:spPr>
          </p:sp>
          <p:sp>
            <p:nvSpPr>
              <p:cNvPr id="1158185" name="直接连接符 1158184"/>
              <p:cNvSpPr/>
              <p:nvPr/>
            </p:nvSpPr>
            <p:spPr>
              <a:xfrm>
                <a:off x="2032" y="3067"/>
                <a:ext cx="0" cy="499"/>
              </a:xfrm>
              <a:prstGeom prst="line">
                <a:avLst/>
              </a:prstGeom>
              <a:ln w="22225" cap="flat" cmpd="sng">
                <a:solidFill>
                  <a:srgbClr val="3399FF"/>
                </a:solidFill>
                <a:prstDash val="solid"/>
                <a:headEnd type="none" w="med" len="med"/>
                <a:tailEnd type="none" w="med" len="lg"/>
              </a:ln>
            </p:spPr>
          </p:sp>
          <p:sp>
            <p:nvSpPr>
              <p:cNvPr id="1158186" name="直接连接符 1158185"/>
              <p:cNvSpPr/>
              <p:nvPr/>
            </p:nvSpPr>
            <p:spPr>
              <a:xfrm>
                <a:off x="2342" y="3067"/>
                <a:ext cx="0" cy="499"/>
              </a:xfrm>
              <a:prstGeom prst="line">
                <a:avLst/>
              </a:prstGeom>
              <a:ln w="22225" cap="flat" cmpd="sng">
                <a:solidFill>
                  <a:srgbClr val="3399FF"/>
                </a:solidFill>
                <a:prstDash val="solid"/>
                <a:headEnd type="none" w="med" len="med"/>
                <a:tailEnd type="none" w="med" len="lg"/>
              </a:ln>
            </p:spPr>
          </p:sp>
        </p:grpSp>
      </p:grpSp>
      <p:grpSp>
        <p:nvGrpSpPr>
          <p:cNvPr id="1158197" name="组合 1158196"/>
          <p:cNvGrpSpPr/>
          <p:nvPr/>
        </p:nvGrpSpPr>
        <p:grpSpPr>
          <a:xfrm>
            <a:off x="4859338" y="4357688"/>
            <a:ext cx="2954337" cy="584200"/>
            <a:chOff x="3061" y="3067"/>
            <a:chExt cx="1859" cy="368"/>
          </a:xfrm>
        </p:grpSpPr>
        <p:sp>
          <p:nvSpPr>
            <p:cNvPr id="1158178" name="矩形 1158177"/>
            <p:cNvSpPr/>
            <p:nvPr/>
          </p:nvSpPr>
          <p:spPr>
            <a:xfrm>
              <a:off x="3061" y="3067"/>
              <a:ext cx="1859" cy="362"/>
            </a:xfrm>
            <a:prstGeom prst="rect">
              <a:avLst/>
            </a:prstGeom>
            <a:solidFill>
              <a:schemeClr val="bg1"/>
            </a:solidFill>
            <a:ln w="22225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158191" name="组合 1158190"/>
            <p:cNvGrpSpPr/>
            <p:nvPr/>
          </p:nvGrpSpPr>
          <p:grpSpPr>
            <a:xfrm>
              <a:off x="3293" y="3067"/>
              <a:ext cx="1394" cy="368"/>
              <a:chOff x="3293" y="3067"/>
              <a:chExt cx="1394" cy="499"/>
            </a:xfrm>
          </p:grpSpPr>
          <p:sp>
            <p:nvSpPr>
              <p:cNvPr id="1158180" name="直接连接符 1158179"/>
              <p:cNvSpPr/>
              <p:nvPr/>
            </p:nvSpPr>
            <p:spPr>
              <a:xfrm>
                <a:off x="3525" y="3067"/>
                <a:ext cx="0" cy="499"/>
              </a:xfrm>
              <a:prstGeom prst="line">
                <a:avLst/>
              </a:prstGeom>
              <a:ln w="22225" cap="flat" cmpd="sng">
                <a:solidFill>
                  <a:srgbClr val="3399FF"/>
                </a:solidFill>
                <a:prstDash val="solid"/>
                <a:headEnd type="none" w="med" len="med"/>
                <a:tailEnd type="none" w="med" len="lg"/>
              </a:ln>
            </p:spPr>
          </p:sp>
          <p:sp>
            <p:nvSpPr>
              <p:cNvPr id="1158181" name="直接连接符 1158180"/>
              <p:cNvSpPr/>
              <p:nvPr/>
            </p:nvSpPr>
            <p:spPr>
              <a:xfrm>
                <a:off x="4455" y="3067"/>
                <a:ext cx="0" cy="499"/>
              </a:xfrm>
              <a:prstGeom prst="line">
                <a:avLst/>
              </a:prstGeom>
              <a:ln w="22225" cap="flat" cmpd="sng">
                <a:solidFill>
                  <a:srgbClr val="3399FF"/>
                </a:solidFill>
                <a:prstDash val="solid"/>
                <a:headEnd type="none" w="med" len="med"/>
                <a:tailEnd type="none" w="med" len="lg"/>
              </a:ln>
            </p:spPr>
          </p:sp>
          <p:sp>
            <p:nvSpPr>
              <p:cNvPr id="1158183" name="直接连接符 1158182"/>
              <p:cNvSpPr/>
              <p:nvPr/>
            </p:nvSpPr>
            <p:spPr>
              <a:xfrm>
                <a:off x="3990" y="3067"/>
                <a:ext cx="0" cy="499"/>
              </a:xfrm>
              <a:prstGeom prst="line">
                <a:avLst/>
              </a:prstGeom>
              <a:ln w="22225" cap="flat" cmpd="sng">
                <a:solidFill>
                  <a:srgbClr val="3399FF"/>
                </a:solidFill>
                <a:prstDash val="solid"/>
                <a:headEnd type="none" w="med" len="med"/>
                <a:tailEnd type="none" w="med" len="lg"/>
              </a:ln>
            </p:spPr>
          </p:sp>
          <p:sp>
            <p:nvSpPr>
              <p:cNvPr id="1158187" name="直接连接符 1158186"/>
              <p:cNvSpPr/>
              <p:nvPr/>
            </p:nvSpPr>
            <p:spPr>
              <a:xfrm>
                <a:off x="3293" y="3067"/>
                <a:ext cx="0" cy="499"/>
              </a:xfrm>
              <a:prstGeom prst="line">
                <a:avLst/>
              </a:prstGeom>
              <a:ln w="22225" cap="flat" cmpd="sng">
                <a:solidFill>
                  <a:srgbClr val="3399FF"/>
                </a:solidFill>
                <a:prstDash val="solid"/>
                <a:headEnd type="none" w="med" len="med"/>
                <a:tailEnd type="none" w="med" len="lg"/>
              </a:ln>
            </p:spPr>
          </p:sp>
          <p:sp>
            <p:nvSpPr>
              <p:cNvPr id="1158188" name="直接连接符 1158187"/>
              <p:cNvSpPr/>
              <p:nvPr/>
            </p:nvSpPr>
            <p:spPr>
              <a:xfrm>
                <a:off x="4222" y="3067"/>
                <a:ext cx="0" cy="499"/>
              </a:xfrm>
              <a:prstGeom prst="line">
                <a:avLst/>
              </a:prstGeom>
              <a:ln w="22225" cap="flat" cmpd="sng">
                <a:solidFill>
                  <a:srgbClr val="3399FF"/>
                </a:solidFill>
                <a:prstDash val="solid"/>
                <a:headEnd type="none" w="med" len="med"/>
                <a:tailEnd type="none" w="med" len="lg"/>
              </a:ln>
            </p:spPr>
          </p:sp>
          <p:sp>
            <p:nvSpPr>
              <p:cNvPr id="1158189" name="直接连接符 1158188"/>
              <p:cNvSpPr/>
              <p:nvPr/>
            </p:nvSpPr>
            <p:spPr>
              <a:xfrm>
                <a:off x="4687" y="3067"/>
                <a:ext cx="0" cy="499"/>
              </a:xfrm>
              <a:prstGeom prst="line">
                <a:avLst/>
              </a:prstGeom>
              <a:ln w="22225" cap="flat" cmpd="sng">
                <a:solidFill>
                  <a:srgbClr val="3399FF"/>
                </a:solidFill>
                <a:prstDash val="solid"/>
                <a:headEnd type="none" w="med" len="med"/>
                <a:tailEnd type="none" w="med" len="lg"/>
              </a:ln>
            </p:spPr>
          </p:sp>
          <p:sp>
            <p:nvSpPr>
              <p:cNvPr id="1158190" name="直接连接符 1158189"/>
              <p:cNvSpPr/>
              <p:nvPr/>
            </p:nvSpPr>
            <p:spPr>
              <a:xfrm>
                <a:off x="3758" y="3067"/>
                <a:ext cx="0" cy="499"/>
              </a:xfrm>
              <a:prstGeom prst="line">
                <a:avLst/>
              </a:prstGeom>
              <a:ln w="22225" cap="flat" cmpd="sng">
                <a:solidFill>
                  <a:srgbClr val="3399FF"/>
                </a:solidFill>
                <a:prstDash val="solid"/>
                <a:headEnd type="none" w="med" len="med"/>
                <a:tailEnd type="none" w="med" len="lg"/>
              </a:ln>
            </p:spPr>
          </p:sp>
        </p:grpSp>
      </p:grpSp>
      <p:grpSp>
        <p:nvGrpSpPr>
          <p:cNvPr id="1158198" name="组合 1158197"/>
          <p:cNvGrpSpPr/>
          <p:nvPr/>
        </p:nvGrpSpPr>
        <p:grpSpPr>
          <a:xfrm>
            <a:off x="1258888" y="2203450"/>
            <a:ext cx="2954337" cy="574675"/>
            <a:chOff x="793" y="2069"/>
            <a:chExt cx="1859" cy="362"/>
          </a:xfrm>
        </p:grpSpPr>
        <p:sp>
          <p:nvSpPr>
            <p:cNvPr id="1158162" name="矩形 1158161"/>
            <p:cNvSpPr/>
            <p:nvPr/>
          </p:nvSpPr>
          <p:spPr>
            <a:xfrm>
              <a:off x="793" y="2069"/>
              <a:ext cx="1859" cy="362"/>
            </a:xfrm>
            <a:prstGeom prst="rect">
              <a:avLst/>
            </a:prstGeom>
            <a:solidFill>
              <a:schemeClr val="bg1"/>
            </a:solidFill>
            <a:ln w="22225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158193" name="组合 1158192"/>
            <p:cNvGrpSpPr/>
            <p:nvPr/>
          </p:nvGrpSpPr>
          <p:grpSpPr>
            <a:xfrm>
              <a:off x="1412" y="2069"/>
              <a:ext cx="620" cy="355"/>
              <a:chOff x="1412" y="2069"/>
              <a:chExt cx="620" cy="499"/>
            </a:xfrm>
          </p:grpSpPr>
          <p:sp>
            <p:nvSpPr>
              <p:cNvPr id="1158164" name="直接连接符 1158163"/>
              <p:cNvSpPr/>
              <p:nvPr/>
            </p:nvSpPr>
            <p:spPr>
              <a:xfrm>
                <a:off x="1412" y="2069"/>
                <a:ext cx="0" cy="499"/>
              </a:xfrm>
              <a:prstGeom prst="line">
                <a:avLst/>
              </a:prstGeom>
              <a:ln w="22225" cap="flat" cmpd="sng">
                <a:solidFill>
                  <a:srgbClr val="3399FF"/>
                </a:solidFill>
                <a:prstDash val="solid"/>
                <a:headEnd type="none" w="med" len="med"/>
                <a:tailEnd type="none" w="med" len="lg"/>
              </a:ln>
            </p:spPr>
          </p:sp>
          <p:sp>
            <p:nvSpPr>
              <p:cNvPr id="1158165" name="直接连接符 1158164"/>
              <p:cNvSpPr/>
              <p:nvPr/>
            </p:nvSpPr>
            <p:spPr>
              <a:xfrm>
                <a:off x="2032" y="2069"/>
                <a:ext cx="0" cy="499"/>
              </a:xfrm>
              <a:prstGeom prst="line">
                <a:avLst/>
              </a:prstGeom>
              <a:ln w="22225" cap="flat" cmpd="sng">
                <a:solidFill>
                  <a:srgbClr val="3399FF"/>
                </a:solidFill>
                <a:prstDash val="solid"/>
                <a:headEnd type="none" w="med" len="med"/>
                <a:tailEnd type="none" w="med" len="lg"/>
              </a:ln>
            </p:spPr>
          </p:sp>
        </p:grpSp>
      </p:grpSp>
      <p:sp>
        <p:nvSpPr>
          <p:cNvPr id="1158205" name="矩形 1158204"/>
          <p:cNvSpPr/>
          <p:nvPr/>
        </p:nvSpPr>
        <p:spPr>
          <a:xfrm>
            <a:off x="1258888" y="2203450"/>
            <a:ext cx="985837" cy="574675"/>
          </a:xfrm>
          <a:prstGeom prst="rect">
            <a:avLst/>
          </a:prstGeom>
          <a:solidFill>
            <a:srgbClr val="B9DCFF"/>
          </a:solidFill>
          <a:ln w="22225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grpSp>
        <p:nvGrpSpPr>
          <p:cNvPr id="1158210" name="组合 1158209"/>
          <p:cNvGrpSpPr/>
          <p:nvPr/>
        </p:nvGrpSpPr>
        <p:grpSpPr>
          <a:xfrm>
            <a:off x="4859338" y="2203450"/>
            <a:ext cx="2954337" cy="574675"/>
            <a:chOff x="3061" y="2069"/>
            <a:chExt cx="1859" cy="362"/>
          </a:xfrm>
        </p:grpSpPr>
        <p:grpSp>
          <p:nvGrpSpPr>
            <p:cNvPr id="1158195" name="组合 1158194"/>
            <p:cNvGrpSpPr/>
            <p:nvPr/>
          </p:nvGrpSpPr>
          <p:grpSpPr>
            <a:xfrm>
              <a:off x="3061" y="2069"/>
              <a:ext cx="1859" cy="362"/>
              <a:chOff x="3061" y="2069"/>
              <a:chExt cx="1859" cy="362"/>
            </a:xfrm>
          </p:grpSpPr>
          <p:sp>
            <p:nvSpPr>
              <p:cNvPr id="1158167" name="矩形 1158166"/>
              <p:cNvSpPr/>
              <p:nvPr/>
            </p:nvSpPr>
            <p:spPr>
              <a:xfrm>
                <a:off x="3061" y="2069"/>
                <a:ext cx="1859" cy="362"/>
              </a:xfrm>
              <a:prstGeom prst="rect">
                <a:avLst/>
              </a:prstGeom>
              <a:solidFill>
                <a:schemeClr val="bg1"/>
              </a:solidFill>
              <a:ln w="22225" cap="flat" cmpd="sng">
                <a:solidFill>
                  <a:srgbClr val="3399FF"/>
                </a:solidFill>
                <a:prstDash val="solid"/>
                <a:miter/>
                <a:headEnd type="none" w="med" len="med"/>
                <a:tailEnd type="none" w="med" len="lg"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1158194" name="组合 1158193"/>
              <p:cNvGrpSpPr/>
              <p:nvPr/>
            </p:nvGrpSpPr>
            <p:grpSpPr>
              <a:xfrm>
                <a:off x="3525" y="2069"/>
                <a:ext cx="930" cy="361"/>
                <a:chOff x="3525" y="2069"/>
                <a:chExt cx="930" cy="499"/>
              </a:xfrm>
            </p:grpSpPr>
            <p:sp>
              <p:nvSpPr>
                <p:cNvPr id="1158169" name="直接连接符 1158168"/>
                <p:cNvSpPr/>
                <p:nvPr/>
              </p:nvSpPr>
              <p:spPr>
                <a:xfrm>
                  <a:off x="3525" y="2069"/>
                  <a:ext cx="0" cy="499"/>
                </a:xfrm>
                <a:prstGeom prst="line">
                  <a:avLst/>
                </a:prstGeom>
                <a:ln w="22225" cap="flat" cmpd="sng">
                  <a:solidFill>
                    <a:srgbClr val="3399FF"/>
                  </a:solidFill>
                  <a:prstDash val="solid"/>
                  <a:headEnd type="none" w="med" len="med"/>
                  <a:tailEnd type="none" w="med" len="lg"/>
                </a:ln>
              </p:spPr>
            </p:sp>
            <p:sp>
              <p:nvSpPr>
                <p:cNvPr id="1158170" name="直接连接符 1158169"/>
                <p:cNvSpPr/>
                <p:nvPr/>
              </p:nvSpPr>
              <p:spPr>
                <a:xfrm>
                  <a:off x="4455" y="2069"/>
                  <a:ext cx="0" cy="499"/>
                </a:xfrm>
                <a:prstGeom prst="line">
                  <a:avLst/>
                </a:prstGeom>
                <a:ln w="22225" cap="flat" cmpd="sng">
                  <a:solidFill>
                    <a:srgbClr val="3399FF"/>
                  </a:solidFill>
                  <a:prstDash val="solid"/>
                  <a:headEnd type="none" w="med" len="med"/>
                  <a:tailEnd type="none" w="med" len="lg"/>
                </a:ln>
              </p:spPr>
            </p:sp>
            <p:sp>
              <p:nvSpPr>
                <p:cNvPr id="1158172" name="直接连接符 1158171"/>
                <p:cNvSpPr/>
                <p:nvPr/>
              </p:nvSpPr>
              <p:spPr>
                <a:xfrm>
                  <a:off x="3990" y="2069"/>
                  <a:ext cx="0" cy="499"/>
                </a:xfrm>
                <a:prstGeom prst="line">
                  <a:avLst/>
                </a:prstGeom>
                <a:ln w="22225" cap="flat" cmpd="sng">
                  <a:solidFill>
                    <a:srgbClr val="3399FF"/>
                  </a:solidFill>
                  <a:prstDash val="solid"/>
                  <a:headEnd type="none" w="med" len="med"/>
                  <a:tailEnd type="none" w="med" len="lg"/>
                </a:ln>
              </p:spPr>
            </p:sp>
          </p:grpSp>
        </p:grpSp>
        <p:sp>
          <p:nvSpPr>
            <p:cNvPr id="1158209" name="矩形 1158208"/>
            <p:cNvSpPr/>
            <p:nvPr/>
          </p:nvSpPr>
          <p:spPr>
            <a:xfrm>
              <a:off x="3061" y="2069"/>
              <a:ext cx="461" cy="362"/>
            </a:xfrm>
            <a:prstGeom prst="rect">
              <a:avLst/>
            </a:prstGeom>
            <a:solidFill>
              <a:srgbClr val="B9DCFF"/>
            </a:solidFill>
            <a:ln w="22225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158212" name="直接连接符 1158211"/>
          <p:cNvSpPr/>
          <p:nvPr/>
        </p:nvSpPr>
        <p:spPr>
          <a:xfrm>
            <a:off x="4572000" y="2133600"/>
            <a:ext cx="0" cy="3816350"/>
          </a:xfrm>
          <a:prstGeom prst="line">
            <a:avLst/>
          </a:prstGeom>
          <a:ln w="22225" cap="flat" cmpd="sng">
            <a:solidFill>
              <a:srgbClr val="FF0066"/>
            </a:solidFill>
            <a:prstDash val="dash"/>
            <a:headEnd type="none" w="med" len="med"/>
            <a:tailEnd type="none" w="med" len="lg"/>
          </a:ln>
        </p:spPr>
      </p:sp>
      <p:grpSp>
        <p:nvGrpSpPr>
          <p:cNvPr id="1158217" name="组合 1158216"/>
          <p:cNvGrpSpPr/>
          <p:nvPr/>
        </p:nvGrpSpPr>
        <p:grpSpPr>
          <a:xfrm>
            <a:off x="2232025" y="5091113"/>
            <a:ext cx="1008063" cy="914400"/>
            <a:chOff x="1428" y="886"/>
            <a:chExt cx="635" cy="576"/>
          </a:xfrm>
        </p:grpSpPr>
        <p:sp>
          <p:nvSpPr>
            <p:cNvPr id="1158218" name="矩形 1158217"/>
            <p:cNvSpPr/>
            <p:nvPr/>
          </p:nvSpPr>
          <p:spPr>
            <a:xfrm>
              <a:off x="1428" y="886"/>
              <a:ext cx="635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2700" b="1" baseline="-2500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58219" name="直接连接符 1158218"/>
            <p:cNvSpPr/>
            <p:nvPr/>
          </p:nvSpPr>
          <p:spPr>
            <a:xfrm>
              <a:off x="1508" y="1174"/>
              <a:ext cx="476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58220" name="矩形 1158219"/>
          <p:cNvSpPr/>
          <p:nvPr/>
        </p:nvSpPr>
        <p:spPr>
          <a:xfrm>
            <a:off x="2451100" y="5084763"/>
            <a:ext cx="568325" cy="94615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58221" name="组合 1158220"/>
          <p:cNvGrpSpPr/>
          <p:nvPr/>
        </p:nvGrpSpPr>
        <p:grpSpPr>
          <a:xfrm>
            <a:off x="5832475" y="5091113"/>
            <a:ext cx="1008063" cy="914400"/>
            <a:chOff x="1428" y="886"/>
            <a:chExt cx="635" cy="576"/>
          </a:xfrm>
        </p:grpSpPr>
        <p:sp>
          <p:nvSpPr>
            <p:cNvPr id="1158222" name="矩形 1158221"/>
            <p:cNvSpPr/>
            <p:nvPr/>
          </p:nvSpPr>
          <p:spPr>
            <a:xfrm>
              <a:off x="1428" y="886"/>
              <a:ext cx="635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2700" b="1" baseline="-2500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r>
                <a:rPr lang="en-US" altLang="zh-CN" sz="2700" b="1" baseline="0">
                  <a:solidFill>
                    <a:srgbClr val="FF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58223" name="直接连接符 1158222"/>
            <p:cNvSpPr/>
            <p:nvPr/>
          </p:nvSpPr>
          <p:spPr>
            <a:xfrm>
              <a:off x="1508" y="1174"/>
              <a:ext cx="476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58224" name="矩形 1158223"/>
          <p:cNvSpPr/>
          <p:nvPr/>
        </p:nvSpPr>
        <p:spPr>
          <a:xfrm>
            <a:off x="6051550" y="5084763"/>
            <a:ext cx="568325" cy="94615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8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58225" name="矩形 1158224"/>
          <p:cNvSpPr/>
          <p:nvPr/>
        </p:nvSpPr>
        <p:spPr>
          <a:xfrm>
            <a:off x="1258888" y="4357688"/>
            <a:ext cx="488950" cy="574675"/>
          </a:xfrm>
          <a:prstGeom prst="rect">
            <a:avLst/>
          </a:prstGeom>
          <a:solidFill>
            <a:srgbClr val="B9DCFF"/>
          </a:solidFill>
          <a:ln w="22225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sp>
        <p:nvSpPr>
          <p:cNvPr id="1158226" name="矩形 1158225"/>
          <p:cNvSpPr/>
          <p:nvPr/>
        </p:nvSpPr>
        <p:spPr>
          <a:xfrm>
            <a:off x="4859338" y="4357688"/>
            <a:ext cx="369887" cy="574675"/>
          </a:xfrm>
          <a:prstGeom prst="rect">
            <a:avLst/>
          </a:prstGeom>
          <a:solidFill>
            <a:srgbClr val="B9DCFF"/>
          </a:solidFill>
          <a:ln w="22225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sp>
        <p:nvSpPr>
          <p:cNvPr id="1158227" name="矩形 1158226"/>
          <p:cNvSpPr/>
          <p:nvPr/>
        </p:nvSpPr>
        <p:spPr>
          <a:xfrm>
            <a:off x="1754188" y="4357688"/>
            <a:ext cx="488950" cy="574675"/>
          </a:xfrm>
          <a:prstGeom prst="rect">
            <a:avLst/>
          </a:prstGeom>
          <a:solidFill>
            <a:srgbClr val="B9DCFF"/>
          </a:solidFill>
          <a:ln w="22225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sp>
        <p:nvSpPr>
          <p:cNvPr id="1158228" name="矩形 1158227"/>
          <p:cNvSpPr/>
          <p:nvPr/>
        </p:nvSpPr>
        <p:spPr>
          <a:xfrm>
            <a:off x="5222875" y="4357688"/>
            <a:ext cx="369888" cy="574675"/>
          </a:xfrm>
          <a:prstGeom prst="rect">
            <a:avLst/>
          </a:prstGeom>
          <a:solidFill>
            <a:srgbClr val="B9DCFF"/>
          </a:solidFill>
          <a:ln w="22225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58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58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5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5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5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5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8220" grpId="0"/>
      <p:bldP spid="1158224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52037" name="矩形 1152036"/>
          <p:cNvSpPr/>
          <p:nvPr/>
        </p:nvSpPr>
        <p:spPr>
          <a:xfrm>
            <a:off x="611188" y="1412875"/>
            <a:ext cx="7416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baseline="0" dirty="0">
                <a:latin typeface="Times New Roman" panose="02020603050405020304" pitchFamily="18" charset="0"/>
                <a:ea typeface="楷体_GB2312" pitchFamily="49" charset="-122"/>
              </a:rPr>
              <a:t>8. </a:t>
            </a:r>
            <a:r>
              <a:rPr lang="zh-CN" altLang="en-US" sz="2800" b="1" baseline="0" dirty="0">
                <a:latin typeface="Times New Roman" panose="02020603050405020304" pitchFamily="18" charset="0"/>
                <a:ea typeface="楷体_GB2312" pitchFamily="49" charset="-122"/>
              </a:rPr>
              <a:t>在下面的括号里填上适当的数。</a:t>
            </a:r>
            <a:endParaRPr lang="zh-CN" altLang="en-US" sz="28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52038" name="组合 1152037"/>
          <p:cNvGrpSpPr/>
          <p:nvPr/>
        </p:nvGrpSpPr>
        <p:grpSpPr>
          <a:xfrm>
            <a:off x="1116013" y="2211388"/>
            <a:ext cx="358775" cy="946150"/>
            <a:chOff x="2293" y="3190"/>
            <a:chExt cx="226" cy="596"/>
          </a:xfrm>
        </p:grpSpPr>
        <p:sp>
          <p:nvSpPr>
            <p:cNvPr id="1152039" name="矩形 1152038"/>
            <p:cNvSpPr/>
            <p:nvPr/>
          </p:nvSpPr>
          <p:spPr>
            <a:xfrm>
              <a:off x="2293" y="3190"/>
              <a:ext cx="22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2040" name="直接连接符 1152039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52041" name="矩形 1152040"/>
          <p:cNvSpPr/>
          <p:nvPr/>
        </p:nvSpPr>
        <p:spPr>
          <a:xfrm>
            <a:off x="1404938" y="2225675"/>
            <a:ext cx="53657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= 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52042" name="矩形 1152041"/>
          <p:cNvSpPr/>
          <p:nvPr/>
        </p:nvSpPr>
        <p:spPr>
          <a:xfrm>
            <a:off x="2630488" y="2203450"/>
            <a:ext cx="53657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= 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52043" name="组合 1152042"/>
          <p:cNvGrpSpPr/>
          <p:nvPr/>
        </p:nvGrpSpPr>
        <p:grpSpPr>
          <a:xfrm>
            <a:off x="2846388" y="2211388"/>
            <a:ext cx="1077912" cy="946150"/>
            <a:chOff x="4105" y="1260"/>
            <a:chExt cx="679" cy="596"/>
          </a:xfrm>
        </p:grpSpPr>
        <p:sp>
          <p:nvSpPr>
            <p:cNvPr id="1152044" name="矩形 1152043"/>
            <p:cNvSpPr/>
            <p:nvPr/>
          </p:nvSpPr>
          <p:spPr>
            <a:xfrm>
              <a:off x="4105" y="1260"/>
              <a:ext cx="679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9</a:t>
              </a:r>
              <a:endParaRPr lang="en-US" altLang="zh-CN" sz="2800" b="1" baseline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CC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endParaRPr lang="en-US" altLang="zh-CN" sz="2800" b="1" baseline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52045" name="直接连接符 1152044"/>
            <p:cNvSpPr/>
            <p:nvPr/>
          </p:nvSpPr>
          <p:spPr>
            <a:xfrm>
              <a:off x="4212" y="1544"/>
              <a:ext cx="465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52046" name="矩形 1152045"/>
          <p:cNvSpPr/>
          <p:nvPr/>
        </p:nvSpPr>
        <p:spPr>
          <a:xfrm>
            <a:off x="1966913" y="2224088"/>
            <a:ext cx="396875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52047" name="矩形 1152046"/>
          <p:cNvSpPr/>
          <p:nvPr/>
        </p:nvSpPr>
        <p:spPr>
          <a:xfrm>
            <a:off x="3094038" y="2693988"/>
            <a:ext cx="576262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12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52048" name="组合 1152047"/>
          <p:cNvGrpSpPr/>
          <p:nvPr/>
        </p:nvGrpSpPr>
        <p:grpSpPr>
          <a:xfrm>
            <a:off x="4787900" y="2211388"/>
            <a:ext cx="536575" cy="946150"/>
            <a:chOff x="3107" y="1393"/>
            <a:chExt cx="338" cy="596"/>
          </a:xfrm>
        </p:grpSpPr>
        <p:sp>
          <p:nvSpPr>
            <p:cNvPr id="1152049" name="矩形 1152048"/>
            <p:cNvSpPr/>
            <p:nvPr/>
          </p:nvSpPr>
          <p:spPr>
            <a:xfrm>
              <a:off x="3107" y="1393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2050" name="直接连接符 1152049"/>
            <p:cNvSpPr/>
            <p:nvPr/>
          </p:nvSpPr>
          <p:spPr>
            <a:xfrm>
              <a:off x="3145" y="1688"/>
              <a:ext cx="262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52051" name="矩形 1152050"/>
          <p:cNvSpPr/>
          <p:nvPr/>
        </p:nvSpPr>
        <p:spPr>
          <a:xfrm>
            <a:off x="5294313" y="2203450"/>
            <a:ext cx="53657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= 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52052" name="组合 1152051"/>
          <p:cNvGrpSpPr/>
          <p:nvPr/>
        </p:nvGrpSpPr>
        <p:grpSpPr>
          <a:xfrm>
            <a:off x="5510213" y="2211388"/>
            <a:ext cx="1077912" cy="946150"/>
            <a:chOff x="4105" y="1260"/>
            <a:chExt cx="679" cy="596"/>
          </a:xfrm>
        </p:grpSpPr>
        <p:sp>
          <p:nvSpPr>
            <p:cNvPr id="1152053" name="矩形 1152052"/>
            <p:cNvSpPr/>
            <p:nvPr/>
          </p:nvSpPr>
          <p:spPr>
            <a:xfrm>
              <a:off x="4105" y="1260"/>
              <a:ext cx="679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14</a:t>
              </a:r>
              <a:endParaRPr lang="en-US" altLang="zh-CN" sz="2800" b="1" baseline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CC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endParaRPr lang="en-US" altLang="zh-CN" sz="2800" b="1" baseline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52054" name="直接连接符 1152053"/>
            <p:cNvSpPr/>
            <p:nvPr/>
          </p:nvSpPr>
          <p:spPr>
            <a:xfrm>
              <a:off x="4212" y="1544"/>
              <a:ext cx="465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52055" name="矩形 1152054"/>
          <p:cNvSpPr/>
          <p:nvPr/>
        </p:nvSpPr>
        <p:spPr>
          <a:xfrm>
            <a:off x="5795963" y="2693988"/>
            <a:ext cx="576262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20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52056" name="矩形 1152055"/>
          <p:cNvSpPr/>
          <p:nvPr/>
        </p:nvSpPr>
        <p:spPr>
          <a:xfrm>
            <a:off x="6437313" y="2225675"/>
            <a:ext cx="53657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= 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52057" name="矩形 1152056"/>
          <p:cNvSpPr/>
          <p:nvPr/>
        </p:nvSpPr>
        <p:spPr>
          <a:xfrm>
            <a:off x="6926263" y="2227263"/>
            <a:ext cx="576262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21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52058" name="组合 1152057"/>
          <p:cNvGrpSpPr/>
          <p:nvPr/>
        </p:nvGrpSpPr>
        <p:grpSpPr>
          <a:xfrm>
            <a:off x="6659563" y="2189163"/>
            <a:ext cx="1077912" cy="946150"/>
            <a:chOff x="4105" y="1246"/>
            <a:chExt cx="679" cy="596"/>
          </a:xfrm>
        </p:grpSpPr>
        <p:sp>
          <p:nvSpPr>
            <p:cNvPr id="1152059" name="矩形 1152058"/>
            <p:cNvSpPr/>
            <p:nvPr/>
          </p:nvSpPr>
          <p:spPr>
            <a:xfrm>
              <a:off x="4105" y="1246"/>
              <a:ext cx="679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CC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endParaRPr lang="en-US" altLang="zh-CN" sz="2800" b="1" baseline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30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2060" name="直接连接符 1152059"/>
            <p:cNvSpPr/>
            <p:nvPr/>
          </p:nvSpPr>
          <p:spPr>
            <a:xfrm>
              <a:off x="4212" y="1544"/>
              <a:ext cx="465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52061" name="组合 1152060"/>
          <p:cNvGrpSpPr/>
          <p:nvPr/>
        </p:nvGrpSpPr>
        <p:grpSpPr>
          <a:xfrm>
            <a:off x="1116013" y="3487738"/>
            <a:ext cx="358775" cy="946150"/>
            <a:chOff x="2293" y="3190"/>
            <a:chExt cx="226" cy="596"/>
          </a:xfrm>
        </p:grpSpPr>
        <p:sp>
          <p:nvSpPr>
            <p:cNvPr id="1152062" name="矩形 1152061"/>
            <p:cNvSpPr/>
            <p:nvPr/>
          </p:nvSpPr>
          <p:spPr>
            <a:xfrm>
              <a:off x="2293" y="3190"/>
              <a:ext cx="226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9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2063" name="直接连接符 1152062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52064" name="矩形 1152063"/>
          <p:cNvSpPr/>
          <p:nvPr/>
        </p:nvSpPr>
        <p:spPr>
          <a:xfrm>
            <a:off x="1404938" y="3502025"/>
            <a:ext cx="53657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= 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52065" name="矩形 1152064"/>
          <p:cNvSpPr/>
          <p:nvPr/>
        </p:nvSpPr>
        <p:spPr>
          <a:xfrm>
            <a:off x="2630488" y="3479800"/>
            <a:ext cx="53657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= 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52066" name="组合 1152065"/>
          <p:cNvGrpSpPr/>
          <p:nvPr/>
        </p:nvGrpSpPr>
        <p:grpSpPr>
          <a:xfrm>
            <a:off x="2846388" y="3487738"/>
            <a:ext cx="1077912" cy="946150"/>
            <a:chOff x="4105" y="1260"/>
            <a:chExt cx="679" cy="596"/>
          </a:xfrm>
        </p:grpSpPr>
        <p:sp>
          <p:nvSpPr>
            <p:cNvPr id="1152067" name="矩形 1152066"/>
            <p:cNvSpPr/>
            <p:nvPr/>
          </p:nvSpPr>
          <p:spPr>
            <a:xfrm>
              <a:off x="4105" y="1260"/>
              <a:ext cx="679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15</a:t>
              </a:r>
              <a:endParaRPr lang="en-US" altLang="zh-CN" sz="2800" b="1" baseline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CC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endParaRPr lang="en-US" altLang="zh-CN" sz="2800" b="1" baseline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52068" name="直接连接符 1152067"/>
            <p:cNvSpPr/>
            <p:nvPr/>
          </p:nvSpPr>
          <p:spPr>
            <a:xfrm>
              <a:off x="4212" y="1544"/>
              <a:ext cx="465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52069" name="矩形 1152068"/>
          <p:cNvSpPr/>
          <p:nvPr/>
        </p:nvSpPr>
        <p:spPr>
          <a:xfrm>
            <a:off x="3094038" y="3970338"/>
            <a:ext cx="576262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27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52070" name="组合 1152069"/>
          <p:cNvGrpSpPr/>
          <p:nvPr/>
        </p:nvGrpSpPr>
        <p:grpSpPr>
          <a:xfrm>
            <a:off x="4787900" y="3487738"/>
            <a:ext cx="536575" cy="946150"/>
            <a:chOff x="3107" y="1393"/>
            <a:chExt cx="338" cy="596"/>
          </a:xfrm>
        </p:grpSpPr>
        <p:sp>
          <p:nvSpPr>
            <p:cNvPr id="1152071" name="矩形 1152070"/>
            <p:cNvSpPr/>
            <p:nvPr/>
          </p:nvSpPr>
          <p:spPr>
            <a:xfrm>
              <a:off x="3107" y="1393"/>
              <a:ext cx="338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24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2072" name="直接连接符 1152071"/>
            <p:cNvSpPr/>
            <p:nvPr/>
          </p:nvSpPr>
          <p:spPr>
            <a:xfrm>
              <a:off x="3145" y="1688"/>
              <a:ext cx="262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52073" name="矩形 1152072"/>
          <p:cNvSpPr/>
          <p:nvPr/>
        </p:nvSpPr>
        <p:spPr>
          <a:xfrm>
            <a:off x="5294313" y="3479800"/>
            <a:ext cx="53657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= 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52074" name="组合 1152073"/>
          <p:cNvGrpSpPr/>
          <p:nvPr/>
        </p:nvGrpSpPr>
        <p:grpSpPr>
          <a:xfrm>
            <a:off x="5510213" y="3487738"/>
            <a:ext cx="1077912" cy="946150"/>
            <a:chOff x="4105" y="1260"/>
            <a:chExt cx="679" cy="596"/>
          </a:xfrm>
        </p:grpSpPr>
        <p:sp>
          <p:nvSpPr>
            <p:cNvPr id="1152075" name="矩形 1152074"/>
            <p:cNvSpPr/>
            <p:nvPr/>
          </p:nvSpPr>
          <p:spPr>
            <a:xfrm>
              <a:off x="4105" y="1260"/>
              <a:ext cx="679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800" b="1" baseline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800" b="1" baseline="0">
                  <a:solidFill>
                    <a:srgbClr val="CC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endParaRPr lang="en-US" altLang="zh-CN" sz="2800" b="1" baseline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52076" name="直接连接符 1152075"/>
            <p:cNvSpPr/>
            <p:nvPr/>
          </p:nvSpPr>
          <p:spPr>
            <a:xfrm>
              <a:off x="4212" y="1544"/>
              <a:ext cx="465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52077" name="矩形 1152076"/>
          <p:cNvSpPr/>
          <p:nvPr/>
        </p:nvSpPr>
        <p:spPr>
          <a:xfrm>
            <a:off x="5795963" y="3970338"/>
            <a:ext cx="576262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52078" name="矩形 1152077"/>
          <p:cNvSpPr/>
          <p:nvPr/>
        </p:nvSpPr>
        <p:spPr>
          <a:xfrm>
            <a:off x="6437313" y="3502025"/>
            <a:ext cx="53657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 baseline="0">
                <a:latin typeface="Times New Roman" panose="02020603050405020304" pitchFamily="18" charset="0"/>
                <a:ea typeface="楷体_GB2312" pitchFamily="49" charset="-122"/>
              </a:rPr>
              <a:t>= </a:t>
            </a:r>
            <a:endParaRPr lang="en-US" altLang="zh-CN" sz="28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52079" name="组合 1152078"/>
          <p:cNvGrpSpPr/>
          <p:nvPr/>
        </p:nvGrpSpPr>
        <p:grpSpPr>
          <a:xfrm>
            <a:off x="6659563" y="3465513"/>
            <a:ext cx="1077912" cy="946150"/>
            <a:chOff x="4105" y="1246"/>
            <a:chExt cx="679" cy="596"/>
          </a:xfrm>
        </p:grpSpPr>
        <p:sp>
          <p:nvSpPr>
            <p:cNvPr id="1152080" name="矩形 1152079"/>
            <p:cNvSpPr/>
            <p:nvPr/>
          </p:nvSpPr>
          <p:spPr>
            <a:xfrm>
              <a:off x="4105" y="1246"/>
              <a:ext cx="679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CC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endParaRPr lang="en-US" altLang="zh-CN" sz="2800" b="1" baseline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2081" name="直接连接符 1152080"/>
            <p:cNvSpPr/>
            <p:nvPr/>
          </p:nvSpPr>
          <p:spPr>
            <a:xfrm>
              <a:off x="4212" y="1544"/>
              <a:ext cx="465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52082" name="组合 1152081"/>
          <p:cNvGrpSpPr/>
          <p:nvPr/>
        </p:nvGrpSpPr>
        <p:grpSpPr>
          <a:xfrm>
            <a:off x="1619250" y="3487738"/>
            <a:ext cx="1077913" cy="946150"/>
            <a:chOff x="4105" y="1246"/>
            <a:chExt cx="679" cy="596"/>
          </a:xfrm>
        </p:grpSpPr>
        <p:sp>
          <p:nvSpPr>
            <p:cNvPr id="1152083" name="矩形 1152082"/>
            <p:cNvSpPr/>
            <p:nvPr/>
          </p:nvSpPr>
          <p:spPr>
            <a:xfrm>
              <a:off x="4105" y="1246"/>
              <a:ext cx="679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CC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endParaRPr lang="en-US" altLang="zh-CN" sz="2800" b="1" baseline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18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2084" name="直接连接符 1152083"/>
            <p:cNvSpPr/>
            <p:nvPr/>
          </p:nvSpPr>
          <p:spPr>
            <a:xfrm>
              <a:off x="4212" y="1544"/>
              <a:ext cx="465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52085" name="矩形 1152084"/>
          <p:cNvSpPr/>
          <p:nvPr/>
        </p:nvSpPr>
        <p:spPr>
          <a:xfrm>
            <a:off x="1895475" y="3500438"/>
            <a:ext cx="588963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10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52086" name="组合 1152085"/>
          <p:cNvGrpSpPr/>
          <p:nvPr/>
        </p:nvGrpSpPr>
        <p:grpSpPr>
          <a:xfrm>
            <a:off x="1619250" y="2211388"/>
            <a:ext cx="1077913" cy="946150"/>
            <a:chOff x="4105" y="1246"/>
            <a:chExt cx="679" cy="596"/>
          </a:xfrm>
        </p:grpSpPr>
        <p:sp>
          <p:nvSpPr>
            <p:cNvPr id="1152087" name="矩形 1152086"/>
            <p:cNvSpPr/>
            <p:nvPr/>
          </p:nvSpPr>
          <p:spPr>
            <a:xfrm>
              <a:off x="4105" y="1246"/>
              <a:ext cx="679" cy="59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/>
              <a:r>
                <a:rPr lang="en-US" altLang="zh-CN" sz="2800" b="1" baseline="0">
                  <a:solidFill>
                    <a:srgbClr val="CC006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 )</a:t>
              </a:r>
              <a:endParaRPr lang="en-US" altLang="zh-CN" sz="2800" b="1" baseline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800" b="1" baseline="0"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8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2088" name="直接连接符 1152087"/>
            <p:cNvSpPr/>
            <p:nvPr/>
          </p:nvSpPr>
          <p:spPr>
            <a:xfrm>
              <a:off x="4212" y="1544"/>
              <a:ext cx="465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152089" name="矩形 1152088"/>
          <p:cNvSpPr/>
          <p:nvPr/>
        </p:nvSpPr>
        <p:spPr>
          <a:xfrm>
            <a:off x="6926263" y="3503613"/>
            <a:ext cx="576262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 algn="ctr"/>
            <a:r>
              <a:rPr lang="en-US" altLang="zh-CN" sz="28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28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52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52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5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5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52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5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5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52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2046" grpId="0"/>
      <p:bldP spid="1152047" grpId="0"/>
      <p:bldP spid="1152055" grpId="0"/>
      <p:bldP spid="1152057" grpId="0"/>
      <p:bldP spid="1152069" grpId="0"/>
      <p:bldP spid="1152077" grpId="0"/>
      <p:bldP spid="1152085" grpId="0"/>
      <p:bldP spid="1152089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48965" name="矩形 1148964"/>
          <p:cNvSpPr/>
          <p:nvPr/>
        </p:nvSpPr>
        <p:spPr>
          <a:xfrm>
            <a:off x="971550" y="1000125"/>
            <a:ext cx="7715250" cy="4203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20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知识城堡” 占     版，“活动乐园” 占     版。“生活园地” 占       版，“历史足迹” 占       版，其余的     版为 “开心一刻”。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哪些栏目的版面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一样大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48966" name="矩形 1148965"/>
          <p:cNvSpPr/>
          <p:nvPr/>
        </p:nvSpPr>
        <p:spPr>
          <a:xfrm>
            <a:off x="611188" y="1000125"/>
            <a:ext cx="654050" cy="91440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200000"/>
              </a:lnSpc>
            </a:pP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9.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48967" name="组合 1148966"/>
          <p:cNvGrpSpPr/>
          <p:nvPr/>
        </p:nvGrpSpPr>
        <p:grpSpPr>
          <a:xfrm>
            <a:off x="3249613" y="1201738"/>
            <a:ext cx="346075" cy="806450"/>
            <a:chOff x="2546" y="781"/>
            <a:chExt cx="218" cy="508"/>
          </a:xfrm>
        </p:grpSpPr>
        <p:sp>
          <p:nvSpPr>
            <p:cNvPr id="1148968" name="矩形 1148967"/>
            <p:cNvSpPr/>
            <p:nvPr/>
          </p:nvSpPr>
          <p:spPr>
            <a:xfrm>
              <a:off x="2546" y="781"/>
              <a:ext cx="218" cy="50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8969" name="直接连接符 1148968"/>
            <p:cNvSpPr/>
            <p:nvPr/>
          </p:nvSpPr>
          <p:spPr>
            <a:xfrm>
              <a:off x="2568" y="1037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48970" name="组合 1148969"/>
          <p:cNvGrpSpPr/>
          <p:nvPr/>
        </p:nvGrpSpPr>
        <p:grpSpPr>
          <a:xfrm>
            <a:off x="6529388" y="1201738"/>
            <a:ext cx="346075" cy="806450"/>
            <a:chOff x="2546" y="1280"/>
            <a:chExt cx="218" cy="508"/>
          </a:xfrm>
        </p:grpSpPr>
        <p:sp>
          <p:nvSpPr>
            <p:cNvPr id="1148971" name="矩形 1148970"/>
            <p:cNvSpPr/>
            <p:nvPr/>
          </p:nvSpPr>
          <p:spPr>
            <a:xfrm>
              <a:off x="2546" y="1280"/>
              <a:ext cx="218" cy="50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8972" name="直接连接符 1148971"/>
            <p:cNvSpPr/>
            <p:nvPr/>
          </p:nvSpPr>
          <p:spPr>
            <a:xfrm>
              <a:off x="2570" y="1528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48973" name="组合 1148972"/>
          <p:cNvGrpSpPr/>
          <p:nvPr/>
        </p:nvGrpSpPr>
        <p:grpSpPr>
          <a:xfrm>
            <a:off x="2387600" y="2016125"/>
            <a:ext cx="511175" cy="806450"/>
            <a:chOff x="1504" y="1407"/>
            <a:chExt cx="322" cy="508"/>
          </a:xfrm>
        </p:grpSpPr>
        <p:sp>
          <p:nvSpPr>
            <p:cNvPr id="1148974" name="矩形 1148973"/>
            <p:cNvSpPr/>
            <p:nvPr/>
          </p:nvSpPr>
          <p:spPr>
            <a:xfrm>
              <a:off x="1504" y="1407"/>
              <a:ext cx="322" cy="50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16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8975" name="直接连接符 1148974"/>
            <p:cNvSpPr/>
            <p:nvPr/>
          </p:nvSpPr>
          <p:spPr>
            <a:xfrm>
              <a:off x="1545" y="1661"/>
              <a:ext cx="240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48976" name="组合 1148975"/>
          <p:cNvGrpSpPr/>
          <p:nvPr/>
        </p:nvGrpSpPr>
        <p:grpSpPr>
          <a:xfrm>
            <a:off x="8161338" y="2016125"/>
            <a:ext cx="346075" cy="806450"/>
            <a:chOff x="5157" y="1516"/>
            <a:chExt cx="218" cy="508"/>
          </a:xfrm>
        </p:grpSpPr>
        <p:sp>
          <p:nvSpPr>
            <p:cNvPr id="1148977" name="矩形 1148976"/>
            <p:cNvSpPr/>
            <p:nvPr/>
          </p:nvSpPr>
          <p:spPr>
            <a:xfrm>
              <a:off x="5157" y="1516"/>
              <a:ext cx="218" cy="50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8978" name="直接连接符 1148977"/>
            <p:cNvSpPr/>
            <p:nvPr/>
          </p:nvSpPr>
          <p:spPr>
            <a:xfrm>
              <a:off x="5179" y="1770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48979" name="组合 1148978"/>
          <p:cNvGrpSpPr/>
          <p:nvPr/>
        </p:nvGrpSpPr>
        <p:grpSpPr>
          <a:xfrm>
            <a:off x="5795963" y="2016125"/>
            <a:ext cx="511175" cy="806450"/>
            <a:chOff x="1504" y="1407"/>
            <a:chExt cx="322" cy="508"/>
          </a:xfrm>
        </p:grpSpPr>
        <p:sp>
          <p:nvSpPr>
            <p:cNvPr id="1148980" name="矩形 1148979"/>
            <p:cNvSpPr/>
            <p:nvPr/>
          </p:nvSpPr>
          <p:spPr>
            <a:xfrm>
              <a:off x="1504" y="1407"/>
              <a:ext cx="322" cy="50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16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8981" name="直接连接符 1148980"/>
            <p:cNvSpPr/>
            <p:nvPr/>
          </p:nvSpPr>
          <p:spPr>
            <a:xfrm>
              <a:off x="1545" y="1661"/>
              <a:ext cx="240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pic>
        <p:nvPicPr>
          <p:cNvPr id="1148982" name="图片 1148981" descr="P-78"/>
          <p:cNvPicPr>
            <a:picLocks noChangeAspect="1"/>
          </p:cNvPicPr>
          <p:nvPr/>
        </p:nvPicPr>
        <p:blipFill>
          <a:blip r:embed="rId2"/>
          <a:srcRect b="1569"/>
          <a:stretch>
            <a:fillRect/>
          </a:stretch>
        </p:blipFill>
        <p:spPr>
          <a:xfrm>
            <a:off x="3527425" y="2997200"/>
            <a:ext cx="5005388" cy="2887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858169" name="组合 858168"/>
          <p:cNvGrpSpPr/>
          <p:nvPr/>
        </p:nvGrpSpPr>
        <p:grpSpPr>
          <a:xfrm>
            <a:off x="898525" y="1484313"/>
            <a:ext cx="781050" cy="1670050"/>
            <a:chOff x="385" y="1389"/>
            <a:chExt cx="492" cy="1052"/>
          </a:xfrm>
        </p:grpSpPr>
        <p:pic>
          <p:nvPicPr>
            <p:cNvPr id="858153" name="图片 858152" descr="P-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" y="1389"/>
              <a:ext cx="492" cy="2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58157" name="图片 858156" descr="P-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" y="1668"/>
              <a:ext cx="492" cy="2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58160" name="图片 858159" descr="P-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" y="1947"/>
              <a:ext cx="492" cy="2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58163" name="图片 858162" descr="P-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" y="2227"/>
              <a:ext cx="492" cy="21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58168" name="组合 858167"/>
          <p:cNvGrpSpPr/>
          <p:nvPr/>
        </p:nvGrpSpPr>
        <p:grpSpPr>
          <a:xfrm>
            <a:off x="1870075" y="1484313"/>
            <a:ext cx="781050" cy="1670050"/>
            <a:chOff x="938" y="1389"/>
            <a:chExt cx="492" cy="1052"/>
          </a:xfrm>
        </p:grpSpPr>
        <p:pic>
          <p:nvPicPr>
            <p:cNvPr id="858154" name="图片 858153" descr="P-62-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8" y="1389"/>
              <a:ext cx="492" cy="20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58158" name="图片 858157" descr="P-62-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8" y="1672"/>
              <a:ext cx="492" cy="20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58161" name="图片 858160" descr="P-62-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8" y="1955"/>
              <a:ext cx="492" cy="20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58164" name="图片 858163" descr="P-62-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8" y="2238"/>
              <a:ext cx="492" cy="20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58167" name="组合 858166"/>
          <p:cNvGrpSpPr/>
          <p:nvPr/>
        </p:nvGrpSpPr>
        <p:grpSpPr>
          <a:xfrm>
            <a:off x="2843213" y="1484313"/>
            <a:ext cx="715962" cy="1670050"/>
            <a:chOff x="1491" y="1389"/>
            <a:chExt cx="451" cy="1052"/>
          </a:xfrm>
        </p:grpSpPr>
        <p:pic>
          <p:nvPicPr>
            <p:cNvPr id="858155" name="图片 858154" descr="P-62-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91" y="1389"/>
              <a:ext cx="451" cy="2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58159" name="图片 858158" descr="P-62-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91" y="1672"/>
              <a:ext cx="451" cy="2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58162" name="图片 858161" descr="P-62-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91" y="1956"/>
              <a:ext cx="451" cy="2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58165" name="图片 858164" descr="P-62-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91" y="2240"/>
              <a:ext cx="451" cy="20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58114" name="矩形 858113"/>
          <p:cNvSpPr/>
          <p:nvPr/>
        </p:nvSpPr>
        <p:spPr>
          <a:xfrm>
            <a:off x="3851275" y="1268413"/>
            <a:ext cx="4608513" cy="1571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8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一堆糖，平均分成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2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份，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8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每份是这堆糖的         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858172" name="组合 858171"/>
          <p:cNvGrpSpPr/>
          <p:nvPr/>
        </p:nvGrpSpPr>
        <p:grpSpPr>
          <a:xfrm>
            <a:off x="6299200" y="2109788"/>
            <a:ext cx="1008063" cy="914400"/>
            <a:chOff x="2517" y="2387"/>
            <a:chExt cx="635" cy="576"/>
          </a:xfrm>
        </p:grpSpPr>
        <p:sp>
          <p:nvSpPr>
            <p:cNvPr id="858170" name="矩形 858169"/>
            <p:cNvSpPr/>
            <p:nvPr/>
          </p:nvSpPr>
          <p:spPr>
            <a:xfrm>
              <a:off x="2517" y="2387"/>
              <a:ext cx="635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2700" b="1" baseline="0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 )</a:t>
              </a:r>
              <a:endParaRPr lang="en-US" altLang="zh-CN" sz="2700" b="1" baseline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58171" name="直接连接符 858170"/>
            <p:cNvSpPr/>
            <p:nvPr/>
          </p:nvSpPr>
          <p:spPr>
            <a:xfrm>
              <a:off x="2613" y="2675"/>
              <a:ext cx="443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858188" name="矩形 858187"/>
          <p:cNvSpPr/>
          <p:nvPr/>
        </p:nvSpPr>
        <p:spPr>
          <a:xfrm>
            <a:off x="6613525" y="2132013"/>
            <a:ext cx="352425" cy="914400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/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58196" name="圆角矩形 858195"/>
          <p:cNvSpPr/>
          <p:nvPr/>
        </p:nvSpPr>
        <p:spPr>
          <a:xfrm>
            <a:off x="844550" y="1412875"/>
            <a:ext cx="2790825" cy="889000"/>
          </a:xfrm>
          <a:prstGeom prst="roundRect">
            <a:avLst>
              <a:gd name="adj" fmla="val 3310"/>
            </a:avLst>
          </a:prstGeom>
          <a:noFill/>
          <a:ln w="22225" cap="flat" cmpd="sng">
            <a:solidFill>
              <a:srgbClr val="008000"/>
            </a:solidFill>
            <a:prstDash val="dash"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5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58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8188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49972" name="矩形 1149971"/>
          <p:cNvSpPr/>
          <p:nvPr/>
        </p:nvSpPr>
        <p:spPr>
          <a:xfrm>
            <a:off x="971550" y="1000125"/>
            <a:ext cx="7715250" cy="2559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20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知识城堡” 占     版，“活动乐园” 占     版。“生活园地” 占       版，“历史足迹” 占       版，其余的     版为 “开心一刻”。哪些栏目的版面一样大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49973" name="矩形 1149972"/>
          <p:cNvSpPr/>
          <p:nvPr/>
        </p:nvSpPr>
        <p:spPr>
          <a:xfrm>
            <a:off x="611188" y="1000125"/>
            <a:ext cx="654050" cy="91440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200000"/>
              </a:lnSpc>
            </a:pP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9.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49974" name="组合 1149973"/>
          <p:cNvGrpSpPr/>
          <p:nvPr/>
        </p:nvGrpSpPr>
        <p:grpSpPr>
          <a:xfrm>
            <a:off x="3249613" y="1201738"/>
            <a:ext cx="346075" cy="806450"/>
            <a:chOff x="2546" y="781"/>
            <a:chExt cx="218" cy="508"/>
          </a:xfrm>
        </p:grpSpPr>
        <p:sp>
          <p:nvSpPr>
            <p:cNvPr id="1149975" name="矩形 1149974"/>
            <p:cNvSpPr/>
            <p:nvPr/>
          </p:nvSpPr>
          <p:spPr>
            <a:xfrm>
              <a:off x="2546" y="781"/>
              <a:ext cx="218" cy="50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9976" name="直接连接符 1149975"/>
            <p:cNvSpPr/>
            <p:nvPr/>
          </p:nvSpPr>
          <p:spPr>
            <a:xfrm>
              <a:off x="2568" y="1037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49977" name="组合 1149976"/>
          <p:cNvGrpSpPr/>
          <p:nvPr/>
        </p:nvGrpSpPr>
        <p:grpSpPr>
          <a:xfrm>
            <a:off x="6529388" y="1201738"/>
            <a:ext cx="346075" cy="806450"/>
            <a:chOff x="2546" y="1280"/>
            <a:chExt cx="218" cy="508"/>
          </a:xfrm>
        </p:grpSpPr>
        <p:sp>
          <p:nvSpPr>
            <p:cNvPr id="1149978" name="矩形 1149977"/>
            <p:cNvSpPr/>
            <p:nvPr/>
          </p:nvSpPr>
          <p:spPr>
            <a:xfrm>
              <a:off x="2546" y="1280"/>
              <a:ext cx="218" cy="50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9979" name="直接连接符 1149978"/>
            <p:cNvSpPr/>
            <p:nvPr/>
          </p:nvSpPr>
          <p:spPr>
            <a:xfrm>
              <a:off x="2570" y="1528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49980" name="组合 1149979"/>
          <p:cNvGrpSpPr/>
          <p:nvPr/>
        </p:nvGrpSpPr>
        <p:grpSpPr>
          <a:xfrm>
            <a:off x="2387600" y="2016125"/>
            <a:ext cx="511175" cy="806450"/>
            <a:chOff x="1504" y="1407"/>
            <a:chExt cx="322" cy="508"/>
          </a:xfrm>
        </p:grpSpPr>
        <p:sp>
          <p:nvSpPr>
            <p:cNvPr id="1149981" name="矩形 1149980"/>
            <p:cNvSpPr/>
            <p:nvPr/>
          </p:nvSpPr>
          <p:spPr>
            <a:xfrm>
              <a:off x="1504" y="1407"/>
              <a:ext cx="322" cy="50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16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9982" name="直接连接符 1149981"/>
            <p:cNvSpPr/>
            <p:nvPr/>
          </p:nvSpPr>
          <p:spPr>
            <a:xfrm>
              <a:off x="1545" y="1661"/>
              <a:ext cx="240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49983" name="组合 1149982"/>
          <p:cNvGrpSpPr/>
          <p:nvPr/>
        </p:nvGrpSpPr>
        <p:grpSpPr>
          <a:xfrm>
            <a:off x="8161338" y="2016125"/>
            <a:ext cx="346075" cy="806450"/>
            <a:chOff x="5157" y="1516"/>
            <a:chExt cx="218" cy="508"/>
          </a:xfrm>
        </p:grpSpPr>
        <p:sp>
          <p:nvSpPr>
            <p:cNvPr id="1149984" name="矩形 1149983"/>
            <p:cNvSpPr/>
            <p:nvPr/>
          </p:nvSpPr>
          <p:spPr>
            <a:xfrm>
              <a:off x="5157" y="1516"/>
              <a:ext cx="218" cy="50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9985" name="直接连接符 1149984"/>
            <p:cNvSpPr/>
            <p:nvPr/>
          </p:nvSpPr>
          <p:spPr>
            <a:xfrm>
              <a:off x="5179" y="1770"/>
              <a:ext cx="174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49986" name="组合 1149985"/>
          <p:cNvGrpSpPr/>
          <p:nvPr/>
        </p:nvGrpSpPr>
        <p:grpSpPr>
          <a:xfrm>
            <a:off x="5795963" y="2016125"/>
            <a:ext cx="511175" cy="806450"/>
            <a:chOff x="1504" y="1407"/>
            <a:chExt cx="322" cy="508"/>
          </a:xfrm>
        </p:grpSpPr>
        <p:sp>
          <p:nvSpPr>
            <p:cNvPr id="1149987" name="矩形 1149986"/>
            <p:cNvSpPr/>
            <p:nvPr/>
          </p:nvSpPr>
          <p:spPr>
            <a:xfrm>
              <a:off x="1504" y="1407"/>
              <a:ext cx="322" cy="50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>
                <a:lnSpc>
                  <a:spcPct val="90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16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9988" name="直接连接符 1149987"/>
            <p:cNvSpPr/>
            <p:nvPr/>
          </p:nvSpPr>
          <p:spPr>
            <a:xfrm>
              <a:off x="1545" y="1661"/>
              <a:ext cx="240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49989" name="组合 1149988"/>
          <p:cNvGrpSpPr/>
          <p:nvPr/>
        </p:nvGrpSpPr>
        <p:grpSpPr>
          <a:xfrm>
            <a:off x="2482850" y="3573463"/>
            <a:ext cx="352425" cy="914400"/>
            <a:chOff x="2293" y="3199"/>
            <a:chExt cx="222" cy="576"/>
          </a:xfrm>
        </p:grpSpPr>
        <p:sp>
          <p:nvSpPr>
            <p:cNvPr id="1149990" name="矩形 1149989"/>
            <p:cNvSpPr/>
            <p:nvPr/>
          </p:nvSpPr>
          <p:spPr>
            <a:xfrm>
              <a:off x="2293" y="3199"/>
              <a:ext cx="22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9991" name="直接连接符 1149990"/>
            <p:cNvSpPr/>
            <p:nvPr/>
          </p:nvSpPr>
          <p:spPr>
            <a:xfrm>
              <a:off x="2315" y="3485"/>
              <a:ext cx="17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49992" name="组合 1149991"/>
          <p:cNvGrpSpPr/>
          <p:nvPr/>
        </p:nvGrpSpPr>
        <p:grpSpPr>
          <a:xfrm>
            <a:off x="2809875" y="3573463"/>
            <a:ext cx="698500" cy="914400"/>
            <a:chOff x="1775" y="2840"/>
            <a:chExt cx="440" cy="576"/>
          </a:xfrm>
        </p:grpSpPr>
        <p:grpSp>
          <p:nvGrpSpPr>
            <p:cNvPr id="1149993" name="组合 1149992"/>
            <p:cNvGrpSpPr/>
            <p:nvPr/>
          </p:nvGrpSpPr>
          <p:grpSpPr>
            <a:xfrm>
              <a:off x="1993" y="2840"/>
              <a:ext cx="222" cy="576"/>
              <a:chOff x="2293" y="3199"/>
              <a:chExt cx="222" cy="576"/>
            </a:xfrm>
          </p:grpSpPr>
          <p:sp>
            <p:nvSpPr>
              <p:cNvPr id="1149994" name="矩形 1149993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49995" name="直接连接符 1149994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149996" name="矩形 1149995"/>
            <p:cNvSpPr/>
            <p:nvPr/>
          </p:nvSpPr>
          <p:spPr>
            <a:xfrm>
              <a:off x="1775" y="2954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149997" name="组合 1149996"/>
          <p:cNvGrpSpPr/>
          <p:nvPr/>
        </p:nvGrpSpPr>
        <p:grpSpPr>
          <a:xfrm>
            <a:off x="3497263" y="3573463"/>
            <a:ext cx="901700" cy="914400"/>
            <a:chOff x="2843" y="2990"/>
            <a:chExt cx="568" cy="576"/>
          </a:xfrm>
        </p:grpSpPr>
        <p:sp>
          <p:nvSpPr>
            <p:cNvPr id="1149998" name="矩形 1149997"/>
            <p:cNvSpPr/>
            <p:nvPr/>
          </p:nvSpPr>
          <p:spPr>
            <a:xfrm>
              <a:off x="3016" y="2990"/>
              <a:ext cx="395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16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49999" name="直接连接符 1149998"/>
            <p:cNvSpPr/>
            <p:nvPr/>
          </p:nvSpPr>
          <p:spPr>
            <a:xfrm>
              <a:off x="3091" y="3276"/>
              <a:ext cx="246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  <p:sp>
          <p:nvSpPr>
            <p:cNvPr id="1150000" name="矩形 1149999"/>
            <p:cNvSpPr/>
            <p:nvPr/>
          </p:nvSpPr>
          <p:spPr>
            <a:xfrm>
              <a:off x="2843" y="3104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150001" name="组合 1150000"/>
          <p:cNvGrpSpPr/>
          <p:nvPr/>
        </p:nvGrpSpPr>
        <p:grpSpPr>
          <a:xfrm>
            <a:off x="5468938" y="3573463"/>
            <a:ext cx="638175" cy="914400"/>
            <a:chOff x="3152" y="2478"/>
            <a:chExt cx="402" cy="576"/>
          </a:xfrm>
        </p:grpSpPr>
        <p:sp>
          <p:nvSpPr>
            <p:cNvPr id="1150002" name="矩形 1150001"/>
            <p:cNvSpPr/>
            <p:nvPr/>
          </p:nvSpPr>
          <p:spPr>
            <a:xfrm>
              <a:off x="3152" y="2478"/>
              <a:ext cx="402" cy="57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16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50003" name="直接连接符 1150002"/>
            <p:cNvSpPr/>
            <p:nvPr/>
          </p:nvSpPr>
          <p:spPr>
            <a:xfrm>
              <a:off x="3231" y="2764"/>
              <a:ext cx="244" cy="0"/>
            </a:xfrm>
            <a:prstGeom prst="line">
              <a:avLst/>
            </a:prstGeom>
            <a:ln w="15875" cap="flat" cmpd="sng">
              <a:solidFill>
                <a:srgbClr val="0000FF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150004" name="组合 1150003"/>
          <p:cNvGrpSpPr/>
          <p:nvPr/>
        </p:nvGrpSpPr>
        <p:grpSpPr>
          <a:xfrm>
            <a:off x="5961063" y="3573463"/>
            <a:ext cx="698500" cy="914400"/>
            <a:chOff x="1775" y="2840"/>
            <a:chExt cx="440" cy="576"/>
          </a:xfrm>
        </p:grpSpPr>
        <p:grpSp>
          <p:nvGrpSpPr>
            <p:cNvPr id="1150005" name="组合 1150004"/>
            <p:cNvGrpSpPr/>
            <p:nvPr/>
          </p:nvGrpSpPr>
          <p:grpSpPr>
            <a:xfrm>
              <a:off x="1993" y="2840"/>
              <a:ext cx="222" cy="576"/>
              <a:chOff x="2293" y="3199"/>
              <a:chExt cx="222" cy="576"/>
            </a:xfrm>
          </p:grpSpPr>
          <p:sp>
            <p:nvSpPr>
              <p:cNvPr id="1150006" name="矩形 1150005"/>
              <p:cNvSpPr/>
              <p:nvPr/>
            </p:nvSpPr>
            <p:spPr>
              <a:xfrm>
                <a:off x="2293" y="3199"/>
                <a:ext cx="222" cy="57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/>
                <a:r>
                  <a:rPr lang="en-US" altLang="zh-CN" sz="27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50007" name="直接连接符 1150006"/>
              <p:cNvSpPr/>
              <p:nvPr/>
            </p:nvSpPr>
            <p:spPr>
              <a:xfrm>
                <a:off x="2315" y="3485"/>
                <a:ext cx="174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sp>
          <p:nvSpPr>
            <p:cNvPr id="1150008" name="矩形 1150007"/>
            <p:cNvSpPr/>
            <p:nvPr/>
          </p:nvSpPr>
          <p:spPr>
            <a:xfrm>
              <a:off x="1775" y="2954"/>
              <a:ext cx="237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=</a:t>
              </a:r>
              <a:endPara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150009" name="矩形 1150008"/>
          <p:cNvSpPr/>
          <p:nvPr/>
        </p:nvSpPr>
        <p:spPr>
          <a:xfrm>
            <a:off x="971550" y="4483100"/>
            <a:ext cx="7661275" cy="182086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40000"/>
              </a:lnSpc>
            </a:pP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答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: “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知识城堡”、“活动乐园” 和 “生活园地” 这三个栏目的版面一样大。“历史足迹” 和 “开心一刻” 这两个栏目的版面一样大。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4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49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49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50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50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50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0009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17948" name="图片 1017947" descr="气泡-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925" y="2608263"/>
            <a:ext cx="3579813" cy="1398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7858" name="矩形 1017857"/>
          <p:cNvSpPr/>
          <p:nvPr/>
        </p:nvSpPr>
        <p:spPr>
          <a:xfrm>
            <a:off x="468313" y="1341438"/>
            <a:ext cx="8532812" cy="503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10.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我国由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56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个民族组成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其中汉族占全国人口的       。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17914" name="组合 1017913"/>
          <p:cNvGrpSpPr/>
          <p:nvPr/>
        </p:nvGrpSpPr>
        <p:grpSpPr>
          <a:xfrm>
            <a:off x="7927975" y="1196975"/>
            <a:ext cx="676275" cy="847725"/>
            <a:chOff x="2428" y="3275"/>
            <a:chExt cx="426" cy="534"/>
          </a:xfrm>
        </p:grpSpPr>
        <p:sp>
          <p:nvSpPr>
            <p:cNvPr id="1017912" name="矩形 1017911"/>
            <p:cNvSpPr/>
            <p:nvPr/>
          </p:nvSpPr>
          <p:spPr>
            <a:xfrm>
              <a:off x="2428" y="3275"/>
              <a:ext cx="426" cy="534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>
                <a:lnSpc>
                  <a:spcPct val="95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92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>
                <a:lnSpc>
                  <a:spcPct val="95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100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17913" name="直接连接符 1017912"/>
            <p:cNvSpPr/>
            <p:nvPr/>
          </p:nvSpPr>
          <p:spPr>
            <a:xfrm>
              <a:off x="2478" y="3542"/>
              <a:ext cx="326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017915" name="矩形 1017914"/>
          <p:cNvSpPr/>
          <p:nvPr/>
        </p:nvSpPr>
        <p:spPr>
          <a:xfrm>
            <a:off x="1547813" y="2420938"/>
            <a:ext cx="3281362" cy="1489075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lvl="0">
              <a:lnSpc>
                <a:spcPct val="17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也可以说汉族占全国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7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人口的       或       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17916" name="组合 1017915"/>
          <p:cNvGrpSpPr/>
          <p:nvPr/>
        </p:nvGrpSpPr>
        <p:grpSpPr>
          <a:xfrm>
            <a:off x="2698750" y="3187700"/>
            <a:ext cx="511175" cy="847725"/>
            <a:chOff x="2933" y="2685"/>
            <a:chExt cx="322" cy="534"/>
          </a:xfrm>
        </p:grpSpPr>
        <p:sp>
          <p:nvSpPr>
            <p:cNvPr id="1017870" name="矩形 1017869"/>
            <p:cNvSpPr/>
            <p:nvPr/>
          </p:nvSpPr>
          <p:spPr>
            <a:xfrm>
              <a:off x="2933" y="2685"/>
              <a:ext cx="322" cy="534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>
                <a:lnSpc>
                  <a:spcPct val="95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46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>
                <a:lnSpc>
                  <a:spcPct val="95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50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17871" name="直接连接符 1017870"/>
            <p:cNvSpPr/>
            <p:nvPr/>
          </p:nvSpPr>
          <p:spPr>
            <a:xfrm>
              <a:off x="2965" y="2952"/>
              <a:ext cx="25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grpSp>
        <p:nvGrpSpPr>
          <p:cNvPr id="1017917" name="组合 1017916"/>
          <p:cNvGrpSpPr/>
          <p:nvPr/>
        </p:nvGrpSpPr>
        <p:grpSpPr>
          <a:xfrm>
            <a:off x="3659188" y="3187700"/>
            <a:ext cx="511175" cy="847725"/>
            <a:chOff x="2933" y="2685"/>
            <a:chExt cx="322" cy="534"/>
          </a:xfrm>
        </p:grpSpPr>
        <p:sp>
          <p:nvSpPr>
            <p:cNvPr id="1017918" name="矩形 1017917"/>
            <p:cNvSpPr/>
            <p:nvPr/>
          </p:nvSpPr>
          <p:spPr>
            <a:xfrm>
              <a:off x="2933" y="2685"/>
              <a:ext cx="322" cy="534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algn="ctr">
                <a:lnSpc>
                  <a:spcPct val="95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23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 algn="ctr">
                <a:lnSpc>
                  <a:spcPct val="95000"/>
                </a:lnSpc>
              </a:pPr>
              <a:r>
                <a:rPr lang="en-US" altLang="zh-CN" sz="2600" b="1" baseline="0">
                  <a:latin typeface="Times New Roman" panose="02020603050405020304" pitchFamily="18" charset="0"/>
                  <a:ea typeface="楷体_GB2312" pitchFamily="49" charset="-122"/>
                </a:rPr>
                <a:t>25</a:t>
              </a:r>
              <a:endParaRPr lang="en-US" altLang="zh-CN" sz="26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17919" name="直接连接符 1017918"/>
            <p:cNvSpPr/>
            <p:nvPr/>
          </p:nvSpPr>
          <p:spPr>
            <a:xfrm>
              <a:off x="2965" y="2952"/>
              <a:ext cx="259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</p:sp>
      </p:grpSp>
      <p:sp>
        <p:nvSpPr>
          <p:cNvPr id="1017922" name="矩形 1017921"/>
          <p:cNvSpPr/>
          <p:nvPr/>
        </p:nvSpPr>
        <p:spPr>
          <a:xfrm>
            <a:off x="1042988" y="4508500"/>
            <a:ext cx="4824412" cy="709613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5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他的说法正确吗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? 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为什么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017945" name="图片 1017944" descr="P-05-03"/>
          <p:cNvPicPr>
            <a:picLocks noChangeAspect="1"/>
          </p:cNvPicPr>
          <p:nvPr/>
        </p:nvPicPr>
        <p:blipFill>
          <a:blip r:embed="rId3"/>
          <a:srcRect l="-13753" t="-13765" r="-7227" b="-11635"/>
          <a:stretch>
            <a:fillRect/>
          </a:stretch>
        </p:blipFill>
        <p:spPr>
          <a:xfrm>
            <a:off x="4908550" y="2133600"/>
            <a:ext cx="2471738" cy="2617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17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7922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183780" name="组合 1183779"/>
          <p:cNvGrpSpPr/>
          <p:nvPr/>
        </p:nvGrpSpPr>
        <p:grpSpPr>
          <a:xfrm>
            <a:off x="539750" y="1628775"/>
            <a:ext cx="7915275" cy="2413000"/>
            <a:chOff x="340" y="1026"/>
            <a:chExt cx="4986" cy="1520"/>
          </a:xfrm>
        </p:grpSpPr>
        <p:sp>
          <p:nvSpPr>
            <p:cNvPr id="1183760" name="矩形 1183759"/>
            <p:cNvSpPr/>
            <p:nvPr/>
          </p:nvSpPr>
          <p:spPr>
            <a:xfrm>
              <a:off x="340" y="1026"/>
              <a:ext cx="4986" cy="1456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80000"/>
                </a:lnSpc>
              </a:pP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答</a:t>
              </a:r>
              <a:r>
                <a:rPr lang="en-US" altLang="zh-CN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: 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他的说法是正确的。根据分数的基本性质， 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80000"/>
                </a:lnSpc>
              </a:pP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      的分子和分母同时除以 </a:t>
              </a:r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r>
                <a:rPr lang="en-US" altLang="zh-CN" sz="2700" b="1" baseline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或 </a:t>
              </a:r>
              <a:r>
                <a:rPr lang="en-US" altLang="zh-CN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4 </a:t>
              </a:r>
              <a:r>
                <a:rPr lang="en-US" altLang="zh-CN" sz="2700" b="1" baseline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得到分数  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80000"/>
                </a:lnSpc>
              </a:pPr>
              <a:r>
                <a:rPr lang="zh-CN" altLang="en-US" sz="27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      </a:t>
              </a:r>
              <a:r>
                <a:rPr lang="en-US" altLang="zh-CN" sz="2700" b="1" baseline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或      </a:t>
              </a:r>
              <a:r>
                <a:rPr lang="en-US" altLang="zh-CN" sz="2700" b="1" baseline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，即</a:t>
              </a:r>
              <a:r>
                <a:rPr lang="en-US" altLang="zh-CN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:         =       =       </a:t>
              </a:r>
              <a:r>
                <a:rPr lang="zh-CN" altLang="en-US" sz="2700" b="1" baseline="0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。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183761" name="组合 1183760"/>
            <p:cNvGrpSpPr/>
            <p:nvPr/>
          </p:nvGrpSpPr>
          <p:grpSpPr>
            <a:xfrm>
              <a:off x="4764" y="1089"/>
              <a:ext cx="426" cy="534"/>
              <a:chOff x="2428" y="3275"/>
              <a:chExt cx="426" cy="534"/>
            </a:xfrm>
          </p:grpSpPr>
          <p:sp>
            <p:nvSpPr>
              <p:cNvPr id="1183762" name="矩形 1183761"/>
              <p:cNvSpPr/>
              <p:nvPr/>
            </p:nvSpPr>
            <p:spPr>
              <a:xfrm>
                <a:off x="2428" y="3275"/>
                <a:ext cx="426" cy="534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>
                  <a:lnSpc>
                    <a:spcPct val="95000"/>
                  </a:lnSpc>
                </a:pPr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92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>
                  <a:lnSpc>
                    <a:spcPct val="95000"/>
                  </a:lnSpc>
                </a:pPr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100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83763" name="直接连接符 1183762"/>
              <p:cNvSpPr/>
              <p:nvPr/>
            </p:nvSpPr>
            <p:spPr>
              <a:xfrm>
                <a:off x="2478" y="3542"/>
                <a:ext cx="326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83764" name="组合 1183763"/>
            <p:cNvGrpSpPr/>
            <p:nvPr/>
          </p:nvGrpSpPr>
          <p:grpSpPr>
            <a:xfrm>
              <a:off x="4604" y="1539"/>
              <a:ext cx="322" cy="534"/>
              <a:chOff x="2933" y="2685"/>
              <a:chExt cx="322" cy="534"/>
            </a:xfrm>
          </p:grpSpPr>
          <p:sp>
            <p:nvSpPr>
              <p:cNvPr id="1183765" name="矩形 1183764"/>
              <p:cNvSpPr/>
              <p:nvPr/>
            </p:nvSpPr>
            <p:spPr>
              <a:xfrm>
                <a:off x="2933" y="2685"/>
                <a:ext cx="322" cy="534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>
                  <a:lnSpc>
                    <a:spcPct val="95000"/>
                  </a:lnSpc>
                </a:pPr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46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>
                  <a:lnSpc>
                    <a:spcPct val="95000"/>
                  </a:lnSpc>
                </a:pPr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50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83766" name="直接连接符 1183765"/>
              <p:cNvSpPr/>
              <p:nvPr/>
            </p:nvSpPr>
            <p:spPr>
              <a:xfrm>
                <a:off x="2965" y="2952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83767" name="组合 1183766"/>
            <p:cNvGrpSpPr/>
            <p:nvPr/>
          </p:nvGrpSpPr>
          <p:grpSpPr>
            <a:xfrm>
              <a:off x="1066" y="2012"/>
              <a:ext cx="322" cy="534"/>
              <a:chOff x="2933" y="2685"/>
              <a:chExt cx="322" cy="534"/>
            </a:xfrm>
          </p:grpSpPr>
          <p:sp>
            <p:nvSpPr>
              <p:cNvPr id="1183768" name="矩形 1183767"/>
              <p:cNvSpPr/>
              <p:nvPr/>
            </p:nvSpPr>
            <p:spPr>
              <a:xfrm>
                <a:off x="2933" y="2685"/>
                <a:ext cx="322" cy="534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>
                  <a:lnSpc>
                    <a:spcPct val="95000"/>
                  </a:lnSpc>
                </a:pPr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23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>
                  <a:lnSpc>
                    <a:spcPct val="95000"/>
                  </a:lnSpc>
                </a:pPr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25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83769" name="直接连接符 1183768"/>
              <p:cNvSpPr/>
              <p:nvPr/>
            </p:nvSpPr>
            <p:spPr>
              <a:xfrm>
                <a:off x="2965" y="2952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83770" name="组合 1183769"/>
            <p:cNvGrpSpPr/>
            <p:nvPr/>
          </p:nvGrpSpPr>
          <p:grpSpPr>
            <a:xfrm>
              <a:off x="2048" y="2012"/>
              <a:ext cx="426" cy="534"/>
              <a:chOff x="2428" y="3275"/>
              <a:chExt cx="426" cy="534"/>
            </a:xfrm>
          </p:grpSpPr>
          <p:sp>
            <p:nvSpPr>
              <p:cNvPr id="1183771" name="矩形 1183770"/>
              <p:cNvSpPr/>
              <p:nvPr/>
            </p:nvSpPr>
            <p:spPr>
              <a:xfrm>
                <a:off x="2428" y="3275"/>
                <a:ext cx="426" cy="534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>
                  <a:lnSpc>
                    <a:spcPct val="95000"/>
                  </a:lnSpc>
                </a:pPr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92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>
                  <a:lnSpc>
                    <a:spcPct val="95000"/>
                  </a:lnSpc>
                </a:pPr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100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83772" name="直接连接符 1183771"/>
              <p:cNvSpPr/>
              <p:nvPr/>
            </p:nvSpPr>
            <p:spPr>
              <a:xfrm>
                <a:off x="2478" y="3542"/>
                <a:ext cx="326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83773" name="组合 1183772"/>
            <p:cNvGrpSpPr/>
            <p:nvPr/>
          </p:nvGrpSpPr>
          <p:grpSpPr>
            <a:xfrm>
              <a:off x="2653" y="2012"/>
              <a:ext cx="322" cy="534"/>
              <a:chOff x="2933" y="2685"/>
              <a:chExt cx="322" cy="534"/>
            </a:xfrm>
          </p:grpSpPr>
          <p:sp>
            <p:nvSpPr>
              <p:cNvPr id="1183774" name="矩形 1183773"/>
              <p:cNvSpPr/>
              <p:nvPr/>
            </p:nvSpPr>
            <p:spPr>
              <a:xfrm>
                <a:off x="2933" y="2685"/>
                <a:ext cx="322" cy="534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>
                  <a:lnSpc>
                    <a:spcPct val="95000"/>
                  </a:lnSpc>
                </a:pPr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46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>
                  <a:lnSpc>
                    <a:spcPct val="95000"/>
                  </a:lnSpc>
                </a:pPr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50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83775" name="直接连接符 1183774"/>
              <p:cNvSpPr/>
              <p:nvPr/>
            </p:nvSpPr>
            <p:spPr>
              <a:xfrm>
                <a:off x="2965" y="2952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  <p:grpSp>
          <p:nvGrpSpPr>
            <p:cNvPr id="1183776" name="组合 1183775"/>
            <p:cNvGrpSpPr/>
            <p:nvPr/>
          </p:nvGrpSpPr>
          <p:grpSpPr>
            <a:xfrm>
              <a:off x="3152" y="2012"/>
              <a:ext cx="322" cy="534"/>
              <a:chOff x="2933" y="2685"/>
              <a:chExt cx="322" cy="534"/>
            </a:xfrm>
          </p:grpSpPr>
          <p:sp>
            <p:nvSpPr>
              <p:cNvPr id="1183777" name="矩形 1183776"/>
              <p:cNvSpPr/>
              <p:nvPr/>
            </p:nvSpPr>
            <p:spPr>
              <a:xfrm>
                <a:off x="2933" y="2685"/>
                <a:ext cx="322" cy="534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 anchor="t">
                <a:spAutoFit/>
              </a:bodyPr>
              <a:p>
                <a:pPr lvl="0" algn="ctr">
                  <a:lnSpc>
                    <a:spcPct val="95000"/>
                  </a:lnSpc>
                </a:pPr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23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lvl="0" algn="ctr">
                  <a:lnSpc>
                    <a:spcPct val="95000"/>
                  </a:lnSpc>
                </a:pPr>
                <a:r>
                  <a:rPr lang="en-US" altLang="zh-CN" sz="2600" b="1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25</a:t>
                </a:r>
                <a:endParaRPr lang="en-US" altLang="zh-CN" sz="2600" b="1" baseline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183778" name="直接连接符 1183777"/>
              <p:cNvSpPr/>
              <p:nvPr/>
            </p:nvSpPr>
            <p:spPr>
              <a:xfrm>
                <a:off x="2965" y="2952"/>
                <a:ext cx="259" cy="0"/>
              </a:xfrm>
              <a:prstGeom prst="line">
                <a:avLst/>
              </a:prstGeom>
              <a:ln w="15875" cap="flat" cmpd="sng">
                <a:solidFill>
                  <a:srgbClr val="0000FF"/>
                </a:solidFill>
                <a:prstDash val="solid"/>
                <a:headEnd type="none" w="med" len="med"/>
                <a:tailEnd type="none" w="lg" len="lg"/>
              </a:ln>
            </p:spPr>
          </p:sp>
        </p:grpSp>
      </p:grpSp>
    </p:spTree>
  </p:cSld>
  <p:clrMapOvr>
    <a:masterClrMapping/>
  </p:clrMapOvr>
  <p:transition spd="med">
    <p:wipe dir="r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19906" name="矩形 1019905"/>
          <p:cNvSpPr/>
          <p:nvPr/>
        </p:nvSpPr>
        <p:spPr>
          <a:xfrm>
            <a:off x="3490913" y="1916113"/>
            <a:ext cx="2233612" cy="725487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30000"/>
              </a:lnSpc>
              <a:buClrTx/>
            </a:pPr>
            <a:r>
              <a:rPr lang="en-US" altLang="zh-CN" sz="3200" b="1" baseline="0" dirty="0">
                <a:latin typeface="Times New Roman" panose="02020603050405020304" pitchFamily="18" charset="0"/>
                <a:ea typeface="楷体_GB2312" pitchFamily="49" charset="-122"/>
              </a:rPr>
              <a:t>4.    </a:t>
            </a:r>
            <a:r>
              <a:rPr lang="zh-CN" altLang="en-US" sz="3200" b="1" baseline="0" dirty="0">
                <a:latin typeface="Times New Roman" panose="02020603050405020304" pitchFamily="18" charset="0"/>
                <a:ea typeface="楷体_GB2312" pitchFamily="49" charset="-122"/>
              </a:rPr>
              <a:t>约  分</a:t>
            </a:r>
            <a:endParaRPr lang="zh-CN" altLang="en-US" sz="32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0933" name="矩形 1020932"/>
          <p:cNvSpPr/>
          <p:nvPr/>
        </p:nvSpPr>
        <p:spPr>
          <a:xfrm>
            <a:off x="611188" y="4292600"/>
            <a:ext cx="7921625" cy="19446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如果要用边长是整分米数的正方形地砖把贮藏 室的地面铺满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使用的地砖都是整块</a:t>
            </a:r>
            <a:r>
              <a:rPr lang="en-US" altLang="zh-CN" sz="2700" b="1" baseline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。可以选择边 长是几分米的地砖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? 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边长最大是几分米</a:t>
            </a:r>
            <a:r>
              <a:rPr lang="en-US" altLang="zh-CN" sz="2700" b="1" baseline="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020979" name="图片 1020978" descr="P-79"/>
          <p:cNvPicPr>
            <a:picLocks noChangeAspect="1"/>
          </p:cNvPicPr>
          <p:nvPr/>
        </p:nvPicPr>
        <p:blipFill>
          <a:blip r:embed="rId2"/>
          <a:srcRect l="2118" t="798" r="1625" b="7368"/>
          <a:stretch>
            <a:fillRect/>
          </a:stretch>
        </p:blipFill>
        <p:spPr>
          <a:xfrm>
            <a:off x="2847975" y="1339850"/>
            <a:ext cx="4249738" cy="30972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0982" name="组合 1020981"/>
          <p:cNvGrpSpPr/>
          <p:nvPr/>
        </p:nvGrpSpPr>
        <p:grpSpPr>
          <a:xfrm>
            <a:off x="666750" y="2282825"/>
            <a:ext cx="1025525" cy="569913"/>
            <a:chOff x="585" y="1319"/>
            <a:chExt cx="646" cy="359"/>
          </a:xfrm>
        </p:grpSpPr>
        <p:pic>
          <p:nvPicPr>
            <p:cNvPr id="1020983" name="图片 1020982" descr="小鱼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" y="1319"/>
              <a:ext cx="515" cy="3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0984" name="矩形 1020983"/>
            <p:cNvSpPr/>
            <p:nvPr/>
          </p:nvSpPr>
          <p:spPr>
            <a:xfrm>
              <a:off x="745" y="1338"/>
              <a:ext cx="486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buClrTx/>
              </a:pPr>
              <a:r>
                <a:rPr lang="en-US" altLang="zh-CN" sz="2800" b="1" baseline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1</a:t>
              </a:r>
              <a:endParaRPr lang="en-US" altLang="zh-CN" sz="2800" b="1" baseline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1020985" name="组合 1020984"/>
          <p:cNvGrpSpPr/>
          <p:nvPr/>
        </p:nvGrpSpPr>
        <p:grpSpPr>
          <a:xfrm>
            <a:off x="611188" y="1139825"/>
            <a:ext cx="2854325" cy="849313"/>
            <a:chOff x="1565" y="391"/>
            <a:chExt cx="1798" cy="535"/>
          </a:xfrm>
        </p:grpSpPr>
        <p:pic>
          <p:nvPicPr>
            <p:cNvPr id="1020986" name="图片 1020985" descr="虫子-0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65" y="391"/>
              <a:ext cx="1798" cy="5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0987" name="矩形 1020986"/>
            <p:cNvSpPr/>
            <p:nvPr/>
          </p:nvSpPr>
          <p:spPr>
            <a:xfrm>
              <a:off x="1685" y="480"/>
              <a:ext cx="1260" cy="308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600" b="1" baseline="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最大公因数</a:t>
              </a:r>
              <a:endParaRPr lang="zh-CN" altLang="en-US" sz="2600" b="1" baseline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1020989" name="组合 1020988"/>
          <p:cNvGrpSpPr/>
          <p:nvPr/>
        </p:nvGrpSpPr>
        <p:grpSpPr>
          <a:xfrm>
            <a:off x="5991225" y="1196975"/>
            <a:ext cx="2613025" cy="1820863"/>
            <a:chOff x="3729" y="935"/>
            <a:chExt cx="1646" cy="1147"/>
          </a:xfrm>
        </p:grpSpPr>
        <p:pic>
          <p:nvPicPr>
            <p:cNvPr id="1020988" name="图片 1020987" descr="P-06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29" y="1005"/>
              <a:ext cx="1547" cy="10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0978" name="矩形 1020977"/>
            <p:cNvSpPr/>
            <p:nvPr/>
          </p:nvSpPr>
          <p:spPr>
            <a:xfrm>
              <a:off x="3880" y="935"/>
              <a:ext cx="1495" cy="114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4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我们家贮藏室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4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长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16 dm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，宽 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40000"/>
                </a:lnSpc>
              </a:pP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12 dm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1965" name="图片 1021964" descr="P-79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4325" y="2767013"/>
            <a:ext cx="5435600" cy="3111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1972" name="组合 1021971"/>
          <p:cNvGrpSpPr/>
          <p:nvPr/>
        </p:nvGrpSpPr>
        <p:grpSpPr>
          <a:xfrm>
            <a:off x="682625" y="1557338"/>
            <a:ext cx="3168650" cy="1822450"/>
            <a:chOff x="340" y="1026"/>
            <a:chExt cx="1996" cy="1148"/>
          </a:xfrm>
        </p:grpSpPr>
        <p:pic>
          <p:nvPicPr>
            <p:cNvPr id="1021971" name="图片 1021970" descr="气泡-0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2" y="1077"/>
              <a:ext cx="1831" cy="10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1957" name="矩形 1021956"/>
            <p:cNvSpPr/>
            <p:nvPr/>
          </p:nvSpPr>
          <p:spPr>
            <a:xfrm>
              <a:off x="340" y="1026"/>
              <a:ext cx="1996" cy="9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lnSpc>
                  <a:spcPct val="12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可以在长方形纸上画一画，看看能画出多少个正方形。</a:t>
              </a:r>
              <a:endParaRPr lang="zh-CN" altLang="en-US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21975" name="组合 1021974"/>
          <p:cNvGrpSpPr/>
          <p:nvPr/>
        </p:nvGrpSpPr>
        <p:grpSpPr>
          <a:xfrm>
            <a:off x="3778250" y="1196975"/>
            <a:ext cx="2657475" cy="1462088"/>
            <a:chOff x="2521" y="890"/>
            <a:chExt cx="1674" cy="921"/>
          </a:xfrm>
        </p:grpSpPr>
        <p:pic>
          <p:nvPicPr>
            <p:cNvPr id="1021974" name="图片 1021973" descr="气泡-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21" y="919"/>
              <a:ext cx="1464" cy="8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1960" name="矩形 1021959"/>
            <p:cNvSpPr/>
            <p:nvPr/>
          </p:nvSpPr>
          <p:spPr>
            <a:xfrm>
              <a:off x="2562" y="890"/>
              <a:ext cx="1633" cy="6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lnSpc>
                  <a:spcPct val="12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可以用正方形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纸片摆一摆。</a:t>
              </a:r>
              <a:endParaRPr lang="zh-CN" altLang="en-US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21978" name="组合 1021977"/>
          <p:cNvGrpSpPr/>
          <p:nvPr/>
        </p:nvGrpSpPr>
        <p:grpSpPr>
          <a:xfrm>
            <a:off x="5938838" y="2349500"/>
            <a:ext cx="2881312" cy="1444625"/>
            <a:chOff x="3832" y="1570"/>
            <a:chExt cx="1815" cy="910"/>
          </a:xfrm>
        </p:grpSpPr>
        <p:pic>
          <p:nvPicPr>
            <p:cNvPr id="1021977" name="图片 1021976" descr="气泡-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46" y="1592"/>
              <a:ext cx="1467" cy="8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1961" name="矩形 1021960"/>
            <p:cNvSpPr/>
            <p:nvPr/>
          </p:nvSpPr>
          <p:spPr>
            <a:xfrm>
              <a:off x="3832" y="1570"/>
              <a:ext cx="1815" cy="6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lnSpc>
                  <a:spcPct val="12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用边长是 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3 dm 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的地砖不行啊。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29138" name="组合 1029137"/>
          <p:cNvGrpSpPr/>
          <p:nvPr/>
        </p:nvGrpSpPr>
        <p:grpSpPr>
          <a:xfrm>
            <a:off x="5684838" y="2976563"/>
            <a:ext cx="2055812" cy="1747837"/>
            <a:chOff x="3384" y="1649"/>
            <a:chExt cx="1295" cy="1101"/>
          </a:xfrm>
        </p:grpSpPr>
        <p:sp>
          <p:nvSpPr>
            <p:cNvPr id="1029131" name="椭圆 1029130"/>
            <p:cNvSpPr/>
            <p:nvPr/>
          </p:nvSpPr>
          <p:spPr>
            <a:xfrm>
              <a:off x="3384" y="2013"/>
              <a:ext cx="1295" cy="737"/>
            </a:xfrm>
            <a:prstGeom prst="ellipse">
              <a:avLst/>
            </a:prstGeom>
            <a:solidFill>
              <a:schemeClr val="bg1"/>
            </a:solidFill>
            <a:ln w="19050" cap="flat" cmpd="sng">
              <a:solidFill>
                <a:srgbClr val="CC0066"/>
              </a:solidFill>
              <a:prstDash val="solid"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9132" name="矩形 1029131"/>
            <p:cNvSpPr/>
            <p:nvPr/>
          </p:nvSpPr>
          <p:spPr>
            <a:xfrm>
              <a:off x="3468" y="1649"/>
              <a:ext cx="1128" cy="3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>
                <a:lnSpc>
                  <a:spcPct val="120000"/>
                </a:lnSpc>
              </a:pP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12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的因数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029134" name="矩形 1029133"/>
          <p:cNvSpPr/>
          <p:nvPr/>
        </p:nvSpPr>
        <p:spPr>
          <a:xfrm>
            <a:off x="5715000" y="3571875"/>
            <a:ext cx="2016125" cy="1079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lnSpc>
                <a:spcPct val="120000"/>
              </a:lnSpc>
            </a:pP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1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12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29137" name="组合 1029136"/>
          <p:cNvGrpSpPr/>
          <p:nvPr/>
        </p:nvGrpSpPr>
        <p:grpSpPr>
          <a:xfrm>
            <a:off x="2757488" y="2976563"/>
            <a:ext cx="2055812" cy="1747837"/>
            <a:chOff x="988" y="1649"/>
            <a:chExt cx="1295" cy="1101"/>
          </a:xfrm>
        </p:grpSpPr>
        <p:sp>
          <p:nvSpPr>
            <p:cNvPr id="1029128" name="矩形 1029127"/>
            <p:cNvSpPr/>
            <p:nvPr/>
          </p:nvSpPr>
          <p:spPr>
            <a:xfrm>
              <a:off x="1072" y="1649"/>
              <a:ext cx="1128" cy="3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>
                <a:lnSpc>
                  <a:spcPct val="120000"/>
                </a:lnSpc>
              </a:pP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16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的因数</a:t>
              </a:r>
              <a:endPara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29130" name="椭圆 1029129"/>
            <p:cNvSpPr/>
            <p:nvPr/>
          </p:nvSpPr>
          <p:spPr>
            <a:xfrm>
              <a:off x="988" y="2013"/>
              <a:ext cx="1295" cy="737"/>
            </a:xfrm>
            <a:prstGeom prst="ellipse">
              <a:avLst/>
            </a:prstGeom>
            <a:solidFill>
              <a:schemeClr val="bg1"/>
            </a:solidFill>
            <a:ln w="19050" cap="flat" cmpd="sng">
              <a:solidFill>
                <a:srgbClr val="008000"/>
              </a:solidFill>
              <a:prstDash val="solid"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029133" name="矩形 1029132"/>
          <p:cNvSpPr/>
          <p:nvPr/>
        </p:nvSpPr>
        <p:spPr>
          <a:xfrm>
            <a:off x="2787650" y="3571875"/>
            <a:ext cx="2016125" cy="1079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lnSpc>
                <a:spcPct val="120000"/>
              </a:lnSpc>
            </a:pP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1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8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16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9139" name="矩形 1029138"/>
          <p:cNvSpPr/>
          <p:nvPr/>
        </p:nvSpPr>
        <p:spPr>
          <a:xfrm>
            <a:off x="539750" y="4765675"/>
            <a:ext cx="8135938" cy="132715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lvl="0">
              <a:lnSpc>
                <a:spcPct val="15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所以地砖的边长可以是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1 dm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2 dm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4 dm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，最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大是 </a:t>
            </a: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4 dm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700" b="1" baseline="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029140" name="图片 1029139" descr="p-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988" y="1395413"/>
            <a:ext cx="1622425" cy="3546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9143" name="组合 1029142"/>
          <p:cNvGrpSpPr/>
          <p:nvPr/>
        </p:nvGrpSpPr>
        <p:grpSpPr>
          <a:xfrm>
            <a:off x="2484438" y="981075"/>
            <a:ext cx="5538787" cy="1944688"/>
            <a:chOff x="1565" y="618"/>
            <a:chExt cx="3489" cy="1225"/>
          </a:xfrm>
        </p:grpSpPr>
        <p:pic>
          <p:nvPicPr>
            <p:cNvPr id="1029142" name="图片 1029141" descr="气泡-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65" y="709"/>
              <a:ext cx="3489" cy="112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9129" name="矩形 1029128"/>
            <p:cNvSpPr/>
            <p:nvPr/>
          </p:nvSpPr>
          <p:spPr>
            <a:xfrm>
              <a:off x="1837" y="618"/>
              <a:ext cx="3175" cy="1225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 algn="just">
                <a:lnSpc>
                  <a:spcPct val="15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要使所用的正方形地砖都是整块的，地砖的边长必须既是</a:t>
              </a:r>
              <a:r>
                <a:rPr lang="zh-CN" altLang="en-US" sz="2700" b="1" baseline="30000" dirty="0"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16</a:t>
              </a:r>
              <a:r>
                <a:rPr lang="en-US" altLang="zh-CN" sz="2700" b="1" baseline="30000"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的因数，又是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12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的因数。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9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9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9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9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29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134" grpId="0"/>
      <p:bldP spid="1029133" grpId="0"/>
      <p:bldP spid="1029139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30147" name="矩形 1030146"/>
          <p:cNvSpPr/>
          <p:nvPr/>
        </p:nvSpPr>
        <p:spPr>
          <a:xfrm>
            <a:off x="1773238" y="1484313"/>
            <a:ext cx="179070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lnSpc>
                <a:spcPct val="12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16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的因数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30148" name="椭圆 1030147"/>
          <p:cNvSpPr/>
          <p:nvPr/>
        </p:nvSpPr>
        <p:spPr>
          <a:xfrm>
            <a:off x="939800" y="2071688"/>
            <a:ext cx="3344863" cy="1270000"/>
          </a:xfrm>
          <a:prstGeom prst="ellipse">
            <a:avLst/>
          </a:prstGeom>
          <a:noFill/>
          <a:ln w="19050" cap="flat" cmpd="sng">
            <a:solidFill>
              <a:srgbClr val="008000"/>
            </a:solidFill>
            <a:prstDash val="solid"/>
            <a:headEnd type="none" w="med" len="med"/>
            <a:tailEnd type="none" w="lg" len="lg"/>
          </a:ln>
        </p:spPr>
        <p:txBody>
          <a:bodyPr/>
          <a:p>
            <a:endParaRPr lang="zh-CN" altLang="en-US"/>
          </a:p>
        </p:txBody>
      </p:sp>
      <p:sp>
        <p:nvSpPr>
          <p:cNvPr id="1030150" name="椭圆 1030149"/>
          <p:cNvSpPr/>
          <p:nvPr/>
        </p:nvSpPr>
        <p:spPr>
          <a:xfrm>
            <a:off x="2557463" y="2071688"/>
            <a:ext cx="3344862" cy="1270000"/>
          </a:xfrm>
          <a:prstGeom prst="ellipse">
            <a:avLst/>
          </a:prstGeom>
          <a:noFill/>
          <a:ln w="19050" cap="flat" cmpd="sng">
            <a:solidFill>
              <a:srgbClr val="CC0066"/>
            </a:solidFill>
            <a:prstDash val="solid"/>
            <a:headEnd type="none" w="med" len="med"/>
            <a:tailEnd type="none" w="lg" len="lg"/>
          </a:ln>
        </p:spPr>
        <p:txBody>
          <a:bodyPr/>
          <a:p>
            <a:endParaRPr lang="zh-CN" altLang="en-US"/>
          </a:p>
        </p:txBody>
      </p:sp>
      <p:sp>
        <p:nvSpPr>
          <p:cNvPr id="1030151" name="矩形 1030150"/>
          <p:cNvSpPr/>
          <p:nvPr/>
        </p:nvSpPr>
        <p:spPr>
          <a:xfrm>
            <a:off x="3563938" y="1493838"/>
            <a:ext cx="179070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lnSpc>
                <a:spcPct val="120000"/>
              </a:lnSpc>
            </a:pPr>
            <a:r>
              <a:rPr lang="en-US" altLang="zh-CN" sz="2700" b="1" baseline="0" dirty="0">
                <a:latin typeface="Times New Roman" panose="02020603050405020304" pitchFamily="18" charset="0"/>
                <a:ea typeface="楷体_GB2312" pitchFamily="49" charset="-122"/>
              </a:rPr>
              <a:t>12 </a:t>
            </a:r>
            <a:r>
              <a: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rPr>
              <a:t>的因数</a:t>
            </a:r>
            <a:endParaRPr lang="zh-CN" altLang="en-US" sz="2700" b="1" baseline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30152" name="矩形 1030151"/>
          <p:cNvSpPr/>
          <p:nvPr/>
        </p:nvSpPr>
        <p:spPr>
          <a:xfrm>
            <a:off x="1260475" y="2305050"/>
            <a:ext cx="129540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8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16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30153" name="矩形 1030152"/>
          <p:cNvSpPr/>
          <p:nvPr/>
        </p:nvSpPr>
        <p:spPr>
          <a:xfrm>
            <a:off x="4332288" y="2376488"/>
            <a:ext cx="1785937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12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30159" name="矩形 1030158"/>
          <p:cNvSpPr/>
          <p:nvPr/>
        </p:nvSpPr>
        <p:spPr>
          <a:xfrm>
            <a:off x="2319338" y="2366963"/>
            <a:ext cx="201612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lnSpc>
                <a:spcPct val="120000"/>
              </a:lnSpc>
            </a:pP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1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2700" b="1" baseline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700" b="1" baseline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endParaRPr lang="en-US" altLang="zh-CN" sz="2700" b="1" baseline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30168" name="组合 1030167"/>
          <p:cNvGrpSpPr/>
          <p:nvPr/>
        </p:nvGrpSpPr>
        <p:grpSpPr>
          <a:xfrm>
            <a:off x="684213" y="3257550"/>
            <a:ext cx="6048375" cy="2511425"/>
            <a:chOff x="476" y="2137"/>
            <a:chExt cx="3810" cy="1582"/>
          </a:xfrm>
        </p:grpSpPr>
        <p:sp>
          <p:nvSpPr>
            <p:cNvPr id="1030162" name="圆角矩形 1030161"/>
            <p:cNvSpPr/>
            <p:nvPr/>
          </p:nvSpPr>
          <p:spPr>
            <a:xfrm>
              <a:off x="476" y="2513"/>
              <a:ext cx="3749" cy="1206"/>
            </a:xfrm>
            <a:prstGeom prst="roundRect">
              <a:avLst>
                <a:gd name="adj" fmla="val 11111"/>
              </a:avLst>
            </a:prstGeom>
            <a:solidFill>
              <a:srgbClr val="FEE6F9"/>
            </a:solidFill>
            <a:ln w="19050" cap="flat" cmpd="sng">
              <a:solidFill>
                <a:srgbClr val="CC3399"/>
              </a:solidFill>
              <a:prstDash val="solid"/>
              <a:headEnd type="none" w="med" len="med"/>
              <a:tailEnd type="none" w="lg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0155" name="矩形 1030154"/>
            <p:cNvSpPr/>
            <p:nvPr/>
          </p:nvSpPr>
          <p:spPr>
            <a:xfrm>
              <a:off x="477" y="2486"/>
              <a:ext cx="3809" cy="1225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50000"/>
                </a:lnSpc>
              </a:pP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、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、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4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是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16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和 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12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公有的因数，叫做它们的</a:t>
              </a:r>
              <a:r>
                <a:rPr lang="zh-CN" altLang="en-US" sz="2700" b="1" baseline="0" dirty="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公因数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。其中，</a:t>
              </a:r>
              <a:r>
                <a:rPr lang="en-US" altLang="zh-CN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4 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是最大的公因数，叫做它们的</a:t>
              </a:r>
              <a:r>
                <a:rPr lang="zh-CN" altLang="en-US" sz="2700" b="1" baseline="0" dirty="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最大公因数</a:t>
              </a: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。 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30163" name="直接连接符 1030162"/>
            <p:cNvSpPr/>
            <p:nvPr/>
          </p:nvSpPr>
          <p:spPr>
            <a:xfrm>
              <a:off x="2199" y="2137"/>
              <a:ext cx="0" cy="365"/>
            </a:xfrm>
            <a:prstGeom prst="line">
              <a:avLst/>
            </a:prstGeom>
            <a:ln w="19050" cap="flat" cmpd="sng">
              <a:solidFill>
                <a:srgbClr val="CC0066"/>
              </a:solidFill>
              <a:prstDash val="solid"/>
              <a:headEnd type="none" w="med" len="med"/>
              <a:tailEnd type="stealth" w="lg" len="lg"/>
            </a:ln>
          </p:spPr>
        </p:sp>
      </p:grpSp>
      <p:grpSp>
        <p:nvGrpSpPr>
          <p:cNvPr id="1030171" name="组合 1030170"/>
          <p:cNvGrpSpPr/>
          <p:nvPr/>
        </p:nvGrpSpPr>
        <p:grpSpPr>
          <a:xfrm>
            <a:off x="5762625" y="1414463"/>
            <a:ext cx="3273425" cy="2230437"/>
            <a:chOff x="3494" y="775"/>
            <a:chExt cx="2062" cy="1405"/>
          </a:xfrm>
        </p:grpSpPr>
        <p:pic>
          <p:nvPicPr>
            <p:cNvPr id="1030169" name="图片 1030168" descr="小精灵-0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44" y="1207"/>
              <a:ext cx="759" cy="97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0170" name="图片 1030169" descr="P-04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94" y="775"/>
              <a:ext cx="1737" cy="5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0154" name="矩形 1030153"/>
            <p:cNvSpPr/>
            <p:nvPr/>
          </p:nvSpPr>
          <p:spPr>
            <a:xfrm>
              <a:off x="3515" y="813"/>
              <a:ext cx="2041" cy="317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/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还可以这样表示。</a:t>
              </a:r>
              <a:endParaRPr lang="zh-CN" altLang="en-US" sz="27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0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30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30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30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0152" grpId="0"/>
      <p:bldP spid="1030153" grpId="0"/>
      <p:bldP spid="1030159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32228" name="组合 1032227"/>
          <p:cNvGrpSpPr/>
          <p:nvPr/>
        </p:nvGrpSpPr>
        <p:grpSpPr>
          <a:xfrm>
            <a:off x="1665288" y="3995738"/>
            <a:ext cx="890587" cy="1516062"/>
            <a:chOff x="1020" y="1976"/>
            <a:chExt cx="561" cy="955"/>
          </a:xfrm>
        </p:grpSpPr>
        <p:pic>
          <p:nvPicPr>
            <p:cNvPr id="1032220" name="图片 1032219" descr="P-80-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0" y="1976"/>
              <a:ext cx="561" cy="9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2202" name="矩形 1032201"/>
            <p:cNvSpPr/>
            <p:nvPr/>
          </p:nvSpPr>
          <p:spPr>
            <a:xfrm>
              <a:off x="1210" y="2365"/>
              <a:ext cx="235" cy="34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3000" b="1" baseline="0">
                  <a:latin typeface="黑体" panose="02010609060101010101" pitchFamily="2" charset="-122"/>
                  <a:ea typeface="黑体" panose="02010609060101010101" pitchFamily="2" charset="-122"/>
                </a:rPr>
                <a:t>2</a:t>
              </a:r>
              <a:endParaRPr lang="en-US" altLang="zh-CN" sz="3000" b="1" baseline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032229" name="组合 1032228"/>
          <p:cNvGrpSpPr/>
          <p:nvPr/>
        </p:nvGrpSpPr>
        <p:grpSpPr>
          <a:xfrm>
            <a:off x="2555875" y="4216400"/>
            <a:ext cx="766763" cy="1300163"/>
            <a:chOff x="1610" y="2115"/>
            <a:chExt cx="483" cy="819"/>
          </a:xfrm>
        </p:grpSpPr>
        <p:pic>
          <p:nvPicPr>
            <p:cNvPr id="1032221" name="图片 1032220" descr="P-80-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10" y="2115"/>
              <a:ext cx="483" cy="8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2203" name="矩形 1032202"/>
            <p:cNvSpPr/>
            <p:nvPr/>
          </p:nvSpPr>
          <p:spPr>
            <a:xfrm>
              <a:off x="1799" y="2432"/>
              <a:ext cx="235" cy="34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3000" b="1" baseline="0">
                  <a:latin typeface="黑体" panose="02010609060101010101" pitchFamily="2" charset="-122"/>
                  <a:ea typeface="黑体" panose="02010609060101010101" pitchFamily="2" charset="-122"/>
                </a:rPr>
                <a:t>3</a:t>
              </a:r>
              <a:endParaRPr lang="en-US" altLang="zh-CN" sz="3000" b="1" baseline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032230" name="组合 1032229"/>
          <p:cNvGrpSpPr/>
          <p:nvPr/>
        </p:nvGrpSpPr>
        <p:grpSpPr>
          <a:xfrm>
            <a:off x="3348038" y="4092575"/>
            <a:ext cx="1023937" cy="1419225"/>
            <a:chOff x="2109" y="2037"/>
            <a:chExt cx="645" cy="894"/>
          </a:xfrm>
        </p:grpSpPr>
        <p:pic>
          <p:nvPicPr>
            <p:cNvPr id="1032222" name="图片 1032221" descr="P-80-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09" y="2037"/>
              <a:ext cx="645" cy="89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2204" name="矩形 1032203"/>
            <p:cNvSpPr/>
            <p:nvPr/>
          </p:nvSpPr>
          <p:spPr>
            <a:xfrm>
              <a:off x="2426" y="2296"/>
              <a:ext cx="235" cy="34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3000" b="1" baseline="0">
                  <a:latin typeface="黑体" panose="02010609060101010101" pitchFamily="2" charset="-122"/>
                  <a:ea typeface="黑体" panose="02010609060101010101" pitchFamily="2" charset="-122"/>
                </a:rPr>
                <a:t>4</a:t>
              </a:r>
              <a:endParaRPr lang="en-US" altLang="zh-CN" sz="3000" b="1" baseline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032232" name="组合 1032231"/>
          <p:cNvGrpSpPr/>
          <p:nvPr/>
        </p:nvGrpSpPr>
        <p:grpSpPr>
          <a:xfrm>
            <a:off x="5453063" y="3995738"/>
            <a:ext cx="977900" cy="1516062"/>
            <a:chOff x="3435" y="1976"/>
            <a:chExt cx="616" cy="955"/>
          </a:xfrm>
        </p:grpSpPr>
        <p:pic>
          <p:nvPicPr>
            <p:cNvPr id="1032224" name="图片 1032223" descr="P-80-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35" y="1976"/>
              <a:ext cx="616" cy="9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2206" name="矩形 1032205"/>
            <p:cNvSpPr/>
            <p:nvPr/>
          </p:nvSpPr>
          <p:spPr>
            <a:xfrm>
              <a:off x="3651" y="2304"/>
              <a:ext cx="235" cy="34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3000" b="1" baseline="0">
                  <a:latin typeface="黑体" panose="02010609060101010101" pitchFamily="2" charset="-122"/>
                  <a:ea typeface="黑体" panose="02010609060101010101" pitchFamily="2" charset="-122"/>
                </a:rPr>
                <a:t>6</a:t>
              </a:r>
              <a:endParaRPr lang="en-US" altLang="zh-CN" sz="3000" b="1" baseline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032234" name="组合 1032233"/>
          <p:cNvGrpSpPr/>
          <p:nvPr/>
        </p:nvGrpSpPr>
        <p:grpSpPr>
          <a:xfrm>
            <a:off x="7567613" y="4216400"/>
            <a:ext cx="1216025" cy="1238250"/>
            <a:chOff x="4767" y="2151"/>
            <a:chExt cx="766" cy="780"/>
          </a:xfrm>
        </p:grpSpPr>
        <p:pic>
          <p:nvPicPr>
            <p:cNvPr id="1032226" name="图片 1032225" descr="P-80-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67" y="2151"/>
              <a:ext cx="610" cy="7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2208" name="矩形 1032207"/>
            <p:cNvSpPr/>
            <p:nvPr/>
          </p:nvSpPr>
          <p:spPr>
            <a:xfrm rot="317469">
              <a:off x="4935" y="2558"/>
              <a:ext cx="598" cy="34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3000" b="1" baseline="0">
                  <a:latin typeface="黑体" panose="02010609060101010101" pitchFamily="2" charset="-122"/>
                  <a:ea typeface="黑体" panose="02010609060101010101" pitchFamily="2" charset="-122"/>
                </a:rPr>
                <a:t>18  </a:t>
              </a:r>
              <a:endParaRPr lang="en-US" altLang="zh-CN" sz="3000" b="1" baseline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1032210" name="图片 1032209" descr="P-8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73875" y="1343025"/>
            <a:ext cx="1730375" cy="19415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32227" name="组合 1032226"/>
          <p:cNvGrpSpPr/>
          <p:nvPr/>
        </p:nvGrpSpPr>
        <p:grpSpPr>
          <a:xfrm>
            <a:off x="611188" y="4189413"/>
            <a:ext cx="1047750" cy="1322387"/>
            <a:chOff x="360" y="2098"/>
            <a:chExt cx="660" cy="833"/>
          </a:xfrm>
        </p:grpSpPr>
        <p:pic>
          <p:nvPicPr>
            <p:cNvPr id="1032219" name="图片 1032218" descr="P-80-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60" y="2098"/>
              <a:ext cx="660" cy="8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2201" name="矩形 1032200"/>
            <p:cNvSpPr/>
            <p:nvPr/>
          </p:nvSpPr>
          <p:spPr>
            <a:xfrm>
              <a:off x="612" y="2432"/>
              <a:ext cx="235" cy="34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3000" b="1" baseline="0">
                  <a:latin typeface="黑体" panose="02010609060101010101" pitchFamily="2" charset="-122"/>
                  <a:ea typeface="黑体" panose="02010609060101010101" pitchFamily="2" charset="-122"/>
                </a:rPr>
                <a:t>1</a:t>
              </a:r>
              <a:endParaRPr lang="en-US" altLang="zh-CN" sz="3000" b="1" baseline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032231" name="组合 1032230"/>
          <p:cNvGrpSpPr/>
          <p:nvPr/>
        </p:nvGrpSpPr>
        <p:grpSpPr>
          <a:xfrm>
            <a:off x="4416425" y="4106863"/>
            <a:ext cx="1008063" cy="1404937"/>
            <a:chOff x="2782" y="2046"/>
            <a:chExt cx="635" cy="885"/>
          </a:xfrm>
        </p:grpSpPr>
        <p:pic>
          <p:nvPicPr>
            <p:cNvPr id="1032223" name="图片 1032222" descr="P-80-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782" y="2046"/>
              <a:ext cx="635" cy="8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2205" name="矩形 1032204"/>
            <p:cNvSpPr/>
            <p:nvPr/>
          </p:nvSpPr>
          <p:spPr>
            <a:xfrm>
              <a:off x="3061" y="2432"/>
              <a:ext cx="235" cy="34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3000" b="1" baseline="0">
                  <a:latin typeface="黑体" panose="02010609060101010101" pitchFamily="2" charset="-122"/>
                  <a:ea typeface="黑体" panose="02010609060101010101" pitchFamily="2" charset="-122"/>
                </a:rPr>
                <a:t>9</a:t>
              </a:r>
              <a:endParaRPr lang="en-US" altLang="zh-CN" sz="3000" b="1" baseline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032233" name="组合 1032232"/>
          <p:cNvGrpSpPr/>
          <p:nvPr/>
        </p:nvGrpSpPr>
        <p:grpSpPr>
          <a:xfrm>
            <a:off x="6459538" y="4049713"/>
            <a:ext cx="1077912" cy="1462087"/>
            <a:chOff x="4069" y="2010"/>
            <a:chExt cx="679" cy="921"/>
          </a:xfrm>
        </p:grpSpPr>
        <p:pic>
          <p:nvPicPr>
            <p:cNvPr id="1032225" name="图片 1032224" descr="P-80-7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069" y="2010"/>
              <a:ext cx="679" cy="9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2207" name="矩形 1032206"/>
            <p:cNvSpPr/>
            <p:nvPr/>
          </p:nvSpPr>
          <p:spPr>
            <a:xfrm>
              <a:off x="4257" y="2341"/>
              <a:ext cx="477" cy="34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3000" b="1" baseline="0">
                  <a:latin typeface="黑体" panose="02010609060101010101" pitchFamily="2" charset="-122"/>
                  <a:ea typeface="黑体" panose="02010609060101010101" pitchFamily="2" charset="-122"/>
                </a:rPr>
                <a:t>12 </a:t>
              </a:r>
              <a:endParaRPr lang="en-US" altLang="zh-CN" sz="3000" b="1" baseline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032265" name="组合 1032264"/>
          <p:cNvGrpSpPr/>
          <p:nvPr/>
        </p:nvGrpSpPr>
        <p:grpSpPr>
          <a:xfrm>
            <a:off x="611188" y="1052513"/>
            <a:ext cx="6337300" cy="1758950"/>
            <a:chOff x="340" y="709"/>
            <a:chExt cx="3992" cy="1108"/>
          </a:xfrm>
        </p:grpSpPr>
        <p:pic>
          <p:nvPicPr>
            <p:cNvPr id="1032264" name="图片 1032263" descr="气泡-1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69" y="738"/>
              <a:ext cx="3963" cy="10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2197" name="矩形 1032196"/>
            <p:cNvSpPr/>
            <p:nvPr/>
          </p:nvSpPr>
          <p:spPr>
            <a:xfrm>
              <a:off x="340" y="709"/>
              <a:ext cx="3939" cy="1108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40000"/>
                </a:lnSpc>
              </a:pPr>
              <a:r>
                <a:rPr lang="zh-CN" altLang="en-US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学号是 </a:t>
              </a:r>
              <a:r>
                <a:rPr lang="en-US" altLang="zh-CN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12 </a:t>
              </a:r>
              <a:r>
                <a:rPr lang="zh-CN" altLang="en-US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的因数而不是 </a:t>
              </a:r>
              <a:r>
                <a:rPr lang="en-US" altLang="zh-CN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18 </a:t>
              </a:r>
              <a:r>
                <a:rPr lang="zh-CN" altLang="en-US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的因数的同学站左边，是 </a:t>
              </a:r>
              <a:r>
                <a:rPr lang="en-US" altLang="zh-CN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18 </a:t>
              </a:r>
              <a:r>
                <a:rPr lang="zh-CN" altLang="en-US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的因数而不是 </a:t>
              </a:r>
              <a:r>
                <a:rPr lang="en-US" altLang="zh-CN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12 </a:t>
              </a:r>
              <a:r>
                <a:rPr lang="zh-CN" altLang="en-US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的因数的站右边，是 </a:t>
              </a:r>
              <a:r>
                <a:rPr lang="en-US" altLang="zh-CN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12 </a:t>
              </a:r>
              <a:r>
                <a:rPr lang="zh-CN" altLang="en-US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和 </a:t>
              </a:r>
              <a:r>
                <a:rPr lang="en-US" altLang="zh-CN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18 </a:t>
              </a:r>
              <a:r>
                <a:rPr lang="zh-CN" altLang="en-US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公因数的站中间。</a:t>
              </a:r>
              <a:endParaRPr lang="zh-CN" altLang="en-US" sz="26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32274" name="组合 1032273"/>
          <p:cNvGrpSpPr/>
          <p:nvPr/>
        </p:nvGrpSpPr>
        <p:grpSpPr>
          <a:xfrm>
            <a:off x="2781300" y="3044825"/>
            <a:ext cx="3590925" cy="1031875"/>
            <a:chOff x="1752" y="1918"/>
            <a:chExt cx="2262" cy="650"/>
          </a:xfrm>
        </p:grpSpPr>
        <p:grpSp>
          <p:nvGrpSpPr>
            <p:cNvPr id="1032272" name="组合 1032271"/>
            <p:cNvGrpSpPr/>
            <p:nvPr/>
          </p:nvGrpSpPr>
          <p:grpSpPr>
            <a:xfrm>
              <a:off x="1752" y="1926"/>
              <a:ext cx="1898" cy="642"/>
              <a:chOff x="1752" y="1926"/>
              <a:chExt cx="1898" cy="642"/>
            </a:xfrm>
          </p:grpSpPr>
          <p:sp>
            <p:nvSpPr>
              <p:cNvPr id="1032267" name="圆角矩形 1032266"/>
              <p:cNvSpPr/>
              <p:nvPr/>
            </p:nvSpPr>
            <p:spPr>
              <a:xfrm>
                <a:off x="2064" y="1926"/>
                <a:ext cx="1586" cy="415"/>
              </a:xfrm>
              <a:prstGeom prst="roundRect">
                <a:avLst>
                  <a:gd name="adj" fmla="val 16667"/>
                </a:avLst>
              </a:prstGeom>
              <a:solidFill>
                <a:srgbClr val="FFFF99"/>
              </a:solidFill>
              <a:ln w="22225" cap="flat" cmpd="sng">
                <a:solidFill>
                  <a:srgbClr val="3399FF"/>
                </a:solidFill>
                <a:prstDash val="solid"/>
                <a:headEnd type="none" w="med" len="med"/>
                <a:tailEnd type="none" w="med" len="lg"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1032269" name="组合 1032268"/>
              <p:cNvGrpSpPr/>
              <p:nvPr/>
            </p:nvGrpSpPr>
            <p:grpSpPr>
              <a:xfrm flipH="1">
                <a:off x="1752" y="2397"/>
                <a:ext cx="312" cy="171"/>
                <a:chOff x="4513" y="1706"/>
                <a:chExt cx="312" cy="217"/>
              </a:xfrm>
            </p:grpSpPr>
            <p:sp>
              <p:nvSpPr>
                <p:cNvPr id="1032270" name="椭圆 1032269"/>
                <p:cNvSpPr/>
                <p:nvPr/>
              </p:nvSpPr>
              <p:spPr>
                <a:xfrm>
                  <a:off x="4513" y="1706"/>
                  <a:ext cx="212" cy="122"/>
                </a:xfrm>
                <a:prstGeom prst="ellipse">
                  <a:avLst/>
                </a:prstGeom>
                <a:solidFill>
                  <a:srgbClr val="FFFF99"/>
                </a:solidFill>
                <a:ln w="22225" cap="flat" cmpd="sng">
                  <a:solidFill>
                    <a:srgbClr val="3399FF"/>
                  </a:solidFill>
                  <a:prstDash val="solid"/>
                  <a:headEnd type="none" w="med" len="med"/>
                  <a:tailEnd type="none" w="med" len="lg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32271" name="椭圆 1032270"/>
                <p:cNvSpPr/>
                <p:nvPr/>
              </p:nvSpPr>
              <p:spPr>
                <a:xfrm>
                  <a:off x="4676" y="1837"/>
                  <a:ext cx="149" cy="86"/>
                </a:xfrm>
                <a:prstGeom prst="ellipse">
                  <a:avLst/>
                </a:prstGeom>
                <a:solidFill>
                  <a:srgbClr val="FFFF99"/>
                </a:solidFill>
                <a:ln w="22225" cap="flat" cmpd="sng">
                  <a:solidFill>
                    <a:srgbClr val="3399FF"/>
                  </a:solidFill>
                  <a:prstDash val="solid"/>
                  <a:headEnd type="none" w="med" len="med"/>
                  <a:tailEnd type="none" w="med" len="lg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sp>
          <p:nvSpPr>
            <p:cNvPr id="1032268" name="矩形 1032267"/>
            <p:cNvSpPr/>
            <p:nvPr/>
          </p:nvSpPr>
          <p:spPr>
            <a:xfrm>
              <a:off x="2076" y="1918"/>
              <a:ext cx="1938" cy="395"/>
            </a:xfrm>
            <a:prstGeom prst="rect">
              <a:avLst/>
            </a:prstGeom>
            <a:noFill/>
            <a:ln w="22225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30000"/>
                </a:lnSpc>
              </a:pPr>
              <a:r>
                <a:rPr lang="zh-CN" altLang="en-US" sz="2700" b="1" baseline="0" dirty="0">
                  <a:latin typeface="Times New Roman" panose="02020603050405020304" pitchFamily="18" charset="0"/>
                  <a:ea typeface="楷体_GB2312" pitchFamily="49" charset="-122"/>
                </a:rPr>
                <a:t>我该站哪儿呢</a:t>
              </a:r>
              <a:r>
                <a:rPr lang="en-US" altLang="zh-CN" sz="2700" b="1" baseline="0">
                  <a:latin typeface="Times New Roman" panose="02020603050405020304" pitchFamily="18" charset="0"/>
                  <a:ea typeface="楷体_GB2312" pitchFamily="49" charset="-122"/>
                </a:rPr>
                <a:t>?</a:t>
              </a:r>
              <a:endParaRPr lang="en-US" altLang="zh-CN" sz="2700" b="1" baseline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187842" name="组合 1187841"/>
          <p:cNvGrpSpPr/>
          <p:nvPr/>
        </p:nvGrpSpPr>
        <p:grpSpPr>
          <a:xfrm>
            <a:off x="1665288" y="2994025"/>
            <a:ext cx="890587" cy="1516063"/>
            <a:chOff x="1020" y="1976"/>
            <a:chExt cx="561" cy="955"/>
          </a:xfrm>
        </p:grpSpPr>
        <p:pic>
          <p:nvPicPr>
            <p:cNvPr id="1187843" name="图片 1187842" descr="P-80-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0" y="1976"/>
              <a:ext cx="561" cy="9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87844" name="矩形 1187843"/>
            <p:cNvSpPr/>
            <p:nvPr/>
          </p:nvSpPr>
          <p:spPr>
            <a:xfrm>
              <a:off x="1210" y="2365"/>
              <a:ext cx="235" cy="34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3000" b="1" baseline="0">
                  <a:latin typeface="黑体" panose="02010609060101010101" pitchFamily="2" charset="-122"/>
                  <a:ea typeface="黑体" panose="02010609060101010101" pitchFamily="2" charset="-122"/>
                </a:rPr>
                <a:t>2</a:t>
              </a:r>
              <a:endParaRPr lang="en-US" altLang="zh-CN" sz="3000" b="1" baseline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187845" name="组合 1187844"/>
          <p:cNvGrpSpPr/>
          <p:nvPr/>
        </p:nvGrpSpPr>
        <p:grpSpPr>
          <a:xfrm>
            <a:off x="2555875" y="3214688"/>
            <a:ext cx="766763" cy="1300162"/>
            <a:chOff x="1610" y="2115"/>
            <a:chExt cx="483" cy="819"/>
          </a:xfrm>
        </p:grpSpPr>
        <p:pic>
          <p:nvPicPr>
            <p:cNvPr id="1187846" name="图片 1187845" descr="P-80-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10" y="2115"/>
              <a:ext cx="483" cy="8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87847" name="矩形 1187846"/>
            <p:cNvSpPr/>
            <p:nvPr/>
          </p:nvSpPr>
          <p:spPr>
            <a:xfrm>
              <a:off x="1799" y="2432"/>
              <a:ext cx="235" cy="34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3000" b="1" baseline="0">
                  <a:latin typeface="黑体" panose="02010609060101010101" pitchFamily="2" charset="-122"/>
                  <a:ea typeface="黑体" panose="02010609060101010101" pitchFamily="2" charset="-122"/>
                </a:rPr>
                <a:t>3</a:t>
              </a:r>
              <a:endParaRPr lang="en-US" altLang="zh-CN" sz="3000" b="1" baseline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187848" name="组合 1187847"/>
          <p:cNvGrpSpPr/>
          <p:nvPr/>
        </p:nvGrpSpPr>
        <p:grpSpPr>
          <a:xfrm>
            <a:off x="3348038" y="3090863"/>
            <a:ext cx="1023937" cy="1419225"/>
            <a:chOff x="2109" y="2037"/>
            <a:chExt cx="645" cy="894"/>
          </a:xfrm>
        </p:grpSpPr>
        <p:pic>
          <p:nvPicPr>
            <p:cNvPr id="1187849" name="图片 1187848" descr="P-80-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09" y="2037"/>
              <a:ext cx="645" cy="89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87850" name="矩形 1187849"/>
            <p:cNvSpPr/>
            <p:nvPr/>
          </p:nvSpPr>
          <p:spPr>
            <a:xfrm>
              <a:off x="2426" y="2296"/>
              <a:ext cx="235" cy="34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3000" b="1" baseline="0">
                  <a:latin typeface="黑体" panose="02010609060101010101" pitchFamily="2" charset="-122"/>
                  <a:ea typeface="黑体" panose="02010609060101010101" pitchFamily="2" charset="-122"/>
                </a:rPr>
                <a:t>4</a:t>
              </a:r>
              <a:endParaRPr lang="en-US" altLang="zh-CN" sz="3000" b="1" baseline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187851" name="组合 1187850"/>
          <p:cNvGrpSpPr/>
          <p:nvPr/>
        </p:nvGrpSpPr>
        <p:grpSpPr>
          <a:xfrm>
            <a:off x="5453063" y="2994025"/>
            <a:ext cx="977900" cy="1516063"/>
            <a:chOff x="3435" y="1976"/>
            <a:chExt cx="616" cy="955"/>
          </a:xfrm>
        </p:grpSpPr>
        <p:pic>
          <p:nvPicPr>
            <p:cNvPr id="1187852" name="图片 1187851" descr="P-80-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35" y="1976"/>
              <a:ext cx="616" cy="9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87853" name="矩形 1187852"/>
            <p:cNvSpPr/>
            <p:nvPr/>
          </p:nvSpPr>
          <p:spPr>
            <a:xfrm>
              <a:off x="3651" y="2304"/>
              <a:ext cx="235" cy="34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3000" b="1" baseline="0">
                  <a:latin typeface="黑体" panose="02010609060101010101" pitchFamily="2" charset="-122"/>
                  <a:ea typeface="黑体" panose="02010609060101010101" pitchFamily="2" charset="-122"/>
                </a:rPr>
                <a:t>6</a:t>
              </a:r>
              <a:endParaRPr lang="en-US" altLang="zh-CN" sz="3000" b="1" baseline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187854" name="组合 1187853"/>
          <p:cNvGrpSpPr/>
          <p:nvPr/>
        </p:nvGrpSpPr>
        <p:grpSpPr>
          <a:xfrm>
            <a:off x="7567613" y="3214688"/>
            <a:ext cx="1216025" cy="1238250"/>
            <a:chOff x="4767" y="2151"/>
            <a:chExt cx="766" cy="780"/>
          </a:xfrm>
        </p:grpSpPr>
        <p:pic>
          <p:nvPicPr>
            <p:cNvPr id="1187855" name="图片 1187854" descr="P-80-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67" y="2151"/>
              <a:ext cx="610" cy="7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87856" name="矩形 1187855"/>
            <p:cNvSpPr/>
            <p:nvPr/>
          </p:nvSpPr>
          <p:spPr>
            <a:xfrm rot="317469">
              <a:off x="4935" y="2558"/>
              <a:ext cx="598" cy="34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3000" b="1" baseline="0">
                  <a:latin typeface="黑体" panose="02010609060101010101" pitchFamily="2" charset="-122"/>
                  <a:ea typeface="黑体" panose="02010609060101010101" pitchFamily="2" charset="-122"/>
                </a:rPr>
                <a:t>18  </a:t>
              </a:r>
              <a:endParaRPr lang="en-US" altLang="zh-CN" sz="3000" b="1" baseline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1187857" name="图片 1187856" descr="P-8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73875" y="1343025"/>
            <a:ext cx="1730375" cy="19415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87858" name="组合 1187857"/>
          <p:cNvGrpSpPr/>
          <p:nvPr/>
        </p:nvGrpSpPr>
        <p:grpSpPr>
          <a:xfrm>
            <a:off x="644525" y="3187700"/>
            <a:ext cx="1047750" cy="1322388"/>
            <a:chOff x="360" y="2098"/>
            <a:chExt cx="660" cy="833"/>
          </a:xfrm>
        </p:grpSpPr>
        <p:pic>
          <p:nvPicPr>
            <p:cNvPr id="1187859" name="图片 1187858" descr="P-80-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60" y="2098"/>
              <a:ext cx="660" cy="8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87860" name="矩形 1187859"/>
            <p:cNvSpPr/>
            <p:nvPr/>
          </p:nvSpPr>
          <p:spPr>
            <a:xfrm>
              <a:off x="612" y="2432"/>
              <a:ext cx="235" cy="34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3000" b="1" baseline="0">
                  <a:latin typeface="黑体" panose="02010609060101010101" pitchFamily="2" charset="-122"/>
                  <a:ea typeface="黑体" panose="02010609060101010101" pitchFamily="2" charset="-122"/>
                </a:rPr>
                <a:t>1</a:t>
              </a:r>
              <a:endParaRPr lang="en-US" altLang="zh-CN" sz="3000" b="1" baseline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187861" name="组合 1187860"/>
          <p:cNvGrpSpPr/>
          <p:nvPr/>
        </p:nvGrpSpPr>
        <p:grpSpPr>
          <a:xfrm>
            <a:off x="4416425" y="3105150"/>
            <a:ext cx="1008063" cy="1404938"/>
            <a:chOff x="2782" y="2046"/>
            <a:chExt cx="635" cy="885"/>
          </a:xfrm>
        </p:grpSpPr>
        <p:pic>
          <p:nvPicPr>
            <p:cNvPr id="1187862" name="图片 1187861" descr="P-80-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782" y="2046"/>
              <a:ext cx="635" cy="8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87863" name="矩形 1187862"/>
            <p:cNvSpPr/>
            <p:nvPr/>
          </p:nvSpPr>
          <p:spPr>
            <a:xfrm>
              <a:off x="3061" y="2432"/>
              <a:ext cx="235" cy="34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3000" b="1" baseline="0">
                  <a:latin typeface="黑体" panose="02010609060101010101" pitchFamily="2" charset="-122"/>
                  <a:ea typeface="黑体" panose="02010609060101010101" pitchFamily="2" charset="-122"/>
                </a:rPr>
                <a:t>9</a:t>
              </a:r>
              <a:endParaRPr lang="en-US" altLang="zh-CN" sz="3000" b="1" baseline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187864" name="组合 1187863"/>
          <p:cNvGrpSpPr/>
          <p:nvPr/>
        </p:nvGrpSpPr>
        <p:grpSpPr>
          <a:xfrm>
            <a:off x="6459538" y="3048000"/>
            <a:ext cx="1077912" cy="1462088"/>
            <a:chOff x="4069" y="2010"/>
            <a:chExt cx="679" cy="921"/>
          </a:xfrm>
        </p:grpSpPr>
        <p:pic>
          <p:nvPicPr>
            <p:cNvPr id="1187865" name="图片 1187864" descr="P-80-7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069" y="2010"/>
              <a:ext cx="679" cy="9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87866" name="矩形 1187865"/>
            <p:cNvSpPr/>
            <p:nvPr/>
          </p:nvSpPr>
          <p:spPr>
            <a:xfrm>
              <a:off x="4257" y="2341"/>
              <a:ext cx="477" cy="34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/>
              <a:r>
                <a:rPr lang="en-US" altLang="zh-CN" sz="3000" b="1" baseline="0">
                  <a:latin typeface="黑体" panose="02010609060101010101" pitchFamily="2" charset="-122"/>
                  <a:ea typeface="黑体" panose="02010609060101010101" pitchFamily="2" charset="-122"/>
                </a:rPr>
                <a:t>12 </a:t>
              </a:r>
              <a:endParaRPr lang="en-US" altLang="zh-CN" sz="3000" b="1" baseline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187867" name="圆角矩形 1187866"/>
          <p:cNvSpPr/>
          <p:nvPr/>
        </p:nvSpPr>
        <p:spPr>
          <a:xfrm>
            <a:off x="611188" y="4508500"/>
            <a:ext cx="2089150" cy="1657350"/>
          </a:xfrm>
          <a:prstGeom prst="roundRect">
            <a:avLst>
              <a:gd name="adj" fmla="val 6991"/>
            </a:avLst>
          </a:prstGeom>
          <a:noFill/>
          <a:ln w="22225" cap="flat" cmpd="sng">
            <a:solidFill>
              <a:srgbClr val="008000"/>
            </a:solidFill>
            <a:prstDash val="dash"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sp>
        <p:nvSpPr>
          <p:cNvPr id="1187868" name="圆角矩形 1187867"/>
          <p:cNvSpPr/>
          <p:nvPr/>
        </p:nvSpPr>
        <p:spPr>
          <a:xfrm>
            <a:off x="6659563" y="4508500"/>
            <a:ext cx="1873250" cy="1657350"/>
          </a:xfrm>
          <a:prstGeom prst="roundRect">
            <a:avLst>
              <a:gd name="adj" fmla="val 6991"/>
            </a:avLst>
          </a:prstGeom>
          <a:noFill/>
          <a:ln w="22225" cap="flat" cmpd="sng">
            <a:solidFill>
              <a:srgbClr val="008000"/>
            </a:solidFill>
            <a:prstDash val="dash"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sp>
        <p:nvSpPr>
          <p:cNvPr id="1187869" name="圆角矩形 1187868"/>
          <p:cNvSpPr/>
          <p:nvPr/>
        </p:nvSpPr>
        <p:spPr>
          <a:xfrm>
            <a:off x="2700338" y="4508500"/>
            <a:ext cx="3960812" cy="1657350"/>
          </a:xfrm>
          <a:prstGeom prst="roundRect">
            <a:avLst>
              <a:gd name="adj" fmla="val 6227"/>
            </a:avLst>
          </a:prstGeom>
          <a:noFill/>
          <a:ln w="22225" cap="flat" cmpd="sng">
            <a:solidFill>
              <a:srgbClr val="008000"/>
            </a:solidFill>
            <a:prstDash val="dash"/>
            <a:headEnd type="none" w="med" len="med"/>
            <a:tailEnd type="none" w="med" len="lg"/>
          </a:ln>
        </p:spPr>
        <p:txBody>
          <a:bodyPr/>
          <a:p>
            <a:endParaRPr lang="zh-CN" altLang="en-US"/>
          </a:p>
        </p:txBody>
      </p:sp>
      <p:grpSp>
        <p:nvGrpSpPr>
          <p:cNvPr id="1187870" name="组合 1187869"/>
          <p:cNvGrpSpPr/>
          <p:nvPr/>
        </p:nvGrpSpPr>
        <p:grpSpPr>
          <a:xfrm>
            <a:off x="611188" y="1052513"/>
            <a:ext cx="6337300" cy="1758950"/>
            <a:chOff x="340" y="709"/>
            <a:chExt cx="3992" cy="1108"/>
          </a:xfrm>
        </p:grpSpPr>
        <p:pic>
          <p:nvPicPr>
            <p:cNvPr id="1187871" name="图片 1187870" descr="气泡-1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69" y="738"/>
              <a:ext cx="3963" cy="10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87872" name="矩形 1187871"/>
            <p:cNvSpPr/>
            <p:nvPr/>
          </p:nvSpPr>
          <p:spPr>
            <a:xfrm>
              <a:off x="340" y="709"/>
              <a:ext cx="3939" cy="1108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lvl="0">
                <a:lnSpc>
                  <a:spcPct val="140000"/>
                </a:lnSpc>
              </a:pPr>
              <a:r>
                <a:rPr lang="zh-CN" altLang="en-US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学号是 </a:t>
              </a:r>
              <a:r>
                <a:rPr lang="en-US" altLang="zh-CN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12 </a:t>
              </a:r>
              <a:r>
                <a:rPr lang="zh-CN" altLang="en-US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的因数而不是 </a:t>
              </a:r>
              <a:r>
                <a:rPr lang="en-US" altLang="zh-CN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18 </a:t>
              </a:r>
              <a:r>
                <a:rPr lang="zh-CN" altLang="en-US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的因数的同学站左边，是 </a:t>
              </a:r>
              <a:r>
                <a:rPr lang="en-US" altLang="zh-CN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18 </a:t>
              </a:r>
              <a:r>
                <a:rPr lang="zh-CN" altLang="en-US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的因数而不是 </a:t>
              </a:r>
              <a:r>
                <a:rPr lang="en-US" altLang="zh-CN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12 </a:t>
              </a:r>
              <a:r>
                <a:rPr lang="zh-CN" altLang="en-US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的因数的站右边，是 </a:t>
              </a:r>
              <a:r>
                <a:rPr lang="en-US" altLang="zh-CN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12 </a:t>
              </a:r>
              <a:r>
                <a:rPr lang="zh-CN" altLang="en-US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和 </a:t>
              </a:r>
              <a:r>
                <a:rPr lang="en-US" altLang="zh-CN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18 </a:t>
              </a:r>
              <a:r>
                <a:rPr lang="zh-CN" altLang="en-US" sz="2600" b="1" baseline="0" dirty="0">
                  <a:latin typeface="Times New Roman" panose="02020603050405020304" pitchFamily="18" charset="0"/>
                  <a:ea typeface="楷体_GB2312" pitchFamily="49" charset="-122"/>
                </a:rPr>
                <a:t>公因数的站中间。</a:t>
              </a:r>
              <a:endParaRPr lang="zh-CN" altLang="en-US" sz="2600" b="1" baseline="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91489E-6 L -0.29879 0.2324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878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00" y="1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42276E-7 L -0.53299 0.2430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878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00" y="1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15449E-6 L 0.23299 0.2164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878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0" y="10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69935E-6 L -0.00417 0.2215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878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1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89454E-6 L 0.21475 0.2222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1878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00" y="1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20259E-6 L 0.20625 0.2259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878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00" y="1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22109E-6 L 0.24167 0.2095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1878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0" y="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20259E-6 L 0.02343 0.2259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1878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" y="1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187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187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187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17693</Words>
  <Application>WPS 演示</Application>
  <PresentationFormat>在屏幕上显示</PresentationFormat>
  <Paragraphs>4545</Paragraphs>
  <Slides>214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214</vt:i4>
      </vt:variant>
    </vt:vector>
  </HeadingPairs>
  <TitlesOfParts>
    <vt:vector size="228" baseType="lpstr">
      <vt:lpstr>Arial</vt:lpstr>
      <vt:lpstr>宋体</vt:lpstr>
      <vt:lpstr>Wingdings</vt:lpstr>
      <vt:lpstr>Times New Roman</vt:lpstr>
      <vt:lpstr>黑体</vt:lpstr>
      <vt:lpstr>楷体_GB2312</vt:lpstr>
      <vt:lpstr>微软雅黑</vt:lpstr>
      <vt:lpstr>Calibri</vt:lpstr>
      <vt:lpstr>方正粗倩简体</vt:lpstr>
      <vt:lpstr>Kingsoft Phonetic Plain</vt:lpstr>
      <vt:lpstr>新宋体</vt:lpstr>
      <vt:lpstr>Segoe Print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zhangshufang</dc:creator>
  <cp:lastModifiedBy>Administrator</cp:lastModifiedBy>
  <cp:revision>7575</cp:revision>
  <dcterms:created xsi:type="dcterms:W3CDTF">2003-08-01T01:08:00Z</dcterms:created>
  <dcterms:modified xsi:type="dcterms:W3CDTF">2017-03-07T07:21:24Z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2052-10.1.0.6205</vt:lpwstr>
  </property>
</Properties>
</file>