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5" r:id="rId2"/>
    <p:sldId id="261" r:id="rId3"/>
    <p:sldId id="264" r:id="rId4"/>
    <p:sldId id="263" r:id="rId5"/>
    <p:sldId id="259" r:id="rId6"/>
    <p:sldId id="267" r:id="rId7"/>
    <p:sldId id="262" r:id="rId8"/>
    <p:sldId id="260" r:id="rId9"/>
    <p:sldId id="266" r:id="rId10"/>
    <p:sldId id="258" r:id="rId11"/>
    <p:sldId id="257" r:id="rId12"/>
    <p:sldId id="268" r:id="rId13"/>
    <p:sldId id="270" r:id="rId14"/>
    <p:sldId id="269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gb231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17773-B92D-4D35-8D3B-AB7373AE7FF2}" type="datetimeFigureOut">
              <a:rPr lang="zh-CN" altLang="en-US" smtClean="0"/>
              <a:t>2013-6-5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71024-4BDD-4F2D-B550-6B39C8F4DC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71024-4BDD-4F2D-B550-6B39C8F4DCF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08E775-A1D9-4F80-BC2E-942229E0F2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18255-9841-4DEA-A1B4-95FB6AA6D3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075B5-2A05-4838-A94C-35B8EA3889C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CB2EE-6922-4FCA-8423-21342238F6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217C3-75CD-4570-8547-880EF915BD9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4AF0A-4EAF-42B5-B7EA-E4658641BC2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B9325-BE1F-4E27-83B8-B9EBFF8BFE9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7DBF3-258D-4E08-90D3-6DBE0ECB74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BD2C5-4DC1-4BFD-8EAE-E314A0B260D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6F40A-8E67-4E76-BFEA-42CCE6FC01C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DAA16-118F-4433-A5A6-E06C08B28BD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8EF250F-C44D-4BDA-AA2D-7EE053B2C9E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sd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3057525"/>
            <a:ext cx="5715000" cy="38004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990600"/>
            <a:ext cx="67056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             Unit 8</a:t>
            </a:r>
          </a:p>
          <a:p>
            <a:endParaRPr lang="en-US" altLang="zh-CN" dirty="0"/>
          </a:p>
          <a:p>
            <a:r>
              <a:rPr lang="en-US" altLang="zh-CN" sz="4000" dirty="0" smtClean="0">
                <a:latin typeface="Comic Sans MS" pitchFamily="66" charset="0"/>
              </a:rPr>
              <a:t>From hobby to career</a:t>
            </a:r>
            <a:endParaRPr lang="zh-CN" altLang="en-US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yuyu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46499" y="2895600"/>
            <a:ext cx="3697501" cy="396240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62000" y="609600"/>
            <a:ext cx="7693025" cy="120967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stars _____diamonds.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A.look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like       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B.look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after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kern="0" dirty="0">
                <a:latin typeface="+mn-lt"/>
                <a:ea typeface="+mn-ea"/>
              </a:rPr>
              <a:t> </a:t>
            </a:r>
            <a:r>
              <a:rPr lang="en-US" altLang="zh-CN" sz="3200" kern="0" dirty="0" smtClean="0">
                <a:latin typeface="+mn-lt"/>
                <a:ea typeface="+mn-ea"/>
              </a:rPr>
              <a:t>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C.look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up        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D.look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into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笑脸 5"/>
          <p:cNvSpPr/>
          <p:nvPr/>
        </p:nvSpPr>
        <p:spPr>
          <a:xfrm>
            <a:off x="1219200" y="1219200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81000" y="2971800"/>
            <a:ext cx="774385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考点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look at </a:t>
            </a:r>
            <a:r>
              <a:rPr lang="zh-CN" altLang="en-US" sz="2400" dirty="0" smtClean="0"/>
              <a:t>看。。。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          look like </a:t>
            </a:r>
            <a:r>
              <a:rPr lang="zh-CN" altLang="en-US" sz="2400" dirty="0" smtClean="0"/>
              <a:t>看起来像。。。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          look after=take care of </a:t>
            </a:r>
            <a:r>
              <a:rPr lang="zh-CN" altLang="en-US" sz="2400" dirty="0" smtClean="0"/>
              <a:t>照顾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look up </a:t>
            </a:r>
            <a:r>
              <a:rPr lang="zh-CN" altLang="en-US" sz="2400" dirty="0" smtClean="0"/>
              <a:t>向上看；查阅</a:t>
            </a:r>
            <a:r>
              <a:rPr lang="en-US" altLang="zh-CN" sz="2400" dirty="0" smtClean="0"/>
              <a:t>look up the word in the dictionary</a:t>
            </a:r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look down</a:t>
            </a:r>
            <a:r>
              <a:rPr lang="zh-CN" altLang="en-US" sz="2400" dirty="0" smtClean="0"/>
              <a:t>向下看；鄙视 </a:t>
            </a:r>
            <a:r>
              <a:rPr lang="en-US" altLang="zh-CN" sz="2400" dirty="0" smtClean="0"/>
              <a:t>look down upon sb.</a:t>
            </a:r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look into </a:t>
            </a:r>
            <a:r>
              <a:rPr lang="zh-CN" altLang="en-US" sz="2400" dirty="0" smtClean="0"/>
              <a:t>调查检查。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bnbg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3653" y="2895601"/>
            <a:ext cx="4120347" cy="396240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876297"/>
            <a:ext cx="7693025" cy="163830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girl is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getting______beautiful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A.many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B.much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C.more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more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D.more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or less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笑脸 5"/>
          <p:cNvSpPr/>
          <p:nvPr/>
        </p:nvSpPr>
        <p:spPr>
          <a:xfrm>
            <a:off x="990600" y="2133600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57200" y="3276600"/>
            <a:ext cx="774385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考点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more and more </a:t>
            </a:r>
            <a:r>
              <a:rPr lang="zh-CN" altLang="en-US" sz="2400" dirty="0" smtClean="0"/>
              <a:t>越来越多的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zh-CN" altLang="en-US" sz="2400" dirty="0" smtClean="0"/>
              <a:t>可</a:t>
            </a:r>
            <a:r>
              <a:rPr lang="zh-CN" altLang="en-US" sz="2400" dirty="0" smtClean="0"/>
              <a:t>单独使用，也可放在名词前，修饰形容词。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                                                              </a:t>
            </a:r>
            <a:r>
              <a:rPr lang="zh-CN" altLang="en-US" sz="2400" dirty="0" smtClean="0"/>
              <a:t>金卷</a:t>
            </a:r>
            <a:r>
              <a:rPr lang="en-US" altLang="zh-CN" sz="2400" dirty="0" smtClean="0"/>
              <a:t>P85~86 2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nmnm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3635248"/>
            <a:ext cx="4648200" cy="3222752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914400" y="990600"/>
            <a:ext cx="5867399" cy="163830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Would you like to go_____(sail) with me?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990600" y="2743200"/>
            <a:ext cx="774385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考点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go + v-</a:t>
            </a:r>
            <a:r>
              <a:rPr lang="en-US" altLang="zh-CN" sz="2400" dirty="0" err="1" smtClean="0"/>
              <a:t>ing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去。。。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go sailing  </a:t>
            </a:r>
            <a:r>
              <a:rPr lang="zh-CN" altLang="en-US" sz="2400" dirty="0" smtClean="0"/>
              <a:t>去航海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go shopping </a:t>
            </a:r>
            <a:r>
              <a:rPr lang="zh-CN" altLang="en-US" sz="2400" dirty="0" smtClean="0"/>
              <a:t>去购物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go swimming </a:t>
            </a:r>
            <a:r>
              <a:rPr lang="zh-CN" altLang="en-US" sz="2400" dirty="0" smtClean="0"/>
              <a:t>去游泳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go hiking  </a:t>
            </a:r>
            <a:r>
              <a:rPr lang="zh-CN" altLang="en-US" sz="2400" dirty="0" smtClean="0"/>
              <a:t>去远足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yuyu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0874" y="3886200"/>
            <a:ext cx="2773126" cy="29718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1000" y="762000"/>
            <a:ext cx="792480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 smtClean="0"/>
              <a:t>  选择</a:t>
            </a:r>
            <a:r>
              <a:rPr lang="zh-CN" altLang="en-US" dirty="0"/>
              <a:t>词汇完成对话。</a:t>
            </a:r>
          </a:p>
          <a:p>
            <a:endParaRPr lang="en-US" dirty="0" smtClean="0"/>
          </a:p>
          <a:p>
            <a:r>
              <a:rPr lang="en-US" sz="2000" b="1" dirty="0" smtClean="0">
                <a:solidFill>
                  <a:srgbClr val="FF0000"/>
                </a:solidFill>
              </a:rPr>
              <a:t>   A</a:t>
            </a:r>
            <a:r>
              <a:rPr lang="en-US" sz="2000" b="1" dirty="0">
                <a:solidFill>
                  <a:srgbClr val="FF0000"/>
                </a:solidFill>
              </a:rPr>
              <a:t>. advice   B. aloud   C. feelings   D. Not at all  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  E</a:t>
            </a:r>
            <a:r>
              <a:rPr lang="en-US" sz="2000" b="1" dirty="0">
                <a:solidFill>
                  <a:srgbClr val="FF0000"/>
                </a:solidFill>
              </a:rPr>
              <a:t>. order   F. agree</a:t>
            </a:r>
            <a:endParaRPr lang="zh-CN" altLang="en-US" sz="2000" b="1" dirty="0">
              <a:solidFill>
                <a:srgbClr val="FF0000"/>
              </a:solidFill>
            </a:endParaRPr>
          </a:p>
          <a:p>
            <a:r>
              <a:rPr lang="en-US" dirty="0"/>
              <a:t> </a:t>
            </a:r>
            <a:endParaRPr lang="zh-CN" altLang="en-US" dirty="0"/>
          </a:p>
          <a:p>
            <a:r>
              <a:rPr lang="en-US" dirty="0"/>
              <a:t> </a:t>
            </a:r>
            <a:endParaRPr lang="zh-CN" altLang="en-US" dirty="0"/>
          </a:p>
          <a:p>
            <a:r>
              <a:rPr lang="en-US" sz="2400" dirty="0"/>
              <a:t> </a:t>
            </a:r>
            <a:r>
              <a:rPr lang="zh-CN" altLang="en-US" sz="2400" dirty="0" smtClean="0"/>
              <a:t>  </a:t>
            </a:r>
            <a:r>
              <a:rPr lang="en-US" sz="2400" dirty="0" smtClean="0"/>
              <a:t>A:I </a:t>
            </a:r>
            <a:r>
              <a:rPr lang="en-US" sz="2400" dirty="0"/>
              <a:t>often hear you read poems </a:t>
            </a:r>
            <a:r>
              <a:rPr lang="en-US" sz="2400" u="sng" dirty="0"/>
              <a:t>            </a:t>
            </a:r>
            <a:r>
              <a:rPr lang="en-US" sz="2400" dirty="0"/>
              <a:t>.</a:t>
            </a:r>
            <a:endParaRPr lang="zh-CN" altLang="en-US" sz="2400" dirty="0"/>
          </a:p>
          <a:p>
            <a:r>
              <a:rPr lang="en-US" sz="2400" dirty="0"/>
              <a:t>   B: Yes, I do. I like them. And you?</a:t>
            </a:r>
            <a:endParaRPr lang="zh-CN" altLang="en-US" sz="2400" dirty="0"/>
          </a:p>
          <a:p>
            <a:r>
              <a:rPr lang="en-US" sz="2400" dirty="0"/>
              <a:t>   A: Me too. But I think some of them are very difficult to </a:t>
            </a:r>
            <a:r>
              <a:rPr lang="en-US" sz="2400" dirty="0" smtClean="0"/>
              <a:t> understand</a:t>
            </a:r>
            <a:r>
              <a:rPr lang="en-US" sz="2400" dirty="0"/>
              <a:t>.</a:t>
            </a:r>
            <a:endParaRPr lang="zh-CN" altLang="en-US" sz="2400" dirty="0"/>
          </a:p>
          <a:p>
            <a:r>
              <a:rPr lang="en-US" sz="2400" dirty="0"/>
              <a:t>   B: I  </a:t>
            </a:r>
            <a:r>
              <a:rPr lang="en-US" sz="2400" u="sng" dirty="0"/>
              <a:t>        </a:t>
            </a:r>
            <a:r>
              <a:rPr lang="en-US" sz="2400" dirty="0"/>
              <a:t> with you.</a:t>
            </a:r>
            <a:endParaRPr lang="zh-CN" altLang="en-US" sz="2400" dirty="0"/>
          </a:p>
          <a:p>
            <a:r>
              <a:rPr lang="en-US" sz="2400" dirty="0"/>
              <a:t>   A: Can you give me some </a:t>
            </a:r>
            <a:r>
              <a:rPr lang="en-US" sz="2400" u="sng" dirty="0"/>
              <a:t>         </a:t>
            </a:r>
            <a:r>
              <a:rPr lang="en-US" sz="2400" dirty="0"/>
              <a:t> on how to understand poems well?</a:t>
            </a:r>
            <a:endParaRPr lang="zh-CN" altLang="en-US" sz="2400" dirty="0"/>
          </a:p>
          <a:p>
            <a:r>
              <a:rPr lang="en-US" sz="2400" dirty="0"/>
              <a:t>   B: Read more, and you will find the meanings and </a:t>
            </a:r>
            <a:r>
              <a:rPr lang="en-US" sz="2400" u="sng" dirty="0"/>
              <a:t>      </a:t>
            </a:r>
            <a:r>
              <a:rPr lang="en-US" sz="2400" dirty="0"/>
              <a:t> in the poems.</a:t>
            </a:r>
            <a:endParaRPr lang="zh-CN" altLang="en-US" sz="2400" dirty="0"/>
          </a:p>
          <a:p>
            <a:r>
              <a:rPr lang="en-US" sz="2400" dirty="0"/>
              <a:t>   A: I’ll try to do it. Thanks a lot.</a:t>
            </a:r>
            <a:endParaRPr lang="zh-CN" altLang="en-US" sz="2400" dirty="0"/>
          </a:p>
          <a:p>
            <a:r>
              <a:rPr lang="en-US" sz="2400" dirty="0"/>
              <a:t>   B: </a:t>
            </a:r>
            <a:r>
              <a:rPr lang="en-US" sz="2400" dirty="0" smtClean="0"/>
              <a:t>_________.</a:t>
            </a:r>
            <a:r>
              <a:rPr lang="en-US" sz="2400" dirty="0"/>
              <a:t>  </a:t>
            </a:r>
            <a:endParaRPr lang="zh-CN" altLang="en-US" sz="2400" dirty="0"/>
          </a:p>
          <a:p>
            <a:r>
              <a:rPr lang="en-US" dirty="0"/>
              <a:t> </a:t>
            </a:r>
            <a:endParaRPr lang="zh-CN" altLang="en-US" dirty="0"/>
          </a:p>
          <a:p>
            <a:r>
              <a:rPr lang="en-US" dirty="0"/>
              <a:t> 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sd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7232" y="4419600"/>
            <a:ext cx="3666767" cy="2438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400" y="57090"/>
            <a:ext cx="2133600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omic Sans MS" pitchFamily="66" charset="0"/>
              </a:rPr>
              <a:t>Main Phrases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57200"/>
            <a:ext cx="31242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</a:t>
            </a:r>
            <a:r>
              <a:rPr lang="en-US" dirty="0" smtClean="0"/>
              <a:t>future</a:t>
            </a:r>
          </a:p>
          <a:p>
            <a:endParaRPr lang="en-US" altLang="zh-CN" dirty="0"/>
          </a:p>
          <a:p>
            <a:r>
              <a:rPr lang="en-US" dirty="0"/>
              <a:t>used to do </a:t>
            </a:r>
            <a:r>
              <a:rPr lang="en-US" dirty="0" err="1"/>
              <a:t>sth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be used to </a:t>
            </a:r>
            <a:r>
              <a:rPr lang="en-US" dirty="0" err="1"/>
              <a:t>sth</a:t>
            </a:r>
            <a:r>
              <a:rPr lang="en-US" dirty="0"/>
              <a:t>./ doing </a:t>
            </a:r>
            <a:r>
              <a:rPr lang="en-US" dirty="0" err="1"/>
              <a:t>sth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more and </a:t>
            </a:r>
            <a:r>
              <a:rPr lang="en-US" dirty="0" smtClean="0"/>
              <a:t>more</a:t>
            </a:r>
          </a:p>
          <a:p>
            <a:endParaRPr lang="en-US" dirty="0"/>
          </a:p>
          <a:p>
            <a:r>
              <a:rPr lang="en-US" dirty="0"/>
              <a:t>go </a:t>
            </a:r>
            <a:r>
              <a:rPr lang="en-US" dirty="0" smtClean="0"/>
              <a:t>sailing</a:t>
            </a:r>
          </a:p>
          <a:p>
            <a:endParaRPr lang="en-US" dirty="0"/>
          </a:p>
          <a:p>
            <a:r>
              <a:rPr lang="en-US" dirty="0"/>
              <a:t>turn...</a:t>
            </a:r>
            <a:r>
              <a:rPr lang="en-US" dirty="0" smtClean="0"/>
              <a:t>into</a:t>
            </a:r>
          </a:p>
          <a:p>
            <a:endParaRPr lang="en-US" dirty="0"/>
          </a:p>
          <a:p>
            <a:r>
              <a:rPr lang="en-US" dirty="0"/>
              <a:t>go </a:t>
            </a:r>
            <a:r>
              <a:rPr lang="en-US" dirty="0" smtClean="0"/>
              <a:t>outside</a:t>
            </a:r>
          </a:p>
          <a:p>
            <a:endParaRPr lang="en-US" dirty="0"/>
          </a:p>
          <a:p>
            <a:r>
              <a:rPr lang="en-US" dirty="0"/>
              <a:t>achieve one’s </a:t>
            </a:r>
            <a:r>
              <a:rPr lang="en-US" dirty="0" smtClean="0"/>
              <a:t>dream</a:t>
            </a:r>
          </a:p>
          <a:p>
            <a:endParaRPr lang="en-US" dirty="0"/>
          </a:p>
          <a:p>
            <a:r>
              <a:rPr lang="en-US" dirty="0"/>
              <a:t>more </a:t>
            </a:r>
            <a:r>
              <a:rPr lang="en-US" dirty="0" smtClean="0"/>
              <a:t>than</a:t>
            </a:r>
          </a:p>
          <a:p>
            <a:endParaRPr lang="en-US" dirty="0"/>
          </a:p>
          <a:p>
            <a:r>
              <a:rPr lang="en-US" dirty="0"/>
              <a:t>look </a:t>
            </a:r>
            <a:r>
              <a:rPr lang="en-US" dirty="0" smtClean="0"/>
              <a:t>like</a:t>
            </a:r>
          </a:p>
          <a:p>
            <a:endParaRPr lang="en-US" dirty="0"/>
          </a:p>
          <a:p>
            <a:r>
              <a:rPr lang="en-US" dirty="0"/>
              <a:t>grow </a:t>
            </a:r>
            <a:r>
              <a:rPr lang="en-US" dirty="0" smtClean="0"/>
              <a:t>up</a:t>
            </a:r>
          </a:p>
          <a:p>
            <a:endParaRPr lang="en-US" dirty="0"/>
          </a:p>
          <a:p>
            <a:r>
              <a:rPr lang="en-US" dirty="0"/>
              <a:t>be proud of</a:t>
            </a:r>
            <a:endParaRPr lang="en-US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62400" y="498693"/>
            <a:ext cx="31242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将来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过去经常做</a:t>
            </a:r>
            <a:endParaRPr lang="en-US" dirty="0"/>
          </a:p>
          <a:p>
            <a:endParaRPr lang="en-US" altLang="zh-CN" dirty="0" smtClean="0"/>
          </a:p>
          <a:p>
            <a:r>
              <a:rPr lang="zh-CN" altLang="en-US" dirty="0" smtClean="0"/>
              <a:t>习惯</a:t>
            </a:r>
            <a:r>
              <a:rPr lang="zh-CN" altLang="en-US" dirty="0"/>
              <a:t>某物或做某事</a:t>
            </a:r>
            <a:endParaRPr lang="en-US" dirty="0"/>
          </a:p>
          <a:p>
            <a:endParaRPr lang="en-US" altLang="zh-CN" dirty="0" smtClean="0"/>
          </a:p>
          <a:p>
            <a:r>
              <a:rPr lang="zh-CN" altLang="en-US" dirty="0" smtClean="0"/>
              <a:t>越来越</a:t>
            </a:r>
            <a:r>
              <a:rPr lang="zh-CN" altLang="en-US" dirty="0"/>
              <a:t>多</a:t>
            </a:r>
            <a:endParaRPr lang="en-US" dirty="0"/>
          </a:p>
          <a:p>
            <a:endParaRPr lang="en-US" altLang="zh-CN" dirty="0" smtClean="0"/>
          </a:p>
          <a:p>
            <a:r>
              <a:rPr lang="zh-CN" altLang="en-US" dirty="0" smtClean="0"/>
              <a:t>去</a:t>
            </a:r>
            <a:r>
              <a:rPr lang="zh-CN" altLang="en-US" dirty="0"/>
              <a:t>进行帆船运动</a:t>
            </a:r>
            <a:endParaRPr lang="en-US" dirty="0"/>
          </a:p>
          <a:p>
            <a:endParaRPr lang="en-US" dirty="0" smtClean="0"/>
          </a:p>
          <a:p>
            <a:r>
              <a:rPr lang="zh-CN" altLang="en-US" dirty="0"/>
              <a:t>把</a:t>
            </a:r>
            <a:r>
              <a:rPr lang="en-US" dirty="0"/>
              <a:t>...</a:t>
            </a:r>
            <a:r>
              <a:rPr lang="zh-CN" altLang="en-US" dirty="0"/>
              <a:t>变成</a:t>
            </a:r>
            <a:r>
              <a:rPr lang="en-US" dirty="0" smtClean="0"/>
              <a:t>..</a:t>
            </a:r>
          </a:p>
          <a:p>
            <a:endParaRPr lang="en-US" dirty="0"/>
          </a:p>
          <a:p>
            <a:r>
              <a:rPr lang="zh-CN" altLang="en-US" dirty="0" smtClean="0"/>
              <a:t>外出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/>
              <a:t>实现</a:t>
            </a:r>
            <a:r>
              <a:rPr lang="zh-CN" altLang="en-US" dirty="0" smtClean="0"/>
              <a:t>梦想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 smtClean="0"/>
              <a:t>超过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/>
              <a:t>看起来像</a:t>
            </a:r>
            <a:endParaRPr lang="en-US" dirty="0"/>
          </a:p>
          <a:p>
            <a:endParaRPr lang="en-US" dirty="0" smtClean="0"/>
          </a:p>
          <a:p>
            <a:r>
              <a:rPr lang="zh-CN" altLang="en-US" dirty="0" smtClean="0"/>
              <a:t>长大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/>
              <a:t>为</a:t>
            </a:r>
            <a:r>
              <a:rPr lang="en-US" dirty="0"/>
              <a:t>....</a:t>
            </a:r>
            <a:r>
              <a:rPr lang="zh-CN" altLang="en-US" dirty="0"/>
              <a:t>感到自豪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bnbmhnm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3895788"/>
            <a:ext cx="2438400" cy="29622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282952"/>
            <a:ext cx="9144000" cy="7979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pPr lvl="0"/>
            <a:endParaRPr lang="en-US" dirty="0"/>
          </a:p>
          <a:p>
            <a:pPr lvl="0"/>
            <a:r>
              <a:rPr lang="en-US" sz="2000" dirty="0" smtClean="0"/>
              <a:t>1.We </a:t>
            </a:r>
            <a:r>
              <a:rPr lang="en-US" sz="2000" dirty="0"/>
              <a:t>often </a:t>
            </a:r>
            <a:r>
              <a:rPr lang="en-US" sz="2000" u="sng" dirty="0"/>
              <a:t>      </a:t>
            </a:r>
            <a:r>
              <a:rPr lang="en-US" sz="2000" dirty="0"/>
              <a:t> wood </a:t>
            </a:r>
            <a:r>
              <a:rPr lang="en-US" sz="2000" u="sng" dirty="0"/>
              <a:t>       </a:t>
            </a:r>
            <a:r>
              <a:rPr lang="en-US" sz="2000" dirty="0"/>
              <a:t> (make) desks and chairs. </a:t>
            </a:r>
            <a:endParaRPr lang="en-US" sz="2000" dirty="0" smtClean="0"/>
          </a:p>
          <a:p>
            <a:pPr lvl="0"/>
            <a:endParaRPr lang="zh-CN" altLang="en-US" sz="2000" dirty="0"/>
          </a:p>
          <a:p>
            <a:pPr lvl="0"/>
            <a:r>
              <a:rPr lang="en-US" sz="2000" dirty="0" smtClean="0"/>
              <a:t>2.He </a:t>
            </a:r>
            <a:r>
              <a:rPr lang="en-US" sz="2000" u="sng" dirty="0" smtClean="0"/>
              <a:t>                   </a:t>
            </a:r>
            <a:r>
              <a:rPr lang="en-US" sz="2000" dirty="0" smtClean="0"/>
              <a:t> (use)the </a:t>
            </a:r>
            <a:r>
              <a:rPr lang="en-US" sz="2000" dirty="0"/>
              <a:t>weather in Shenzhen, so he won’t move to other places</a:t>
            </a:r>
            <a:r>
              <a:rPr lang="en-US" sz="2000" dirty="0" smtClean="0"/>
              <a:t>.</a:t>
            </a:r>
          </a:p>
          <a:p>
            <a:pPr lvl="0"/>
            <a:endParaRPr lang="zh-CN" altLang="en-US" sz="2000" dirty="0"/>
          </a:p>
          <a:p>
            <a:pPr lvl="0"/>
            <a:r>
              <a:rPr lang="en-US" sz="2000" dirty="0" smtClean="0"/>
              <a:t>3.Heat </a:t>
            </a:r>
            <a:r>
              <a:rPr lang="en-US" sz="2000" dirty="0"/>
              <a:t>the ice and you can </a:t>
            </a:r>
            <a:r>
              <a:rPr lang="en-US" sz="2000" u="sng" dirty="0"/>
              <a:t>       </a:t>
            </a:r>
            <a:r>
              <a:rPr lang="en-US" sz="2000" dirty="0"/>
              <a:t> it </a:t>
            </a:r>
            <a:r>
              <a:rPr lang="en-US" sz="2000" u="sng" dirty="0"/>
              <a:t>         </a:t>
            </a:r>
            <a:r>
              <a:rPr lang="en-US" sz="2000" u="sng" dirty="0" smtClean="0"/>
              <a:t>(</a:t>
            </a:r>
            <a:r>
              <a:rPr lang="en-US" sz="2000" dirty="0" smtClean="0"/>
              <a:t>turn) </a:t>
            </a:r>
            <a:r>
              <a:rPr lang="en-US" sz="2000" dirty="0"/>
              <a:t>water</a:t>
            </a:r>
            <a:r>
              <a:rPr lang="en-US" sz="2000" dirty="0" smtClean="0"/>
              <a:t>.</a:t>
            </a:r>
          </a:p>
          <a:p>
            <a:pPr lvl="0"/>
            <a:endParaRPr lang="en-US" sz="2000" dirty="0" smtClean="0"/>
          </a:p>
          <a:p>
            <a:r>
              <a:rPr lang="en-US" altLang="zh-CN" sz="2000" dirty="0" smtClean="0"/>
              <a:t>4.</a:t>
            </a:r>
            <a:r>
              <a:rPr lang="en-US" sz="2000" dirty="0"/>
              <a:t> Would you like to go </a:t>
            </a:r>
            <a:r>
              <a:rPr lang="en-US" sz="2000" u="sng" dirty="0"/>
              <a:t>            </a:t>
            </a:r>
            <a:r>
              <a:rPr lang="en-US" sz="2000" dirty="0"/>
              <a:t> (sail) with us</a:t>
            </a:r>
            <a:r>
              <a:rPr lang="en-US" sz="2000" dirty="0" smtClean="0"/>
              <a:t>?</a:t>
            </a:r>
          </a:p>
          <a:p>
            <a:endParaRPr lang="zh-CN" altLang="en-US" sz="2000" dirty="0"/>
          </a:p>
          <a:p>
            <a:r>
              <a:rPr lang="en-US" altLang="zh-CN" sz="2000" dirty="0" smtClean="0"/>
              <a:t>5.</a:t>
            </a:r>
            <a:r>
              <a:rPr lang="en-US" sz="2000" dirty="0"/>
              <a:t> He used </a:t>
            </a:r>
            <a:r>
              <a:rPr lang="en-US" sz="2000" u="sng" dirty="0"/>
              <a:t>            </a:t>
            </a:r>
            <a:r>
              <a:rPr lang="en-US" sz="2000" dirty="0"/>
              <a:t> (live) in the U.S </a:t>
            </a:r>
            <a:r>
              <a:rPr lang="en-US" sz="2000" dirty="0" smtClean="0"/>
              <a:t>.</a:t>
            </a:r>
          </a:p>
          <a:p>
            <a:endParaRPr lang="zh-CN" altLang="en-US" sz="2000" dirty="0"/>
          </a:p>
          <a:p>
            <a:pPr lvl="0"/>
            <a:r>
              <a:rPr lang="en-US" altLang="zh-CN" sz="2000" dirty="0" smtClean="0"/>
              <a:t>6.</a:t>
            </a:r>
            <a:r>
              <a:rPr lang="en-US" sz="2000" dirty="0"/>
              <a:t> Wood can be used </a:t>
            </a:r>
            <a:r>
              <a:rPr lang="en-US" sz="2000" u="sng" dirty="0"/>
              <a:t>            </a:t>
            </a:r>
            <a:r>
              <a:rPr lang="en-US" sz="2000" dirty="0"/>
              <a:t> (make) many things</a:t>
            </a:r>
            <a:r>
              <a:rPr lang="en-US" sz="2000" dirty="0" smtClean="0"/>
              <a:t>.</a:t>
            </a:r>
          </a:p>
          <a:p>
            <a:pPr lvl="0"/>
            <a:endParaRPr lang="en-US" sz="2000" dirty="0" smtClean="0"/>
          </a:p>
          <a:p>
            <a:pPr lvl="0"/>
            <a:r>
              <a:rPr lang="en-US" altLang="zh-CN" sz="2000" dirty="0" smtClean="0"/>
              <a:t>7.</a:t>
            </a:r>
            <a:r>
              <a:rPr lang="en-US" sz="2000" dirty="0"/>
              <a:t> The young people try their best to </a:t>
            </a:r>
            <a:r>
              <a:rPr lang="en-US" sz="2000" dirty="0" smtClean="0"/>
              <a:t>_______(achieve) </a:t>
            </a:r>
            <a:r>
              <a:rPr lang="en-US" sz="2000" dirty="0"/>
              <a:t>their </a:t>
            </a:r>
            <a:r>
              <a:rPr lang="en-US" sz="2000" dirty="0" smtClean="0"/>
              <a:t>dreams .</a:t>
            </a:r>
          </a:p>
          <a:p>
            <a:pPr lvl="0"/>
            <a:endParaRPr lang="en-US" altLang="zh-CN" sz="2000" dirty="0" smtClean="0"/>
          </a:p>
          <a:p>
            <a:pPr lvl="0"/>
            <a:r>
              <a:rPr lang="en-US" altLang="zh-CN" sz="2000" dirty="0" smtClean="0"/>
              <a:t>8.</a:t>
            </a:r>
            <a:r>
              <a:rPr lang="en-US" sz="2000" dirty="0"/>
              <a:t> I’m proud of </a:t>
            </a:r>
            <a:r>
              <a:rPr lang="en-US" sz="2000" u="sng" dirty="0"/>
              <a:t>            </a:t>
            </a:r>
            <a:r>
              <a:rPr lang="en-US" sz="2000" dirty="0"/>
              <a:t> (be) a Chinese</a:t>
            </a:r>
            <a:r>
              <a:rPr lang="en-US" sz="2000" dirty="0" smtClean="0"/>
              <a:t>.</a:t>
            </a:r>
          </a:p>
          <a:p>
            <a:pPr lvl="0"/>
            <a:endParaRPr lang="en-US" sz="2000" dirty="0" smtClean="0"/>
          </a:p>
          <a:p>
            <a:pPr lvl="0"/>
            <a:r>
              <a:rPr lang="en-US" altLang="zh-CN" sz="2000" dirty="0" smtClean="0"/>
              <a:t>9.</a:t>
            </a:r>
            <a:r>
              <a:rPr lang="en-US" sz="2000" dirty="0"/>
              <a:t> Don’t run </a:t>
            </a:r>
            <a:r>
              <a:rPr lang="en-US" sz="2000" u="sng" dirty="0"/>
              <a:t>            </a:t>
            </a:r>
            <a:r>
              <a:rPr lang="en-US" sz="2000" dirty="0"/>
              <a:t> (cross) the road. It’s dangerous. </a:t>
            </a:r>
            <a:endParaRPr lang="en-US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10.</a:t>
            </a:r>
            <a:r>
              <a:rPr lang="en-US" sz="2000" dirty="0"/>
              <a:t> She often buys her father a cake when his birthday </a:t>
            </a:r>
            <a:endParaRPr lang="en-US" sz="2000" dirty="0" smtClean="0"/>
          </a:p>
          <a:p>
            <a:r>
              <a:rPr lang="en-US" sz="2000" u="sng" dirty="0"/>
              <a:t> </a:t>
            </a:r>
            <a:r>
              <a:rPr lang="en-US" sz="2000" u="sng" dirty="0" smtClean="0"/>
              <a:t>                </a:t>
            </a:r>
            <a:r>
              <a:rPr lang="en-US" sz="2000" dirty="0" smtClean="0"/>
              <a:t> </a:t>
            </a:r>
            <a:r>
              <a:rPr lang="en-US" sz="2000" dirty="0"/>
              <a:t>(come) .</a:t>
            </a:r>
            <a:endParaRPr lang="zh-CN" altLang="en-US" sz="2000" dirty="0"/>
          </a:p>
          <a:p>
            <a:pPr lvl="0"/>
            <a:endParaRPr lang="zh-CN" altLang="en-US" sz="200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fvfb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4410202"/>
            <a:ext cx="3505200" cy="24477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8763000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en-US" sz="2400" dirty="0"/>
              <a:t> She used to take a bus to school. But now she is used </a:t>
            </a:r>
            <a:r>
              <a:rPr lang="en-US" sz="2400" u="sng" dirty="0"/>
              <a:t>          </a:t>
            </a:r>
            <a:r>
              <a:rPr lang="en-US" sz="2400" dirty="0"/>
              <a:t> </a:t>
            </a:r>
            <a:r>
              <a:rPr lang="en-US" sz="2400" dirty="0" smtClean="0"/>
              <a:t>  to ______school </a:t>
            </a:r>
            <a:r>
              <a:rPr lang="en-US" sz="2400" dirty="0"/>
              <a:t>every day.</a:t>
            </a:r>
            <a:endParaRPr lang="zh-CN" altLang="en-US" sz="2400" dirty="0"/>
          </a:p>
          <a:p>
            <a:r>
              <a:rPr lang="en-US" sz="2400" dirty="0" smtClean="0"/>
              <a:t>    A</a:t>
            </a:r>
            <a:r>
              <a:rPr lang="en-US" sz="2400" dirty="0"/>
              <a:t>. walking    </a:t>
            </a:r>
            <a:r>
              <a:rPr lang="en-US" sz="2400" dirty="0" err="1"/>
              <a:t>B.walk</a:t>
            </a:r>
            <a:r>
              <a:rPr lang="en-US" sz="2400" dirty="0"/>
              <a:t>   C. to walk  D. to </a:t>
            </a:r>
            <a:r>
              <a:rPr lang="en-US" sz="2400" dirty="0" smtClean="0"/>
              <a:t>walking</a:t>
            </a:r>
          </a:p>
          <a:p>
            <a:endParaRPr lang="zh-CN" altLang="en-US" sz="2400" dirty="0"/>
          </a:p>
          <a:p>
            <a:r>
              <a:rPr lang="en-US" altLang="zh-CN" sz="2400" dirty="0" smtClean="0"/>
              <a:t>2.</a:t>
            </a:r>
            <a:r>
              <a:rPr lang="en-US" sz="2400" dirty="0"/>
              <a:t> He could speak English </a:t>
            </a:r>
            <a:r>
              <a:rPr lang="en-US" sz="2400" u="sng" dirty="0"/>
              <a:t>      </a:t>
            </a:r>
            <a:r>
              <a:rPr lang="en-US" sz="2400" dirty="0"/>
              <a:t> he was five.</a:t>
            </a:r>
            <a:endParaRPr lang="zh-CN" altLang="en-US" sz="2400" dirty="0"/>
          </a:p>
          <a:p>
            <a:r>
              <a:rPr lang="en-US" sz="2400" dirty="0" smtClean="0"/>
              <a:t>    A</a:t>
            </a:r>
            <a:r>
              <a:rPr lang="en-US" sz="2400" dirty="0"/>
              <a:t>. when      B. if   </a:t>
            </a:r>
            <a:r>
              <a:rPr lang="en-US" sz="2400" dirty="0" smtClean="0"/>
              <a:t>     C</a:t>
            </a:r>
            <a:r>
              <a:rPr lang="en-US" sz="2400" dirty="0"/>
              <a:t>. because   </a:t>
            </a:r>
            <a:r>
              <a:rPr lang="en-US" sz="2400" dirty="0" smtClean="0"/>
              <a:t>      D</a:t>
            </a:r>
            <a:r>
              <a:rPr lang="en-US" sz="2400" dirty="0"/>
              <a:t>. </a:t>
            </a:r>
            <a:r>
              <a:rPr lang="en-US" sz="2400" dirty="0" smtClean="0"/>
              <a:t>which</a:t>
            </a:r>
          </a:p>
          <a:p>
            <a:endParaRPr lang="en-US" sz="2400" dirty="0" smtClean="0"/>
          </a:p>
          <a:p>
            <a:r>
              <a:rPr lang="en-US" altLang="zh-CN" sz="2400" dirty="0" smtClean="0"/>
              <a:t>3.</a:t>
            </a:r>
            <a:r>
              <a:rPr lang="en-US" sz="2400" dirty="0"/>
              <a:t> Stars </a:t>
            </a:r>
            <a:r>
              <a:rPr lang="en-US" sz="2400" u="sng" dirty="0"/>
              <a:t>      </a:t>
            </a:r>
            <a:r>
              <a:rPr lang="en-US" sz="2400" dirty="0"/>
              <a:t> diamonds at night. </a:t>
            </a:r>
            <a:endParaRPr lang="zh-CN" altLang="en-US" sz="2400" dirty="0"/>
          </a:p>
          <a:p>
            <a:r>
              <a:rPr lang="en-US" sz="2400" dirty="0" smtClean="0"/>
              <a:t>    A</a:t>
            </a:r>
            <a:r>
              <a:rPr lang="en-US" sz="2400" dirty="0"/>
              <a:t>. like      B. look    C. look like    D. is </a:t>
            </a:r>
            <a:r>
              <a:rPr lang="en-US" sz="2400" dirty="0" smtClean="0"/>
              <a:t>like</a:t>
            </a:r>
          </a:p>
          <a:p>
            <a:endParaRPr lang="en-US" sz="2400" dirty="0" smtClean="0"/>
          </a:p>
          <a:p>
            <a:r>
              <a:rPr lang="en-US" altLang="zh-CN" sz="2400" dirty="0" smtClean="0"/>
              <a:t>4.</a:t>
            </a:r>
            <a:r>
              <a:rPr lang="en-US" sz="2400" dirty="0"/>
              <a:t> He decided </a:t>
            </a:r>
            <a:r>
              <a:rPr lang="en-US" sz="2400" u="sng" dirty="0"/>
              <a:t>     </a:t>
            </a:r>
            <a:r>
              <a:rPr lang="en-US" sz="2400" dirty="0"/>
              <a:t> the pet dog </a:t>
            </a:r>
            <a:r>
              <a:rPr lang="en-US" sz="2400" u="sng" dirty="0"/>
              <a:t>       </a:t>
            </a:r>
            <a:r>
              <a:rPr lang="en-US" sz="2400" dirty="0"/>
              <a:t>.</a:t>
            </a:r>
            <a:endParaRPr lang="zh-CN" altLang="en-US" sz="2400" dirty="0"/>
          </a:p>
          <a:p>
            <a:r>
              <a:rPr lang="en-US" sz="2400" dirty="0" smtClean="0"/>
              <a:t>    A</a:t>
            </a:r>
            <a:r>
              <a:rPr lang="en-US" sz="2400" dirty="0"/>
              <a:t>. train ; himself    </a:t>
            </a:r>
            <a:r>
              <a:rPr lang="en-US" sz="2400" dirty="0" smtClean="0"/>
              <a:t>    B</a:t>
            </a:r>
            <a:r>
              <a:rPr lang="en-US" sz="2400" dirty="0"/>
              <a:t>. to train ; him  </a:t>
            </a:r>
            <a:endParaRPr lang="en-US" sz="2400" dirty="0" smtClean="0"/>
          </a:p>
          <a:p>
            <a:r>
              <a:rPr lang="en-US" sz="2400" dirty="0"/>
              <a:t> </a:t>
            </a:r>
            <a:r>
              <a:rPr lang="en-US" sz="2400" dirty="0" smtClean="0"/>
              <a:t>  C</a:t>
            </a:r>
            <a:r>
              <a:rPr lang="en-US" sz="2400" dirty="0"/>
              <a:t>. training ; his    </a:t>
            </a:r>
            <a:r>
              <a:rPr lang="en-US" sz="2400" dirty="0" smtClean="0"/>
              <a:t>      D</a:t>
            </a:r>
            <a:r>
              <a:rPr lang="en-US" sz="2400" dirty="0"/>
              <a:t>. to train ; </a:t>
            </a:r>
            <a:r>
              <a:rPr lang="en-US" sz="2400" dirty="0" smtClean="0"/>
              <a:t>himself</a:t>
            </a:r>
          </a:p>
          <a:p>
            <a:endParaRPr lang="en-US" sz="2400" dirty="0" smtClean="0"/>
          </a:p>
          <a:p>
            <a:r>
              <a:rPr lang="en-US" altLang="zh-CN" sz="2400" dirty="0" smtClean="0"/>
              <a:t>5.</a:t>
            </a:r>
            <a:r>
              <a:rPr lang="en-US" sz="2400" dirty="0"/>
              <a:t> --</a:t>
            </a:r>
            <a:r>
              <a:rPr lang="en-US" sz="2400" u="sng" dirty="0"/>
              <a:t>      </a:t>
            </a:r>
            <a:r>
              <a:rPr lang="en-US" sz="2400" dirty="0"/>
              <a:t> people are interested in satellites.</a:t>
            </a:r>
            <a:endParaRPr lang="zh-CN" altLang="en-US" sz="2400" dirty="0"/>
          </a:p>
          <a:p>
            <a:r>
              <a:rPr lang="en-US" sz="2400" dirty="0" smtClean="0"/>
              <a:t>   A</a:t>
            </a:r>
            <a:r>
              <a:rPr lang="en-US" sz="2400" dirty="0"/>
              <a:t>. More and more  </a:t>
            </a:r>
            <a:r>
              <a:rPr lang="en-US" sz="2400" dirty="0" smtClean="0"/>
              <a:t>  B</a:t>
            </a:r>
            <a:r>
              <a:rPr lang="en-US" sz="2400" dirty="0"/>
              <a:t>. More or less  </a:t>
            </a:r>
            <a:endParaRPr lang="en-US" sz="2400" dirty="0" smtClean="0"/>
          </a:p>
          <a:p>
            <a:r>
              <a:rPr lang="en-US" sz="2400" dirty="0"/>
              <a:t> </a:t>
            </a:r>
            <a:r>
              <a:rPr lang="en-US" sz="2400" dirty="0" smtClean="0"/>
              <a:t>  C</a:t>
            </a:r>
            <a:r>
              <a:rPr lang="en-US" sz="2400" dirty="0"/>
              <a:t>. More and less   </a:t>
            </a:r>
            <a:r>
              <a:rPr lang="en-US" sz="2400" dirty="0" smtClean="0"/>
              <a:t>   D</a:t>
            </a:r>
            <a:r>
              <a:rPr lang="en-US" sz="2400" dirty="0"/>
              <a:t>. Less and </a:t>
            </a:r>
            <a:r>
              <a:rPr lang="en-US" sz="2400" dirty="0" smtClean="0"/>
              <a:t>more</a:t>
            </a:r>
          </a:p>
          <a:p>
            <a:pPr marL="342900" indent="-342900"/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lvl="0"/>
            <a:endParaRPr lang="zh-CN" altLang="en-US" dirty="0"/>
          </a:p>
          <a:p>
            <a:endParaRPr lang="zh-CN" altLang="en-US" dirty="0"/>
          </a:p>
        </p:txBody>
      </p:sp>
      <p:pic>
        <p:nvPicPr>
          <p:cNvPr id="8" name="图片 7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838200"/>
            <a:ext cx="609600" cy="707255"/>
          </a:xfrm>
          <a:prstGeom prst="rect">
            <a:avLst/>
          </a:prstGeom>
        </p:spPr>
      </p:pic>
      <p:pic>
        <p:nvPicPr>
          <p:cNvPr id="9" name="图片 8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981200"/>
            <a:ext cx="609600" cy="707255"/>
          </a:xfrm>
          <a:prstGeom prst="rect">
            <a:avLst/>
          </a:prstGeom>
        </p:spPr>
      </p:pic>
      <p:pic>
        <p:nvPicPr>
          <p:cNvPr id="10" name="图片 9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048000"/>
            <a:ext cx="609600" cy="707255"/>
          </a:xfrm>
          <a:prstGeom prst="rect">
            <a:avLst/>
          </a:prstGeom>
        </p:spPr>
      </p:pic>
      <p:pic>
        <p:nvPicPr>
          <p:cNvPr id="11" name="图片 10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4495800"/>
            <a:ext cx="609600" cy="707255"/>
          </a:xfrm>
          <a:prstGeom prst="rect">
            <a:avLst/>
          </a:prstGeom>
        </p:spPr>
      </p:pic>
      <p:pic>
        <p:nvPicPr>
          <p:cNvPr id="12" name="图片 11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5410200"/>
            <a:ext cx="609600" cy="70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fvfb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4410202"/>
            <a:ext cx="3505200" cy="24477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240566"/>
            <a:ext cx="8763000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6.</a:t>
            </a:r>
            <a:r>
              <a:rPr lang="en-US" sz="2400" dirty="0"/>
              <a:t> The old man lives </a:t>
            </a:r>
            <a:r>
              <a:rPr lang="en-US" sz="2400" u="sng" dirty="0"/>
              <a:t>          </a:t>
            </a:r>
            <a:r>
              <a:rPr lang="en-US" sz="2400" dirty="0"/>
              <a:t>, but he doesn’t feel </a:t>
            </a:r>
            <a:r>
              <a:rPr lang="en-US" sz="2400" u="sng" dirty="0"/>
              <a:t>      </a:t>
            </a:r>
            <a:r>
              <a:rPr lang="en-US" sz="2400" dirty="0"/>
              <a:t> .</a:t>
            </a:r>
            <a:endParaRPr lang="zh-CN" altLang="en-US" sz="2400" dirty="0"/>
          </a:p>
          <a:p>
            <a:r>
              <a:rPr lang="en-US" sz="2400" dirty="0" smtClean="0"/>
              <a:t>   A</a:t>
            </a:r>
            <a:r>
              <a:rPr lang="en-US" sz="2400" dirty="0"/>
              <a:t>. alone; alone   </a:t>
            </a:r>
            <a:r>
              <a:rPr lang="en-US" sz="2400" dirty="0" smtClean="0"/>
              <a:t>     B</a:t>
            </a:r>
            <a:r>
              <a:rPr lang="en-US" sz="2400" dirty="0"/>
              <a:t>. lonely; lonely   </a:t>
            </a:r>
            <a:endParaRPr lang="en-US" sz="2400" dirty="0" smtClean="0"/>
          </a:p>
          <a:p>
            <a:r>
              <a:rPr lang="en-US" sz="2400" dirty="0"/>
              <a:t> </a:t>
            </a:r>
            <a:r>
              <a:rPr lang="en-US" sz="2400" dirty="0" smtClean="0"/>
              <a:t>  C</a:t>
            </a:r>
            <a:r>
              <a:rPr lang="en-US" sz="2400" dirty="0"/>
              <a:t>. alone; lonely  </a:t>
            </a:r>
            <a:r>
              <a:rPr lang="en-US" sz="2400" dirty="0" smtClean="0"/>
              <a:t>     D</a:t>
            </a:r>
            <a:r>
              <a:rPr lang="en-US" sz="2400" dirty="0"/>
              <a:t>. lonely; </a:t>
            </a:r>
            <a:r>
              <a:rPr lang="en-US" sz="2400" dirty="0" smtClean="0"/>
              <a:t>alone</a:t>
            </a:r>
          </a:p>
          <a:p>
            <a:endParaRPr lang="en-US" sz="2400" dirty="0" smtClean="0"/>
          </a:p>
          <a:p>
            <a:r>
              <a:rPr lang="en-US" altLang="zh-CN" sz="2400" dirty="0" smtClean="0"/>
              <a:t>7.</a:t>
            </a:r>
            <a:r>
              <a:rPr lang="en-US" sz="2400" dirty="0"/>
              <a:t> The music </a:t>
            </a:r>
            <a:r>
              <a:rPr lang="en-US" sz="2400" u="sng" dirty="0"/>
              <a:t>      </a:t>
            </a:r>
            <a:r>
              <a:rPr lang="en-US" sz="2400" dirty="0"/>
              <a:t> wonderful.</a:t>
            </a:r>
            <a:endParaRPr lang="zh-CN" altLang="en-US" sz="2400" dirty="0"/>
          </a:p>
          <a:p>
            <a:r>
              <a:rPr lang="en-US" sz="2400" dirty="0" smtClean="0"/>
              <a:t>   A</a:t>
            </a:r>
            <a:r>
              <a:rPr lang="en-US" sz="2400" dirty="0"/>
              <a:t>. sounds    B. listens    C. listens to    D. </a:t>
            </a:r>
            <a:r>
              <a:rPr lang="en-US" sz="2400" dirty="0" smtClean="0"/>
              <a:t>hears</a:t>
            </a:r>
          </a:p>
          <a:p>
            <a:endParaRPr lang="en-US" sz="2400" dirty="0" smtClean="0"/>
          </a:p>
          <a:p>
            <a:r>
              <a:rPr lang="en-US" altLang="zh-CN" sz="2400" dirty="0" smtClean="0"/>
              <a:t>8.</a:t>
            </a:r>
            <a:r>
              <a:rPr lang="en-US" sz="2400" dirty="0"/>
              <a:t> If you want to </a:t>
            </a:r>
            <a:r>
              <a:rPr lang="en-US" sz="2400" u="sng" dirty="0"/>
              <a:t>       </a:t>
            </a:r>
            <a:r>
              <a:rPr lang="en-US" sz="2400" dirty="0"/>
              <a:t> your dream, you have to </a:t>
            </a:r>
            <a:r>
              <a:rPr lang="en-US" sz="2400" u="sng" dirty="0"/>
              <a:t>      </a:t>
            </a:r>
            <a:r>
              <a:rPr lang="en-US" sz="2400" dirty="0"/>
              <a:t> your best.</a:t>
            </a:r>
            <a:endParaRPr lang="zh-CN" altLang="en-US" sz="2400" dirty="0"/>
          </a:p>
          <a:p>
            <a:r>
              <a:rPr lang="en-US" sz="2400" dirty="0" smtClean="0"/>
              <a:t>   A</a:t>
            </a:r>
            <a:r>
              <a:rPr lang="en-US" sz="2400" dirty="0"/>
              <a:t>. getting; do   </a:t>
            </a:r>
            <a:r>
              <a:rPr lang="en-US" sz="2400" dirty="0" smtClean="0"/>
              <a:t>              B</a:t>
            </a:r>
            <a:r>
              <a:rPr lang="en-US" sz="2400" dirty="0"/>
              <a:t>. achieve; try   </a:t>
            </a:r>
            <a:endParaRPr lang="en-US" sz="2400" dirty="0" smtClean="0"/>
          </a:p>
          <a:p>
            <a:r>
              <a:rPr lang="en-US" sz="2400" dirty="0"/>
              <a:t> </a:t>
            </a:r>
            <a:r>
              <a:rPr lang="en-US" sz="2400" dirty="0" smtClean="0"/>
              <a:t>  C</a:t>
            </a:r>
            <a:r>
              <a:rPr lang="en-US" sz="2400" dirty="0"/>
              <a:t>. Come true; do   </a:t>
            </a:r>
            <a:r>
              <a:rPr lang="en-US" sz="2400" dirty="0" smtClean="0"/>
              <a:t>       D</a:t>
            </a:r>
            <a:r>
              <a:rPr lang="en-US" sz="2400" dirty="0"/>
              <a:t>. </a:t>
            </a:r>
            <a:r>
              <a:rPr lang="en-US" sz="2400" dirty="0" smtClean="0"/>
              <a:t>achieving</a:t>
            </a:r>
            <a:r>
              <a:rPr lang="en-US" sz="2400" dirty="0"/>
              <a:t>; </a:t>
            </a:r>
            <a:r>
              <a:rPr lang="en-US" sz="2400" dirty="0" smtClean="0"/>
              <a:t>try</a:t>
            </a:r>
          </a:p>
          <a:p>
            <a:endParaRPr lang="en-US" sz="2400" dirty="0" smtClean="0"/>
          </a:p>
          <a:p>
            <a:r>
              <a:rPr lang="en-US" altLang="zh-CN" sz="2400" dirty="0" smtClean="0"/>
              <a:t>9.</a:t>
            </a:r>
            <a:r>
              <a:rPr lang="en-US" sz="2400" dirty="0"/>
              <a:t> The meeting </a:t>
            </a:r>
            <a:r>
              <a:rPr lang="en-US" sz="2400" u="sng" dirty="0"/>
              <a:t>      </a:t>
            </a:r>
            <a:r>
              <a:rPr lang="en-US" sz="2400" dirty="0"/>
              <a:t> for 5 hours. It’s time </a:t>
            </a:r>
            <a:r>
              <a:rPr lang="en-US" sz="2400" u="sng" dirty="0"/>
              <a:t>      </a:t>
            </a:r>
            <a:r>
              <a:rPr lang="en-US" sz="2400" dirty="0"/>
              <a:t> supper.</a:t>
            </a:r>
            <a:endParaRPr lang="zh-CN" altLang="en-US" sz="2400" dirty="0"/>
          </a:p>
          <a:p>
            <a:pPr marL="342900" indent="-342900">
              <a:buAutoNum type="alphaUcPeriod"/>
            </a:pPr>
            <a:r>
              <a:rPr lang="en-US" sz="2400" dirty="0" smtClean="0"/>
              <a:t>spent</a:t>
            </a:r>
            <a:r>
              <a:rPr lang="en-US" sz="2400" dirty="0"/>
              <a:t>; for        B. took; of      C. </a:t>
            </a:r>
            <a:r>
              <a:rPr lang="en-US" sz="2400" dirty="0" err="1"/>
              <a:t>was;at</a:t>
            </a:r>
            <a:r>
              <a:rPr lang="en-US" sz="2400" dirty="0"/>
              <a:t>      D. lasted; </a:t>
            </a:r>
            <a:r>
              <a:rPr lang="en-US" sz="2400" dirty="0" smtClean="0"/>
              <a:t>for</a:t>
            </a:r>
          </a:p>
          <a:p>
            <a:pPr marL="342900" indent="-342900"/>
            <a:endParaRPr lang="en-US" sz="2400" dirty="0" smtClean="0"/>
          </a:p>
          <a:p>
            <a:r>
              <a:rPr lang="en-US" altLang="zh-CN" sz="2400" dirty="0" smtClean="0"/>
              <a:t>10.</a:t>
            </a:r>
            <a:r>
              <a:rPr lang="en-US" sz="2400" dirty="0"/>
              <a:t> </a:t>
            </a:r>
            <a:r>
              <a:rPr lang="en-US" sz="2400" dirty="0" smtClean="0"/>
              <a:t>Don’t </a:t>
            </a:r>
            <a:r>
              <a:rPr lang="en-US" sz="2400" dirty="0"/>
              <a:t>run </a:t>
            </a:r>
            <a:r>
              <a:rPr lang="en-US" sz="2400" u="sng" dirty="0"/>
              <a:t>     </a:t>
            </a:r>
            <a:r>
              <a:rPr lang="en-US" sz="2400" dirty="0"/>
              <a:t> the road.  It’s not </a:t>
            </a:r>
            <a:r>
              <a:rPr lang="en-US" sz="2400" u="sng" dirty="0"/>
              <a:t>      </a:t>
            </a:r>
            <a:r>
              <a:rPr lang="en-US" sz="2400" dirty="0"/>
              <a:t>.</a:t>
            </a:r>
            <a:endParaRPr lang="zh-CN" altLang="en-US" sz="2400" dirty="0"/>
          </a:p>
          <a:p>
            <a:r>
              <a:rPr lang="en-US" sz="2400" dirty="0" err="1"/>
              <a:t>A.cross</a:t>
            </a:r>
            <a:r>
              <a:rPr lang="en-US" sz="2400" dirty="0"/>
              <a:t> ; safe    </a:t>
            </a:r>
            <a:r>
              <a:rPr lang="en-US" sz="2400" dirty="0" smtClean="0"/>
              <a:t>       B</a:t>
            </a:r>
            <a:r>
              <a:rPr lang="en-US" sz="2400" dirty="0"/>
              <a:t>. across ; safe   </a:t>
            </a:r>
            <a:endParaRPr lang="en-US" sz="2400" dirty="0" smtClean="0"/>
          </a:p>
          <a:p>
            <a:r>
              <a:rPr lang="en-US" sz="2400" dirty="0" smtClean="0"/>
              <a:t>C</a:t>
            </a:r>
            <a:r>
              <a:rPr lang="en-US" sz="2400" dirty="0"/>
              <a:t>. cross ; safely    </a:t>
            </a:r>
            <a:r>
              <a:rPr lang="en-US" sz="2400" dirty="0" smtClean="0"/>
              <a:t>   D</a:t>
            </a:r>
            <a:r>
              <a:rPr lang="en-US" sz="2400" dirty="0"/>
              <a:t>. across ; safely</a:t>
            </a:r>
            <a:endParaRPr lang="zh-CN" altLang="en-US" sz="2400" dirty="0"/>
          </a:p>
          <a:p>
            <a:pPr marL="342900" indent="-342900"/>
            <a:endParaRPr lang="zh-CN" altLang="en-US" sz="2400" dirty="0"/>
          </a:p>
          <a:p>
            <a:endParaRPr lang="zh-CN" altLang="en-US" sz="2400" dirty="0"/>
          </a:p>
          <a:p>
            <a:endParaRPr lang="zh-CN" altLang="en-US" dirty="0"/>
          </a:p>
          <a:p>
            <a:endParaRPr lang="zh-CN" altLang="en-US" dirty="0"/>
          </a:p>
          <a:p>
            <a:pPr lvl="0"/>
            <a:endParaRPr lang="zh-CN" altLang="en-US" dirty="0"/>
          </a:p>
          <a:p>
            <a:endParaRPr lang="zh-CN" altLang="en-US" dirty="0"/>
          </a:p>
        </p:txBody>
      </p:sp>
      <p:pic>
        <p:nvPicPr>
          <p:cNvPr id="8" name="图片 7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990600"/>
            <a:ext cx="523875" cy="607797"/>
          </a:xfrm>
          <a:prstGeom prst="rect">
            <a:avLst/>
          </a:prstGeom>
        </p:spPr>
      </p:pic>
      <p:pic>
        <p:nvPicPr>
          <p:cNvPr id="6" name="图片 5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981200"/>
            <a:ext cx="609600" cy="707255"/>
          </a:xfrm>
          <a:prstGeom prst="rect">
            <a:avLst/>
          </a:prstGeom>
        </p:spPr>
      </p:pic>
      <p:pic>
        <p:nvPicPr>
          <p:cNvPr id="7" name="图片 6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2895600"/>
            <a:ext cx="609600" cy="707255"/>
          </a:xfrm>
          <a:prstGeom prst="rect">
            <a:avLst/>
          </a:prstGeom>
        </p:spPr>
      </p:pic>
      <p:pic>
        <p:nvPicPr>
          <p:cNvPr id="9" name="图片 8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4572000"/>
            <a:ext cx="609600" cy="707255"/>
          </a:xfrm>
          <a:prstGeom prst="rect">
            <a:avLst/>
          </a:prstGeom>
        </p:spPr>
      </p:pic>
      <p:pic>
        <p:nvPicPr>
          <p:cNvPr id="10" name="图片 9" descr="7b9453cdea32b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5486400"/>
            <a:ext cx="609600" cy="70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fvfb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990600"/>
            <a:ext cx="3505200" cy="24477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81200" y="76200"/>
            <a:ext cx="632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lively     adj. </a:t>
            </a:r>
            <a:r>
              <a:rPr lang="zh-CN" altLang="en-US" sz="3200" b="1" dirty="0" smtClean="0"/>
              <a:t>生动的，活泼的</a:t>
            </a:r>
            <a:r>
              <a:rPr lang="en-US" altLang="zh-CN" sz="3200" b="1" dirty="0" smtClean="0"/>
              <a:t>(livelier, liveliest)    </a:t>
            </a:r>
            <a:endParaRPr lang="zh-CN" altLang="en-US" sz="3200" b="1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28600" y="1295400"/>
            <a:ext cx="7693025" cy="1676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Kitty is </a:t>
            </a:r>
            <a:r>
              <a:rPr kumimoji="0" lang="en-US" altLang="zh-CN" sz="32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lively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girl.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A.an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active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B.a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lonely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kern="0" dirty="0">
                <a:latin typeface="+mn-lt"/>
                <a:ea typeface="+mn-ea"/>
              </a:rPr>
              <a:t> </a:t>
            </a:r>
            <a:r>
              <a:rPr lang="en-US" altLang="zh-CN" sz="3200" kern="0" dirty="0" smtClean="0">
                <a:latin typeface="+mn-lt"/>
                <a:ea typeface="+mn-ea"/>
              </a:rPr>
              <a:t>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C.a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friendly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D.a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sad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笑脸 6"/>
          <p:cNvSpPr/>
          <p:nvPr/>
        </p:nvSpPr>
        <p:spPr>
          <a:xfrm>
            <a:off x="685800" y="1981200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28624" y="3529548"/>
            <a:ext cx="82867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考点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live       v. </a:t>
            </a:r>
            <a:r>
              <a:rPr lang="zh-CN" altLang="en-US" sz="2400" dirty="0" smtClean="0"/>
              <a:t>居住  </a:t>
            </a:r>
            <a:r>
              <a:rPr lang="en-US" altLang="zh-CN" sz="2400" dirty="0" smtClean="0"/>
              <a:t>live in Shenzhen</a:t>
            </a:r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adj.</a:t>
            </a:r>
            <a:r>
              <a:rPr lang="zh-CN" altLang="en-US" sz="2400" dirty="0" smtClean="0"/>
              <a:t>活着的，实况转播的。</a:t>
            </a:r>
            <a:r>
              <a:rPr lang="en-US" altLang="zh-CN" sz="2400" dirty="0" smtClean="0"/>
              <a:t>a live fish </a:t>
            </a:r>
            <a:r>
              <a:rPr lang="zh-CN" altLang="en-US" sz="2400" dirty="0" smtClean="0"/>
              <a:t>名词前，指物不指人。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alive  adj. </a:t>
            </a:r>
            <a:r>
              <a:rPr lang="zh-CN" altLang="en-US" sz="2400" dirty="0" smtClean="0"/>
              <a:t>活着的 </a:t>
            </a:r>
            <a:r>
              <a:rPr lang="en-US" altLang="zh-CN" sz="2400" dirty="0" smtClean="0"/>
              <a:t>keep the fish alive </a:t>
            </a:r>
            <a:r>
              <a:rPr lang="zh-CN" altLang="en-US" sz="2400" dirty="0" smtClean="0"/>
              <a:t>位于名词后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可指人指物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living  adj.</a:t>
            </a:r>
            <a:r>
              <a:rPr lang="zh-CN" altLang="en-US" sz="2400" dirty="0" smtClean="0"/>
              <a:t>活着的。指人指物。</a:t>
            </a:r>
            <a:r>
              <a:rPr lang="en-US" altLang="zh-CN" sz="2400" dirty="0" smtClean="0"/>
              <a:t>a living man</a:t>
            </a:r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lively   adj. </a:t>
            </a:r>
            <a:r>
              <a:rPr lang="zh-CN" altLang="en-US" sz="2400" dirty="0" smtClean="0"/>
              <a:t>生动活泼的</a:t>
            </a:r>
            <a:r>
              <a:rPr lang="en-US" altLang="zh-CN" sz="2400" dirty="0" smtClean="0"/>
              <a:t>=active</a:t>
            </a:r>
            <a:r>
              <a:rPr lang="zh-CN" altLang="en-US" sz="2400" dirty="0" smtClean="0"/>
              <a:t>；充满生机的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</a:t>
            </a:r>
            <a:r>
              <a:rPr lang="zh-CN" altLang="en-US" sz="2400" dirty="0" smtClean="0"/>
              <a:t>位于名词前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可指人指物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          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152400"/>
            <a:ext cx="1676400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omic Sans MS" pitchFamily="66" charset="0"/>
              </a:rPr>
              <a:t>Main </a:t>
            </a:r>
            <a:r>
              <a:rPr lang="en-US" altLang="zh-CN" sz="2000" b="1" dirty="0" smtClean="0">
                <a:latin typeface="Comic Sans MS" pitchFamily="66" charset="0"/>
              </a:rPr>
              <a:t>words</a:t>
            </a:r>
            <a:endParaRPr lang="zh-CN" alt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vbfd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3843968"/>
            <a:ext cx="3505200" cy="3014032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1" y="1600200"/>
            <a:ext cx="6858000" cy="37242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After a long walk, I came back home </a:t>
            </a:r>
            <a:r>
              <a:rPr kumimoji="0" lang="en-US" altLang="zh-CN" sz="32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last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A.finally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B.at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noon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kern="0" dirty="0">
                <a:latin typeface="+mn-lt"/>
                <a:ea typeface="+mn-ea"/>
              </a:rPr>
              <a:t> </a:t>
            </a:r>
            <a:r>
              <a:rPr lang="en-US" altLang="zh-CN" sz="3200" kern="0" dirty="0" smtClean="0">
                <a:latin typeface="+mn-lt"/>
                <a:ea typeface="+mn-ea"/>
              </a:rPr>
              <a:t>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C.lastly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D.usually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The cartoon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film____for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over 50 years.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A.has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lasted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B.last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kern="0" dirty="0">
                <a:latin typeface="+mn-lt"/>
                <a:ea typeface="+mn-ea"/>
              </a:rPr>
              <a:t> </a:t>
            </a:r>
            <a:r>
              <a:rPr lang="en-US" altLang="zh-CN" sz="3200" kern="0" dirty="0" smtClean="0">
                <a:latin typeface="+mn-lt"/>
                <a:ea typeface="+mn-ea"/>
              </a:rPr>
              <a:t>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C.lasted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D.lasts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457200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last     v. </a:t>
            </a:r>
            <a:r>
              <a:rPr lang="zh-CN" altLang="en-US" sz="3200" b="1" dirty="0" smtClean="0"/>
              <a:t>持续  </a:t>
            </a:r>
            <a:r>
              <a:rPr lang="en-US" altLang="zh-CN" sz="3200" b="1" dirty="0" smtClean="0"/>
              <a:t>adj.</a:t>
            </a:r>
            <a:r>
              <a:rPr lang="zh-CN" altLang="en-US" sz="3200" b="1" dirty="0" smtClean="0"/>
              <a:t>上一个的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最终的</a:t>
            </a:r>
            <a:endParaRPr lang="zh-CN" altLang="en-US" sz="3200" b="1" dirty="0"/>
          </a:p>
        </p:txBody>
      </p:sp>
      <p:sp>
        <p:nvSpPr>
          <p:cNvPr id="7" name="笑脸 6"/>
          <p:cNvSpPr/>
          <p:nvPr/>
        </p:nvSpPr>
        <p:spPr>
          <a:xfrm>
            <a:off x="1143000" y="2667000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笑脸 7"/>
          <p:cNvSpPr/>
          <p:nvPr/>
        </p:nvSpPr>
        <p:spPr>
          <a:xfrm>
            <a:off x="1066800" y="4953000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90546" y="6243935"/>
            <a:ext cx="77438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/>
              <a:t>考点</a:t>
            </a:r>
            <a:r>
              <a:rPr lang="en-US" altLang="zh-CN" sz="2400" dirty="0" smtClean="0"/>
              <a:t>: </a:t>
            </a:r>
            <a:r>
              <a:rPr lang="en-US" altLang="zh-CN" sz="2400" dirty="0" smtClean="0"/>
              <a:t>last </a:t>
            </a:r>
            <a:r>
              <a:rPr lang="en-US" altLang="zh-CN" sz="2400" dirty="0" smtClean="0"/>
              <a:t>for </a:t>
            </a:r>
            <a:r>
              <a:rPr lang="zh-CN" altLang="en-US" sz="2400" dirty="0" smtClean="0"/>
              <a:t>持续了，后接时间段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cvdvb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3781425"/>
            <a:ext cx="4323056" cy="30765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3000" y="457200"/>
            <a:ext cx="670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achieve</a:t>
            </a:r>
            <a:r>
              <a:rPr lang="en-US" altLang="zh-CN" sz="3200" b="1" dirty="0" smtClean="0"/>
              <a:t>     v. </a:t>
            </a:r>
            <a:r>
              <a:rPr lang="zh-CN" altLang="en-US" sz="3200" b="1" dirty="0" smtClean="0"/>
              <a:t>达到</a:t>
            </a:r>
            <a:r>
              <a:rPr lang="en-US" altLang="zh-CN" sz="3200" b="1" dirty="0" smtClean="0"/>
              <a:t>(</a:t>
            </a:r>
            <a:r>
              <a:rPr lang="en-US" sz="3200" b="1" dirty="0" smtClean="0"/>
              <a:t>achieves</a:t>
            </a:r>
            <a:r>
              <a:rPr lang="zh-CN" altLang="en-US" sz="3200" b="1" dirty="0"/>
              <a:t>、</a:t>
            </a:r>
            <a:r>
              <a:rPr lang="en-US" sz="3200" b="1" dirty="0"/>
              <a:t>achieving</a:t>
            </a:r>
            <a:r>
              <a:rPr lang="zh-CN" altLang="en-US" sz="3200" b="1" dirty="0"/>
              <a:t>、</a:t>
            </a:r>
            <a:r>
              <a:rPr lang="en-US" sz="3200" b="1" dirty="0"/>
              <a:t>achieved</a:t>
            </a:r>
            <a:r>
              <a:rPr lang="zh-CN" altLang="en-US" sz="3200" b="1" dirty="0"/>
              <a:t>、</a:t>
            </a:r>
            <a:r>
              <a:rPr lang="en-US" sz="3200" b="1" dirty="0" smtClean="0"/>
              <a:t>achieved</a:t>
            </a:r>
            <a:r>
              <a:rPr lang="en-US" altLang="zh-CN" sz="3200" b="1" dirty="0" smtClean="0"/>
              <a:t>)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981200"/>
            <a:ext cx="6324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1.You </a:t>
            </a:r>
            <a:r>
              <a:rPr lang="en-US" sz="2400" dirty="0"/>
              <a:t>must work hard </a:t>
            </a:r>
            <a:r>
              <a:rPr lang="en-US" sz="2400" dirty="0" smtClean="0"/>
              <a:t>to ________ (achieve) </a:t>
            </a:r>
            <a:r>
              <a:rPr lang="en-US" sz="2400" dirty="0"/>
              <a:t>all your goals</a:t>
            </a:r>
            <a:r>
              <a:rPr lang="en-US" sz="2400" dirty="0" smtClean="0"/>
              <a:t>.</a:t>
            </a:r>
          </a:p>
          <a:p>
            <a:endParaRPr lang="en-US" altLang="zh-CN" sz="2400" dirty="0"/>
          </a:p>
          <a:p>
            <a:r>
              <a:rPr lang="en-US" altLang="zh-CN" sz="2400" dirty="0" smtClean="0"/>
              <a:t>2.This is his greatest_______(achieve) in all his life.</a:t>
            </a:r>
            <a:endParaRPr lang="zh-CN" altLang="en-US" sz="2400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57200" y="4953000"/>
            <a:ext cx="77438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/>
              <a:t>考点</a:t>
            </a:r>
            <a:r>
              <a:rPr lang="en-US" altLang="zh-CN" sz="2400" dirty="0" smtClean="0"/>
              <a:t>: </a:t>
            </a:r>
            <a:r>
              <a:rPr lang="en-US" sz="2400" dirty="0" smtClean="0"/>
              <a:t>achievement       </a:t>
            </a:r>
            <a:r>
              <a:rPr lang="en-US" altLang="zh-CN" sz="2400" dirty="0" smtClean="0"/>
              <a:t>n.</a:t>
            </a:r>
            <a:r>
              <a:rPr lang="zh-CN" altLang="en-US" sz="2400" dirty="0" smtClean="0"/>
              <a:t>“成就，成绩”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,jm,j,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4233672"/>
            <a:ext cx="3200400" cy="26243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62200" y="228600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through</a:t>
            </a:r>
            <a:r>
              <a:rPr lang="en-US" altLang="zh-CN" sz="3200" b="1" dirty="0" smtClean="0"/>
              <a:t>     prep.</a:t>
            </a:r>
            <a:r>
              <a:rPr lang="zh-CN" altLang="en-US" sz="3200" b="1" dirty="0" smtClean="0"/>
              <a:t>通过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066800"/>
            <a:ext cx="7543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1.The</a:t>
            </a:r>
            <a:r>
              <a:rPr lang="en-US" sz="3200" dirty="0"/>
              <a:t> two friends were walking </a:t>
            </a:r>
            <a:r>
              <a:rPr lang="en-US" sz="3200" dirty="0" smtClean="0"/>
              <a:t>_______ the</a:t>
            </a:r>
            <a:r>
              <a:rPr lang="en-US" sz="3200" dirty="0"/>
              <a:t> forest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2.Go</a:t>
            </a:r>
            <a:r>
              <a:rPr lang="en-US" sz="3200" dirty="0"/>
              <a:t> </a:t>
            </a:r>
            <a:r>
              <a:rPr lang="en-US" sz="3200" dirty="0" smtClean="0"/>
              <a:t>_____</a:t>
            </a:r>
            <a:r>
              <a:rPr lang="en-US" sz="3200" dirty="0"/>
              <a:t> the road , you will find the post office on your left</a:t>
            </a:r>
            <a:r>
              <a:rPr lang="en-US" sz="3200" dirty="0" smtClean="0"/>
              <a:t>.</a:t>
            </a:r>
          </a:p>
          <a:p>
            <a:r>
              <a:rPr lang="en-US" altLang="zh-CN" sz="3200" dirty="0" smtClean="0"/>
              <a:t>3.</a:t>
            </a:r>
            <a:r>
              <a:rPr lang="en-US" sz="3200" dirty="0"/>
              <a:t> Be careful when you </a:t>
            </a:r>
            <a:r>
              <a:rPr lang="en-US" sz="3200" dirty="0" smtClean="0"/>
              <a:t>_____</a:t>
            </a:r>
            <a:r>
              <a:rPr lang="en-US" sz="3200" dirty="0"/>
              <a:t> the street.</a:t>
            </a:r>
            <a:endParaRPr lang="zh-CN" altLang="en-US" sz="3200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85800" y="3810000"/>
            <a:ext cx="774385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/>
              <a:t>考点</a:t>
            </a:r>
            <a:r>
              <a:rPr lang="en-US" altLang="zh-CN" sz="2400" dirty="0" smtClean="0"/>
              <a:t>: </a:t>
            </a:r>
            <a:r>
              <a:rPr lang="en-US" sz="2400" b="1" dirty="0"/>
              <a:t>cross </a:t>
            </a:r>
            <a:r>
              <a:rPr lang="zh-CN" altLang="en-US" sz="2400" dirty="0"/>
              <a:t>作</a:t>
            </a:r>
            <a:r>
              <a:rPr lang="zh-CN" altLang="en-US" sz="2400" b="1" dirty="0"/>
              <a:t>动词</a:t>
            </a:r>
            <a:r>
              <a:rPr lang="zh-CN" altLang="en-US" sz="2400" dirty="0"/>
              <a:t>用，</a:t>
            </a:r>
            <a:r>
              <a:rPr lang="en-US" sz="2400" dirty="0"/>
              <a:t>“</a:t>
            </a:r>
            <a:r>
              <a:rPr lang="zh-CN" altLang="en-US" sz="2400" dirty="0"/>
              <a:t>穿过，越过</a:t>
            </a:r>
            <a:r>
              <a:rPr lang="en-US" sz="2400" dirty="0"/>
              <a:t>”</a:t>
            </a:r>
            <a:r>
              <a:rPr lang="zh-CN" altLang="en-US" sz="2400" dirty="0"/>
              <a:t>的意思。主要表示在物体表面上横穿。如横过马路、过桥、过河等，与</a:t>
            </a:r>
            <a:r>
              <a:rPr lang="en-US" sz="2400" dirty="0"/>
              <a:t>go across</a:t>
            </a:r>
            <a:r>
              <a:rPr lang="zh-CN" altLang="en-US" sz="2400" dirty="0"/>
              <a:t>同义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sz="2400" b="1" dirty="0"/>
              <a:t>across</a:t>
            </a:r>
            <a:r>
              <a:rPr lang="zh-CN" altLang="en-US" sz="2400" dirty="0"/>
              <a:t>是</a:t>
            </a:r>
            <a:r>
              <a:rPr lang="zh-CN" altLang="en-US" sz="2400" b="1" dirty="0"/>
              <a:t>介词</a:t>
            </a:r>
            <a:r>
              <a:rPr lang="zh-CN" altLang="en-US" sz="2400" dirty="0"/>
              <a:t>，有</a:t>
            </a:r>
            <a:r>
              <a:rPr lang="en-US" sz="2400" dirty="0"/>
              <a:t>“</a:t>
            </a:r>
            <a:r>
              <a:rPr lang="zh-CN" altLang="en-US" sz="2400" dirty="0"/>
              <a:t>横跨，横穿，穿越</a:t>
            </a:r>
            <a:r>
              <a:rPr lang="en-US" sz="2400" dirty="0"/>
              <a:t>”</a:t>
            </a:r>
            <a:r>
              <a:rPr lang="zh-CN" altLang="en-US" sz="2400" dirty="0"/>
              <a:t>之意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sz="2400" b="1" dirty="0"/>
              <a:t>through</a:t>
            </a:r>
            <a:r>
              <a:rPr lang="zh-CN" altLang="en-US" sz="2400" dirty="0"/>
              <a:t>是</a:t>
            </a:r>
            <a:r>
              <a:rPr lang="zh-CN" altLang="en-US" sz="2400" b="1" dirty="0"/>
              <a:t>介词</a:t>
            </a:r>
            <a:r>
              <a:rPr lang="zh-CN" altLang="en-US" sz="2400" dirty="0"/>
              <a:t>，</a:t>
            </a:r>
            <a:r>
              <a:rPr lang="en-US" sz="2400" dirty="0"/>
              <a:t>“</a:t>
            </a:r>
            <a:r>
              <a:rPr lang="zh-CN" altLang="en-US" sz="2400" dirty="0"/>
              <a:t>在</a:t>
            </a:r>
            <a:r>
              <a:rPr lang="en-US" sz="2400" dirty="0"/>
              <a:t>...</a:t>
            </a:r>
            <a:r>
              <a:rPr lang="zh-CN" altLang="en-US" sz="2400" dirty="0"/>
              <a:t>之中，透过</a:t>
            </a:r>
            <a:r>
              <a:rPr lang="en-US" sz="2400" dirty="0"/>
              <a:t>”</a:t>
            </a:r>
            <a:r>
              <a:rPr lang="zh-CN" altLang="en-US" sz="2400" dirty="0"/>
              <a:t>的意思，常与</a:t>
            </a:r>
            <a:r>
              <a:rPr lang="en-US" sz="2400" dirty="0"/>
              <a:t>go, walk</a:t>
            </a:r>
            <a:r>
              <a:rPr lang="zh-CN" altLang="en-US" sz="2400" dirty="0"/>
              <a:t>等动词连用，表示</a:t>
            </a:r>
            <a:r>
              <a:rPr lang="en-US" sz="2400" dirty="0"/>
              <a:t>“</a:t>
            </a:r>
            <a:r>
              <a:rPr lang="zh-CN" altLang="en-US" sz="2400" dirty="0"/>
              <a:t>穿越，横穿</a:t>
            </a:r>
            <a:r>
              <a:rPr lang="en-US" sz="2400" dirty="0"/>
              <a:t>”</a:t>
            </a:r>
            <a:r>
              <a:rPr lang="zh-CN" altLang="en-US" sz="2400" dirty="0"/>
              <a:t>等意思。主要表示从物体内部穿过。如穿过森林、隧洞等。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,jm,j,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4233672"/>
            <a:ext cx="3200400" cy="26243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33600" y="381000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through</a:t>
            </a:r>
            <a:r>
              <a:rPr lang="en-US" altLang="zh-CN" sz="3200" b="1" dirty="0" smtClean="0"/>
              <a:t>     prep.</a:t>
            </a:r>
            <a:r>
              <a:rPr lang="zh-CN" altLang="en-US" sz="3200" b="1" dirty="0" smtClean="0"/>
              <a:t>通过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1752600"/>
            <a:ext cx="8001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♫</a:t>
            </a:r>
            <a:r>
              <a:rPr lang="zh-CN" altLang="en-US" sz="3200" b="1" dirty="0"/>
              <a:t>常用短语辨析</a:t>
            </a:r>
            <a:r>
              <a:rPr lang="zh-CN" altLang="en-US" sz="3200" b="1" dirty="0" smtClean="0"/>
              <a:t>：</a:t>
            </a:r>
            <a:endParaRPr lang="en-US" altLang="zh-CN" sz="3200" b="1" dirty="0" smtClean="0"/>
          </a:p>
          <a:p>
            <a:r>
              <a:rPr lang="en-US" sz="3200" dirty="0" smtClean="0"/>
              <a:t>  </a:t>
            </a:r>
          </a:p>
          <a:p>
            <a:r>
              <a:rPr lang="en-US" sz="3200" dirty="0" smtClean="0"/>
              <a:t>  go </a:t>
            </a:r>
            <a:r>
              <a:rPr lang="en-US" sz="3200" dirty="0"/>
              <a:t>through  </a:t>
            </a:r>
            <a:r>
              <a:rPr lang="zh-CN" altLang="en-US" sz="3200" dirty="0" smtClean="0"/>
              <a:t>遭受</a:t>
            </a:r>
            <a:endParaRPr lang="zh-CN" altLang="en-US" sz="3200" dirty="0"/>
          </a:p>
          <a:p>
            <a:r>
              <a:rPr lang="en-US" sz="3200" dirty="0"/>
              <a:t>  get through </a:t>
            </a:r>
            <a:r>
              <a:rPr lang="zh-CN" altLang="en-US" sz="3200" dirty="0"/>
              <a:t>完成，使</a:t>
            </a:r>
            <a:r>
              <a:rPr lang="zh-CN" altLang="en-US" sz="3200" dirty="0" smtClean="0"/>
              <a:t>理解</a:t>
            </a:r>
            <a:endParaRPr lang="zh-CN" altLang="en-US" sz="3200" dirty="0"/>
          </a:p>
          <a:p>
            <a:r>
              <a:rPr lang="en-US" sz="3200" dirty="0"/>
              <a:t>  look through </a:t>
            </a:r>
            <a:r>
              <a:rPr lang="zh-CN" altLang="en-US" sz="3200" dirty="0" smtClean="0"/>
              <a:t>浏览</a:t>
            </a:r>
            <a:endParaRPr lang="zh-CN" altLang="en-US" sz="3200" dirty="0"/>
          </a:p>
          <a:p>
            <a:r>
              <a:rPr lang="en-US" sz="3200" dirty="0"/>
              <a:t>  live through</a:t>
            </a:r>
            <a:r>
              <a:rPr lang="zh-CN" altLang="en-US" sz="3200" dirty="0"/>
              <a:t>经历</a:t>
            </a:r>
            <a:r>
              <a:rPr lang="en-US" sz="3200" dirty="0"/>
              <a:t>...</a:t>
            </a:r>
            <a:r>
              <a:rPr lang="zh-CN" altLang="en-US" sz="3200" dirty="0"/>
              <a:t>而</a:t>
            </a:r>
            <a:r>
              <a:rPr lang="zh-CN" altLang="en-US" sz="3200" dirty="0" smtClean="0"/>
              <a:t>幸存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nmnm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895600"/>
            <a:ext cx="5715000" cy="3962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71600" y="228600"/>
            <a:ext cx="7239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               host     v.</a:t>
            </a:r>
            <a:r>
              <a:rPr lang="zh-CN" altLang="en-US" sz="3200" b="1" dirty="0" smtClean="0"/>
              <a:t>主持</a:t>
            </a:r>
            <a:endParaRPr lang="en-US" altLang="zh-CN" sz="3200" b="1" dirty="0" smtClean="0"/>
          </a:p>
          <a:p>
            <a:r>
              <a:rPr lang="en-US" sz="3200" b="1" dirty="0" smtClean="0"/>
              <a:t>(</a:t>
            </a:r>
            <a:r>
              <a:rPr lang="en-US" sz="3200" b="1" dirty="0"/>
              <a:t>hosts</a:t>
            </a:r>
            <a:r>
              <a:rPr lang="zh-CN" altLang="en-US" sz="3200" b="1" dirty="0"/>
              <a:t>、</a:t>
            </a:r>
            <a:r>
              <a:rPr lang="en-US" sz="3200" b="1" dirty="0"/>
              <a:t>hosting</a:t>
            </a:r>
            <a:r>
              <a:rPr lang="zh-CN" altLang="en-US" sz="3200" b="1" dirty="0"/>
              <a:t>、</a:t>
            </a:r>
            <a:r>
              <a:rPr lang="en-US" sz="3200" b="1" dirty="0"/>
              <a:t>hosted</a:t>
            </a:r>
            <a:r>
              <a:rPr lang="zh-CN" altLang="en-US" sz="3200" b="1" dirty="0"/>
              <a:t>、</a:t>
            </a:r>
            <a:r>
              <a:rPr lang="en-US" sz="3200" b="1" dirty="0"/>
              <a:t>hosted</a:t>
            </a:r>
            <a:r>
              <a:rPr lang="en-US" sz="3200" b="1" dirty="0" smtClean="0"/>
              <a:t>) </a:t>
            </a:r>
          </a:p>
          <a:p>
            <a:r>
              <a:rPr lang="en-US" sz="3200" b="1" dirty="0"/>
              <a:t> </a:t>
            </a:r>
            <a:r>
              <a:rPr lang="en-US" sz="3200" b="1" dirty="0" smtClean="0"/>
              <a:t>                           n.</a:t>
            </a:r>
            <a:r>
              <a:rPr lang="zh-CN" altLang="en-US" sz="3200" b="1" dirty="0" smtClean="0"/>
              <a:t>主人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2057400"/>
            <a:ext cx="7162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1.Tonight </a:t>
            </a:r>
            <a:r>
              <a:rPr lang="en-US" sz="3200" dirty="0"/>
              <a:t>she </a:t>
            </a:r>
            <a:r>
              <a:rPr lang="en-US" sz="3200" dirty="0" smtClean="0"/>
              <a:t>________ </a:t>
            </a:r>
            <a:r>
              <a:rPr lang="en-US" sz="3200" dirty="0"/>
              <a:t>a ball for 300 guests</a:t>
            </a:r>
            <a:r>
              <a:rPr lang="en-US" sz="3200" dirty="0" smtClean="0"/>
              <a:t>.</a:t>
            </a:r>
          </a:p>
          <a:p>
            <a:endParaRPr lang="en-US" altLang="zh-CN" sz="3200" dirty="0"/>
          </a:p>
          <a:p>
            <a:r>
              <a:rPr lang="en-US" altLang="zh-CN" sz="3200" dirty="0" smtClean="0"/>
              <a:t>2.</a:t>
            </a:r>
            <a:r>
              <a:rPr lang="zh-CN" altLang="en-US" sz="3200" dirty="0"/>
              <a:t>谁将主持这场比赛？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bnbmhnm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3895788"/>
            <a:ext cx="2438400" cy="29622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38200" y="381000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                decide</a:t>
            </a:r>
            <a:r>
              <a:rPr lang="en-US" altLang="zh-CN" sz="3200" b="1" dirty="0" smtClean="0"/>
              <a:t>     v.</a:t>
            </a:r>
            <a:r>
              <a:rPr lang="zh-CN" altLang="en-US" sz="3200" b="1" dirty="0" smtClean="0"/>
              <a:t>决定</a:t>
            </a:r>
            <a:endParaRPr lang="en-US" altLang="zh-CN" sz="3200" b="1" dirty="0" smtClean="0"/>
          </a:p>
          <a:p>
            <a:r>
              <a:rPr lang="en-US" sz="3200" b="1" dirty="0" smtClean="0"/>
              <a:t>(</a:t>
            </a:r>
            <a:r>
              <a:rPr lang="en-US" sz="3200" b="1" dirty="0"/>
              <a:t>decides</a:t>
            </a:r>
            <a:r>
              <a:rPr lang="zh-CN" altLang="en-US" sz="3200" b="1" dirty="0"/>
              <a:t>、</a:t>
            </a:r>
            <a:r>
              <a:rPr lang="en-US" sz="3200" b="1" dirty="0"/>
              <a:t>deciding</a:t>
            </a:r>
            <a:r>
              <a:rPr lang="zh-CN" altLang="en-US" sz="3200" b="1" dirty="0"/>
              <a:t>、</a:t>
            </a:r>
            <a:r>
              <a:rPr lang="en-US" sz="3200" b="1" dirty="0"/>
              <a:t>decided</a:t>
            </a:r>
            <a:r>
              <a:rPr lang="zh-CN" altLang="en-US" sz="3200" b="1" dirty="0"/>
              <a:t>、</a:t>
            </a:r>
            <a:r>
              <a:rPr lang="en-US" sz="3200" b="1" dirty="0"/>
              <a:t>decided</a:t>
            </a:r>
            <a:r>
              <a:rPr lang="en-US" sz="3200" b="1" dirty="0" smtClean="0"/>
              <a:t>)</a:t>
            </a: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               </a:t>
            </a:r>
            <a:r>
              <a:rPr lang="en-US" altLang="zh-CN" sz="3200" b="1" dirty="0" err="1" smtClean="0"/>
              <a:t>n.decision</a:t>
            </a:r>
            <a:endParaRPr lang="zh-CN" altLang="en-US" sz="3200" b="1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09600" y="2286000"/>
            <a:ext cx="8001000" cy="163830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decided _____(study) hard from now on.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She</a:t>
            </a:r>
            <a:r>
              <a:rPr kumimoji="0" lang="en-US" altLang="zh-CN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finally made a _____(decide). 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62000" y="3733800"/>
            <a:ext cx="774385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考点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decide     v. </a:t>
            </a:r>
            <a:r>
              <a:rPr lang="zh-CN" altLang="en-US" sz="2400" dirty="0" smtClean="0"/>
              <a:t>决定做。。。  </a:t>
            </a:r>
            <a:r>
              <a:rPr lang="en-US" altLang="zh-CN" sz="2400" dirty="0" smtClean="0"/>
              <a:t>decide to do </a:t>
            </a:r>
            <a:r>
              <a:rPr lang="en-US" altLang="zh-CN" sz="2400" dirty="0" err="1" smtClean="0"/>
              <a:t>sth</a:t>
            </a:r>
            <a:r>
              <a:rPr lang="en-US" altLang="zh-CN" sz="2400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make a decision </a:t>
            </a:r>
            <a:r>
              <a:rPr lang="zh-CN" altLang="en-US" sz="2400" dirty="0"/>
              <a:t>下决心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n mn,j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0401" y="3895725"/>
            <a:ext cx="3773599" cy="2962275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9600" y="533400"/>
            <a:ext cx="8305800" cy="17859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I____(use)to get up early in the morning.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Jack____every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week.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A.used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going swimming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B.used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go swimming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C.use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go swimming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D.uses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go swimming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04800" y="4267200"/>
            <a:ext cx="774385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考点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used to </a:t>
            </a:r>
            <a:r>
              <a:rPr lang="zh-CN" altLang="en-US" sz="2400" dirty="0" smtClean="0"/>
              <a:t>情态动词词组 “过去常常做。。。”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          </a:t>
            </a:r>
            <a:r>
              <a:rPr lang="zh-CN" altLang="en-US" sz="2400" dirty="0" smtClean="0"/>
              <a:t>后接动词的原形 </a:t>
            </a:r>
            <a:r>
              <a:rPr lang="en-US" altLang="zh-CN" sz="2400" dirty="0" smtClean="0"/>
              <a:t>, </a:t>
            </a:r>
            <a:r>
              <a:rPr lang="zh-CN" altLang="en-US" sz="2400" dirty="0" smtClean="0"/>
              <a:t>否定形式 </a:t>
            </a:r>
            <a:r>
              <a:rPr lang="en-US" altLang="zh-CN" sz="2400" dirty="0" smtClean="0"/>
              <a:t>didn’t use to</a:t>
            </a:r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   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be</a:t>
            </a:r>
            <a:r>
              <a:rPr lang="en-US" altLang="zh-CN" sz="2400" dirty="0" smtClean="0"/>
              <a:t> used to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sth</a:t>
            </a:r>
            <a:r>
              <a:rPr lang="en-US" altLang="zh-CN" sz="2400" dirty="0" smtClean="0">
                <a:solidFill>
                  <a:srgbClr val="FF0000"/>
                </a:solidFill>
              </a:rPr>
              <a:t>/ doing </a:t>
            </a:r>
            <a:r>
              <a:rPr lang="en-US" altLang="zh-CN" sz="2400" dirty="0" err="1" smtClean="0"/>
              <a:t>sth</a:t>
            </a:r>
            <a:r>
              <a:rPr lang="en-US" altLang="zh-CN" sz="2400" dirty="0" smtClean="0"/>
              <a:t>. </a:t>
            </a:r>
            <a:r>
              <a:rPr lang="zh-CN" altLang="en-US" sz="2400" dirty="0" smtClean="0">
                <a:solidFill>
                  <a:srgbClr val="FF0000"/>
                </a:solidFill>
              </a:rPr>
              <a:t>习惯</a:t>
            </a:r>
            <a:r>
              <a:rPr lang="zh-CN" altLang="en-US" sz="2400" dirty="0" smtClean="0">
                <a:solidFill>
                  <a:srgbClr val="FF0000"/>
                </a:solidFill>
              </a:rPr>
              <a:t>于</a:t>
            </a:r>
            <a:r>
              <a:rPr lang="zh-CN" altLang="en-US" sz="2400" dirty="0" smtClean="0"/>
              <a:t>某事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做某事。</a:t>
            </a:r>
            <a:r>
              <a:rPr lang="zh-CN" altLang="en-US" sz="2400" dirty="0" smtClean="0"/>
              <a:t>。。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r>
              <a:rPr lang="en-US" altLang="zh-CN" sz="2400" dirty="0" smtClean="0"/>
              <a:t>    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be</a:t>
            </a:r>
            <a:r>
              <a:rPr lang="en-US" altLang="zh-CN" sz="2400" dirty="0" smtClean="0"/>
              <a:t> used to </a:t>
            </a:r>
            <a:r>
              <a:rPr lang="en-US" altLang="zh-CN" sz="2400" dirty="0" smtClean="0">
                <a:solidFill>
                  <a:srgbClr val="FF0000"/>
                </a:solidFill>
              </a:rPr>
              <a:t>do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sth</a:t>
            </a:r>
            <a:r>
              <a:rPr lang="en-US" altLang="zh-CN" sz="2400" dirty="0" smtClean="0"/>
              <a:t>. </a:t>
            </a:r>
            <a:r>
              <a:rPr lang="zh-CN" altLang="en-US" sz="2400" dirty="0" smtClean="0"/>
              <a:t>被用来做。。。</a:t>
            </a:r>
            <a:endParaRPr lang="en-US" altLang="zh-CN" sz="2400" dirty="0" smtClean="0"/>
          </a:p>
        </p:txBody>
      </p:sp>
      <p:sp>
        <p:nvSpPr>
          <p:cNvPr id="8" name="笑脸 7"/>
          <p:cNvSpPr/>
          <p:nvPr/>
        </p:nvSpPr>
        <p:spPr>
          <a:xfrm>
            <a:off x="685800" y="2438400"/>
            <a:ext cx="30480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1121</Words>
  <Application>Microsoft PowerPoint</Application>
  <PresentationFormat>全屏显示(4:3)</PresentationFormat>
  <Paragraphs>223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Arial</vt:lpstr>
      <vt:lpstr>宋体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Jean</cp:lastModifiedBy>
  <cp:revision>27</cp:revision>
  <cp:lastPrinted>1601-01-01T00:00:00Z</cp:lastPrinted>
  <dcterms:created xsi:type="dcterms:W3CDTF">1601-01-01T00:00:00Z</dcterms:created>
  <dcterms:modified xsi:type="dcterms:W3CDTF">2013-06-05T07:44:21Z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