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</p:sldMasterIdLst>
  <p:notesMasterIdLst>
    <p:notesMasterId r:id="rId29"/>
  </p:notesMasterIdLst>
  <p:sldIdLst>
    <p:sldId id="305" r:id="rId2"/>
    <p:sldId id="298" r:id="rId3"/>
    <p:sldId id="261" r:id="rId4"/>
    <p:sldId id="281" r:id="rId5"/>
    <p:sldId id="284" r:id="rId6"/>
    <p:sldId id="303" r:id="rId7"/>
    <p:sldId id="304" r:id="rId8"/>
    <p:sldId id="285" r:id="rId9"/>
    <p:sldId id="286" r:id="rId10"/>
    <p:sldId id="287" r:id="rId11"/>
    <p:sldId id="288" r:id="rId12"/>
    <p:sldId id="289" r:id="rId13"/>
    <p:sldId id="300" r:id="rId14"/>
    <p:sldId id="306" r:id="rId15"/>
    <p:sldId id="299" r:id="rId16"/>
    <p:sldId id="307" r:id="rId17"/>
    <p:sldId id="308" r:id="rId18"/>
    <p:sldId id="256" r:id="rId19"/>
    <p:sldId id="258" r:id="rId20"/>
    <p:sldId id="259" r:id="rId21"/>
    <p:sldId id="294" r:id="rId22"/>
    <p:sldId id="291" r:id="rId23"/>
    <p:sldId id="301" r:id="rId24"/>
    <p:sldId id="302" r:id="rId25"/>
    <p:sldId id="292" r:id="rId26"/>
    <p:sldId id="293" r:id="rId27"/>
    <p:sldId id="279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08461A-7EDE-4850-ACAA-5F6410DAC182}" type="datetimeFigureOut">
              <a:rPr lang="zh-CN" altLang="en-US" smtClean="0"/>
              <a:pPr/>
              <a:t>2011/10/15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B5EDF-A017-40FE-9523-51EE7A580F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B5EDF-A017-40FE-9523-51EE7A580FB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829444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54150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258" y="381000"/>
            <a:ext cx="2667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6258" y="2214554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80474" y="553734"/>
            <a:ext cx="7349244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 userDrawn="1"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8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5"/>
            <a:ext cx="135729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14480" y="5481658"/>
            <a:ext cx="7215238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78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83997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2644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age.baidu.com/i?ct=503316480&amp;z=&amp;tn=baiduimagedetail&amp;word=%BB%C3%B5%C6%C6%AC%B1%B3%BE%B0%CD%BC%C6%AC&amp;in=3374&amp;cl=2&amp;lm=-1&amp;pn=71&amp;rn=1&amp;di=13304217480&amp;ln=2000&amp;fr=ala1&amp;fmq=&amp;ic=&amp;s=&amp;se=&amp;sme=0&amp;tab=&amp;width=&amp;height=&amp;face=&amp;is=&amp;istype=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image.baidu.com/i?ct=503316480&amp;z=&amp;tn=baiduimagedetail&amp;word=ppt%B1%B3%BE%B0%C4%A3%B0%E5&amp;in=23648&amp;cl=2&amp;lm=-1&amp;pn=18&amp;rn=1&amp;di=7472290083&amp;ln=2000&amp;fr=ala1&amp;fmq=&amp;ic=&amp;s=&amp;se=&amp;sme=0&amp;tab=&amp;width=&amp;height=&amp;face=&amp;is=&amp;istype=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714356"/>
            <a:ext cx="7473521" cy="43088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2">
                    <a:lumMod val="50000"/>
                  </a:schemeClr>
                </a:solidFill>
              </a:rPr>
              <a:t>学习目标</a:t>
            </a:r>
            <a:r>
              <a:rPr lang="zh-CN" altLang="en-US" sz="3200" dirty="0" smtClean="0"/>
              <a:t>：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en-US" altLang="zh-CN" sz="3200" b="1" dirty="0" smtClean="0">
                <a:latin typeface="华文新魏" pitchFamily="2" charset="-122"/>
                <a:ea typeface="华文新魏" pitchFamily="2" charset="-122"/>
              </a:rPr>
              <a:t>1·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积累本课描写泉水的词，句。</a:t>
            </a:r>
            <a:endParaRPr lang="en-US" altLang="zh-CN" sz="3200" b="1" dirty="0" smtClean="0">
              <a:latin typeface="华文新魏" pitchFamily="2" charset="-122"/>
              <a:ea typeface="华文新魏" pitchFamily="2" charset="-122"/>
            </a:endParaRPr>
          </a:p>
          <a:p>
            <a:endParaRPr lang="en-US" altLang="zh-CN" sz="3200" b="1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200" b="1" dirty="0" smtClean="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回家后，能向爸爸妈妈介绍一下你喜欢</a:t>
            </a:r>
            <a:endParaRPr lang="en-US" altLang="zh-CN" sz="3200" b="1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的泉水。</a:t>
            </a:r>
            <a:endParaRPr lang="en-US" altLang="zh-CN" sz="3200" b="1" dirty="0" smtClean="0">
              <a:latin typeface="华文新魏" pitchFamily="2" charset="-122"/>
              <a:ea typeface="华文新魏" pitchFamily="2" charset="-122"/>
            </a:endParaRPr>
          </a:p>
          <a:p>
            <a:endParaRPr lang="en-US" altLang="zh-CN" sz="3200" b="1" dirty="0" smtClean="0"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200" b="1" dirty="0" smtClean="0">
                <a:latin typeface="华文新魏" pitchFamily="2" charset="-122"/>
                <a:ea typeface="华文新魏" pitchFamily="2" charset="-122"/>
              </a:rPr>
              <a:t>3·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学会作者的写作方法。</a:t>
            </a:r>
            <a:endParaRPr lang="en-US" altLang="zh-CN" sz="3200" b="1" dirty="0" smtClean="0">
              <a:latin typeface="华文新魏" pitchFamily="2" charset="-122"/>
              <a:ea typeface="华文新魏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绿色圃中小学教育网http://www.lspjy.com</a:t>
            </a:r>
          </a:p>
        </p:txBody>
      </p:sp>
      <p:graphicFrame>
        <p:nvGraphicFramePr>
          <p:cNvPr id="22564" name="Group 36"/>
          <p:cNvGraphicFramePr>
            <a:graphicFrameLocks noGrp="1"/>
          </p:cNvGraphicFramePr>
          <p:nvPr/>
        </p:nvGraphicFramePr>
        <p:xfrm>
          <a:off x="1187450" y="908050"/>
          <a:ext cx="6769100" cy="4192588"/>
        </p:xfrm>
        <a:graphic>
          <a:graphicData uri="http://schemas.openxmlformats.org/drawingml/2006/table">
            <a:tbl>
              <a:tblPr/>
              <a:tblGrid>
                <a:gridCol w="1524000"/>
                <a:gridCol w="1668463"/>
                <a:gridCol w="1871662"/>
                <a:gridCol w="1704975"/>
              </a:tblGrid>
              <a:tr h="941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泉　名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所在位置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名称由来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泉水特点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珍珠泉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神奇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五龙潭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泉多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  <a:hlinkClick r:id="rId2" action="ppaction://hlinksldjump"/>
                        </a:rPr>
                        <a:t>黑虎泉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华文新魏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趵突泉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绿色圃中小学教育网http://www.lspjy.com</a:t>
            </a:r>
          </a:p>
        </p:txBody>
      </p:sp>
      <p:graphicFrame>
        <p:nvGraphicFramePr>
          <p:cNvPr id="23592" name="Group 40"/>
          <p:cNvGraphicFramePr>
            <a:graphicFrameLocks noGrp="1"/>
          </p:cNvGraphicFramePr>
          <p:nvPr/>
        </p:nvGraphicFramePr>
        <p:xfrm>
          <a:off x="1187450" y="908050"/>
          <a:ext cx="6769100" cy="4192588"/>
        </p:xfrm>
        <a:graphic>
          <a:graphicData uri="http://schemas.openxmlformats.org/drawingml/2006/table">
            <a:tbl>
              <a:tblPr/>
              <a:tblGrid>
                <a:gridCol w="1524000"/>
                <a:gridCol w="1668463"/>
                <a:gridCol w="1871662"/>
                <a:gridCol w="1704975"/>
              </a:tblGrid>
              <a:tr h="941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泉　名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所在位置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名称由来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泉水特点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珍珠泉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神奇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五龙潭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泉多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黑虎泉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水声喧腾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  <a:hlinkClick r:id="rId2" action="ppaction://hlinksldjump"/>
                        </a:rPr>
                        <a:t>趵突泉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华文新魏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93" name="AutoShape 4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165850"/>
            <a:ext cx="827087" cy="69215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绿色圃中小学教育网http://www.lspjy.com</a:t>
            </a:r>
          </a:p>
        </p:txBody>
      </p:sp>
      <p:graphicFrame>
        <p:nvGraphicFramePr>
          <p:cNvPr id="24612" name="Group 36"/>
          <p:cNvGraphicFramePr>
            <a:graphicFrameLocks noGrp="1"/>
          </p:cNvGraphicFramePr>
          <p:nvPr/>
        </p:nvGraphicFramePr>
        <p:xfrm>
          <a:off x="1187450" y="908050"/>
          <a:ext cx="6769100" cy="4324668"/>
        </p:xfrm>
        <a:graphic>
          <a:graphicData uri="http://schemas.openxmlformats.org/drawingml/2006/table">
            <a:tbl>
              <a:tblPr/>
              <a:tblGrid>
                <a:gridCol w="1524000"/>
                <a:gridCol w="1668463"/>
                <a:gridCol w="1871662"/>
                <a:gridCol w="1704975"/>
              </a:tblGrid>
              <a:tr h="941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泉　名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所在位置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名称由来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泉水特点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珍珠泉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神奇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五龙潭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泉多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黑虎泉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水声喧腾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趵突泉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大、清、美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14" name="AutoShape 3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092825"/>
            <a:ext cx="827087" cy="7651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961107" cy="50475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巩固练习：</a:t>
            </a:r>
            <a:endParaRPr lang="en-US" altLang="zh-CN" sz="2400" b="1" dirty="0" smtClean="0"/>
          </a:p>
          <a:p>
            <a:endParaRPr lang="en-US" altLang="zh-CN" sz="2000" b="1" dirty="0" smtClean="0"/>
          </a:p>
          <a:p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选择恰当的词语填空</a:t>
            </a:r>
            <a:r>
              <a:rPr lang="en-US" altLang="zh-CN" sz="2000" b="1" dirty="0" smtClean="0">
                <a:latin typeface="华文仿宋" pitchFamily="2" charset="-122"/>
                <a:ea typeface="华文仿宋" pitchFamily="2" charset="-122"/>
              </a:rPr>
              <a:t>.</a:t>
            </a:r>
          </a:p>
          <a:p>
            <a:endParaRPr lang="en-US" altLang="zh-CN" sz="2000" b="1" dirty="0" smtClean="0"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2000" b="1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            汇注           冒              喷吐              涌</a:t>
            </a:r>
            <a:endParaRPr lang="en-US" altLang="zh-CN" sz="2000" b="1" dirty="0" smtClean="0">
              <a:solidFill>
                <a:srgbClr val="FF0000"/>
              </a:solidFill>
              <a:latin typeface="华文仿宋" pitchFamily="2" charset="-122"/>
              <a:ea typeface="华文仿宋" pitchFamily="2" charset="-122"/>
            </a:endParaRPr>
          </a:p>
          <a:p>
            <a:endParaRPr lang="en-US" altLang="zh-CN" sz="2000" b="1" dirty="0" smtClean="0">
              <a:latin typeface="华文仿宋" pitchFamily="2" charset="-122"/>
              <a:ea typeface="华文仿宋" pitchFamily="2" charset="-122"/>
            </a:endParaRPr>
          </a:p>
          <a:p>
            <a:r>
              <a:rPr lang="en-US" altLang="zh-CN" sz="2000" b="1" dirty="0" smtClean="0">
                <a:latin typeface="华文仿宋" pitchFamily="2" charset="-122"/>
                <a:ea typeface="华文仿宋" pitchFamily="2" charset="-122"/>
              </a:rPr>
              <a:t>1·</a:t>
            </a:r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泉水从地下往上（    ），好像一串串珍珠。</a:t>
            </a:r>
            <a:endParaRPr lang="en-US" altLang="zh-CN" sz="2000" b="1" dirty="0" smtClean="0">
              <a:latin typeface="华文仿宋" pitchFamily="2" charset="-122"/>
              <a:ea typeface="华文仿宋" pitchFamily="2" charset="-122"/>
            </a:endParaRPr>
          </a:p>
          <a:p>
            <a:endParaRPr lang="en-US" altLang="zh-CN" sz="2000" b="1" dirty="0" smtClean="0">
              <a:latin typeface="华文仿宋" pitchFamily="2" charset="-122"/>
              <a:ea typeface="华文仿宋" pitchFamily="2" charset="-122"/>
            </a:endParaRPr>
          </a:p>
          <a:p>
            <a:r>
              <a:rPr lang="en-US" altLang="zh-CN" sz="2000" b="1" dirty="0" smtClean="0">
                <a:latin typeface="华文仿宋" pitchFamily="2" charset="-122"/>
                <a:ea typeface="华文仿宋" pitchFamily="2" charset="-122"/>
              </a:rPr>
              <a:t>2·</a:t>
            </a:r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五龙潭在旧城的西门外，由五处泉水（   ）而成，所以人们称它“五龙潭”</a:t>
            </a:r>
            <a:endParaRPr lang="en-US" altLang="zh-CN" sz="2000" b="1" dirty="0" smtClean="0">
              <a:latin typeface="华文仿宋" pitchFamily="2" charset="-122"/>
              <a:ea typeface="华文仿宋" pitchFamily="2" charset="-122"/>
            </a:endParaRPr>
          </a:p>
          <a:p>
            <a:endParaRPr lang="en-US" altLang="zh-CN" sz="2000" b="1" dirty="0" smtClean="0">
              <a:latin typeface="华文仿宋" pitchFamily="2" charset="-122"/>
              <a:ea typeface="华文仿宋" pitchFamily="2" charset="-122"/>
            </a:endParaRPr>
          </a:p>
          <a:p>
            <a:r>
              <a:rPr lang="en-US" altLang="zh-CN" sz="2000" b="1" dirty="0" smtClean="0">
                <a:latin typeface="华文仿宋" pitchFamily="2" charset="-122"/>
                <a:ea typeface="华文仿宋" pitchFamily="2" charset="-122"/>
              </a:rPr>
              <a:t>3·</a:t>
            </a:r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泉口是用石头雕成的三个老虎头，泉水便从“老虎”的口里不断地（     ）</a:t>
            </a:r>
            <a:endParaRPr lang="en-US" altLang="zh-CN" sz="2000" b="1" dirty="0" smtClean="0"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出来。</a:t>
            </a:r>
            <a:endParaRPr lang="en-US" altLang="zh-CN" sz="2000" b="1" dirty="0" smtClean="0">
              <a:latin typeface="华文仿宋" pitchFamily="2" charset="-122"/>
              <a:ea typeface="华文仿宋" pitchFamily="2" charset="-122"/>
            </a:endParaRPr>
          </a:p>
          <a:p>
            <a:endParaRPr lang="en-US" altLang="zh-CN" sz="2000" b="1" dirty="0" smtClean="0">
              <a:latin typeface="华文仿宋" pitchFamily="2" charset="-122"/>
              <a:ea typeface="华文仿宋" pitchFamily="2" charset="-122"/>
            </a:endParaRPr>
          </a:p>
          <a:p>
            <a:r>
              <a:rPr lang="en-US" altLang="zh-CN" sz="2000" b="1" dirty="0" smtClean="0">
                <a:latin typeface="华文仿宋" pitchFamily="2" charset="-122"/>
                <a:ea typeface="华文仿宋" pitchFamily="2" charset="-122"/>
              </a:rPr>
              <a:t>4·</a:t>
            </a:r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泉池正中有三股比吊桶还粗的清泉，“咕嘟咕嘟”地从泉底往上（     ），</a:t>
            </a:r>
            <a:endParaRPr lang="en-US" altLang="zh-CN" sz="2000" b="1" dirty="0" smtClean="0"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如同三堆白雪。</a:t>
            </a:r>
            <a:endParaRPr lang="en-US" altLang="zh-CN" sz="2000" b="1" dirty="0" smtClean="0">
              <a:latin typeface="华文仿宋" pitchFamily="2" charset="-122"/>
              <a:ea typeface="华文仿宋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1071546"/>
            <a:ext cx="75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华文新魏" pitchFamily="2" charset="-122"/>
                <a:ea typeface="华文新魏" pitchFamily="2" charset="-122"/>
              </a:rPr>
              <a:t>           济南的泉水</a:t>
            </a:r>
            <a:r>
              <a:rPr lang="zh-CN" altLang="en-US" sz="4000" b="1" dirty="0" smtClean="0">
                <a:solidFill>
                  <a:schemeClr val="bg2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天下闻名</a:t>
            </a:r>
            <a:r>
              <a:rPr lang="zh-CN" altLang="en-US" sz="4000" b="1" dirty="0" smtClean="0">
                <a:latin typeface="华文新魏" pitchFamily="2" charset="-122"/>
                <a:ea typeface="华文新魏" pitchFamily="2" charset="-122"/>
              </a:rPr>
              <a:t>，所以人们称济南为“</a:t>
            </a:r>
            <a:r>
              <a:rPr lang="zh-CN" altLang="en-US" sz="4000" b="1" dirty="0" smtClean="0">
                <a:solidFill>
                  <a:schemeClr val="bg2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泉城</a:t>
            </a:r>
            <a:r>
              <a:rPr lang="zh-CN" altLang="en-US" sz="4000" b="1" dirty="0" smtClean="0">
                <a:latin typeface="华文新魏" pitchFamily="2" charset="-122"/>
                <a:ea typeface="华文新魏" pitchFamily="2" charset="-122"/>
              </a:rPr>
              <a:t>”。</a:t>
            </a:r>
            <a:endParaRPr lang="zh-CN" altLang="en-US" sz="4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5852" y="3643314"/>
            <a:ext cx="678661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2">
                    <a:lumMod val="50000"/>
                  </a:schemeClr>
                </a:solidFill>
              </a:rPr>
              <a:t>济南山水甲齐鲁，泉甲天下。</a:t>
            </a:r>
            <a:endParaRPr lang="en-US" altLang="zh-CN" sz="4000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altLang="zh-CN" sz="4000" dirty="0" smtClean="0">
                <a:solidFill>
                  <a:schemeClr val="bg2">
                    <a:lumMod val="50000"/>
                  </a:schemeClr>
                </a:solidFill>
              </a:rPr>
              <a:t>                        -----</a:t>
            </a:r>
            <a:r>
              <a:rPr lang="zh-CN" altLang="en-US" sz="4000" dirty="0" smtClean="0">
                <a:solidFill>
                  <a:schemeClr val="bg2">
                    <a:lumMod val="50000"/>
                  </a:schemeClr>
                </a:solidFill>
              </a:rPr>
              <a:t>（元代）于钦</a:t>
            </a:r>
            <a:endParaRPr lang="en-US" altLang="zh-CN" sz="4000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1142984"/>
            <a:ext cx="8759129" cy="3662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教你一写法</a:t>
            </a:r>
            <a:r>
              <a:rPr lang="zh-CN" altLang="en-US" sz="2800" dirty="0" smtClean="0"/>
              <a:t>：</a:t>
            </a:r>
            <a:endParaRPr lang="en-US" altLang="zh-CN" sz="2800" dirty="0" smtClean="0"/>
          </a:p>
          <a:p>
            <a:endParaRPr lang="en-US" altLang="zh-CN" sz="2800" dirty="0" smtClean="0"/>
          </a:p>
          <a:p>
            <a:r>
              <a:rPr lang="zh-CN" altLang="en-US" sz="2800" dirty="0" smtClean="0"/>
              <a:t>课文首先总写济南的</a:t>
            </a:r>
            <a:r>
              <a:rPr lang="en-US" altLang="zh-CN" sz="2800" dirty="0" smtClean="0"/>
              <a:t>——</a:t>
            </a:r>
            <a:r>
              <a:rPr lang="zh-CN" altLang="en-US" sz="2800" b="1" u="sng" dirty="0" smtClean="0"/>
              <a:t>泉多，水美</a:t>
            </a:r>
            <a:r>
              <a:rPr lang="zh-CN" altLang="en-US" sz="2800" u="sng" dirty="0" smtClean="0"/>
              <a:t>。</a:t>
            </a:r>
            <a:endParaRPr lang="en-US" altLang="zh-CN" sz="2800" u="sng" dirty="0" smtClean="0"/>
          </a:p>
          <a:p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zh-CN" altLang="en-US" sz="2800" dirty="0" smtClean="0"/>
              <a:t>然后分别写了</a:t>
            </a:r>
            <a:r>
              <a:rPr lang="en-US" altLang="zh-CN" sz="2800" dirty="0" smtClean="0"/>
              <a:t>——</a:t>
            </a:r>
            <a:r>
              <a:rPr lang="zh-CN" altLang="en-US" sz="2800" b="1" u="sng" dirty="0" smtClean="0"/>
              <a:t>珍珠泉，五龙潭，黑虎泉，趵突泉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endParaRPr lang="en-US" altLang="zh-CN" sz="2800" dirty="0" smtClean="0"/>
          </a:p>
          <a:p>
            <a:r>
              <a:rPr lang="zh-CN" altLang="en-US" sz="2800" dirty="0" smtClean="0"/>
              <a:t>最后再总写济南的泉水</a:t>
            </a:r>
            <a:r>
              <a:rPr lang="en-US" altLang="zh-CN" sz="2800" dirty="0" smtClean="0"/>
              <a:t>——</a:t>
            </a:r>
            <a:r>
              <a:rPr lang="zh-CN" altLang="en-US" sz="2800" b="1" u="sng" dirty="0" smtClean="0"/>
              <a:t>闻名天下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endParaRPr lang="en-US" altLang="zh-CN" b="1" dirty="0" smtClean="0"/>
          </a:p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714612" y="4929198"/>
            <a:ext cx="3416320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总</a:t>
            </a:r>
            <a: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分</a:t>
            </a:r>
            <a: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总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1500174"/>
            <a:ext cx="800219" cy="284148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 dirty="0" smtClean="0"/>
              <a:t>我的收获：</a:t>
            </a:r>
            <a:endParaRPr lang="zh-CN" altLang="en-US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357422" y="1142984"/>
            <a:ext cx="4600940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1.</a:t>
            </a:r>
            <a:r>
              <a:rPr lang="zh-CN" altLang="en-US" sz="3200" dirty="0" smtClean="0"/>
              <a:t>我积累到的词句有：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en-US" altLang="zh-CN" sz="3200" dirty="0" smtClean="0"/>
              <a:t>2·</a:t>
            </a:r>
            <a:r>
              <a:rPr lang="zh-CN" altLang="en-US" sz="3200" dirty="0" smtClean="0"/>
              <a:t>说说我眼中最美的泉：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en-US" altLang="zh-CN" sz="3200" dirty="0" smtClean="0"/>
              <a:t>3.</a:t>
            </a:r>
            <a:r>
              <a:rPr lang="zh-CN" altLang="en-US" sz="3200" dirty="0" smtClean="0"/>
              <a:t>我学到的写作方法：</a:t>
            </a:r>
            <a:endParaRPr lang="en-US" altLang="zh-CN" sz="3200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714356"/>
            <a:ext cx="657229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作业：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           1.</a:t>
            </a:r>
            <a:r>
              <a:rPr lang="zh-CN" altLang="en-US" sz="3200" b="1" dirty="0" smtClean="0"/>
              <a:t>阅读老舍名作：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济南的秋天</a:t>
            </a:r>
            <a:r>
              <a:rPr lang="en-US" altLang="zh-CN" sz="3200" b="1" dirty="0" smtClean="0"/>
              <a:t>》</a:t>
            </a:r>
            <a:r>
              <a:rPr lang="zh-CN" altLang="en-US" sz="3200" b="1" dirty="0" smtClean="0"/>
              <a:t>，</a:t>
            </a:r>
            <a:r>
              <a:rPr lang="en-US" altLang="zh-CN" sz="3200" b="1" dirty="0" smtClean="0"/>
              <a:t>《</a:t>
            </a:r>
            <a:r>
              <a:rPr lang="zh-CN" altLang="en-US" sz="3200" b="1" dirty="0" smtClean="0"/>
              <a:t>济南的冬天</a:t>
            </a:r>
            <a:r>
              <a:rPr lang="en-US" altLang="zh-CN" sz="3200" b="1" dirty="0" smtClean="0"/>
              <a:t>》</a:t>
            </a:r>
            <a:r>
              <a:rPr lang="zh-CN" altLang="en-US" sz="3200" b="1" dirty="0" smtClean="0"/>
              <a:t>。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            2.</a:t>
            </a:r>
            <a:r>
              <a:rPr lang="zh-CN" altLang="en-US" sz="3200" b="1" dirty="0" smtClean="0"/>
              <a:t>小练笔</a:t>
            </a:r>
            <a:r>
              <a:rPr lang="en-US" altLang="zh-CN" sz="3200" b="1" dirty="0" smtClean="0"/>
              <a:t>:      </a:t>
            </a:r>
            <a:r>
              <a:rPr lang="zh-CN" altLang="en-US" sz="3200" b="1" dirty="0" smtClean="0"/>
              <a:t>我的家乡（把本课的写作方法运用到你的作文中）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pic.izy.cn/web_pic/5f9/big/9419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44001" cy="528638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14348" y="5500702"/>
            <a:ext cx="7571303" cy="10772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</a:rPr>
              <a:t>        位于琵琶泉西，护城河南岸，昔日居民常用此泉生豆芽，故名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豆芽泉</a:t>
            </a:r>
            <a:r>
              <a:rPr lang="zh-CN" altLang="en-US" b="1" dirty="0" smtClean="0">
                <a:solidFill>
                  <a:srgbClr val="0070C0"/>
                </a:solidFill>
              </a:rPr>
              <a:t>。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mage.lvren.cn/main/scenic/20090716/23024687_8g4fL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08993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5429264"/>
            <a:ext cx="85427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        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位于黑虎泉东，护城河南岸。长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3.7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米，宽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3.2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米，深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2.2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米，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r>
              <a:rPr lang="zh-CN" altLang="en-US" sz="2400" b="1" dirty="0" smtClean="0">
                <a:solidFill>
                  <a:srgbClr val="0070C0"/>
                </a:solidFill>
              </a:rPr>
              <a:t>水泡从水底涌出，太阳一照，光彩夺目，如同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玛瑙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。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030904172446zt030904_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75"/>
            <a:ext cx="9144000" cy="6873875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3286116" y="428604"/>
            <a:ext cx="4572000" cy="51891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1040" dirty="0" smtClean="0">
                <a:solidFill>
                  <a:srgbClr val="FF0066"/>
                </a:solidFill>
                <a:ea typeface="隶书" pitchFamily="49" charset="-122"/>
              </a:rPr>
              <a:t>泉      </a:t>
            </a:r>
            <a:endParaRPr lang="en-US" altLang="zh-CN" sz="11040" dirty="0" smtClean="0">
              <a:solidFill>
                <a:srgbClr val="FF0066"/>
              </a:solidFill>
              <a:ea typeface="隶书" pitchFamily="49" charset="-122"/>
            </a:endParaRPr>
          </a:p>
          <a:p>
            <a:endParaRPr lang="en-US" altLang="zh-CN" sz="11040" dirty="0" smtClean="0">
              <a:solidFill>
                <a:srgbClr val="FF0066"/>
              </a:solidFill>
              <a:ea typeface="隶书" pitchFamily="49" charset="-122"/>
            </a:endParaRPr>
          </a:p>
          <a:p>
            <a:r>
              <a:rPr lang="zh-CN" altLang="en-US" sz="11040" dirty="0" smtClean="0">
                <a:solidFill>
                  <a:srgbClr val="FF0066"/>
                </a:solidFill>
                <a:ea typeface="隶书" pitchFamily="49" charset="-122"/>
              </a:rPr>
              <a:t>城</a:t>
            </a:r>
            <a:endParaRPr lang="zh-CN" altLang="en-US" sz="1104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://photo.cts2008.com/pic/2007-3-19/1742137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929454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858016" y="1785926"/>
            <a:ext cx="1988045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       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金线泉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0070C0"/>
                </a:solidFill>
              </a:rPr>
              <a:t>如同姑娘手</a:t>
            </a:r>
            <a:endParaRPr lang="en-US" altLang="zh-CN" sz="2800" b="1" dirty="0" smtClean="0">
              <a:solidFill>
                <a:srgbClr val="0070C0"/>
              </a:solidFill>
            </a:endParaRPr>
          </a:p>
          <a:p>
            <a:r>
              <a:rPr lang="zh-CN" altLang="en-US" sz="2800" b="1" dirty="0" smtClean="0">
                <a:solidFill>
                  <a:srgbClr val="0070C0"/>
                </a:solidFill>
              </a:rPr>
              <a:t>中用来刺绣</a:t>
            </a:r>
            <a:endParaRPr lang="en-US" altLang="zh-CN" sz="2800" b="1" dirty="0" smtClean="0">
              <a:solidFill>
                <a:srgbClr val="0070C0"/>
              </a:solidFill>
            </a:endParaRPr>
          </a:p>
          <a:p>
            <a:r>
              <a:rPr lang="zh-CN" altLang="en-US" sz="2800" b="1" dirty="0" smtClean="0">
                <a:solidFill>
                  <a:srgbClr val="0070C0"/>
                </a:solidFill>
              </a:rPr>
              <a:t>的金线，时</a:t>
            </a:r>
            <a:endParaRPr lang="en-US" altLang="zh-CN" sz="2800" b="1" dirty="0" smtClean="0">
              <a:solidFill>
                <a:srgbClr val="0070C0"/>
              </a:solidFill>
            </a:endParaRPr>
          </a:p>
          <a:p>
            <a:r>
              <a:rPr lang="zh-CN" altLang="en-US" sz="2800" b="1" dirty="0" smtClean="0">
                <a:solidFill>
                  <a:srgbClr val="0070C0"/>
                </a:solidFill>
              </a:rPr>
              <a:t>隐时现。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mykj\Desktop\u=1147871844,1638014784&amp;fm=0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07" y="214290"/>
            <a:ext cx="8382059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绿色圃中小学教育网http://www.lspjy.com</a:t>
            </a:r>
          </a:p>
        </p:txBody>
      </p:sp>
      <p:pic>
        <p:nvPicPr>
          <p:cNvPr id="6149" name="Picture 5" descr="珍珠泉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0"/>
            <a:ext cx="5329237" cy="4370388"/>
          </a:xfrm>
          <a:prstGeom prst="rect">
            <a:avLst/>
          </a:prstGeom>
          <a:noFill/>
        </p:spPr>
      </p:pic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79388" y="4437063"/>
            <a:ext cx="66246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ea typeface="华文新魏" pitchFamily="2" charset="-122"/>
              </a:rPr>
              <a:t>　　</a:t>
            </a:r>
            <a:r>
              <a:rPr lang="zh-CN" altLang="en-US" sz="2800" b="1">
                <a:solidFill>
                  <a:srgbClr val="0000FF"/>
                </a:solidFill>
                <a:ea typeface="华文新魏" pitchFamily="2" charset="-122"/>
              </a:rPr>
              <a:t>泉水从地下往上涌，好像一串串珍珠。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317500" y="4437063"/>
            <a:ext cx="83629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a typeface="华文新魏" pitchFamily="2" charset="-122"/>
              </a:rPr>
              <a:t>　　　　　　　　　　　　　　　　　　在阳光的映</a:t>
            </a:r>
          </a:p>
          <a:p>
            <a:r>
              <a:rPr lang="zh-CN" altLang="en-US" sz="2800" b="1">
                <a:solidFill>
                  <a:srgbClr val="0000FF"/>
                </a:solidFill>
                <a:ea typeface="华文新魏" pitchFamily="2" charset="-122"/>
              </a:rPr>
              <a:t>照下，那珠串忽聚忽散，忽断忽续，忽急忽缓，仿佛</a:t>
            </a:r>
          </a:p>
          <a:p>
            <a:r>
              <a:rPr lang="zh-CN" altLang="en-US" sz="2800" b="1">
                <a:solidFill>
                  <a:srgbClr val="0000FF"/>
                </a:solidFill>
                <a:ea typeface="华文新魏" pitchFamily="2" charset="-122"/>
              </a:rPr>
              <a:t>有一只神奇的手把它们拎到了水面上来。</a:t>
            </a:r>
          </a:p>
          <a:p>
            <a:endParaRPr lang="en-US" altLang="zh-CN" sz="2800" b="1">
              <a:solidFill>
                <a:srgbClr val="0000FF"/>
              </a:solidFill>
              <a:ea typeface="华文新魏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4487" y="285728"/>
            <a:ext cx="738664" cy="41896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“百尺珠帘水面铺”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9" name="左箭头 8">
            <a:hlinkClick r:id="rId3" action="ppaction://hlinksldjump"/>
          </p:cNvPr>
          <p:cNvSpPr/>
          <p:nvPr/>
        </p:nvSpPr>
        <p:spPr>
          <a:xfrm>
            <a:off x="6786578" y="5786454"/>
            <a:ext cx="1928826" cy="92869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6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ykj\Desktop\u=351198621,4117146615&amp;fm=0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0"/>
            <a:ext cx="5786478" cy="442913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5000636"/>
            <a:ext cx="71881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这些泉有的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白浪翻滚</a:t>
            </a:r>
            <a:r>
              <a:rPr lang="zh-CN" altLang="en-US" sz="3200" b="1" dirty="0" smtClean="0"/>
              <a:t>，好像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银花盛开；</a:t>
            </a:r>
            <a:endParaRPr lang="zh-CN" altLang="en-US" sz="3200" dirty="0"/>
          </a:p>
        </p:txBody>
      </p:sp>
      <p:sp>
        <p:nvSpPr>
          <p:cNvPr id="4" name="左箭头 3">
            <a:hlinkClick r:id="rId3" action="ppaction://hlinksldjump"/>
          </p:cNvPr>
          <p:cNvSpPr/>
          <p:nvPr/>
        </p:nvSpPr>
        <p:spPr>
          <a:xfrm>
            <a:off x="7215206" y="5715016"/>
            <a:ext cx="1571636" cy="7858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mykj\Desktop\u=3111854410,2037296282&amp;fm=0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14290"/>
            <a:ext cx="5834104" cy="466133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85852" y="5214950"/>
            <a:ext cx="6647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有的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晶莹剔透</a:t>
            </a:r>
            <a:r>
              <a:rPr lang="zh-CN" altLang="en-US" sz="3600" b="1" dirty="0" smtClean="0"/>
              <a:t>，好像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明珠散落</a:t>
            </a:r>
            <a:r>
              <a:rPr lang="zh-CN" altLang="en-US" sz="3600" b="1" dirty="0" smtClean="0"/>
              <a:t>；</a:t>
            </a:r>
            <a:endParaRPr lang="zh-CN" altLang="en-US" sz="3600" b="1" dirty="0"/>
          </a:p>
        </p:txBody>
      </p:sp>
      <p:sp>
        <p:nvSpPr>
          <p:cNvPr id="6" name="左箭头 5">
            <a:hlinkClick r:id="rId3" action="ppaction://hlinksldjump"/>
          </p:cNvPr>
          <p:cNvSpPr/>
          <p:nvPr/>
        </p:nvSpPr>
        <p:spPr>
          <a:xfrm>
            <a:off x="7143768" y="5929330"/>
            <a:ext cx="1643074" cy="92867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绿色圃中小学教育网http://www.lspjy.com</a:t>
            </a:r>
          </a:p>
        </p:txBody>
      </p:sp>
      <p:pic>
        <p:nvPicPr>
          <p:cNvPr id="8197" name="Picture 5" descr="突泉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179388" y="188913"/>
            <a:ext cx="32321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8000">
                <a:solidFill>
                  <a:srgbClr val="FF0066"/>
                </a:solidFill>
              </a:rPr>
              <a:t>趵突泉</a:t>
            </a:r>
          </a:p>
        </p:txBody>
      </p:sp>
      <p:sp>
        <p:nvSpPr>
          <p:cNvPr id="6" name="棱台 5">
            <a:hlinkClick r:id="rId3" action="ppaction://hlinksldjump"/>
          </p:cNvPr>
          <p:cNvSpPr/>
          <p:nvPr/>
        </p:nvSpPr>
        <p:spPr>
          <a:xfrm>
            <a:off x="7358082" y="5715016"/>
            <a:ext cx="1571636" cy="114298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714017" y="785794"/>
            <a:ext cx="677108" cy="3727944"/>
          </a:xfrm>
          <a:prstGeom prst="rect">
            <a:avLst/>
          </a:prstGeom>
          <a:solidFill>
            <a:schemeClr val="accent2"/>
          </a:solidFill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/>
              <a:t>“平地喷出三尺雪”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绿色圃中小学教育网http://www.lspjy.com</a:t>
            </a:r>
          </a:p>
        </p:txBody>
      </p:sp>
      <p:pic>
        <p:nvPicPr>
          <p:cNvPr id="13316" name="Picture 4" descr="81235685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-26988"/>
            <a:ext cx="9288463" cy="6965951"/>
          </a:xfrm>
          <a:prstGeom prst="rect">
            <a:avLst/>
          </a:prstGeom>
          <a:noFill/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50825" y="5445125"/>
            <a:ext cx="5761038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800">
                <a:solidFill>
                  <a:srgbClr val="FF0066"/>
                </a:solidFill>
              </a:rPr>
              <a:t>黑虎泉</a:t>
            </a:r>
          </a:p>
        </p:txBody>
      </p:sp>
      <p:sp>
        <p:nvSpPr>
          <p:cNvPr id="6" name="棱台 5">
            <a:hlinkClick r:id="rId3" action="ppaction://hlinksldjump"/>
          </p:cNvPr>
          <p:cNvSpPr/>
          <p:nvPr/>
        </p:nvSpPr>
        <p:spPr>
          <a:xfrm>
            <a:off x="7500958" y="6000768"/>
            <a:ext cx="1643042" cy="8572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://t1.baidu.com/it/u=82274428,2519717090&amp;fm=0&amp;gp=0.jpg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7" name="Picture 3" descr="C:\Users\mykj\Desktop\200982512189697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7684" y="17815"/>
            <a:ext cx="9191684" cy="684018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57224" y="1000108"/>
            <a:ext cx="5339923" cy="4647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我会读：</a:t>
            </a:r>
            <a:endParaRPr lang="en-US" altLang="zh-CN" sz="3600" dirty="0" smtClean="0"/>
          </a:p>
          <a:p>
            <a:endParaRPr lang="en-US" altLang="zh-CN" dirty="0" smtClean="0"/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白浪翻滚                   晶莹</a:t>
            </a:r>
            <a:r>
              <a:rPr lang="zh-CN" altLang="en-US" sz="3200" b="1" dirty="0" smtClean="0"/>
              <a:t>剔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透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</a:rPr>
              <a:t> </a:t>
            </a: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明珠</a:t>
            </a:r>
            <a:r>
              <a:rPr lang="zh-CN" altLang="en-US" sz="3200" b="1" dirty="0" smtClean="0"/>
              <a:t>散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落                    银花盛开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虎</a:t>
            </a:r>
            <a:r>
              <a:rPr lang="zh-CN" altLang="en-US" sz="3200" b="1" dirty="0" smtClean="0"/>
              <a:t>啸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狮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吼</a:t>
            </a:r>
            <a:r>
              <a:rPr lang="zh-CN" altLang="en-US" sz="3200" b="1" dirty="0" smtClean="0"/>
              <a:t>  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                  秋雨</a:t>
            </a:r>
            <a:r>
              <a:rPr lang="zh-CN" altLang="en-US" sz="3200" b="1" dirty="0" smtClean="0"/>
              <a:t>潇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潇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</a:rPr>
              <a:t> </a:t>
            </a: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水声喧腾                    昼夜不息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5720" y="928670"/>
            <a:ext cx="821537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solidFill>
                  <a:srgbClr val="FF0066"/>
                </a:solidFill>
                <a:ea typeface="华文新魏" pitchFamily="2" charset="-122"/>
              </a:rPr>
              <a:t> </a:t>
            </a:r>
            <a:r>
              <a:rPr lang="zh-CN" altLang="en-US" sz="4000" dirty="0" smtClean="0">
                <a:ea typeface="华文新魏" pitchFamily="2" charset="-122"/>
              </a:rPr>
              <a:t>这些</a:t>
            </a:r>
            <a:r>
              <a:rPr lang="zh-CN" altLang="en-US" sz="4000" dirty="0" smtClean="0">
                <a:ea typeface="华文新魏" pitchFamily="2" charset="-122"/>
              </a:rPr>
              <a:t>泉</a:t>
            </a:r>
            <a:endParaRPr lang="en-US" altLang="zh-CN" sz="4000" dirty="0" smtClean="0">
              <a:ea typeface="华文新魏" pitchFamily="2" charset="-122"/>
            </a:endParaRPr>
          </a:p>
          <a:p>
            <a:r>
              <a:rPr lang="zh-CN" altLang="en-US" sz="4000" dirty="0" smtClean="0">
                <a:ea typeface="华文新魏" pitchFamily="2" charset="-122"/>
              </a:rPr>
              <a:t>有的白浪翻滚，好像</a:t>
            </a:r>
            <a:r>
              <a:rPr lang="zh-CN" altLang="en-US" sz="4000" dirty="0" smtClean="0">
                <a:ea typeface="华文新魏" pitchFamily="2" charset="-122"/>
                <a:hlinkClick r:id="rId2" action="ppaction://hlinksldjump"/>
              </a:rPr>
              <a:t>银花盛开</a:t>
            </a:r>
            <a:r>
              <a:rPr lang="zh-CN" altLang="en-US" sz="4000" dirty="0" smtClean="0">
                <a:ea typeface="华文新魏" pitchFamily="2" charset="-122"/>
              </a:rPr>
              <a:t>；          有的晶莹剔透，好像</a:t>
            </a:r>
            <a:r>
              <a:rPr lang="zh-CN" altLang="en-US" sz="4000" dirty="0" smtClean="0">
                <a:ea typeface="华文新魏" pitchFamily="2" charset="-122"/>
                <a:hlinkClick r:id="rId3" action="ppaction://hlinksldjump"/>
              </a:rPr>
              <a:t>明珠散落</a:t>
            </a:r>
            <a:r>
              <a:rPr lang="zh-CN" altLang="en-US" sz="4000" dirty="0" smtClean="0">
                <a:ea typeface="华文新魏" pitchFamily="2" charset="-122"/>
              </a:rPr>
              <a:t>；</a:t>
            </a:r>
            <a:endParaRPr lang="en-US" altLang="zh-CN" sz="4000" dirty="0" smtClean="0">
              <a:ea typeface="华文新魏" pitchFamily="2" charset="-122"/>
            </a:endParaRPr>
          </a:p>
          <a:p>
            <a:r>
              <a:rPr lang="zh-CN" altLang="en-US" sz="4000" dirty="0" smtClean="0">
                <a:ea typeface="华文新魏" pitchFamily="2" charset="-122"/>
              </a:rPr>
              <a:t>有的声音洪大，听起来如虎啸狮吼；有的声音低细，听起来如秋雨</a:t>
            </a:r>
            <a:r>
              <a:rPr lang="zh-CN" altLang="en-US" sz="4000" dirty="0" smtClean="0">
                <a:ea typeface="华文新魏" pitchFamily="2" charset="-122"/>
              </a:rPr>
              <a:t>潇潇</a:t>
            </a:r>
            <a:r>
              <a:rPr lang="zh-CN" altLang="en-US" sz="4000" dirty="0" smtClean="0">
                <a:ea typeface="华文新魏" pitchFamily="2" charset="-122"/>
              </a:rPr>
              <a:t>。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5720" y="928670"/>
            <a:ext cx="821537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solidFill>
                  <a:srgbClr val="FF0066"/>
                </a:solidFill>
                <a:ea typeface="华文新魏" pitchFamily="2" charset="-122"/>
              </a:rPr>
              <a:t> </a:t>
            </a:r>
            <a:r>
              <a:rPr lang="zh-CN" altLang="en-US" sz="4000" dirty="0" smtClean="0">
                <a:ea typeface="华文新魏" pitchFamily="2" charset="-122"/>
              </a:rPr>
              <a:t>这些泉</a:t>
            </a:r>
            <a:endParaRPr lang="en-US" altLang="zh-CN" sz="4000" dirty="0" smtClean="0">
              <a:ea typeface="华文新魏" pitchFamily="2" charset="-122"/>
            </a:endParaRPr>
          </a:p>
          <a:p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ea typeface="华文新魏" pitchFamily="2" charset="-122"/>
              </a:rPr>
              <a:t>有的</a:t>
            </a:r>
            <a:r>
              <a:rPr lang="zh-CN" altLang="en-US" sz="4000" dirty="0" smtClean="0">
                <a:ea typeface="华文新魏" pitchFamily="2" charset="-122"/>
              </a:rPr>
              <a:t>白浪翻滚，</a:t>
            </a:r>
            <a:r>
              <a:rPr lang="zh-CN" altLang="en-US" sz="4000" dirty="0" smtClean="0">
                <a:solidFill>
                  <a:srgbClr val="C00000"/>
                </a:solidFill>
                <a:ea typeface="华文新魏" pitchFamily="2" charset="-122"/>
              </a:rPr>
              <a:t>好像</a:t>
            </a:r>
            <a:r>
              <a:rPr lang="zh-CN" altLang="en-US" sz="4000" dirty="0" smtClean="0">
                <a:ea typeface="华文新魏" pitchFamily="2" charset="-122"/>
              </a:rPr>
              <a:t>银花盛开；          </a:t>
            </a:r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ea typeface="华文新魏" pitchFamily="2" charset="-122"/>
              </a:rPr>
              <a:t>有的</a:t>
            </a:r>
            <a:r>
              <a:rPr lang="zh-CN" altLang="en-US" sz="4000" dirty="0" smtClean="0">
                <a:ea typeface="华文新魏" pitchFamily="2" charset="-122"/>
              </a:rPr>
              <a:t>晶莹剔透，</a:t>
            </a:r>
            <a:r>
              <a:rPr lang="zh-CN" altLang="en-US" sz="4000" dirty="0" smtClean="0">
                <a:solidFill>
                  <a:srgbClr val="C00000"/>
                </a:solidFill>
                <a:ea typeface="华文新魏" pitchFamily="2" charset="-122"/>
              </a:rPr>
              <a:t>好像</a:t>
            </a:r>
            <a:r>
              <a:rPr lang="zh-CN" altLang="en-US" sz="4000" dirty="0" smtClean="0">
                <a:ea typeface="华文新魏" pitchFamily="2" charset="-122"/>
              </a:rPr>
              <a:t>明珠散落；</a:t>
            </a:r>
            <a:endParaRPr lang="en-US" altLang="zh-CN" sz="4000" dirty="0" smtClean="0">
              <a:ea typeface="华文新魏" pitchFamily="2" charset="-122"/>
            </a:endParaRPr>
          </a:p>
          <a:p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ea typeface="华文新魏" pitchFamily="2" charset="-122"/>
              </a:rPr>
              <a:t>有的</a:t>
            </a:r>
            <a:r>
              <a:rPr lang="zh-CN" altLang="en-US" sz="4000" dirty="0" smtClean="0">
                <a:ea typeface="华文新魏" pitchFamily="2" charset="-122"/>
              </a:rPr>
              <a:t>声音洪大，听起来</a:t>
            </a:r>
            <a:r>
              <a:rPr lang="zh-CN" altLang="en-US" sz="4000" dirty="0" smtClean="0">
                <a:solidFill>
                  <a:srgbClr val="C00000"/>
                </a:solidFill>
                <a:ea typeface="华文新魏" pitchFamily="2" charset="-122"/>
              </a:rPr>
              <a:t>如</a:t>
            </a:r>
            <a:r>
              <a:rPr lang="zh-CN" altLang="en-US" sz="4000" dirty="0" smtClean="0">
                <a:ea typeface="华文新魏" pitchFamily="2" charset="-122"/>
              </a:rPr>
              <a:t>虎啸狮吼；</a:t>
            </a:r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ea typeface="华文新魏" pitchFamily="2" charset="-122"/>
              </a:rPr>
              <a:t>有的</a:t>
            </a:r>
            <a:r>
              <a:rPr lang="zh-CN" altLang="en-US" sz="4000" dirty="0" smtClean="0">
                <a:ea typeface="华文新魏" pitchFamily="2" charset="-122"/>
              </a:rPr>
              <a:t>声音低细，听起来</a:t>
            </a:r>
            <a:r>
              <a:rPr lang="zh-CN" altLang="en-US" sz="4000" dirty="0" smtClean="0">
                <a:solidFill>
                  <a:srgbClr val="C00000"/>
                </a:solidFill>
                <a:ea typeface="华文新魏" pitchFamily="2" charset="-122"/>
              </a:rPr>
              <a:t>如</a:t>
            </a:r>
            <a:r>
              <a:rPr lang="zh-CN" altLang="en-US" sz="4000" dirty="0" smtClean="0">
                <a:ea typeface="华文新魏" pitchFamily="2" charset="-122"/>
              </a:rPr>
              <a:t>秋雨潇潇。</a:t>
            </a:r>
            <a:endParaRPr lang="zh-CN" alt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4643446"/>
            <a:ext cx="7358114" cy="1569660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           1·</a:t>
            </a:r>
            <a:r>
              <a:rPr lang="zh-CN" altLang="en-US" sz="2400" b="1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这句中有</a:t>
            </a:r>
            <a:r>
              <a:rPr lang="zh-CN" altLang="en-US" sz="2400" b="1" u="sng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zh-CN" altLang="en-US" sz="2400" b="1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个分句，分别从</a:t>
            </a:r>
            <a:r>
              <a:rPr lang="zh-CN" altLang="en-US" sz="2400" b="1" u="sng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zh-CN" altLang="en-US" sz="2400" b="1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和</a:t>
            </a:r>
            <a:r>
              <a:rPr lang="zh-CN" altLang="en-US" sz="2400" b="1" u="sng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2400" b="1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两个方面细致地描绘了泉水的美，让我们有身临其境之感。</a:t>
            </a:r>
            <a:endParaRPr lang="en-US" altLang="zh-CN" sz="2400" b="1" dirty="0" smtClean="0">
              <a:solidFill>
                <a:srgbClr val="00206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           2·</a:t>
            </a:r>
            <a:r>
              <a:rPr lang="zh-CN" altLang="en-US" sz="2400" b="1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为了使句子显得生动，作者运用了</a:t>
            </a:r>
            <a:r>
              <a:rPr lang="zh-CN" altLang="en-US" sz="2400" b="1" u="sng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2400" b="1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和</a:t>
            </a:r>
            <a:r>
              <a:rPr lang="zh-CN" altLang="en-US" sz="2400" b="1" u="sng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2400" b="1" u="sng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         </a:t>
            </a:r>
            <a:r>
              <a:rPr lang="zh-CN" altLang="en-US" sz="2400" b="1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的修辞手法。</a:t>
            </a:r>
            <a:endParaRPr lang="zh-CN" altLang="en-US" sz="2400" b="1" dirty="0">
              <a:solidFill>
                <a:srgbClr val="00206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 rot="20963513">
            <a:off x="816957" y="4107584"/>
            <a:ext cx="1988045" cy="5232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我会思考：</a:t>
            </a:r>
            <a:endParaRPr lang="zh-CN" alt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5720" y="928670"/>
            <a:ext cx="821537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solidFill>
                  <a:srgbClr val="FF0066"/>
                </a:solidFill>
                <a:ea typeface="华文新魏" pitchFamily="2" charset="-122"/>
              </a:rPr>
              <a:t> </a:t>
            </a:r>
            <a:r>
              <a:rPr lang="zh-CN" altLang="en-US" sz="4000" dirty="0" smtClean="0">
                <a:solidFill>
                  <a:srgbClr val="FF0066"/>
                </a:solidFill>
                <a:ea typeface="华文新魏" pitchFamily="2" charset="-122"/>
              </a:rPr>
              <a:t>这些泉</a:t>
            </a:r>
            <a:endParaRPr lang="en-US" altLang="zh-CN" sz="4000" dirty="0" smtClean="0">
              <a:solidFill>
                <a:srgbClr val="FF0066"/>
              </a:solidFill>
              <a:ea typeface="华文新魏" pitchFamily="2" charset="-122"/>
            </a:endParaRPr>
          </a:p>
          <a:p>
            <a:r>
              <a:rPr lang="zh-CN" altLang="en-US" sz="4000" dirty="0" smtClean="0">
                <a:solidFill>
                  <a:srgbClr val="FF0066"/>
                </a:solidFill>
                <a:ea typeface="华文新魏" pitchFamily="2" charset="-122"/>
              </a:rPr>
              <a:t>有的</a:t>
            </a:r>
            <a:r>
              <a:rPr lang="zh-CN" altLang="en-US" sz="4000" u="sng" dirty="0" smtClean="0">
                <a:solidFill>
                  <a:srgbClr val="FF0066"/>
                </a:solidFill>
                <a:ea typeface="华文新魏" pitchFamily="2" charset="-122"/>
              </a:rPr>
              <a:t>                   </a:t>
            </a:r>
            <a:r>
              <a:rPr lang="zh-CN" altLang="en-US" sz="4000" dirty="0" smtClean="0">
                <a:solidFill>
                  <a:srgbClr val="FF0066"/>
                </a:solidFill>
                <a:ea typeface="华文新魏" pitchFamily="2" charset="-122"/>
              </a:rPr>
              <a:t>，好像</a:t>
            </a:r>
            <a:r>
              <a:rPr lang="zh-CN" altLang="en-US" sz="4000" u="sng" dirty="0" smtClean="0">
                <a:solidFill>
                  <a:srgbClr val="FF0066"/>
                </a:solidFill>
                <a:ea typeface="华文新魏" pitchFamily="2" charset="-122"/>
              </a:rPr>
              <a:t>                 </a:t>
            </a:r>
            <a:r>
              <a:rPr lang="zh-CN" altLang="en-US" sz="4000" dirty="0" smtClean="0">
                <a:solidFill>
                  <a:srgbClr val="FF0066"/>
                </a:solidFill>
                <a:ea typeface="华文新魏" pitchFamily="2" charset="-122"/>
              </a:rPr>
              <a:t>；          有的</a:t>
            </a:r>
            <a:r>
              <a:rPr lang="zh-CN" altLang="en-US" sz="4000" u="sng" dirty="0" smtClean="0">
                <a:solidFill>
                  <a:srgbClr val="FF0066"/>
                </a:solidFill>
                <a:ea typeface="华文新魏" pitchFamily="2" charset="-122"/>
              </a:rPr>
              <a:t>                   </a:t>
            </a:r>
            <a:r>
              <a:rPr lang="zh-CN" altLang="en-US" sz="4000" dirty="0" smtClean="0">
                <a:solidFill>
                  <a:srgbClr val="FF0066"/>
                </a:solidFill>
                <a:ea typeface="华文新魏" pitchFamily="2" charset="-122"/>
              </a:rPr>
              <a:t>，好像</a:t>
            </a:r>
            <a:r>
              <a:rPr lang="zh-CN" altLang="en-US" sz="4000" u="sng" dirty="0" smtClean="0">
                <a:solidFill>
                  <a:srgbClr val="FF0066"/>
                </a:solidFill>
                <a:ea typeface="华文新魏" pitchFamily="2" charset="-122"/>
              </a:rPr>
              <a:t>                  </a:t>
            </a:r>
            <a:r>
              <a:rPr lang="zh-CN" altLang="en-US" sz="4000" dirty="0" smtClean="0">
                <a:solidFill>
                  <a:srgbClr val="FF0066"/>
                </a:solidFill>
                <a:ea typeface="华文新魏" pitchFamily="2" charset="-122"/>
              </a:rPr>
              <a:t>；</a:t>
            </a:r>
            <a:endParaRPr lang="en-US" altLang="zh-CN" sz="4000" dirty="0" smtClean="0">
              <a:solidFill>
                <a:srgbClr val="FF0066"/>
              </a:solidFill>
              <a:ea typeface="华文新魏" pitchFamily="2" charset="-122"/>
            </a:endParaRPr>
          </a:p>
          <a:p>
            <a:r>
              <a:rPr lang="zh-CN" altLang="en-US" sz="4000" dirty="0" smtClean="0">
                <a:solidFill>
                  <a:srgbClr val="FF0066"/>
                </a:solidFill>
                <a:ea typeface="华文新魏" pitchFamily="2" charset="-122"/>
              </a:rPr>
              <a:t>有的</a:t>
            </a:r>
            <a:r>
              <a:rPr lang="zh-CN" altLang="en-US" sz="4000" u="sng" dirty="0" smtClean="0">
                <a:solidFill>
                  <a:srgbClr val="FF0066"/>
                </a:solidFill>
                <a:ea typeface="华文新魏" pitchFamily="2" charset="-122"/>
              </a:rPr>
              <a:t>                  </a:t>
            </a:r>
            <a:r>
              <a:rPr lang="zh-CN" altLang="en-US" sz="4000" dirty="0" smtClean="0">
                <a:solidFill>
                  <a:srgbClr val="FF0066"/>
                </a:solidFill>
                <a:ea typeface="华文新魏" pitchFamily="2" charset="-122"/>
              </a:rPr>
              <a:t>，听起来如</a:t>
            </a:r>
            <a:r>
              <a:rPr lang="zh-CN" altLang="en-US" sz="4000" u="sng" dirty="0" smtClean="0">
                <a:solidFill>
                  <a:srgbClr val="FF0066"/>
                </a:solidFill>
                <a:ea typeface="华文新魏" pitchFamily="2" charset="-122"/>
              </a:rPr>
              <a:t>               </a:t>
            </a:r>
            <a:r>
              <a:rPr lang="zh-CN" altLang="en-US" sz="4000" dirty="0" smtClean="0">
                <a:solidFill>
                  <a:srgbClr val="FF0066"/>
                </a:solidFill>
                <a:ea typeface="华文新魏" pitchFamily="2" charset="-122"/>
              </a:rPr>
              <a:t>；有的</a:t>
            </a:r>
            <a:r>
              <a:rPr lang="zh-CN" altLang="en-US" sz="4000" u="sng" dirty="0" smtClean="0">
                <a:solidFill>
                  <a:srgbClr val="FF0066"/>
                </a:solidFill>
                <a:ea typeface="华文新魏" pitchFamily="2" charset="-122"/>
              </a:rPr>
              <a:t>                  </a:t>
            </a:r>
            <a:r>
              <a:rPr lang="zh-CN" altLang="en-US" sz="4000" dirty="0" smtClean="0">
                <a:solidFill>
                  <a:srgbClr val="FF0066"/>
                </a:solidFill>
                <a:ea typeface="华文新魏" pitchFamily="2" charset="-122"/>
              </a:rPr>
              <a:t>，听起来如</a:t>
            </a:r>
            <a:r>
              <a:rPr lang="zh-CN" altLang="en-US" sz="4000" u="sng" dirty="0" smtClean="0">
                <a:solidFill>
                  <a:srgbClr val="FF0066"/>
                </a:solidFill>
                <a:ea typeface="华文新魏" pitchFamily="2" charset="-122"/>
              </a:rPr>
              <a:t>                 </a:t>
            </a:r>
            <a:r>
              <a:rPr lang="zh-CN" altLang="en-US" sz="4000" dirty="0" smtClean="0">
                <a:solidFill>
                  <a:srgbClr val="FF0066"/>
                </a:solidFill>
                <a:ea typeface="华文新魏" pitchFamily="2" charset="-122"/>
              </a:rPr>
              <a:t>。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AutoShape 2" descr="http://t1.baidu.com/it/u=3625742822,2536249850&amp;fm=3&amp;gp=0.jpg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85786" y="785794"/>
            <a:ext cx="7978466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自学内容</a:t>
            </a:r>
            <a:r>
              <a:rPr lang="zh-CN" altLang="en-US" sz="2800" dirty="0" smtClean="0"/>
              <a:t>：</a:t>
            </a:r>
            <a:r>
              <a:rPr lang="en-US" altLang="zh-CN" sz="2800" dirty="0" smtClean="0"/>
              <a:t>2---5</a:t>
            </a:r>
            <a:r>
              <a:rPr lang="zh-CN" altLang="en-US" sz="2800" dirty="0" smtClean="0"/>
              <a:t>自然段</a:t>
            </a:r>
            <a:endParaRPr lang="en-US" altLang="zh-CN" sz="2800" dirty="0" smtClean="0"/>
          </a:p>
          <a:p>
            <a:endParaRPr lang="en-US" altLang="zh-CN" sz="2800" dirty="0" smtClean="0"/>
          </a:p>
          <a:p>
            <a:endParaRPr lang="en-US" altLang="zh-CN" sz="2800" dirty="0" smtClean="0"/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自学方法</a:t>
            </a:r>
            <a:r>
              <a:rPr lang="zh-CN" altLang="en-US" sz="2800" dirty="0" smtClean="0"/>
              <a:t>：</a:t>
            </a:r>
            <a:endParaRPr lang="en-US" altLang="zh-CN" sz="2800" dirty="0" smtClean="0"/>
          </a:p>
          <a:p>
            <a:r>
              <a:rPr lang="en-US" altLang="zh-CN" sz="2800" dirty="0" smtClean="0"/>
              <a:t>1·</a:t>
            </a:r>
            <a:r>
              <a:rPr lang="zh-CN" altLang="en-US" sz="2800" dirty="0" smtClean="0"/>
              <a:t>快速读</a:t>
            </a:r>
            <a:r>
              <a:rPr lang="en-US" altLang="zh-CN" sz="2800" dirty="0" smtClean="0"/>
              <a:t>2---5</a:t>
            </a:r>
            <a:r>
              <a:rPr lang="zh-CN" altLang="en-US" sz="2800" dirty="0" smtClean="0"/>
              <a:t>自然段，选择你喜欢的泉多读几遍。</a:t>
            </a:r>
            <a:endParaRPr lang="en-US" altLang="zh-CN" sz="2800" dirty="0" smtClean="0"/>
          </a:p>
          <a:p>
            <a:endParaRPr lang="en-US" altLang="zh-CN" sz="2800" dirty="0" smtClean="0"/>
          </a:p>
          <a:p>
            <a:r>
              <a:rPr lang="en-US" altLang="zh-CN" sz="2800" dirty="0" smtClean="0"/>
              <a:t>2·</a:t>
            </a:r>
            <a:r>
              <a:rPr lang="zh-CN" altLang="en-US" sz="2800" dirty="0" smtClean="0"/>
              <a:t>想一想</a:t>
            </a:r>
            <a:r>
              <a:rPr lang="en-US" altLang="zh-CN" sz="2800" dirty="0" smtClean="0"/>
              <a:t>:</a:t>
            </a:r>
            <a:r>
              <a:rPr lang="zh-CN" altLang="en-US" sz="2800" dirty="0" smtClean="0"/>
              <a:t>泉在哪儿？泉水有什么特点？在表示特</a:t>
            </a:r>
            <a:endParaRPr lang="en-US" altLang="zh-CN" sz="2800" dirty="0" smtClean="0"/>
          </a:p>
          <a:p>
            <a:r>
              <a:rPr lang="zh-CN" altLang="en-US" sz="2800" dirty="0" smtClean="0"/>
              <a:t>点的词句上圈圈画画，做记号。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7806945" cy="5324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CN" sz="3200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互帮提示</a:t>
            </a:r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：</a:t>
            </a:r>
            <a:endParaRPr lang="en-US" altLang="zh-CN" sz="2400" dirty="0" smtClean="0">
              <a:latin typeface="华文隶书" pitchFamily="2" charset="-122"/>
              <a:ea typeface="华文隶书" pitchFamily="2" charset="-122"/>
            </a:endParaRPr>
          </a:p>
          <a:p>
            <a:endParaRPr lang="en-US" altLang="zh-CN" sz="2400" dirty="0" smtClean="0">
              <a:latin typeface="华文隶书" pitchFamily="2" charset="-122"/>
              <a:ea typeface="华文隶书" pitchFamily="2" charset="-122"/>
            </a:endParaRPr>
          </a:p>
          <a:p>
            <a:r>
              <a:rPr lang="en-US" altLang="zh-CN" sz="2400" dirty="0" smtClean="0">
                <a:latin typeface="华文隶书" pitchFamily="2" charset="-122"/>
                <a:ea typeface="华文隶书" pitchFamily="2" charset="-122"/>
              </a:rPr>
              <a:t>       </a:t>
            </a:r>
            <a:r>
              <a:rPr lang="en-US" altLang="zh-CN" sz="2400" dirty="0" smtClean="0">
                <a:latin typeface="+mj-ea"/>
                <a:ea typeface="+mj-ea"/>
              </a:rPr>
              <a:t> 1</a:t>
            </a:r>
            <a:r>
              <a:rPr lang="en-US" altLang="zh-CN" sz="2400" dirty="0" smtClean="0">
                <a:latin typeface="华文隶书" pitchFamily="2" charset="-122"/>
                <a:ea typeface="华文隶书" pitchFamily="2" charset="-122"/>
              </a:rPr>
              <a:t>·</a:t>
            </a:r>
            <a:r>
              <a:rPr lang="zh-CN" altLang="en-US" sz="2800" b="1" dirty="0" smtClean="0">
                <a:latin typeface="+mj-ea"/>
                <a:ea typeface="+mj-ea"/>
              </a:rPr>
              <a:t>以小组为单位逐个交流自己喜欢那个泉？</a:t>
            </a:r>
            <a:endParaRPr lang="en-US" altLang="zh-CN" sz="2800" b="1" dirty="0" smtClean="0">
              <a:latin typeface="+mj-ea"/>
              <a:ea typeface="+mj-ea"/>
            </a:endParaRPr>
          </a:p>
          <a:p>
            <a:r>
              <a:rPr lang="zh-CN" altLang="en-US" sz="2800" b="1" dirty="0" smtClean="0">
                <a:latin typeface="+mj-ea"/>
                <a:ea typeface="+mj-ea"/>
              </a:rPr>
              <a:t>泉在哪里？这个泉有什么特点？你从哪些词语或</a:t>
            </a:r>
            <a:endParaRPr lang="en-US" altLang="zh-CN" sz="2800" b="1" dirty="0" smtClean="0">
              <a:latin typeface="+mj-ea"/>
              <a:ea typeface="+mj-ea"/>
            </a:endParaRPr>
          </a:p>
          <a:p>
            <a:r>
              <a:rPr lang="zh-CN" altLang="en-US" sz="2800" b="1" dirty="0" smtClean="0">
                <a:latin typeface="+mj-ea"/>
                <a:ea typeface="+mj-ea"/>
              </a:rPr>
              <a:t>句子中感受到的？</a:t>
            </a:r>
            <a:endParaRPr lang="en-US" altLang="zh-CN" sz="2800" b="1" dirty="0" smtClean="0">
              <a:latin typeface="+mj-ea"/>
              <a:ea typeface="+mj-ea"/>
            </a:endParaRPr>
          </a:p>
          <a:p>
            <a:endParaRPr lang="en-US" altLang="zh-CN" sz="2800" b="1" dirty="0" smtClean="0">
              <a:latin typeface="+mj-ea"/>
              <a:ea typeface="+mj-ea"/>
            </a:endParaRPr>
          </a:p>
          <a:p>
            <a:r>
              <a:rPr lang="en-US" altLang="zh-CN" sz="2800" b="1" dirty="0" smtClean="0">
                <a:latin typeface="+mj-ea"/>
                <a:ea typeface="+mj-ea"/>
              </a:rPr>
              <a:t>       2·</a:t>
            </a:r>
            <a:r>
              <a:rPr lang="zh-CN" altLang="en-US" sz="2800" b="1" dirty="0" smtClean="0">
                <a:latin typeface="+mj-ea"/>
                <a:ea typeface="+mj-ea"/>
              </a:rPr>
              <a:t>如果解决不了的问题，小组通过读课文，</a:t>
            </a:r>
            <a:endParaRPr lang="en-US" altLang="zh-CN" sz="2800" b="1" dirty="0" smtClean="0">
              <a:latin typeface="+mj-ea"/>
              <a:ea typeface="+mj-ea"/>
            </a:endParaRPr>
          </a:p>
          <a:p>
            <a:r>
              <a:rPr lang="zh-CN" altLang="en-US" sz="2800" b="1" dirty="0" smtClean="0">
                <a:latin typeface="+mj-ea"/>
                <a:ea typeface="+mj-ea"/>
              </a:rPr>
              <a:t>努力寻找答案。</a:t>
            </a:r>
            <a:endParaRPr lang="en-US" altLang="zh-CN" sz="2800" b="1" dirty="0" smtClean="0">
              <a:latin typeface="+mj-ea"/>
              <a:ea typeface="+mj-ea"/>
            </a:endParaRPr>
          </a:p>
          <a:p>
            <a:endParaRPr lang="en-US" altLang="zh-CN" sz="2800" b="1" dirty="0" smtClean="0">
              <a:latin typeface="+mj-ea"/>
              <a:ea typeface="+mj-ea"/>
            </a:endParaRPr>
          </a:p>
          <a:p>
            <a:r>
              <a:rPr lang="en-US" altLang="zh-CN" sz="2800" b="1" dirty="0" smtClean="0">
                <a:latin typeface="+mj-ea"/>
                <a:ea typeface="+mj-ea"/>
              </a:rPr>
              <a:t>       3·</a:t>
            </a:r>
            <a:r>
              <a:rPr lang="zh-CN" altLang="en-US" sz="2800" b="1" dirty="0" smtClean="0">
                <a:latin typeface="+mj-ea"/>
                <a:ea typeface="+mj-ea"/>
              </a:rPr>
              <a:t>组长根据本组情况，提出需要老师解答的</a:t>
            </a:r>
            <a:endParaRPr lang="en-US" altLang="zh-CN" sz="2800" b="1" dirty="0" smtClean="0">
              <a:latin typeface="+mj-ea"/>
              <a:ea typeface="+mj-ea"/>
            </a:endParaRPr>
          </a:p>
          <a:p>
            <a:r>
              <a:rPr lang="zh-CN" altLang="en-US" sz="2800" b="1" dirty="0" smtClean="0">
                <a:latin typeface="+mj-ea"/>
                <a:ea typeface="+mj-ea"/>
              </a:rPr>
              <a:t>问题。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绿色圃中小学教育网http://www.lspjy.com</a:t>
            </a:r>
          </a:p>
        </p:txBody>
      </p:sp>
      <p:graphicFrame>
        <p:nvGraphicFramePr>
          <p:cNvPr id="5190" name="Group 70"/>
          <p:cNvGraphicFramePr>
            <a:graphicFrameLocks noGrp="1"/>
          </p:cNvGraphicFramePr>
          <p:nvPr/>
        </p:nvGraphicFramePr>
        <p:xfrm>
          <a:off x="1187450" y="908050"/>
          <a:ext cx="6769100" cy="4192588"/>
        </p:xfrm>
        <a:graphic>
          <a:graphicData uri="http://schemas.openxmlformats.org/drawingml/2006/table">
            <a:tbl>
              <a:tblPr/>
              <a:tblGrid>
                <a:gridCol w="1524000"/>
                <a:gridCol w="1668463"/>
                <a:gridCol w="1871662"/>
                <a:gridCol w="1704975"/>
              </a:tblGrid>
              <a:tr h="941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泉　名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所在位置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名称由来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泉水特点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  <a:hlinkClick r:id="rId2" action="ppaction://hlinksldjump"/>
                        </a:rPr>
                        <a:t>珍珠泉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华文新魏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华文新魏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五龙潭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黑虎泉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趵突泉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92" name="AutoShape 7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092825"/>
            <a:ext cx="900112" cy="7651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绿色圃中小学教育网http://www.lspjy.com</a:t>
            </a:r>
          </a:p>
        </p:txBody>
      </p:sp>
      <p:graphicFrame>
        <p:nvGraphicFramePr>
          <p:cNvPr id="21508" name="Group 4"/>
          <p:cNvGraphicFramePr>
            <a:graphicFrameLocks noGrp="1"/>
          </p:cNvGraphicFramePr>
          <p:nvPr/>
        </p:nvGraphicFramePr>
        <p:xfrm>
          <a:off x="1187450" y="908050"/>
          <a:ext cx="6769100" cy="4192588"/>
        </p:xfrm>
        <a:graphic>
          <a:graphicData uri="http://schemas.openxmlformats.org/drawingml/2006/table">
            <a:tbl>
              <a:tblPr/>
              <a:tblGrid>
                <a:gridCol w="1524000"/>
                <a:gridCol w="1668463"/>
                <a:gridCol w="1871662"/>
                <a:gridCol w="1704975"/>
              </a:tblGrid>
              <a:tr h="941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泉　名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所在位置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名称由来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泉水特点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珍珠泉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神奇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五龙潭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黑虎泉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华文新魏" pitchFamily="2" charset="-122"/>
                        </a:rPr>
                        <a:t>趵突泉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40" name="AutoShape 3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092825"/>
            <a:ext cx="900112" cy="7651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云流水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云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531</TotalTime>
  <Words>856</Words>
  <PresentationFormat>全屏显示(4:3)</PresentationFormat>
  <Paragraphs>169</Paragraphs>
  <Slides>27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行云流水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米乐</dc:creator>
  <cp:lastModifiedBy>牛少博 </cp:lastModifiedBy>
  <cp:revision>57</cp:revision>
  <dcterms:created xsi:type="dcterms:W3CDTF">2011-10-10T12:16:32Z</dcterms:created>
  <dcterms:modified xsi:type="dcterms:W3CDTF">2011-10-15T08:27:55Z</dcterms:modified>
</cp:coreProperties>
</file>