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1189" r:id="rId2"/>
    <p:sldId id="1090" r:id="rId3"/>
    <p:sldId id="1092" r:id="rId4"/>
    <p:sldId id="1238" r:id="rId5"/>
    <p:sldId id="1239" r:id="rId6"/>
    <p:sldId id="1240" r:id="rId7"/>
    <p:sldId id="1257" r:id="rId8"/>
    <p:sldId id="1229" r:id="rId9"/>
    <p:sldId id="1226" r:id="rId10"/>
    <p:sldId id="1258" r:id="rId11"/>
    <p:sldId id="1259" r:id="rId12"/>
    <p:sldId id="1145" r:id="rId13"/>
    <p:sldId id="1260" r:id="rId14"/>
    <p:sldId id="1261" r:id="rId15"/>
    <p:sldId id="1262" r:id="rId16"/>
    <p:sldId id="1263" r:id="rId17"/>
    <p:sldId id="1264" r:id="rId18"/>
    <p:sldId id="1265" r:id="rId19"/>
  </p:sldIdLst>
  <p:sldSz cx="9144000" cy="5143500" type="screen16x9"/>
  <p:notesSz cx="6858000" cy="9144000"/>
  <p:embeddedFontLst>
    <p:embeddedFont>
      <p:font typeface="微软雅黑" pitchFamily="34" charset="-122"/>
      <p:regular r:id="rId22"/>
      <p:bold r:id="rId23"/>
    </p:embeddedFont>
    <p:embeddedFont>
      <p:font typeface="Arial Black" charset="0"/>
      <p:bold r:id="rId24"/>
    </p:embeddedFont>
    <p:embeddedFont>
      <p:font typeface="楷体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黑体" pitchFamily="2" charset="-122"/>
      <p:regular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85" d="100"/>
          <a:sy n="85" d="100"/>
        </p:scale>
        <p:origin x="-90" y="-414"/>
      </p:cViewPr>
      <p:guideLst>
        <p:guide orient="horz" pos="3162"/>
        <p:guide pos="5725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11"/>
        <p:guide pos="225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548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45464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2080" y="1877510"/>
            <a:ext cx="887920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25.</a:t>
            </a:r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王戎不取道旁李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83635" y="3107055"/>
            <a:ext cx="1775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第一课时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4980" y="1049020"/>
            <a:ext cx="80327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小结： </a:t>
            </a:r>
          </a:p>
          <a:p>
            <a:pPr indent="0"/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距今900年以前的司马光砸缸的故事早已是家喻户晓，而司马光也最终成为北宋一代名相，还写有著名的史学巨著《资治通鉴》。由此可见，从小勤于观察、善于思考对于将来是一件多么重要的事情啊！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10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2080" y="1877510"/>
            <a:ext cx="887920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25.</a:t>
            </a:r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王戎不取道旁李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96360" y="3107055"/>
            <a:ext cx="1775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第二课时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125" y="1347614"/>
            <a:ext cx="8492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同学们，上节课我们读了《王戎不取道旁李》这篇文言文，你还记得讲的是一件什么事吗？（学生回答）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下面我们先来复习一下课文，回忆一下，你还能背下来课文内容吗？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125" y="699542"/>
            <a:ext cx="4429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谈话导入，激发兴趣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10928" b="6139"/>
          <a:stretch>
            <a:fillRect/>
          </a:stretch>
        </p:blipFill>
        <p:spPr>
          <a:xfrm>
            <a:off x="3131840" y="2573347"/>
            <a:ext cx="3526036" cy="1848113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1419622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cs typeface="Times New Roman" panose="02020603050405020304" charset="0"/>
              </a:rPr>
              <a:t>王戎七岁，尝与诸小儿游。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1401901" y="3507854"/>
            <a:ext cx="6364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cs typeface="Times New Roman" panose="02020603050405020304" charset="0"/>
              </a:rPr>
              <a:t>王戎七岁的时候，曾经与小</a:t>
            </a:r>
            <a:r>
              <a:rPr lang="zh-CN" altLang="en-US" sz="2400" kern="100" dirty="0">
                <a:cs typeface="Times New Roman" panose="02020603050405020304" charset="0"/>
              </a:rPr>
              <a:t>孩子</a:t>
            </a:r>
            <a:r>
              <a:rPr lang="zh-CN" altLang="zh-CN" sz="2400" kern="100" dirty="0">
                <a:cs typeface="Times New Roman" panose="02020603050405020304" charset="0"/>
              </a:rPr>
              <a:t>们一起玩耍。</a:t>
            </a:r>
            <a:endParaRPr lang="zh-CN" altLang="en-US" sz="2400" dirty="0"/>
          </a:p>
        </p:txBody>
      </p:sp>
      <p:sp>
        <p:nvSpPr>
          <p:cNvPr id="4" name="对话气泡: 矩形 3"/>
          <p:cNvSpPr/>
          <p:nvPr/>
        </p:nvSpPr>
        <p:spPr>
          <a:xfrm>
            <a:off x="3275856" y="2294460"/>
            <a:ext cx="1080120" cy="461665"/>
          </a:xfrm>
          <a:prstGeom prst="wedgeRectCallout">
            <a:avLst>
              <a:gd name="adj1" fmla="val 36097"/>
              <a:gd name="adj2" fmla="val -1317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曾经</a:t>
            </a:r>
          </a:p>
        </p:txBody>
      </p:sp>
      <p:sp>
        <p:nvSpPr>
          <p:cNvPr id="5" name="对话气泡: 矩形 4"/>
          <p:cNvSpPr/>
          <p:nvPr/>
        </p:nvSpPr>
        <p:spPr>
          <a:xfrm>
            <a:off x="5292080" y="2294460"/>
            <a:ext cx="1080120" cy="461665"/>
          </a:xfrm>
          <a:prstGeom prst="wedgeRectCallout">
            <a:avLst>
              <a:gd name="adj1" fmla="val -72186"/>
              <a:gd name="adj2" fmla="val -1301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多</a:t>
            </a:r>
          </a:p>
        </p:txBody>
      </p:sp>
      <p:sp>
        <p:nvSpPr>
          <p:cNvPr id="6" name="对话气泡: 矩形 5"/>
          <p:cNvSpPr/>
          <p:nvPr/>
        </p:nvSpPr>
        <p:spPr>
          <a:xfrm>
            <a:off x="7380312" y="1273441"/>
            <a:ext cx="1080120" cy="461665"/>
          </a:xfrm>
          <a:prstGeom prst="wedgeRectCallout">
            <a:avLst>
              <a:gd name="adj1" fmla="val -174562"/>
              <a:gd name="adj2" fmla="val -58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小孩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6579"/>
            <a:ext cx="2374206" cy="188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75856" y="1647893"/>
            <a:ext cx="4408258" cy="391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6070" algn="just">
              <a:lnSpc>
                <a:spcPts val="22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看</a:t>
            </a:r>
            <a:r>
              <a:rPr lang="en-US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/</a:t>
            </a: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道边李树</a:t>
            </a:r>
            <a:r>
              <a:rPr lang="en-US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/</a:t>
            </a: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多子折枝，</a:t>
            </a:r>
            <a:endParaRPr lang="zh-CN" altLang="zh-CN" sz="2000" kern="100" dirty="0">
              <a:latin typeface="Calibri" panose="020F0502020204030204" pitchFamily="34" charset="0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9872" y="2590219"/>
            <a:ext cx="42642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kern="100" dirty="0">
                <a:cs typeface="Times New Roman" panose="02020603050405020304" charset="0"/>
              </a:rPr>
              <a:t>看见道边</a:t>
            </a:r>
            <a:r>
              <a:rPr lang="zh-CN" altLang="zh-CN" sz="2000" kern="100" dirty="0">
                <a:cs typeface="Times New Roman" panose="02020603050405020304" charset="0"/>
              </a:rPr>
              <a:t>李树上长着许多沉甸甸的李子，就快把树枝都压弯了。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03598"/>
            <a:ext cx="2160240" cy="14430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59832" y="1491630"/>
            <a:ext cx="5129609" cy="391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6070" algn="just">
              <a:lnSpc>
                <a:spcPts val="22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诸儿</a:t>
            </a:r>
            <a:r>
              <a:rPr lang="en-US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/</a:t>
            </a: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竞走取之，唯戎</a:t>
            </a:r>
            <a:r>
              <a:rPr lang="en-US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/</a:t>
            </a: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charset="0"/>
              </a:rPr>
              <a:t>不动。</a:t>
            </a:r>
            <a:endParaRPr lang="zh-CN" altLang="zh-CN" sz="2000" kern="100" dirty="0">
              <a:latin typeface="Calibri" panose="020F0502020204030204" pitchFamily="34" charset="0"/>
              <a:cs typeface="Times New Roman" panose="02020603050405020304" charset="0"/>
            </a:endParaRPr>
          </a:p>
        </p:txBody>
      </p:sp>
      <p:sp>
        <p:nvSpPr>
          <p:cNvPr id="5" name="对话气泡: 矩形 4"/>
          <p:cNvSpPr/>
          <p:nvPr/>
        </p:nvSpPr>
        <p:spPr>
          <a:xfrm>
            <a:off x="3635896" y="2646639"/>
            <a:ext cx="2808312" cy="933223"/>
          </a:xfrm>
          <a:prstGeom prst="wedgeRectCallout">
            <a:avLst>
              <a:gd name="adj1" fmla="val -4591"/>
              <a:gd name="adj2" fmla="val -1303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争着跑过去</a:t>
            </a:r>
          </a:p>
        </p:txBody>
      </p:sp>
      <p:sp>
        <p:nvSpPr>
          <p:cNvPr id="6" name="爆炸形: 14 pt  5"/>
          <p:cNvSpPr/>
          <p:nvPr/>
        </p:nvSpPr>
        <p:spPr>
          <a:xfrm>
            <a:off x="6012968" y="2139702"/>
            <a:ext cx="2681337" cy="2379145"/>
          </a:xfrm>
          <a:prstGeom prst="irregularSeal2">
            <a:avLst/>
          </a:prstGeom>
          <a:solidFill>
            <a:srgbClr val="FFFF00"/>
          </a:solidFill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争先恐后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504" y="926149"/>
            <a:ext cx="3610652" cy="2591023"/>
            <a:chOff x="107504" y="926149"/>
            <a:chExt cx="3610652" cy="25910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504" y="2139702"/>
              <a:ext cx="1265702" cy="1377470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75656" y="926149"/>
              <a:ext cx="2242500" cy="2251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483680">
              <a:off x="683568" y="873224"/>
              <a:ext cx="658749" cy="90643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833262" y="1293717"/>
            <a:ext cx="51689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人问之，答曰：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树在道边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而多子，此必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苦李。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16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087745"/>
            <a:ext cx="69847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zh-CN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作者不是直接写王戎的聪明，而是先写别的小孩“竞走取之”，再过写“唯戎不动”，这是一种什么样的写作手法？这手法对表现王戎的聪明才智起到了什么作用？</a:t>
            </a: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3041109"/>
            <a:ext cx="1005403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200" kern="100" dirty="0">
                <a:cs typeface="Times New Roman" panose="02020603050405020304" charset="0"/>
              </a:rPr>
              <a:t>对比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3347864" y="3763367"/>
            <a:ext cx="4288353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200" kern="100" dirty="0">
                <a:cs typeface="Times New Roman" panose="02020603050405020304" charset="0"/>
              </a:rPr>
              <a:t>反衬了王戎的聪明过人</a:t>
            </a:r>
            <a:endParaRPr lang="zh-CN" altLang="en-US" sz="320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17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419622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>
              <a:spcAft>
                <a:spcPts val="0"/>
              </a:spcAft>
            </a:pP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王戎七岁，尝与诸小儿游。看道边李树多子折枝，诸儿竞走取之，唯戎不动。人问之，答曰：“树在道边而多子，此必苦李。”取之，信然。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18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83568" y="1563638"/>
            <a:ext cx="7272808" cy="2267928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“知之为知之，不知为不知，是知也。”“三人行，必有我师焉。”</a:t>
            </a:r>
          </a:p>
          <a:p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</a:rPr>
              <a:t>这两句话和现代人说的话有何区别？像这样的语言叫文言。我们以前也背过文言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，还记得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？由文言组成的文章叫文言文。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7504" y="915566"/>
            <a:ext cx="381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 dirty="0">
                <a:solidFill>
                  <a:srgbClr val="FF00FF"/>
                </a:solidFill>
                <a:ea typeface="宋体" panose="02010600030101010101" pitchFamily="2" charset="-122"/>
              </a:rPr>
              <a:t>谈话导入，激发兴趣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31795" y="732507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dirty="0">
                <a:solidFill>
                  <a:srgbClr val="FF00FF"/>
                </a:solidFill>
                <a:ea typeface="宋体" panose="02010600030101010101" pitchFamily="2" charset="-122"/>
              </a:rPr>
              <a:t>初读小古文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91406" y="913830"/>
            <a:ext cx="46882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 dirty="0">
                <a:ea typeface="宋体" panose="02010600030101010101" pitchFamily="2" charset="-122"/>
              </a:rPr>
              <a:t/>
            </a:r>
            <a:br>
              <a:rPr lang="zh-CN" sz="2000" b="0" dirty="0">
                <a:ea typeface="宋体" panose="02010600030101010101" pitchFamily="2" charset="-122"/>
              </a:rPr>
            </a:br>
            <a:r>
              <a:rPr sz="2000" b="0" dirty="0">
                <a:ea typeface="宋体" panose="02010600030101010101" pitchFamily="2" charset="-122"/>
              </a:rPr>
              <a:t>1.读后释题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21550" y="3522955"/>
            <a:ext cx="1449070" cy="12566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" y="1611060"/>
            <a:ext cx="87655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ea typeface="宋体" panose="02010600030101010101" pitchFamily="2" charset="-122"/>
              </a:rPr>
              <a:t>《王戎不取道旁李》课题中</a:t>
            </a: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“取”的意思是什么？“</a:t>
            </a:r>
            <a:r>
              <a:rPr lang="zh-CN" sz="2000" b="0">
                <a:ea typeface="宋体" panose="02010600030101010101" pitchFamily="2" charset="-122"/>
              </a:rPr>
              <a:t>道</a:t>
            </a: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”的意思是什么？</a:t>
            </a:r>
            <a:endParaRPr lang="zh-CN" altLang="en-US" sz="2000" b="0"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050" y="210096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连起来的意思是王戎不去摘道旁树上的李子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b="9746"/>
          <a:stretch>
            <a:fillRect/>
          </a:stretch>
        </p:blipFill>
        <p:spPr>
          <a:xfrm>
            <a:off x="2350972" y="2395401"/>
            <a:ext cx="3593465" cy="2166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1826895" y="1545854"/>
            <a:ext cx="141414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</a:p>
        </p:txBody>
      </p:sp>
      <p:sp>
        <p:nvSpPr>
          <p:cNvPr id="23" name="矩形 22"/>
          <p:cNvSpPr/>
          <p:nvPr/>
        </p:nvSpPr>
        <p:spPr>
          <a:xfrm>
            <a:off x="1826895" y="1171839"/>
            <a:ext cx="643026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rónɡ</a:t>
            </a:r>
            <a:endParaRPr lang="en-US" sz="2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998470" y="1587129"/>
            <a:ext cx="111252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3806" y="1192117"/>
            <a:ext cx="773430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zhū</a:t>
            </a:r>
            <a:endParaRPr 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146550" y="1587129"/>
            <a:ext cx="130048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</a:p>
        </p:txBody>
      </p:sp>
      <p:sp>
        <p:nvSpPr>
          <p:cNvPr id="5" name="矩形 4"/>
          <p:cNvSpPr/>
          <p:nvPr/>
        </p:nvSpPr>
        <p:spPr>
          <a:xfrm>
            <a:off x="3998912" y="1171839"/>
            <a:ext cx="904240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jìnɡ</a:t>
            </a:r>
            <a:endParaRPr 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128676" y="653594"/>
            <a:ext cx="234124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自学字词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49686" y="1625044"/>
            <a:ext cx="1058704" cy="91821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93040" y="3523615"/>
            <a:ext cx="8515985" cy="82994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戎</a:t>
            </a: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”（róng）不能读成（yóng）“</a:t>
            </a:r>
            <a:r>
              <a:rPr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诸</a:t>
            </a: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”（zhū）不能读成（zhǔ）。</a:t>
            </a:r>
          </a:p>
        </p:txBody>
      </p:sp>
      <p:sp>
        <p:nvSpPr>
          <p:cNvPr id="16" name="下箭头 15"/>
          <p:cNvSpPr/>
          <p:nvPr/>
        </p:nvSpPr>
        <p:spPr>
          <a:xfrm>
            <a:off x="3632200" y="2353310"/>
            <a:ext cx="893445" cy="97917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999712" y="1586364"/>
            <a:ext cx="130048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35912" y="1171074"/>
            <a:ext cx="904240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wéi</a:t>
            </a:r>
            <a:r>
              <a:rPr 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1766669" y="1247934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zh-CN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481934" y="1221264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824658" y="120316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7157379" y="117602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</a:p>
        </p:txBody>
      </p:sp>
      <p:grpSp>
        <p:nvGrpSpPr>
          <p:cNvPr id="9" name="组合 7"/>
          <p:cNvGrpSpPr/>
          <p:nvPr/>
        </p:nvGrpSpPr>
        <p:grpSpPr>
          <a:xfrm>
            <a:off x="1718085" y="1219676"/>
            <a:ext cx="1095518" cy="113919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4431921" y="1211739"/>
            <a:ext cx="1095518" cy="1139190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5747974" y="1203166"/>
            <a:ext cx="1095518" cy="1139190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3" name="组合 7"/>
          <p:cNvGrpSpPr/>
          <p:nvPr/>
        </p:nvGrpSpPr>
        <p:grpSpPr>
          <a:xfrm>
            <a:off x="7076882" y="1194594"/>
            <a:ext cx="1095518" cy="1139190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线形标注 2 82"/>
          <p:cNvSpPr/>
          <p:nvPr/>
        </p:nvSpPr>
        <p:spPr>
          <a:xfrm>
            <a:off x="673069" y="3075806"/>
            <a:ext cx="3186430" cy="1123315"/>
          </a:xfrm>
          <a:prstGeom prst="borderCallout2">
            <a:avLst>
              <a:gd name="adj1" fmla="val 238"/>
              <a:gd name="adj2" fmla="val 50606"/>
              <a:gd name="adj3" fmla="val 4869"/>
              <a:gd name="adj4" fmla="val 49851"/>
              <a:gd name="adj5" fmla="val -75090"/>
              <a:gd name="adj6" fmla="val 50168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戎：左下部是“十”，不是“廾”； 诸：中间没有“亻”</a:t>
            </a:r>
          </a:p>
        </p:txBody>
      </p:sp>
      <p:sp>
        <p:nvSpPr>
          <p:cNvPr id="84" name="线形标注 2 83"/>
          <p:cNvSpPr/>
          <p:nvPr/>
        </p:nvSpPr>
        <p:spPr>
          <a:xfrm>
            <a:off x="4954197" y="2931790"/>
            <a:ext cx="3378835" cy="1123315"/>
          </a:xfrm>
          <a:prstGeom prst="borderCallout2">
            <a:avLst>
              <a:gd name="adj1" fmla="val 1924"/>
              <a:gd name="adj2" fmla="val 43632"/>
              <a:gd name="adj3" fmla="val -1015"/>
              <a:gd name="adj4" fmla="val 44548"/>
              <a:gd name="adj5" fmla="val -56014"/>
              <a:gd name="adj6" fmla="val 38585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“竞”下半部是“口”加“儿”不能写成“日”加“儿”</a:t>
            </a:r>
          </a:p>
        </p:txBody>
      </p:sp>
      <p:sp>
        <p:nvSpPr>
          <p:cNvPr id="24" name="文本框 64"/>
          <p:cNvSpPr txBox="1"/>
          <p:nvPr/>
        </p:nvSpPr>
        <p:spPr>
          <a:xfrm>
            <a:off x="3109845" y="1213123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</a:p>
        </p:txBody>
      </p:sp>
      <p:grpSp>
        <p:nvGrpSpPr>
          <p:cNvPr id="25" name="组合 7"/>
          <p:cNvGrpSpPr/>
          <p:nvPr/>
        </p:nvGrpSpPr>
        <p:grpSpPr>
          <a:xfrm>
            <a:off x="3059832" y="1203598"/>
            <a:ext cx="1095518" cy="1139190"/>
            <a:chOff x="2437" y="2032"/>
            <a:chExt cx="1244" cy="1264"/>
          </a:xfrm>
        </p:grpSpPr>
        <p:sp>
          <p:nvSpPr>
            <p:cNvPr id="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  <p:bldP spid="8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5536" y="1016139"/>
            <a:ext cx="3176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）理解实词和虚词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015" y="1449705"/>
            <a:ext cx="723328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/>
            </a:r>
            <a:b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2400" kern="100" dirty="0">
                <a:cs typeface="Times New Roman" panose="02020603050405020304" charset="0"/>
              </a:rPr>
              <a:t>【实词】实词是有实在意义且能够单独充当句子成分的词语，一般能单独回答问题。如，〔尝〕〔李〕〔游〕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6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87624" y="1347614"/>
            <a:ext cx="61024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【</a:t>
            </a:r>
            <a:r>
              <a:rPr lang="zh-CN" altLang="en-US" sz="2800" dirty="0"/>
              <a:t>虚词</a:t>
            </a:r>
            <a:r>
              <a:rPr lang="en-US" altLang="zh-CN" sz="2800" dirty="0"/>
              <a:t>】</a:t>
            </a:r>
            <a:r>
              <a:rPr lang="zh-CN" altLang="en-US" sz="2800" dirty="0"/>
              <a:t>虚词没有实在意义</a:t>
            </a:r>
            <a:r>
              <a:rPr lang="en-US" altLang="zh-CN" sz="2800" dirty="0"/>
              <a:t>,</a:t>
            </a:r>
            <a:r>
              <a:rPr lang="zh-CN" altLang="en-US" sz="2800" dirty="0"/>
              <a:t>一般不能充当句子成分</a:t>
            </a:r>
            <a:r>
              <a:rPr lang="en-US" altLang="zh-CN" sz="2800" dirty="0"/>
              <a:t>,</a:t>
            </a:r>
            <a:r>
              <a:rPr lang="zh-CN" altLang="en-US" sz="2800" dirty="0"/>
              <a:t>不能单独回答问题</a:t>
            </a:r>
            <a:r>
              <a:rPr lang="en-US" altLang="zh-CN" sz="2800" dirty="0"/>
              <a:t>.</a:t>
            </a:r>
            <a:r>
              <a:rPr lang="zh-CN" altLang="en-US" sz="2800" dirty="0"/>
              <a:t>（少数副词如“不”“也许”“没有”等可以单独回答问题）</a:t>
            </a:r>
            <a:r>
              <a:rPr lang="en-US" altLang="zh-CN" sz="2800" dirty="0"/>
              <a:t>,</a:t>
            </a:r>
            <a:r>
              <a:rPr lang="zh-CN" altLang="en-US" sz="2800" dirty="0"/>
              <a:t>只能配合实词造句</a:t>
            </a:r>
            <a:r>
              <a:rPr lang="en-US" altLang="zh-CN" sz="2800" dirty="0"/>
              <a:t>,</a:t>
            </a:r>
            <a:r>
              <a:rPr lang="zh-CN" altLang="en-US" sz="2800" dirty="0"/>
              <a:t>表示种种语法关系。如</a:t>
            </a:r>
            <a:r>
              <a:rPr lang="en-US" altLang="zh-CN" sz="2800" dirty="0"/>
              <a:t>〔</a:t>
            </a:r>
            <a:r>
              <a:rPr lang="zh-CN" altLang="en-US" sz="2800" dirty="0"/>
              <a:t>然</a:t>
            </a:r>
            <a:r>
              <a:rPr lang="en-US" altLang="zh-CN" sz="2800" dirty="0"/>
              <a:t>〕</a:t>
            </a:r>
            <a:r>
              <a:rPr lang="zh-CN" altLang="en-US" sz="2800" dirty="0"/>
              <a:t>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7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58520" y="1358265"/>
            <a:ext cx="69532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36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36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王戎/七岁，尝/与诸小儿/游。看道边李树/多子折枝，诸儿/竞走取之，唯/戎不动。人问之，答曰：“树在道边/而多子，此必/苦李。”取之信然。</a:t>
            </a:r>
            <a:endParaRPr lang="zh-CN" altLang="en-US" sz="36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8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260" y="781050"/>
            <a:ext cx="4209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参与体验，拓展延伸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3060" y="1663065"/>
            <a:ext cx="80321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同学们，在生活中大家一定也想做一个像王戎这样的善于思考的有心人吧？可是现在有一个小朋友遇到了困难，同学们想不想帮帮他呀？看一个小故事：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9260" y="2976245"/>
            <a:ext cx="8032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一个小孩掉到缸里去了，缸又很大，里面盛满了水，小孩不会游泳，眼看就快淹死了，孩子们没有力气将他拉上来，叫大人来又怕来不及，这时该怎么办呢？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9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1207</Words>
  <Application>Microsoft Office PowerPoint</Application>
  <PresentationFormat>全屏显示(16:9)</PresentationFormat>
  <Paragraphs>110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Times New Roman</vt:lpstr>
      <vt:lpstr>微软雅黑</vt:lpstr>
      <vt:lpstr>Arial Black</vt:lpstr>
      <vt:lpstr>楷体</vt:lpstr>
      <vt:lpstr>Calibri</vt:lpstr>
      <vt:lpstr>黑体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</cp:revision>
  <dcterms:created xsi:type="dcterms:W3CDTF">2017-03-17T02:28:00Z</dcterms:created>
  <dcterms:modified xsi:type="dcterms:W3CDTF">2020-11-22T07:53:37Z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