
<file path=[Content_Types].xml><?xml version="1.0" encoding="utf-8"?>
<Types xmlns="http://schemas.openxmlformats.org/package/2006/content-types">
  <Default Extension="jpeg" ContentType="image/jpeg"/>
  <Default Extension="png" ContentType="image/png"/>
  <Default Extension="gif" ContentType="image/gif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ink/ink1.xml" ContentType="application/inkml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9" r:id="rId3"/>
  </p:sldMasterIdLst>
  <p:notesMasterIdLst>
    <p:notesMasterId r:id="rId5"/>
  </p:notesMasterIdLst>
  <p:sldIdLst>
    <p:sldId id="256" r:id="rId4"/>
    <p:sldId id="259" r:id="rId6"/>
    <p:sldId id="258" r:id="rId7"/>
    <p:sldId id="270" r:id="rId8"/>
    <p:sldId id="262" r:id="rId9"/>
    <p:sldId id="260" r:id="rId10"/>
    <p:sldId id="263" r:id="rId11"/>
    <p:sldId id="268" r:id="rId12"/>
    <p:sldId id="265" r:id="rId13"/>
    <p:sldId id="266" r:id="rId14"/>
    <p:sldId id="269" r:id="rId15"/>
    <p:sldId id="257" r:id="rId16"/>
    <p:sldId id="271" r:id="rId17"/>
    <p:sldId id="273" r:id="rId18"/>
    <p:sldId id="274" r:id="rId19"/>
  </p:sldIdLst>
  <p:sldSz cx="12192000" cy="6858000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  <a:srgbClr val="FFFFFF"/>
    <a:srgbClr val="000000"/>
    <a:srgbClr val="00FF00"/>
    <a:srgbClr val="0000FF"/>
    <a:srgbClr val="FCE0EC"/>
    <a:srgbClr val="66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units="cm"/>
          <inkml:channel name="Y" type="integer" units="cm"/>
        </inkml:traceFormat>
        <inkml:channelProperties>
          <inkml:channelProperty channel="X" name="resolution" value="28.3464566929134" units="cm"/>
          <inkml:channelProperty channel="Y" name="resolution" value="28.3464566929134" units="cm"/>
        </inkml:channelProperties>
      </inkml:inkSource>
      <inkml:timestamp xml:id="ts0" timeString="2017-05-16T22:19:31"/>
    </inkml:context>
    <inkml:brush xml:id="br0">
      <inkml:brushProperty name="width" value="0.09701" units="cm"/>
      <inkml:brushProperty name="height" value="0.09701" units="cm"/>
      <inkml:brushProperty name="color" value="#ff0000"/>
      <inkml:brushProperty name="ignorePressure" value="0"/>
    </inkml:brush>
  </inkml:definitions>
  <inkml:trace contextRef="#ctx0" brushRef="#br0">199 122,'0'1,"0"0,0 0,1-1,0 0,-1 1,1-1,-1 1,0 0,1-1,1 0,0 1,0-1,0 1,1-1,1 0,1 0,-2 0,-1 0,1 0,-1 0,2 0,-3 0,1 0,-1 0,0 0,1 1,0-1,-1 0,1 0,1 0,-1 0,0 0,0 0,0 0,-1 0,0 0,0 0,1 0,0 0,0 0,-1 0,0 0,2 0,-1 0,-1 0,1 0,0 0,1 0,-1 0,0 0,0 0,0 0,1 0,-2 1,0-1,0 0,0 0,0 0,0 0,0 0,0 0,1 0,0 0,-1 0,1 0,0 0,1 0,-1 0,0 0,0 0,0 0,1 0,-1 0,0 0,0 1,0-1,1 0,-1 0,-1 0,1 0,0 0,0 0,0 1,-1-1,0 0,1 0,0 0,-1 0,1 0,1 0,-1 0,0 0,0 0,0 0,1 1,-1-1,0 0,0 0,0 0,0 0,0 0,-1 0,0 0,1 0,-1 0,1 0,0 0,1 0,0 0,1 0,-1 0,0 0,-1 0,0 0,0 0,0 0,0 0,0 0,0 0,1 0,-1 0,0 0,1 1,0-1,0 0,0 0,-1 0,1 0,0 0,0 0,-2 0,1 0,0 0,0 0,-1 0,0 0,0 0,1 0,-1 0,0 0,0 0,1 0,0 0,0 0,0 0,1 1,1-1,-2 0,-1 0,1 0,0 0,0 0,0 0,-1 0,1 0,0 0,-1 0,0 0,1 0,-1 1,0-1,0 0,0 0,0 0,0 0,0 0,1 0,-1 0,0 0,0 1,1-1,0 0,0 1,1-1,0 0,0 1,0 0,0 1,0-2,0 0,-2 0,0 0,0 1,0-1,0 1,1-1,-1 0,1 0,1 1,1 0,-1-1,1 0,0 2,2-2,-2 0,4 2,-5-2,0 0,-1 0,0 0,1 0,-2 0,1 0,-1 1,1-1,0 0,0 0,2 0,0 0,1 0,-2 0,2 0,-2 0,0 1,0-1,0 0,-1 0,1 0,-1 0,0 0,-1 0,1 0,0 0,0 0,0 0,0 0,0 0,-1 0,1 0,0 0,1 0,-1 0,1 0,-1 1,0-1,1 0,0 0,-2 0,1 0,-1 0,1 0,-1 0,0 0,0 0,1 0,0 0,-1 0,1 0,-1 0,1 0,-1 0,0 0,0 0,2-1,-1 1,-1-1,2 0,0 1,-2 0,1 0,0-2,1 2,-2 0,1-1,-1 1,1 0,-1 0,0 0,-1-1,1 1,0 0,-1-1,1 1,0 0,-1-1,2 1,-1 0,0-1,2 0,-1 0,1 0,-1 0,0 1,-2-1,1 1,-1-1,1 1,0 0,0 0,-1-1,2 1,-1-1,0 1,0-1,0 1,0 0,0 0,1 0,-1 0,-1-1,1 1,0 0,0 0,0-1,0 1,1 0,0-1,1 0,-2 1,0 0,-1-1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1584" y="1279287"/>
            <a:ext cx="6140577" cy="34540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0375" y="4925254"/>
            <a:ext cx="5682996" cy="402975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8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3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376672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05728" y="1600200"/>
            <a:ext cx="5376672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5" y="1778438"/>
            <a:ext cx="4873575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5" y="2665379"/>
            <a:ext cx="4873575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9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9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0573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9.xml"/><Relationship Id="rId8" Type="http://schemas.openxmlformats.org/officeDocument/2006/relationships/slideLayout" Target="../slideLayouts/slideLayout18.xml"/><Relationship Id="rId7" Type="http://schemas.openxmlformats.org/officeDocument/2006/relationships/slideLayout" Target="../slideLayouts/slideLayout17.xml"/><Relationship Id="rId6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5.xml"/><Relationship Id="rId4" Type="http://schemas.openxmlformats.org/officeDocument/2006/relationships/slideLayout" Target="../slideLayouts/slideLayout14.xml"/><Relationship Id="rId3" Type="http://schemas.openxmlformats.org/officeDocument/2006/relationships/slideLayout" Target="../slideLayouts/slideLayout13.xml"/><Relationship Id="rId2" Type="http://schemas.openxmlformats.org/officeDocument/2006/relationships/slideLayout" Target="../slideLayouts/slideLayout12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21.xml"/><Relationship Id="rId1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1026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/>
            <a:endParaRPr lang="zh-CN" altLang="en-US" dirty="0"/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/>
            <a:endParaRPr lang="zh-CN" dirty="0"/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/>
            <a:fld id="{9A0DB2DC-4C9A-4742-B13C-FB6460FD3503}" type="slidenum">
              <a:rPr lang="zh-CN" dirty="0"/>
            </a:fld>
            <a:endParaRPr 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.xml"/><Relationship Id="rId6" Type="http://schemas.openxmlformats.org/officeDocument/2006/relationships/slideLayout" Target="../slideLayouts/slideLayout1.xml"/><Relationship Id="rId5" Type="http://schemas.openxmlformats.org/officeDocument/2006/relationships/slide" Target="slide4.xml"/><Relationship Id="rId4" Type="http://schemas.openxmlformats.org/officeDocument/2006/relationships/image" Target="../media/image3.jpeg"/><Relationship Id="rId3" Type="http://schemas.openxmlformats.org/officeDocument/2006/relationships/hyperlink" Target="19&#21488;&#28286;&#30340;&#34676;&#34678;&#35895;%20&#35838;&#25991;&#26391;&#35835;&#35270;&#39057;&#33487;&#25945;&#29256;&#35821;&#25991;&#20108;&#24180;&#32423;&#19979;&#20876;_&#39640;&#28165;.mp4" TargetMode="External"/><Relationship Id="rId2" Type="http://schemas.openxmlformats.org/officeDocument/2006/relationships/image" Target="../media/image2.jpe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7.xml"/><Relationship Id="rId1" Type="http://schemas.openxmlformats.org/officeDocument/2006/relationships/image" Target="../media/image20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7.xml"/><Relationship Id="rId1" Type="http://schemas.openxmlformats.org/officeDocument/2006/relationships/image" Target="../media/image21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em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7.xml"/><Relationship Id="rId1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.png"/><Relationship Id="rId1" Type="http://schemas.openxmlformats.org/officeDocument/2006/relationships/customXml" Target="../ink/ink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7.xml"/><Relationship Id="rId5" Type="http://schemas.openxmlformats.org/officeDocument/2006/relationships/image" Target="../media/image12.png"/><Relationship Id="rId4" Type="http://schemas.openxmlformats.org/officeDocument/2006/relationships/hyperlink" Target="http://www.chinasq.com/shop/photo90040_90050" TargetMode="External"/><Relationship Id="rId3" Type="http://schemas.openxmlformats.org/officeDocument/2006/relationships/image" Target="../media/image11.GIF"/><Relationship Id="rId2" Type="http://schemas.openxmlformats.org/officeDocument/2006/relationships/image" Target="../media/image10.jpeg"/><Relationship Id="rId1" Type="http://schemas.openxmlformats.org/officeDocument/2006/relationships/hyperlink" Target="http://www.ganzhou.gov.cn/gzly/fjms/ay.asp" TargetMode="External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image" Target="../media/image19.GIF"/><Relationship Id="rId8" Type="http://schemas.openxmlformats.org/officeDocument/2006/relationships/image" Target="../media/image11.GIF"/><Relationship Id="rId7" Type="http://schemas.openxmlformats.org/officeDocument/2006/relationships/image" Target="../media/image18.GIF"/><Relationship Id="rId6" Type="http://schemas.openxmlformats.org/officeDocument/2006/relationships/image" Target="../media/image17.GIF"/><Relationship Id="rId5" Type="http://schemas.openxmlformats.org/officeDocument/2006/relationships/image" Target="../media/image16.GIF"/><Relationship Id="rId4" Type="http://schemas.openxmlformats.org/officeDocument/2006/relationships/image" Target="../media/image15.GIF"/><Relationship Id="rId3" Type="http://schemas.openxmlformats.org/officeDocument/2006/relationships/image" Target="../media/image14.GIF"/><Relationship Id="rId2" Type="http://schemas.openxmlformats.org/officeDocument/2006/relationships/image" Target="../media/image13.jpeg"/><Relationship Id="rId10" Type="http://schemas.openxmlformats.org/officeDocument/2006/relationships/slideLayout" Target="../slideLayouts/slideLayout17.xml"/><Relationship Id="rId1" Type="http://schemas.openxmlformats.org/officeDocument/2006/relationships/hyperlink" Target="http://www.52blog.net/user1/11808/archives/2005/197488.shtml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/>
      <p:pic>
        <p:nvPicPr>
          <p:cNvPr id="11" name="图片 1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2710" y="799465"/>
            <a:ext cx="5543550" cy="5609590"/>
          </a:xfrm>
          <a:prstGeom prst="rect">
            <a:avLst/>
          </a:prstGeom>
        </p:spPr>
      </p:pic>
      <p:pic>
        <p:nvPicPr>
          <p:cNvPr id="14" name="图片 13" descr="gxt_20141213-10223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36260" y="-41910"/>
            <a:ext cx="6743065" cy="6450965"/>
          </a:xfrm>
          <a:prstGeom prst="rect">
            <a:avLst/>
          </a:prstGeom>
        </p:spPr>
      </p:pic>
      <p:sp>
        <p:nvSpPr>
          <p:cNvPr id="8" name="TextBox 5"/>
          <p:cNvSpPr txBox="1">
            <a:spLocks noChangeArrowheads="1"/>
          </p:cNvSpPr>
          <p:nvPr/>
        </p:nvSpPr>
        <p:spPr bwMode="auto">
          <a:xfrm>
            <a:off x="137160" y="73660"/>
            <a:ext cx="6843395" cy="8807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p>
            <a:pPr algn="ctr"/>
            <a:r>
              <a:rPr lang="zh-CN" altLang="en-US" sz="4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苏</a:t>
            </a:r>
            <a:r>
              <a:rPr lang="zh-CN" altLang="en-US" sz="48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教</a:t>
            </a:r>
            <a:r>
              <a:rPr lang="zh-CN" altLang="en-US" sz="4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版</a:t>
            </a:r>
            <a:r>
              <a:rPr lang="zh-CN" altLang="en-US" sz="4800" dirty="0" smtClean="0">
                <a:latin typeface="方正大标宋简体"/>
                <a:ea typeface="方正大标宋简体"/>
                <a:cs typeface="方正大标宋简体"/>
                <a:sym typeface="+mn-ea"/>
              </a:rPr>
              <a:t>二年级</a:t>
            </a:r>
            <a:r>
              <a:rPr lang="en-US" altLang="zh-CN" sz="4800" dirty="0" smtClean="0">
                <a:latin typeface="方正大标宋简体"/>
                <a:ea typeface="方正大标宋简体"/>
                <a:cs typeface="方正大标宋简体"/>
                <a:sym typeface="+mn-ea"/>
              </a:rPr>
              <a:t> </a:t>
            </a:r>
            <a:r>
              <a:rPr lang="zh-CN" altLang="en-US" sz="4800" dirty="0">
                <a:latin typeface="方正大标宋简体"/>
                <a:ea typeface="方正大标宋简体"/>
                <a:cs typeface="方正大标宋简体"/>
                <a:sym typeface="+mn-ea"/>
              </a:rPr>
              <a:t>语文</a:t>
            </a:r>
            <a:r>
              <a:rPr lang="zh-CN" altLang="en-US" sz="4800" dirty="0">
                <a:solidFill>
                  <a:srgbClr val="FFFFFF"/>
                </a:solidFill>
                <a:latin typeface="方正大标宋简体"/>
                <a:ea typeface="方正大标宋简体"/>
                <a:cs typeface="方正大标宋简体"/>
                <a:sym typeface="+mn-ea"/>
              </a:rPr>
              <a:t>下册</a:t>
            </a:r>
            <a:endParaRPr lang="zh-CN" altLang="en-US" sz="4800" b="1" dirty="0">
              <a:solidFill>
                <a:schemeClr val="tx1">
                  <a:lumMod val="95000"/>
                  <a:lumOff val="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174875" y="1301750"/>
            <a:ext cx="1859280" cy="109728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66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台湾</a:t>
            </a:r>
            <a:endParaRPr lang="zh-CN" altLang="en-US" sz="66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759700" y="4189730"/>
            <a:ext cx="3399790" cy="1097280"/>
          </a:xfrm>
          <a:prstGeom prst="rect">
            <a:avLst/>
          </a:prstGeom>
          <a:gradFill>
            <a:gsLst>
              <a:gs pos="0">
                <a:srgbClr val="14CD68"/>
              </a:gs>
              <a:gs pos="100000">
                <a:srgbClr val="035C7D"/>
              </a:gs>
            </a:gsLst>
            <a:lin ang="5400000" scaled="0"/>
          </a:gradFill>
          <a:ln>
            <a:solidFill>
              <a:srgbClr val="00B0F0"/>
            </a:solidFill>
          </a:ln>
        </p:spPr>
        <p:txBody>
          <a:bodyPr wrap="square" rtlCol="0">
            <a:spAutoFit/>
          </a:bodyPr>
          <a:p>
            <a:r>
              <a:rPr lang="en-US" altLang="zh-CN" sz="3600">
                <a:solidFill>
                  <a:schemeClr val="accent4"/>
                </a:solidFill>
              </a:rPr>
              <a:t>    </a:t>
            </a:r>
            <a:r>
              <a:rPr lang="zh-CN" altLang="en-US" sz="6600">
                <a:solidFill>
                  <a:srgbClr val="FF0066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hlinkClick r:id="rId3" action="ppaction://hlinkfile"/>
              </a:rPr>
              <a:t>蝴蝶谷</a:t>
            </a:r>
            <a:endParaRPr lang="zh-CN" altLang="en-US" sz="6600">
              <a:solidFill>
                <a:srgbClr val="FF0066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6" name="图片 15" descr="link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03015" y="1985645"/>
            <a:ext cx="3956685" cy="2886710"/>
          </a:xfrm>
          <a:prstGeom prst="rect">
            <a:avLst/>
          </a:prstGeom>
        </p:spPr>
      </p:pic>
      <p:sp>
        <p:nvSpPr>
          <p:cNvPr id="2" name="下箭头 1">
            <a:hlinkClick r:id="rId5" action="ppaction://hlinksldjump"/>
          </p:cNvPr>
          <p:cNvSpPr/>
          <p:nvPr/>
        </p:nvSpPr>
        <p:spPr>
          <a:xfrm>
            <a:off x="320040" y="5941060"/>
            <a:ext cx="287655" cy="32512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3" dur="2000" fill="hold"/>
                                        <p:tgtEl>
                                          <p:spTgt spid="16"/>
                                        </p:tgtEl>
                                      </p:cBhvr>
                                      <p:by x="200000" y="2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5" presetClass="entr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7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5" grpId="2"/>
      <p:bldP spid="5" grpId="3"/>
      <p:bldP spid="9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194" name="图片 8193" descr="D:\My Documents\朱晓亚\主页\班级主页（二4）\images\diefei 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11150" y="-60960"/>
            <a:ext cx="13445490" cy="7391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" name="矩形 9"/>
          <p:cNvSpPr/>
          <p:nvPr/>
        </p:nvSpPr>
        <p:spPr>
          <a:xfrm>
            <a:off x="0" y="91440"/>
            <a:ext cx="12591415" cy="1920240"/>
          </a:xfrm>
          <a:prstGeom prst="rect">
            <a:avLst/>
          </a:prstGeom>
          <a:gradFill>
            <a:gsLst>
              <a:gs pos="0">
                <a:srgbClr val="FECF40"/>
              </a:gs>
              <a:gs pos="100000">
                <a:srgbClr val="846C21"/>
              </a:gs>
            </a:gsLst>
            <a:lin ang="16200000" scaled="0"/>
          </a:gradFill>
        </p:spPr>
        <p:txBody>
          <a:bodyPr wrap="square">
            <a:spAutoFit/>
          </a:bodyPr>
          <a:p>
            <a:r>
              <a:rPr lang="en-US" altLang="zh-CN" sz="3600" dirty="0" smtClean="0"/>
              <a:t>        </a:t>
            </a:r>
            <a:r>
              <a:rPr lang="zh-CN" altLang="zh-CN" sz="40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蝴蝶</a:t>
            </a:r>
            <a:r>
              <a:rPr lang="zh-CN" altLang="zh-CN" sz="40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谷吸引了</a:t>
            </a:r>
            <a:r>
              <a:rPr lang="zh-CN" altLang="zh-CN" sz="40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大批的</a:t>
            </a:r>
            <a:r>
              <a:rPr lang="zh-CN" altLang="zh-CN" sz="40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中外游客。人们一到这里</a:t>
            </a:r>
            <a:r>
              <a:rPr lang="en-US" altLang="zh-CN" sz="40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zh-CN" sz="40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立刻就会被</a:t>
            </a:r>
            <a:r>
              <a:rPr lang="zh-CN" altLang="zh-CN" sz="40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翩翩起舞</a:t>
            </a:r>
            <a:r>
              <a:rPr lang="zh-CN" altLang="zh-CN" sz="40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的蝴蝶团团围住</a:t>
            </a:r>
            <a:r>
              <a:rPr lang="zh-CN" altLang="zh-CN" sz="40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。这</a:t>
            </a:r>
            <a:r>
              <a:rPr lang="zh-CN" altLang="zh-CN" sz="40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些小精灵是在欢迎前来参观的客人哩</a:t>
            </a:r>
            <a:r>
              <a:rPr lang="zh-CN" altLang="zh-CN" sz="4000" dirty="0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zh-CN" sz="4000" dirty="0" smtClean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8298180" y="2133600"/>
            <a:ext cx="4293235" cy="944880"/>
          </a:xfrm>
          <a:prstGeom prst="rect">
            <a:avLst/>
          </a:prstGeom>
        </p:spPr>
        <p:txBody>
          <a:bodyPr wrap="square">
            <a:spAutoFit/>
          </a:bodyPr>
          <a:p>
            <a:r>
              <a:rPr lang="en-US" altLang="zh-CN" sz="28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翩翩起舞”写出了蝴蝶那种轻盈、灵巧的姿态</a:t>
            </a:r>
            <a:r>
              <a:rPr lang="zh-CN" altLang="en-US" sz="28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sz="2800" dirty="0" smtClean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-137160" y="4664075"/>
            <a:ext cx="4662805" cy="2529840"/>
          </a:xfrm>
          <a:prstGeom prst="rect">
            <a:avLst/>
          </a:prstGeom>
        </p:spPr>
        <p:txBody>
          <a:bodyPr wrap="square">
            <a:spAutoFit/>
          </a:bodyPr>
          <a:p>
            <a:r>
              <a:rPr lang="zh-CN" altLang="zh-CN" sz="320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把</a:t>
            </a:r>
            <a:r>
              <a:rPr lang="zh-CN" altLang="zh-CN" sz="32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蝴蝶称作“小精灵”</a:t>
            </a:r>
            <a:r>
              <a:rPr lang="en-US" altLang="zh-CN" sz="32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zh-CN" sz="32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赞美蝴蝶十分机敏</a:t>
            </a:r>
            <a:r>
              <a:rPr lang="en-US" altLang="zh-CN" sz="32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zh-CN" sz="32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十分聪颖</a:t>
            </a:r>
            <a:r>
              <a:rPr lang="en-US" altLang="zh-CN" sz="32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zh-CN" sz="32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逗人喜爱</a:t>
            </a:r>
            <a:r>
              <a:rPr lang="en-US" altLang="zh-CN" sz="32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zh-CN" sz="32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充分表现了蝴蝶与人和睦相处的动人情景</a:t>
            </a:r>
            <a:r>
              <a:rPr lang="zh-CN" altLang="zh-CN" sz="320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zh-CN" sz="3200" dirty="0" smtClean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9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xit" presetSubtype="1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2" grpId="0"/>
      <p:bldP spid="2" grpId="1"/>
      <p:bldP spid="2" grpId="2"/>
      <p:bldP spid="3" grpId="0"/>
      <p:bldP spid="3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1986" name="图片 41985" descr="D:\My Documents\顾凤亚\素材库\动画图标风景.files\b9山田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40" y="0"/>
            <a:ext cx="1216152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3556" name="Rectangle 4"/>
          <p:cNvSpPr>
            <a:spLocks noChangeArrowheads="1"/>
          </p:cNvSpPr>
          <p:nvPr/>
        </p:nvSpPr>
        <p:spPr bwMode="auto">
          <a:xfrm>
            <a:off x="879793" y="378123"/>
            <a:ext cx="7920111" cy="257238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 anchor="ctr">
            <a:spAutoFit/>
          </a:bodyPr>
          <a:p>
            <a:r>
              <a:rPr lang="en-US" altLang="zh-CN" sz="3600" dirty="0" smtClean="0"/>
              <a:t>   </a:t>
            </a:r>
            <a:r>
              <a:rPr lang="en-US" altLang="zh-CN" sz="4000" dirty="0" smtClean="0">
                <a:latin typeface="微软雅黑" panose="020B0503020204020204" charset="-122"/>
                <a:ea typeface="微软雅黑" panose="020B0503020204020204" charset="-122"/>
              </a:rPr>
              <a:t>    </a:t>
            </a:r>
            <a:r>
              <a:rPr lang="zh-CN" altLang="zh-CN" sz="4000" dirty="0" smtClean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这</a:t>
            </a:r>
            <a:r>
              <a:rPr lang="zh-CN" altLang="zh-CN" sz="4000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篇课文以形象生动的语言</a:t>
            </a:r>
            <a:r>
              <a:rPr lang="en-US" altLang="zh-CN" sz="4000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,</a:t>
            </a:r>
            <a:r>
              <a:rPr lang="zh-CN" altLang="zh-CN" sz="4000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描绘了台湾的蝴蝶谷每年春季瑰丽而壮观的奇异景象</a:t>
            </a:r>
            <a:r>
              <a:rPr lang="en-US" altLang="zh-CN" sz="4000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,</a:t>
            </a:r>
            <a:r>
              <a:rPr lang="zh-CN" altLang="zh-CN" sz="4000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表达了作者对祖国宝岛台湾的热爱之情。</a:t>
            </a:r>
            <a:endParaRPr lang="zh-CN" altLang="zh-CN" sz="40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6629" name="Rectangle 5"/>
          <p:cNvSpPr>
            <a:spLocks noChangeArrowheads="1"/>
          </p:cNvSpPr>
          <p:nvPr/>
        </p:nvSpPr>
        <p:spPr bwMode="auto">
          <a:xfrm>
            <a:off x="4540171" y="4759597"/>
            <a:ext cx="7488831" cy="173736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 anchor="ctr">
            <a:spAutoFit/>
          </a:bodyPr>
          <a:p>
            <a:r>
              <a:rPr lang="en-US" altLang="zh-CN" sz="3600" dirty="0" smtClean="0"/>
              <a:t>      </a:t>
            </a:r>
            <a:r>
              <a:rPr lang="en-US" altLang="zh-CN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zh-CN" sz="3600" dirty="0" smtClean="0">
                <a:solidFill>
                  <a:schemeClr val="accent5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多么</a:t>
            </a:r>
            <a:r>
              <a:rPr lang="zh-CN" altLang="zh-CN" sz="3600" dirty="0">
                <a:solidFill>
                  <a:schemeClr val="accent5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美丽的蝴蝶</a:t>
            </a:r>
            <a:r>
              <a:rPr lang="en-US" altLang="zh-CN" sz="3600" dirty="0">
                <a:solidFill>
                  <a:schemeClr val="accent5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zh-CN" sz="3600" dirty="0">
                <a:solidFill>
                  <a:schemeClr val="accent5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多么迷人的蝴蝶谷啊</a:t>
            </a:r>
            <a:r>
              <a:rPr lang="en-US" altLang="zh-CN" sz="3600" dirty="0">
                <a:solidFill>
                  <a:schemeClr val="accent5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!</a:t>
            </a:r>
            <a:r>
              <a:rPr lang="zh-CN" altLang="zh-CN" sz="3600" dirty="0">
                <a:solidFill>
                  <a:schemeClr val="accent5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我真想到那里欣赏美丽的风景</a:t>
            </a:r>
            <a:r>
              <a:rPr lang="en-US" altLang="zh-CN" sz="3600" dirty="0">
                <a:solidFill>
                  <a:schemeClr val="accent5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zh-CN" sz="3600" dirty="0">
                <a:solidFill>
                  <a:schemeClr val="accent5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与五彩缤纷的蝴蝶一起翩翩起舞。</a:t>
            </a:r>
            <a:endParaRPr lang="zh-CN" altLang="zh-CN" sz="3600" dirty="0">
              <a:solidFill>
                <a:srgbClr val="FF0066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35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66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66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66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0" dur="1000"/>
                                        <p:tgtEl>
                                          <p:spTgt spid="266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/>
                                        <p:tgtEl>
                                          <p:spTgt spid="266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2" dur="1000"/>
                                        <p:tgtEl>
                                          <p:spTgt spid="266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6" grpId="0" bldLvl="0" animBg="1"/>
      <p:bldP spid="26629" grpId="0" animBg="1"/>
      <p:bldP spid="26629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9EE256"/>
            </a:gs>
            <a:gs pos="64000">
              <a:srgbClr val="52762D"/>
            </a:gs>
          </a:gsLst>
          <a:lin ang="1800000" scaled="0"/>
        </a:gradFill>
        <a:effectLst/>
      </p:bgPr>
    </p:bg>
    <p:spTree>
      <p:nvGrpSpPr>
        <p:cNvPr id="1" name=""/>
        <p:cNvGrpSpPr/>
        <p:nvPr/>
      </p:nvGrpSpPr>
      <p:grpSpPr/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361315" y="1093470"/>
            <a:ext cx="11469370" cy="448564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 anchor="ctr">
            <a:spAutoFit/>
          </a:bodyPr>
          <a:p>
            <a:r>
              <a:rPr lang="zh-CN" altLang="zh-CN" sz="2800" b="1" dirty="0"/>
              <a:t>蝴蝶</a:t>
            </a:r>
            <a:r>
              <a:rPr lang="zh-CN" altLang="zh-CN" sz="2800" dirty="0"/>
              <a:t>　</a:t>
            </a:r>
            <a:r>
              <a:rPr lang="zh-CN" altLang="zh-CN" sz="3600" dirty="0"/>
              <a:t>一般色彩鲜艳</a:t>
            </a:r>
            <a:r>
              <a:rPr lang="en-US" altLang="zh-CN" sz="3600" dirty="0"/>
              <a:t>,</a:t>
            </a:r>
            <a:r>
              <a:rPr lang="zh-CN" altLang="zh-CN" sz="3600" dirty="0"/>
              <a:t>翅膀和身体有各种花斑</a:t>
            </a:r>
            <a:r>
              <a:rPr lang="en-US" altLang="zh-CN" sz="3600" dirty="0"/>
              <a:t>,</a:t>
            </a:r>
            <a:r>
              <a:rPr lang="zh-CN" altLang="zh-CN" sz="3600" dirty="0"/>
              <a:t>头部有一对棒状或锤状触角</a:t>
            </a:r>
            <a:r>
              <a:rPr lang="en-US" altLang="zh-CN" sz="3600" dirty="0"/>
              <a:t>(</a:t>
            </a:r>
            <a:r>
              <a:rPr lang="zh-CN" altLang="zh-CN" sz="3600" dirty="0"/>
              <a:t>这是和蛾类的主要区别</a:t>
            </a:r>
            <a:r>
              <a:rPr lang="en-US" altLang="zh-CN" sz="3600" dirty="0"/>
              <a:t>,</a:t>
            </a:r>
            <a:r>
              <a:rPr lang="zh-CN" altLang="zh-CN" sz="3600" dirty="0"/>
              <a:t>蛾的触角形状多样</a:t>
            </a:r>
            <a:r>
              <a:rPr lang="en-US" altLang="zh-CN" sz="3600" dirty="0"/>
              <a:t>)</a:t>
            </a:r>
            <a:r>
              <a:rPr lang="zh-CN" altLang="zh-CN" sz="3600" dirty="0"/>
              <a:t>。最大的蝴蝶翅展开可达</a:t>
            </a:r>
            <a:r>
              <a:rPr lang="en-US" altLang="zh-CN" sz="3600" dirty="0"/>
              <a:t>24</a:t>
            </a:r>
            <a:r>
              <a:rPr lang="zh-CN" altLang="zh-CN" sz="3600" dirty="0"/>
              <a:t>厘米</a:t>
            </a:r>
            <a:r>
              <a:rPr lang="en-US" altLang="zh-CN" sz="3600" dirty="0"/>
              <a:t>,</a:t>
            </a:r>
            <a:r>
              <a:rPr lang="zh-CN" altLang="zh-CN" sz="3600" dirty="0"/>
              <a:t>最小的只有</a:t>
            </a:r>
            <a:r>
              <a:rPr lang="en-US" altLang="zh-CN" sz="3600" dirty="0"/>
              <a:t>1.6</a:t>
            </a:r>
            <a:r>
              <a:rPr lang="zh-CN" altLang="zh-CN" sz="3600" dirty="0"/>
              <a:t>厘米。有许多种类的蝴蝶是农业和果木的主要害虫。</a:t>
            </a:r>
            <a:endParaRPr lang="zh-CN" altLang="zh-CN" sz="3600" dirty="0"/>
          </a:p>
          <a:p>
            <a:r>
              <a:rPr lang="zh-CN" altLang="zh-CN" sz="3600" dirty="0"/>
              <a:t>        全世界大约有</a:t>
            </a:r>
            <a:r>
              <a:rPr lang="en-US" altLang="zh-CN" sz="3600" dirty="0"/>
              <a:t>14000</a:t>
            </a:r>
            <a:r>
              <a:rPr lang="zh-CN" altLang="zh-CN" sz="3600" dirty="0"/>
              <a:t>种蝴蝶</a:t>
            </a:r>
            <a:r>
              <a:rPr lang="en-US" altLang="zh-CN" sz="3600" dirty="0"/>
              <a:t>,</a:t>
            </a:r>
            <a:r>
              <a:rPr lang="zh-CN" altLang="zh-CN" sz="3600" dirty="0"/>
              <a:t>中国是世界上产蝴蝶较多的国家</a:t>
            </a:r>
            <a:r>
              <a:rPr lang="en-US" altLang="zh-CN" sz="3600" dirty="0"/>
              <a:t>,</a:t>
            </a:r>
            <a:r>
              <a:rPr lang="zh-CN" altLang="zh-CN" sz="3600" dirty="0"/>
              <a:t>而台湾又是我国蝴蝶种类最多的省份</a:t>
            </a:r>
            <a:r>
              <a:rPr lang="en-US" altLang="zh-CN" sz="3600" dirty="0"/>
              <a:t>,</a:t>
            </a:r>
            <a:r>
              <a:rPr lang="zh-CN" altLang="zh-CN" sz="3600" dirty="0"/>
              <a:t>有</a:t>
            </a:r>
            <a:r>
              <a:rPr lang="en-US" altLang="zh-CN" sz="3600" dirty="0"/>
              <a:t>400</a:t>
            </a:r>
            <a:r>
              <a:rPr lang="zh-CN" altLang="zh-CN" sz="3600" dirty="0"/>
              <a:t>多种</a:t>
            </a:r>
            <a:r>
              <a:rPr lang="en-US" altLang="zh-CN" sz="3600" dirty="0"/>
              <a:t>,</a:t>
            </a:r>
            <a:r>
              <a:rPr lang="zh-CN" altLang="zh-CN" sz="3600" dirty="0"/>
              <a:t>每年出产蝴蝶几千万只</a:t>
            </a:r>
            <a:r>
              <a:rPr lang="en-US" altLang="zh-CN" sz="3600" dirty="0"/>
              <a:t>,</a:t>
            </a:r>
            <a:r>
              <a:rPr lang="zh-CN" altLang="zh-CN" sz="3600" dirty="0"/>
              <a:t>因此台湾素有“蝴蝶王国”的美誉。台湾在春夏秋三季百花盛开的时候蝴蝶最多。</a:t>
            </a:r>
            <a:endParaRPr lang="zh-CN" altLang="zh-CN" sz="3600" dirty="0"/>
          </a:p>
        </p:txBody>
      </p:sp>
      <p:sp>
        <p:nvSpPr>
          <p:cNvPr id="4" name="同侧圆角矩形 3"/>
          <p:cNvSpPr/>
          <p:nvPr/>
        </p:nvSpPr>
        <p:spPr>
          <a:xfrm>
            <a:off x="495935" y="346075"/>
            <a:ext cx="359156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800" b="1" dirty="0">
                <a:latin typeface="华文新魏" panose="02010800040101010101" pitchFamily="2" charset="-122"/>
                <a:ea typeface="华文新魏" panose="02010800040101010101" pitchFamily="2" charset="-122"/>
                <a:cs typeface="黑体" panose="02010609060101010101" pitchFamily="49" charset="-122"/>
              </a:rPr>
              <a:t>你知道吗？</a:t>
            </a:r>
            <a:endParaRPr lang="zh-CN" altLang="en-US" sz="4800" b="1" dirty="0">
              <a:latin typeface="华文新魏" panose="02010800040101010101" pitchFamily="2" charset="-122"/>
              <a:ea typeface="华文新魏" panose="02010800040101010101" pitchFamily="2" charset="-122"/>
              <a:cs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9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1" grpId="0" animBg="1"/>
      <p:bldP spid="19461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9EE256"/>
            </a:gs>
            <a:gs pos="68000">
              <a:srgbClr val="52762D"/>
            </a:gs>
          </a:gsLst>
          <a:lin ang="3000000" scaled="0"/>
        </a:gradFill>
        <a:effectLst/>
      </p:bgPr>
    </p:bg>
    <p:spTree>
      <p:nvGrpSpPr>
        <p:cNvPr id="1" name=""/>
        <p:cNvGrpSpPr/>
        <p:nvPr/>
      </p:nvGrpSpPr>
      <p:grpSpPr/>
      <p:sp>
        <p:nvSpPr>
          <p:cNvPr id="3" name="同侧圆角矩形 2"/>
          <p:cNvSpPr/>
          <p:nvPr/>
        </p:nvSpPr>
        <p:spPr>
          <a:xfrm>
            <a:off x="285750" y="171450"/>
            <a:ext cx="3340735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0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随堂练习</a:t>
            </a:r>
            <a:endParaRPr lang="zh-CN" altLang="en-US" sz="4000" b="1" dirty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45135" y="1140460"/>
            <a:ext cx="7065645" cy="2834640"/>
          </a:xfrm>
          <a:prstGeom prst="rect">
            <a:avLst/>
          </a:prstGeom>
        </p:spPr>
        <p:txBody>
          <a:bodyPr wrap="square">
            <a:spAutoFit/>
          </a:bodyPr>
          <a:p>
            <a:r>
              <a:rPr lang="zh-CN" altLang="en-US" sz="3600" dirty="0"/>
              <a:t>一、看拼音</a:t>
            </a:r>
            <a:r>
              <a:rPr lang="en-US" altLang="zh-CN" sz="3600" dirty="0"/>
              <a:t>,</a:t>
            </a:r>
            <a:r>
              <a:rPr lang="zh-CN" altLang="en-US" sz="3600" dirty="0"/>
              <a:t>写词语。</a:t>
            </a:r>
            <a:endParaRPr lang="zh-CN" altLang="en-US" sz="3600" dirty="0"/>
          </a:p>
          <a:p>
            <a:r>
              <a:rPr lang="en-US" altLang="zh-CN" sz="3600" dirty="0"/>
              <a:t> </a:t>
            </a:r>
            <a:r>
              <a:rPr lang="en-US" altLang="zh-CN" sz="3600" dirty="0" smtClean="0"/>
              <a:t> </a:t>
            </a:r>
            <a:r>
              <a:rPr lang="en-US" altLang="zh-CN" sz="3600" dirty="0" err="1" smtClean="0"/>
              <a:t>mào</a:t>
            </a:r>
            <a:r>
              <a:rPr lang="en-US" altLang="zh-CN" sz="3600" dirty="0" smtClean="0"/>
              <a:t> </a:t>
            </a:r>
            <a:r>
              <a:rPr lang="en-US" altLang="zh-CN" sz="3600" dirty="0" err="1" smtClean="0"/>
              <a:t>mì</a:t>
            </a:r>
            <a:r>
              <a:rPr lang="en-US" altLang="zh-CN" sz="3600" dirty="0" smtClean="0"/>
              <a:t>    </a:t>
            </a:r>
            <a:r>
              <a:rPr lang="en-US" altLang="zh-CN" sz="3600" dirty="0" err="1" smtClean="0"/>
              <a:t>cǎo</a:t>
            </a:r>
            <a:r>
              <a:rPr lang="en-US" altLang="zh-CN" sz="3600" dirty="0" smtClean="0"/>
              <a:t> </a:t>
            </a:r>
            <a:r>
              <a:rPr lang="en-US" altLang="zh-CN" sz="3600" dirty="0" err="1" smtClean="0"/>
              <a:t>cónɡ</a:t>
            </a:r>
            <a:r>
              <a:rPr lang="en-US" altLang="zh-CN" sz="3600" dirty="0" smtClean="0"/>
              <a:t>    </a:t>
            </a:r>
            <a:r>
              <a:rPr lang="en-US" altLang="zh-CN" sz="3600" dirty="0" err="1" smtClean="0"/>
              <a:t>zǔ</a:t>
            </a:r>
            <a:r>
              <a:rPr lang="en-US" altLang="zh-CN" sz="3600" dirty="0" smtClean="0"/>
              <a:t>  </a:t>
            </a:r>
            <a:r>
              <a:rPr lang="en-US" altLang="zh-CN" sz="3600" dirty="0" err="1" smtClean="0"/>
              <a:t>ɡuó</a:t>
            </a:r>
            <a:endParaRPr lang="en-US" altLang="zh-CN" sz="3600" dirty="0"/>
          </a:p>
          <a:p>
            <a:endParaRPr lang="en-US" altLang="zh-CN" sz="3600" dirty="0"/>
          </a:p>
          <a:p>
            <a:endParaRPr lang="en-US" altLang="zh-CN" sz="3600" dirty="0"/>
          </a:p>
          <a:p>
            <a:r>
              <a:rPr lang="en-US" altLang="zh-CN" sz="3600" dirty="0" smtClean="0"/>
              <a:t> </a:t>
            </a:r>
            <a:r>
              <a:rPr lang="en-US" altLang="zh-CN" sz="3600" dirty="0" err="1" smtClean="0"/>
              <a:t>fēnɡ</a:t>
            </a:r>
            <a:r>
              <a:rPr lang="en-US" altLang="zh-CN" sz="3600" dirty="0" smtClean="0"/>
              <a:t> </a:t>
            </a:r>
            <a:r>
              <a:rPr lang="en-US" altLang="zh-CN" sz="3600" dirty="0" err="1" smtClean="0"/>
              <a:t>jǐnɡ</a:t>
            </a:r>
            <a:r>
              <a:rPr lang="en-US" altLang="zh-CN" sz="3600" dirty="0" smtClean="0"/>
              <a:t>    </a:t>
            </a:r>
            <a:r>
              <a:rPr lang="en-US" altLang="zh-CN" sz="3600" dirty="0" err="1" smtClean="0"/>
              <a:t>shuǐ</a:t>
            </a:r>
            <a:r>
              <a:rPr lang="en-US" altLang="zh-CN" sz="3600" dirty="0" smtClean="0"/>
              <a:t> </a:t>
            </a:r>
            <a:r>
              <a:rPr lang="en-US" altLang="zh-CN" sz="3600" dirty="0" err="1" smtClean="0"/>
              <a:t>yuán</a:t>
            </a:r>
            <a:r>
              <a:rPr lang="en-US" altLang="zh-CN" sz="3600" dirty="0" smtClean="0"/>
              <a:t>    </a:t>
            </a:r>
            <a:r>
              <a:rPr lang="en-US" altLang="zh-CN" sz="3600" dirty="0" err="1" smtClean="0"/>
              <a:t>jì</a:t>
            </a:r>
            <a:r>
              <a:rPr lang="en-US" altLang="zh-CN" sz="3600" dirty="0" smtClean="0"/>
              <a:t>    </a:t>
            </a:r>
            <a:r>
              <a:rPr lang="en-US" altLang="zh-CN" sz="3600" dirty="0" err="1" smtClean="0"/>
              <a:t>jié</a:t>
            </a:r>
            <a:endParaRPr lang="en-US" altLang="zh-CN" sz="3600" dirty="0"/>
          </a:p>
        </p:txBody>
      </p:sp>
      <p:grpSp>
        <p:nvGrpSpPr>
          <p:cNvPr id="60" name="组合 59"/>
          <p:cNvGrpSpPr/>
          <p:nvPr/>
        </p:nvGrpSpPr>
        <p:grpSpPr>
          <a:xfrm>
            <a:off x="707192" y="2204596"/>
            <a:ext cx="6624736" cy="2448272"/>
            <a:chOff x="899592" y="3212976"/>
            <a:chExt cx="6624736" cy="2448272"/>
          </a:xfrm>
        </p:grpSpPr>
        <p:sp>
          <p:nvSpPr>
            <p:cNvPr id="61" name="矩形 60"/>
            <p:cNvSpPr/>
            <p:nvPr/>
          </p:nvSpPr>
          <p:spPr>
            <a:xfrm>
              <a:off x="899592" y="3212976"/>
              <a:ext cx="6624736" cy="830997"/>
            </a:xfrm>
            <a:prstGeom prst="rect">
              <a:avLst/>
            </a:prstGeom>
          </p:spPr>
          <p:txBody>
            <a:bodyPr wrap="square">
              <a:spAutoFit/>
            </a:bodyPr>
            <a:p>
              <a:r>
                <a:rPr lang="zh-CN" altLang="en-US" sz="4800" dirty="0" smtClean="0">
                  <a:solidFill>
                    <a:srgbClr val="FF0000"/>
                  </a:solidFill>
                </a:rPr>
                <a:t>茂 密</a:t>
              </a:r>
              <a:r>
                <a:rPr lang="zh-CN" altLang="en-US" sz="4800" dirty="0">
                  <a:solidFill>
                    <a:srgbClr val="FF0000"/>
                  </a:solidFill>
                </a:rPr>
                <a:t>　</a:t>
              </a:r>
              <a:r>
                <a:rPr lang="zh-CN" altLang="en-US" sz="4800" dirty="0" smtClean="0">
                  <a:solidFill>
                    <a:srgbClr val="FF0000"/>
                  </a:solidFill>
                </a:rPr>
                <a:t> 草 丛</a:t>
              </a:r>
              <a:r>
                <a:rPr lang="zh-CN" altLang="en-US" sz="4800" dirty="0">
                  <a:solidFill>
                    <a:srgbClr val="FF0000"/>
                  </a:solidFill>
                </a:rPr>
                <a:t>　</a:t>
              </a:r>
              <a:r>
                <a:rPr lang="zh-CN" altLang="en-US" sz="4800" dirty="0" smtClean="0">
                  <a:solidFill>
                    <a:srgbClr val="FF0000"/>
                  </a:solidFill>
                </a:rPr>
                <a:t>  祖 国</a:t>
              </a:r>
              <a:endParaRPr lang="zh-CN" altLang="en-US" sz="4800" dirty="0">
                <a:solidFill>
                  <a:srgbClr val="FF0000"/>
                </a:solidFill>
              </a:endParaRPr>
            </a:p>
          </p:txBody>
        </p:sp>
        <p:sp>
          <p:nvSpPr>
            <p:cNvPr id="62" name="矩形 61"/>
            <p:cNvSpPr/>
            <p:nvPr/>
          </p:nvSpPr>
          <p:spPr>
            <a:xfrm>
              <a:off x="899592" y="4830251"/>
              <a:ext cx="6624736" cy="830997"/>
            </a:xfrm>
            <a:prstGeom prst="rect">
              <a:avLst/>
            </a:prstGeom>
          </p:spPr>
          <p:txBody>
            <a:bodyPr wrap="square">
              <a:spAutoFit/>
            </a:bodyPr>
            <a:p>
              <a:r>
                <a:rPr lang="zh-CN" altLang="en-US" sz="4800" dirty="0" smtClean="0">
                  <a:solidFill>
                    <a:srgbClr val="FF0000"/>
                  </a:solidFill>
                </a:rPr>
                <a:t>风 景</a:t>
              </a:r>
              <a:r>
                <a:rPr lang="zh-CN" altLang="en-US" sz="4800" dirty="0">
                  <a:solidFill>
                    <a:srgbClr val="FF0000"/>
                  </a:solidFill>
                </a:rPr>
                <a:t>　</a:t>
              </a:r>
              <a:r>
                <a:rPr lang="zh-CN" altLang="en-US" sz="4800" dirty="0" smtClean="0">
                  <a:solidFill>
                    <a:srgbClr val="FF0000"/>
                  </a:solidFill>
                </a:rPr>
                <a:t> 水 源</a:t>
              </a:r>
              <a:r>
                <a:rPr lang="zh-CN" altLang="en-US" sz="4800" dirty="0">
                  <a:solidFill>
                    <a:srgbClr val="FF0000"/>
                  </a:solidFill>
                </a:rPr>
                <a:t>　</a:t>
              </a:r>
              <a:r>
                <a:rPr lang="zh-CN" altLang="en-US" sz="4800" dirty="0" smtClean="0">
                  <a:solidFill>
                    <a:srgbClr val="FF0000"/>
                  </a:solidFill>
                </a:rPr>
                <a:t>  季 节</a:t>
              </a:r>
              <a:endParaRPr lang="zh-CN" altLang="en-US" sz="4800" dirty="0">
                <a:solidFill>
                  <a:srgbClr val="FF0000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9EE256"/>
            </a:gs>
            <a:gs pos="84000">
              <a:srgbClr val="52762D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/>
      <p:sp>
        <p:nvSpPr>
          <p:cNvPr id="3" name="同侧圆角矩形 2"/>
          <p:cNvSpPr/>
          <p:nvPr/>
        </p:nvSpPr>
        <p:spPr>
          <a:xfrm>
            <a:off x="285750" y="171450"/>
            <a:ext cx="3340735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000" b="1" dirty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随堂练习</a:t>
            </a:r>
            <a:endParaRPr lang="zh-CN" altLang="en-US" sz="4000" b="1" dirty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804814" y="937528"/>
            <a:ext cx="8568558" cy="3383280"/>
          </a:xfrm>
          <a:prstGeom prst="rect">
            <a:avLst/>
          </a:prstGeom>
        </p:spPr>
        <p:txBody>
          <a:bodyPr wrap="square">
            <a:spAutoFit/>
          </a:bodyPr>
          <a:p>
            <a:r>
              <a:rPr lang="zh-CN" altLang="zh-CN" sz="3600" dirty="0"/>
              <a:t>二、填写反义词。</a:t>
            </a:r>
            <a:endParaRPr lang="zh-CN" altLang="zh-CN" sz="3600" dirty="0"/>
          </a:p>
          <a:p>
            <a:r>
              <a:rPr lang="zh-CN" altLang="zh-CN" sz="3600" dirty="0"/>
              <a:t>松→</a:t>
            </a:r>
            <a:r>
              <a:rPr lang="en-US" altLang="zh-CN" sz="3600" dirty="0"/>
              <a:t>(</a:t>
            </a:r>
            <a:r>
              <a:rPr lang="zh-CN" altLang="zh-CN" sz="3600" dirty="0"/>
              <a:t>　 　</a:t>
            </a:r>
            <a:r>
              <a:rPr lang="en-US" altLang="zh-CN" sz="3600" dirty="0"/>
              <a:t>)</a:t>
            </a:r>
            <a:r>
              <a:rPr lang="zh-CN" altLang="zh-CN" sz="3600" dirty="0"/>
              <a:t>　　   进→</a:t>
            </a:r>
            <a:r>
              <a:rPr lang="en-US" altLang="zh-CN" sz="3600" dirty="0"/>
              <a:t>(</a:t>
            </a:r>
            <a:r>
              <a:rPr lang="zh-CN" altLang="zh-CN" sz="3600" dirty="0"/>
              <a:t>　　    </a:t>
            </a:r>
            <a:r>
              <a:rPr lang="en-US" altLang="zh-CN" sz="3600" dirty="0"/>
              <a:t>)</a:t>
            </a:r>
            <a:endParaRPr lang="en-US" altLang="zh-CN" sz="3600" dirty="0"/>
          </a:p>
          <a:p>
            <a:endParaRPr lang="zh-CN" altLang="zh-CN" sz="3600" dirty="0"/>
          </a:p>
          <a:p>
            <a:r>
              <a:rPr lang="zh-CN" altLang="zh-CN" sz="3600" dirty="0"/>
              <a:t>强→</a:t>
            </a:r>
            <a:r>
              <a:rPr lang="en-US" altLang="zh-CN" sz="3600" dirty="0"/>
              <a:t>(</a:t>
            </a:r>
            <a:r>
              <a:rPr lang="zh-CN" altLang="zh-CN" sz="3600" dirty="0"/>
              <a:t>　　 </a:t>
            </a:r>
            <a:r>
              <a:rPr lang="en-US" altLang="zh-CN" sz="3600" dirty="0"/>
              <a:t>)</a:t>
            </a:r>
            <a:r>
              <a:rPr lang="zh-CN" altLang="zh-CN" sz="3600" dirty="0"/>
              <a:t>　　   快→</a:t>
            </a:r>
            <a:r>
              <a:rPr lang="en-US" altLang="zh-CN" sz="3600" dirty="0"/>
              <a:t>(   </a:t>
            </a:r>
            <a:r>
              <a:rPr lang="zh-CN" altLang="zh-CN" sz="3600" dirty="0"/>
              <a:t>　     </a:t>
            </a:r>
            <a:r>
              <a:rPr lang="en-US" altLang="zh-CN" sz="3600" dirty="0"/>
              <a:t>)</a:t>
            </a:r>
            <a:endParaRPr lang="en-US" altLang="zh-CN" sz="3600" dirty="0"/>
          </a:p>
          <a:p>
            <a:endParaRPr lang="zh-CN" altLang="zh-CN" sz="3600" dirty="0"/>
          </a:p>
          <a:p>
            <a:r>
              <a:rPr lang="zh-CN" altLang="zh-CN" sz="3600" dirty="0"/>
              <a:t>勤劳→</a:t>
            </a:r>
            <a:r>
              <a:rPr lang="en-US" altLang="zh-CN" sz="3600" dirty="0"/>
              <a:t>(</a:t>
            </a:r>
            <a:r>
              <a:rPr lang="zh-CN" altLang="zh-CN" sz="3600" dirty="0"/>
              <a:t>　　　</a:t>
            </a:r>
            <a:r>
              <a:rPr lang="en-US" altLang="zh-CN" sz="3600" dirty="0"/>
              <a:t>)</a:t>
            </a:r>
            <a:r>
              <a:rPr lang="zh-CN" altLang="zh-CN" sz="3600" dirty="0"/>
              <a:t>　 成功→</a:t>
            </a:r>
            <a:r>
              <a:rPr lang="en-US" altLang="zh-CN" sz="3600" dirty="0"/>
              <a:t>(</a:t>
            </a:r>
            <a:r>
              <a:rPr lang="zh-CN" altLang="zh-CN" sz="3600" dirty="0"/>
              <a:t>　 　</a:t>
            </a:r>
            <a:r>
              <a:rPr lang="en-US" altLang="zh-CN" sz="3600" dirty="0"/>
              <a:t>)</a:t>
            </a:r>
            <a:endParaRPr lang="zh-CN" altLang="zh-CN" sz="3600" dirty="0"/>
          </a:p>
        </p:txBody>
      </p:sp>
      <p:sp>
        <p:nvSpPr>
          <p:cNvPr id="4" name="文本框 3"/>
          <p:cNvSpPr txBox="1"/>
          <p:nvPr/>
        </p:nvSpPr>
        <p:spPr>
          <a:xfrm>
            <a:off x="2194560" y="1501140"/>
            <a:ext cx="640080" cy="64008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3600"/>
              <a:t>紧</a:t>
            </a:r>
            <a:endParaRPr lang="zh-CN" altLang="en-US" sz="3600"/>
          </a:p>
        </p:txBody>
      </p:sp>
      <p:sp>
        <p:nvSpPr>
          <p:cNvPr id="5" name="文本框 4"/>
          <p:cNvSpPr txBox="1"/>
          <p:nvPr/>
        </p:nvSpPr>
        <p:spPr>
          <a:xfrm>
            <a:off x="5843905" y="1501140"/>
            <a:ext cx="640080" cy="64008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zh-CN" sz="3600" dirty="0">
                <a:sym typeface="+mn-ea"/>
              </a:rPr>
              <a:t>退</a:t>
            </a:r>
            <a:endParaRPr lang="zh-CN" altLang="en-US" sz="3600"/>
          </a:p>
        </p:txBody>
      </p:sp>
      <p:sp>
        <p:nvSpPr>
          <p:cNvPr id="6" name="文本框 5"/>
          <p:cNvSpPr txBox="1"/>
          <p:nvPr/>
        </p:nvSpPr>
        <p:spPr>
          <a:xfrm>
            <a:off x="2194560" y="2679700"/>
            <a:ext cx="640080" cy="64008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3600"/>
              <a:t>弱</a:t>
            </a:r>
            <a:endParaRPr lang="zh-CN" altLang="en-US" sz="3600"/>
          </a:p>
        </p:txBody>
      </p:sp>
      <p:sp>
        <p:nvSpPr>
          <p:cNvPr id="7" name="文本框 6"/>
          <p:cNvSpPr txBox="1"/>
          <p:nvPr/>
        </p:nvSpPr>
        <p:spPr>
          <a:xfrm>
            <a:off x="5912485" y="2679700"/>
            <a:ext cx="503555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/>
              <a:t>慢</a:t>
            </a:r>
            <a:endParaRPr lang="zh-CN" altLang="en-US" sz="3600"/>
          </a:p>
        </p:txBody>
      </p:sp>
      <p:sp>
        <p:nvSpPr>
          <p:cNvPr id="8" name="文本框 7"/>
          <p:cNvSpPr txBox="1"/>
          <p:nvPr/>
        </p:nvSpPr>
        <p:spPr>
          <a:xfrm>
            <a:off x="2529205" y="3776980"/>
            <a:ext cx="1097280" cy="64008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3600"/>
              <a:t>懒惰</a:t>
            </a:r>
            <a:endParaRPr lang="zh-CN" altLang="en-US" sz="3600"/>
          </a:p>
        </p:txBody>
      </p:sp>
      <p:sp>
        <p:nvSpPr>
          <p:cNvPr id="9" name="文本框 8"/>
          <p:cNvSpPr txBox="1"/>
          <p:nvPr/>
        </p:nvSpPr>
        <p:spPr>
          <a:xfrm>
            <a:off x="5911850" y="3680460"/>
            <a:ext cx="1351280" cy="64008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3600"/>
              <a:t> </a:t>
            </a:r>
            <a:r>
              <a:rPr lang="zh-CN" altLang="en-US" sz="3600"/>
              <a:t>失败 </a:t>
            </a:r>
            <a:endParaRPr lang="zh-CN" altLang="en-US" sz="36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5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9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4" grpId="0"/>
      <p:bldP spid="5" grpId="0"/>
      <p:bldP spid="6" grpId="0"/>
      <p:bldP spid="6" grpId="1"/>
      <p:bldP spid="7" grpId="0"/>
      <p:bldP spid="8" grpId="0"/>
      <p:bldP spid="8" grpId="1"/>
      <p:bldP spid="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9EE256"/>
            </a:gs>
            <a:gs pos="71000">
              <a:srgbClr val="52762D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/>
      <p:sp>
        <p:nvSpPr>
          <p:cNvPr id="3" name="同侧圆角矩形 2"/>
          <p:cNvSpPr/>
          <p:nvPr/>
        </p:nvSpPr>
        <p:spPr>
          <a:xfrm>
            <a:off x="742633" y="384493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dirty="0">
                <a:latin typeface="华文新魏" panose="02010800040101010101" pitchFamily="2" charset="-122"/>
                <a:ea typeface="华文新魏" panose="02010800040101010101" pitchFamily="2" charset="-122"/>
                <a:cs typeface="黑体" panose="02010609060101010101" pitchFamily="49" charset="-122"/>
              </a:rPr>
              <a:t>随堂练习</a:t>
            </a:r>
            <a:endParaRPr lang="zh-CN" altLang="en-US" sz="3000" b="1" dirty="0">
              <a:latin typeface="华文新魏" panose="02010800040101010101" pitchFamily="2" charset="-122"/>
              <a:ea typeface="华文新魏" panose="02010800040101010101" pitchFamily="2" charset="-122"/>
              <a:cs typeface="黑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93065" y="1149350"/>
            <a:ext cx="10730865" cy="6126480"/>
          </a:xfrm>
          <a:prstGeom prst="rect">
            <a:avLst/>
          </a:prstGeom>
        </p:spPr>
        <p:txBody>
          <a:bodyPr wrap="square">
            <a:spAutoFit/>
          </a:bodyPr>
          <a:p>
            <a:r>
              <a:rPr lang="zh-CN" altLang="zh-CN" sz="3600" dirty="0"/>
              <a:t>三、课文精彩回放。</a:t>
            </a:r>
            <a:endParaRPr lang="zh-CN" altLang="zh-CN" sz="3600" dirty="0"/>
          </a:p>
          <a:p>
            <a:r>
              <a:rPr lang="en-US" altLang="zh-CN" sz="3600" dirty="0"/>
              <a:t>1.</a:t>
            </a:r>
            <a:r>
              <a:rPr lang="zh-CN" altLang="zh-CN" sz="3600" dirty="0"/>
              <a:t>祖国的宝岛台湾</a:t>
            </a:r>
            <a:r>
              <a:rPr lang="zh-CN" altLang="zh-CN" sz="3600" u="sng" dirty="0"/>
              <a:t>　　　   　　</a:t>
            </a:r>
            <a:r>
              <a:rPr lang="en-US" altLang="zh-CN" sz="3600" dirty="0"/>
              <a:t>,</a:t>
            </a:r>
            <a:r>
              <a:rPr lang="zh-CN" altLang="zh-CN" sz="3600" u="sng" dirty="0"/>
              <a:t>　        　　　</a:t>
            </a:r>
            <a:r>
              <a:rPr lang="en-US" altLang="zh-CN" sz="3600" dirty="0"/>
              <a:t>,</a:t>
            </a:r>
            <a:r>
              <a:rPr lang="zh-CN" altLang="zh-CN" sz="3600" u="sng" dirty="0"/>
              <a:t>　</a:t>
            </a:r>
            <a:endParaRPr lang="zh-CN" altLang="zh-CN" sz="3600" u="sng" dirty="0"/>
          </a:p>
          <a:p>
            <a:endParaRPr lang="en-US" altLang="zh-CN" sz="3600" dirty="0"/>
          </a:p>
          <a:p>
            <a:r>
              <a:rPr lang="en-US" altLang="zh-CN" sz="3600" dirty="0"/>
              <a:t>  </a:t>
            </a:r>
            <a:r>
              <a:rPr lang="zh-CN" altLang="zh-CN" sz="3600" u="sng" dirty="0">
                <a:sym typeface="+mn-ea"/>
              </a:rPr>
              <a:t>　　　 　　</a:t>
            </a:r>
            <a:r>
              <a:rPr lang="zh-CN" altLang="zh-CN" sz="3600" dirty="0"/>
              <a:t>是蝴蝶生长的好地方。</a:t>
            </a:r>
            <a:r>
              <a:rPr lang="en-US" altLang="zh-CN" sz="3600" dirty="0"/>
              <a:t> </a:t>
            </a:r>
            <a:endParaRPr lang="en-US" altLang="zh-CN" sz="3600" dirty="0"/>
          </a:p>
          <a:p>
            <a:endParaRPr lang="zh-CN" altLang="zh-CN" sz="3600" dirty="0"/>
          </a:p>
          <a:p>
            <a:r>
              <a:rPr lang="en-US" altLang="zh-CN" sz="3600" dirty="0"/>
              <a:t>2.</a:t>
            </a:r>
            <a:r>
              <a:rPr lang="zh-CN" altLang="zh-CN" sz="3600" dirty="0"/>
              <a:t>每年春季</a:t>
            </a:r>
            <a:r>
              <a:rPr lang="en-US" altLang="zh-CN" sz="3600" dirty="0"/>
              <a:t>,</a:t>
            </a:r>
            <a:r>
              <a:rPr lang="zh-CN" altLang="zh-CN" sz="3600" dirty="0"/>
              <a:t>一群群  </a:t>
            </a:r>
            <a:r>
              <a:rPr lang="zh-CN" altLang="zh-CN" sz="3600" u="sng" dirty="0"/>
              <a:t>　 　　　</a:t>
            </a:r>
            <a:r>
              <a:rPr lang="zh-CN" altLang="zh-CN" sz="3600" dirty="0"/>
              <a:t>的</a:t>
            </a:r>
            <a:r>
              <a:rPr lang="zh-CN" altLang="zh-CN" sz="3600" dirty="0" smtClean="0"/>
              <a:t>蝴蝶</a:t>
            </a:r>
            <a:r>
              <a:rPr lang="zh-CN" altLang="zh-CN" sz="3600" u="sng" dirty="0"/>
              <a:t>　    </a:t>
            </a:r>
            <a:r>
              <a:rPr lang="en-US" altLang="zh-CN" sz="3600" u="sng" dirty="0"/>
              <a:t> </a:t>
            </a:r>
            <a:r>
              <a:rPr lang="zh-CN" altLang="zh-CN" sz="3600" dirty="0" smtClean="0"/>
              <a:t>过花丛</a:t>
            </a:r>
            <a:r>
              <a:rPr lang="en-US" altLang="zh-CN" sz="3600" dirty="0"/>
              <a:t>,</a:t>
            </a:r>
            <a:r>
              <a:rPr lang="zh-CN" altLang="zh-CN" sz="3600" u="sng" dirty="0"/>
              <a:t>　　  </a:t>
            </a:r>
            <a:endParaRPr lang="zh-CN" altLang="zh-CN" sz="3600" u="sng" dirty="0"/>
          </a:p>
          <a:p>
            <a:endParaRPr lang="zh-CN" altLang="zh-CN" sz="3600" u="sng" dirty="0"/>
          </a:p>
          <a:p>
            <a:r>
              <a:rPr lang="en-US" altLang="zh-CN" sz="3600" u="sng" dirty="0"/>
              <a:t>       </a:t>
            </a:r>
            <a:r>
              <a:rPr lang="zh-CN" altLang="zh-CN" sz="3600" dirty="0"/>
              <a:t>过树林</a:t>
            </a:r>
            <a:r>
              <a:rPr lang="en-US" altLang="zh-CN" sz="3600" dirty="0"/>
              <a:t>,</a:t>
            </a:r>
            <a:r>
              <a:rPr lang="zh-CN" altLang="zh-CN" sz="3600" u="sng" dirty="0"/>
              <a:t>　　</a:t>
            </a:r>
            <a:r>
              <a:rPr lang="en-US" altLang="zh-CN" sz="3600" u="sng" dirty="0"/>
              <a:t> </a:t>
            </a:r>
            <a:r>
              <a:rPr lang="zh-CN" altLang="zh-CN" sz="3600" dirty="0"/>
              <a:t>过小溪</a:t>
            </a:r>
            <a:r>
              <a:rPr lang="en-US" altLang="zh-CN" sz="3600" dirty="0"/>
              <a:t>,</a:t>
            </a:r>
            <a:r>
              <a:rPr lang="zh-CN" altLang="zh-CN" sz="3600" dirty="0"/>
              <a:t>赶到山谷里来聚会。</a:t>
            </a:r>
            <a:endParaRPr lang="zh-CN" altLang="zh-CN" sz="3600" dirty="0"/>
          </a:p>
          <a:p>
            <a:endParaRPr lang="zh-CN" altLang="zh-CN" sz="3600" dirty="0"/>
          </a:p>
          <a:p>
            <a:endParaRPr lang="zh-CN" altLang="zh-CN" sz="3600" dirty="0"/>
          </a:p>
          <a:p>
            <a:r>
              <a:rPr lang="en-US" altLang="zh-CN" sz="3600" dirty="0"/>
              <a:t> </a:t>
            </a:r>
            <a:endParaRPr lang="zh-CN" altLang="zh-CN" sz="3600" dirty="0"/>
          </a:p>
        </p:txBody>
      </p:sp>
      <p:sp>
        <p:nvSpPr>
          <p:cNvPr id="4" name="文本框 3"/>
          <p:cNvSpPr txBox="1"/>
          <p:nvPr/>
        </p:nvSpPr>
        <p:spPr>
          <a:xfrm>
            <a:off x="4342765" y="1661160"/>
            <a:ext cx="2240915" cy="7010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4000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气候温暖</a:t>
            </a:r>
            <a:endParaRPr lang="zh-CN" altLang="en-US" sz="4000" b="1" dirty="0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148195" y="1569720"/>
            <a:ext cx="2225040" cy="70104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4000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水源充足</a:t>
            </a:r>
            <a:endParaRPr lang="zh-CN" altLang="en-US" sz="4000" b="1" dirty="0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38835" y="2663825"/>
            <a:ext cx="2225040" cy="70104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4000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花草茂盛</a:t>
            </a:r>
            <a:endParaRPr lang="zh-CN" altLang="en-US" sz="4000"/>
          </a:p>
        </p:txBody>
      </p:sp>
      <p:sp>
        <p:nvSpPr>
          <p:cNvPr id="7" name="文本框 6"/>
          <p:cNvSpPr txBox="1"/>
          <p:nvPr/>
        </p:nvSpPr>
        <p:spPr>
          <a:xfrm>
            <a:off x="4342765" y="3801110"/>
            <a:ext cx="2019300" cy="64008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zh-CN" sz="36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色彩斑斓</a:t>
            </a:r>
            <a:endParaRPr lang="zh-CN" altLang="zh-CN" sz="3600" b="1" dirty="0"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077200" y="3801110"/>
            <a:ext cx="641985" cy="64008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zh-CN" sz="3600" b="1">
                <a:latin typeface="黑体" panose="02010609060101010101" pitchFamily="49" charset="-122"/>
                <a:ea typeface="黑体" panose="02010609060101010101" pitchFamily="49" charset="-122"/>
              </a:rPr>
              <a:t>飞</a:t>
            </a:r>
            <a:endParaRPr lang="zh-CN" altLang="zh-CN" sz="36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42950" y="4940935"/>
            <a:ext cx="641985" cy="64008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</a:rPr>
              <a:t>穿</a:t>
            </a:r>
            <a:endParaRPr lang="zh-CN" altLang="en-US" sz="36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063875" y="4940935"/>
            <a:ext cx="641985" cy="64008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3600" b="1">
                <a:latin typeface="黑体" panose="02010609060101010101" pitchFamily="49" charset="-122"/>
                <a:ea typeface="黑体" panose="02010609060101010101" pitchFamily="49" charset="-122"/>
              </a:rPr>
              <a:t>越</a:t>
            </a:r>
            <a:endParaRPr lang="zh-CN" altLang="en-US" sz="36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4" grpId="0"/>
      <p:bldP spid="5" grpId="1"/>
      <p:bldP spid="6" grpId="1"/>
      <p:bldP spid="7" grpId="0"/>
      <p:bldP spid="8" grpId="0"/>
      <p:bldP spid="9" grpId="0"/>
      <p:bldP spid="1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9EE256"/>
            </a:gs>
            <a:gs pos="100000">
              <a:srgbClr val="52762D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/>
      <p:sp>
        <p:nvSpPr>
          <p:cNvPr id="57348" name="文本框 57347"/>
          <p:cNvSpPr txBox="1"/>
          <p:nvPr/>
        </p:nvSpPr>
        <p:spPr>
          <a:xfrm>
            <a:off x="2590800" y="1066800"/>
            <a:ext cx="7239000" cy="3657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endParaRPr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7352" name="文本框 57351"/>
          <p:cNvSpPr txBox="1"/>
          <p:nvPr/>
        </p:nvSpPr>
        <p:spPr>
          <a:xfrm flipH="1" flipV="1">
            <a:off x="4022725" y="381000"/>
            <a:ext cx="184150" cy="457200"/>
          </a:xfrm>
          <a:prstGeom prst="rect">
            <a:avLst/>
          </a:prstGeom>
          <a:noFill/>
          <a:ln w="9525">
            <a:noFill/>
          </a:ln>
        </p:spPr>
        <p:txBody>
          <a:bodyPr rot="10800000">
            <a:spAutoFit/>
          </a:bodyPr>
          <a:p>
            <a:pPr lvl="0">
              <a:spcBef>
                <a:spcPct val="50000"/>
              </a:spcBef>
            </a:pPr>
            <a:endParaRPr sz="2400" b="1" dirty="0">
              <a:solidFill>
                <a:srgbClr val="FF3300"/>
              </a:solidFill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  <p:sp>
        <p:nvSpPr>
          <p:cNvPr id="57371" name="文本框 57370"/>
          <p:cNvSpPr txBox="1"/>
          <p:nvPr/>
        </p:nvSpPr>
        <p:spPr>
          <a:xfrm>
            <a:off x="493395" y="381000"/>
            <a:ext cx="3276600" cy="8229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50000"/>
              </a:spcBef>
            </a:pPr>
            <a:r>
              <a:rPr lang="zh-CN" altLang="en-US" sz="4800" b="1" dirty="0">
                <a:solidFill>
                  <a:srgbClr val="FF3300"/>
                </a:solidFill>
                <a:latin typeface="Arial" panose="020B0604020202020204" pitchFamily="34" charset="0"/>
                <a:ea typeface="楷体_GB2312" panose="02010609030101010101" pitchFamily="49" charset="-122"/>
              </a:rPr>
              <a:t>我会读：</a:t>
            </a:r>
            <a:endParaRPr lang="zh-CN" altLang="en-US" sz="4800" b="1" dirty="0">
              <a:solidFill>
                <a:srgbClr val="FF3300"/>
              </a:solidFill>
              <a:latin typeface="Arial" panose="020B0604020202020204" pitchFamily="34" charset="0"/>
              <a:ea typeface="楷体_GB2312" panose="02010609030101010101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93395" y="1066165"/>
            <a:ext cx="5414645" cy="566293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774055" y="687070"/>
            <a:ext cx="6122035" cy="37490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indent="0" algn="l"/>
            <a:r>
              <a:rPr lang="zh-CN" altLang="en-US" sz="4800" b="0" u="none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祖国  茂盛   春季赶到  大批水源花丛景象   撒色彩斑斓   五彩缤纷翩翩起舞   金光灿灿</a:t>
            </a:r>
            <a:endParaRPr lang="zh-CN" altLang="en-US" sz="4800" b="0" u="none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8" presetClass="entr" presetSubtype="16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7" grpId="2"/>
      <p:bldP spid="7" grpId="3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7368" name="图片 57367" descr="PM_0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21920" y="-38100"/>
            <a:ext cx="12435205" cy="728472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" name="矩形 13"/>
          <p:cNvSpPr/>
          <p:nvPr/>
        </p:nvSpPr>
        <p:spPr>
          <a:xfrm>
            <a:off x="474547" y="2060848"/>
            <a:ext cx="8496174" cy="3970318"/>
          </a:xfrm>
          <a:prstGeom prst="rect">
            <a:avLst/>
          </a:prstGeom>
        </p:spPr>
        <p:txBody>
          <a:bodyPr wrap="square">
            <a:spAutoFit/>
          </a:bodyPr>
          <a:p>
            <a:r>
              <a:rPr lang="zh-CN" altLang="en-US" sz="3600" dirty="0"/>
              <a:t> </a:t>
            </a:r>
            <a:r>
              <a:rPr lang="zh-CN" altLang="en-US" sz="3600" b="1" dirty="0"/>
              <a:t>近义</a:t>
            </a:r>
            <a:r>
              <a:rPr lang="zh-CN" altLang="en-US" sz="3600" b="1" dirty="0" smtClean="0"/>
              <a:t>词</a:t>
            </a:r>
            <a:endParaRPr lang="en-US" altLang="zh-CN" sz="3600" b="1" dirty="0" smtClean="0"/>
          </a:p>
          <a:p>
            <a:r>
              <a:rPr lang="zh-CN" altLang="zh-CN" sz="3600" dirty="0"/>
              <a:t>温暖</a:t>
            </a:r>
            <a:r>
              <a:rPr lang="en-US" altLang="zh-CN" sz="3600" dirty="0"/>
              <a:t>~</a:t>
            </a:r>
            <a:r>
              <a:rPr lang="zh-CN" altLang="zh-CN" sz="3600" dirty="0"/>
              <a:t>暖和 充足</a:t>
            </a:r>
            <a:r>
              <a:rPr lang="en-US" altLang="zh-CN" sz="3600" dirty="0"/>
              <a:t>~</a:t>
            </a:r>
            <a:r>
              <a:rPr lang="zh-CN" altLang="zh-CN" sz="3600" dirty="0"/>
              <a:t>充分 茂盛</a:t>
            </a:r>
            <a:r>
              <a:rPr lang="en-US" altLang="zh-CN" sz="3600" dirty="0"/>
              <a:t>~</a:t>
            </a:r>
            <a:r>
              <a:rPr lang="zh-CN" altLang="zh-CN" sz="3600" dirty="0"/>
              <a:t>茂密</a:t>
            </a:r>
            <a:endParaRPr lang="zh-CN" altLang="zh-CN" sz="3600" dirty="0"/>
          </a:p>
          <a:p>
            <a:r>
              <a:rPr lang="zh-CN" altLang="zh-CN" sz="3600" dirty="0"/>
              <a:t>壮观</a:t>
            </a:r>
            <a:r>
              <a:rPr lang="en-US" altLang="zh-CN" sz="3600" dirty="0"/>
              <a:t>~</a:t>
            </a:r>
            <a:r>
              <a:rPr lang="zh-CN" altLang="zh-CN" sz="3600" dirty="0"/>
              <a:t>壮丽　照耀</a:t>
            </a:r>
            <a:r>
              <a:rPr lang="en-US" altLang="zh-CN" sz="3600" dirty="0"/>
              <a:t>~</a:t>
            </a:r>
            <a:r>
              <a:rPr lang="zh-CN" altLang="zh-CN" sz="3600" dirty="0"/>
              <a:t>照射</a:t>
            </a:r>
            <a:endParaRPr lang="zh-CN" altLang="zh-CN" sz="3600" dirty="0"/>
          </a:p>
          <a:p>
            <a:r>
              <a:rPr lang="zh-CN" altLang="zh-CN" sz="3600" dirty="0"/>
              <a:t>五彩缤纷</a:t>
            </a:r>
            <a:r>
              <a:rPr lang="en-US" altLang="zh-CN" sz="3600" dirty="0"/>
              <a:t>~</a:t>
            </a:r>
            <a:r>
              <a:rPr lang="zh-CN" altLang="zh-CN" sz="3600" dirty="0"/>
              <a:t>色彩斑斓</a:t>
            </a:r>
            <a:endParaRPr lang="zh-CN" altLang="zh-CN" sz="3600" dirty="0"/>
          </a:p>
          <a:p>
            <a:r>
              <a:rPr lang="zh-CN" altLang="en-US" sz="3600" dirty="0" smtClean="0"/>
              <a:t> </a:t>
            </a:r>
            <a:r>
              <a:rPr lang="zh-CN" altLang="en-US" sz="3600" b="1" dirty="0" smtClean="0"/>
              <a:t>反义词</a:t>
            </a:r>
            <a:endParaRPr lang="en-US" altLang="zh-CN" sz="3600" b="1" dirty="0" smtClean="0"/>
          </a:p>
          <a:p>
            <a:r>
              <a:rPr lang="zh-CN" altLang="zh-CN" sz="3600" dirty="0"/>
              <a:t>温暖→寒冷　充足→缺乏</a:t>
            </a:r>
            <a:endParaRPr lang="zh-CN" altLang="zh-CN" sz="3600" dirty="0"/>
          </a:p>
          <a:p>
            <a:r>
              <a:rPr lang="zh-CN" altLang="zh-CN" sz="3600" dirty="0"/>
              <a:t>茂盛→稀疏　吸引→排斥</a:t>
            </a:r>
            <a:endParaRPr lang="zh-CN" altLang="zh-CN" sz="3600" dirty="0"/>
          </a:p>
        </p:txBody>
      </p:sp>
      <p:sp>
        <p:nvSpPr>
          <p:cNvPr id="10" name="同侧圆角矩形 9"/>
          <p:cNvSpPr/>
          <p:nvPr/>
        </p:nvSpPr>
        <p:spPr>
          <a:xfrm>
            <a:off x="444500" y="1255713"/>
            <a:ext cx="2000250" cy="517525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000" b="1" dirty="0">
                <a:latin typeface="华文新魏" panose="02010800040101010101" pitchFamily="2" charset="-122"/>
                <a:ea typeface="华文新魏" panose="02010800040101010101" pitchFamily="2" charset="-122"/>
                <a:cs typeface="黑体" panose="02010609060101010101" pitchFamily="49" charset="-122"/>
              </a:rPr>
              <a:t>字词乐园</a:t>
            </a:r>
            <a:endParaRPr lang="zh-CN" altLang="en-US" sz="3000" b="1" dirty="0">
              <a:latin typeface="华文新魏" panose="02010800040101010101" pitchFamily="2" charset="-122"/>
              <a:ea typeface="华文新魏" panose="02010800040101010101" pitchFamily="2" charset="-122"/>
              <a:cs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124" name="图片 5123" descr="D:\My Documents\朱晓亚\台湾的蝴蝶谷\图片\35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右弧形箭头 1">
            <a:hlinkClick r:id="" action="ppaction://hlinkshowjump?jump=firstslide"/>
          </p:cNvPr>
          <p:cNvSpPr/>
          <p:nvPr/>
        </p:nvSpPr>
        <p:spPr>
          <a:xfrm rot="3120000">
            <a:off x="11137900" y="5928360"/>
            <a:ext cx="454660" cy="687070"/>
          </a:xfrm>
          <a:prstGeom prst="curved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9458" name="图片 19457" descr="u=3384536710,4106284594&amp;gp=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60325" y="-231775"/>
            <a:ext cx="12251690" cy="7321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459" name="文本框 19458"/>
          <p:cNvSpPr txBox="1"/>
          <p:nvPr/>
        </p:nvSpPr>
        <p:spPr>
          <a:xfrm>
            <a:off x="-60325" y="4648200"/>
            <a:ext cx="10376535" cy="23774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>
              <a:spcBef>
                <a:spcPct val="50000"/>
              </a:spcBef>
            </a:pPr>
            <a:r>
              <a:rPr lang="en-US" altLang="zh-CN" sz="4000" b="1" dirty="0">
                <a:solidFill>
                  <a:srgbClr val="CC33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     </a:t>
            </a:r>
            <a:r>
              <a:rPr lang="zh-CN" altLang="en-US" sz="4400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祖国的宝岛台湾        ，   </a:t>
            </a:r>
            <a:endParaRPr lang="zh-CN" altLang="en-US" sz="4400" b="1" dirty="0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>
              <a:spcBef>
                <a:spcPct val="50000"/>
              </a:spcBef>
            </a:pPr>
            <a:r>
              <a:rPr lang="zh-CN" altLang="en-US" sz="4400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sz="4400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sz="4400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        是蝴蝶生长的好地方。</a:t>
            </a:r>
            <a:br>
              <a:rPr lang="zh-CN" altLang="en-US" sz="4000" b="1" dirty="0">
                <a:solidFill>
                  <a:srgbClr val="FF3399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anose="02010609030101010101" pitchFamily="49" charset="-122"/>
                <a:ea typeface="楷体_GB2312" panose="02010609030101010101" pitchFamily="49" charset="-122"/>
              </a:rPr>
            </a:br>
            <a:endParaRPr lang="zh-CN" altLang="en-US" sz="4000" b="1" dirty="0">
              <a:solidFill>
                <a:srgbClr val="FF3399"/>
              </a:solidFill>
              <a:effectLst>
                <a:outerShdw blurRad="38100" dist="38100" dir="2700000">
                  <a:srgbClr val="C0C0C0"/>
                </a:outerShdw>
              </a:effectLst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799965" y="4648200"/>
            <a:ext cx="2240915" cy="7010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4000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气候温暖</a:t>
            </a:r>
            <a:endParaRPr lang="zh-CN" altLang="en-US" sz="4000" b="1" dirty="0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407275" y="4648200"/>
            <a:ext cx="2225040" cy="70104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4000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水源充足</a:t>
            </a:r>
            <a:endParaRPr lang="zh-CN" altLang="en-US" sz="4000" b="1" dirty="0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18795" y="5650865"/>
            <a:ext cx="2225040" cy="70104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4000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花草茂盛</a:t>
            </a:r>
            <a:endParaRPr lang="zh-CN" altLang="en-US" sz="4000"/>
          </a:p>
        </p:txBody>
      </p:sp>
      <p:sp>
        <p:nvSpPr>
          <p:cNvPr id="5" name="矩形 4"/>
          <p:cNvSpPr/>
          <p:nvPr/>
        </p:nvSpPr>
        <p:spPr>
          <a:xfrm>
            <a:off x="7407275" y="-64135"/>
            <a:ext cx="4875530" cy="2286000"/>
          </a:xfrm>
          <a:prstGeom prst="rect">
            <a:avLst/>
          </a:prstGeom>
        </p:spPr>
        <p:txBody>
          <a:bodyPr wrap="square">
            <a:spAutoFit/>
          </a:bodyPr>
          <a:p>
            <a:r>
              <a:rPr lang="en-US" altLang="zh-CN" sz="3600" dirty="0" smtClean="0">
                <a:solidFill>
                  <a:schemeClr val="tx1"/>
                </a:solidFill>
              </a:rPr>
              <a:t>“</a:t>
            </a:r>
            <a:r>
              <a:rPr lang="zh-CN" altLang="en-US" sz="3600" dirty="0">
                <a:solidFill>
                  <a:schemeClr val="tx1"/>
                </a:solidFill>
              </a:rPr>
              <a:t>气候温暖”“水源充足”“花草茂盛”表明宝岛台湾的地理环境和气候都适宜蝴蝶生长</a:t>
            </a:r>
            <a:r>
              <a:rPr lang="zh-CN" altLang="en-US" sz="3600" dirty="0" smtClean="0">
                <a:solidFill>
                  <a:schemeClr val="tx1"/>
                </a:solidFill>
              </a:rPr>
              <a:t>。</a:t>
            </a:r>
            <a:endParaRPr lang="zh-CN" altLang="en-US" sz="3600" dirty="0" smtClean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5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7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3" grpId="1"/>
      <p:bldP spid="4" grpId="0"/>
      <p:bldP spid="4" grpId="1"/>
      <p:bldP spid="5" grpId="0"/>
      <p:bldP spid="5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" name="矩形 9"/>
          <p:cNvSpPr/>
          <p:nvPr/>
        </p:nvSpPr>
        <p:spPr>
          <a:xfrm>
            <a:off x="593725" y="530225"/>
            <a:ext cx="11004550" cy="2779395"/>
          </a:xfrm>
          <a:prstGeom prst="rect">
            <a:avLst/>
          </a:prstGeom>
        </p:spPr>
        <p:txBody>
          <a:bodyPr wrap="square">
            <a:spAutoFit/>
          </a:bodyPr>
          <a:p>
            <a:r>
              <a:rPr lang="en-US" altLang="zh-CN" sz="3600" dirty="0" smtClean="0"/>
              <a:t>          </a:t>
            </a:r>
            <a:r>
              <a:rPr lang="zh-CN" altLang="zh-CN" sz="4400" dirty="0" smtClean="0"/>
              <a:t>台湾</a:t>
            </a:r>
            <a:r>
              <a:rPr lang="zh-CN" altLang="zh-CN" sz="4400" dirty="0"/>
              <a:t>的山多</a:t>
            </a:r>
            <a:r>
              <a:rPr lang="en-US" altLang="zh-CN" sz="4400" dirty="0"/>
              <a:t>,</a:t>
            </a:r>
            <a:r>
              <a:rPr lang="zh-CN" altLang="zh-CN" sz="4400" dirty="0"/>
              <a:t>山谷也多。</a:t>
            </a:r>
            <a:r>
              <a:rPr lang="zh-CN" altLang="zh-CN" sz="4400" dirty="0" smtClean="0"/>
              <a:t>每年春季</a:t>
            </a:r>
            <a:r>
              <a:rPr lang="en-US" altLang="zh-CN" sz="4400" dirty="0" smtClean="0"/>
              <a:t>,</a:t>
            </a:r>
            <a:r>
              <a:rPr lang="zh-CN" altLang="zh-CN" sz="4400" dirty="0"/>
              <a:t>一群群色彩斑斓的蝴蝶          </a:t>
            </a:r>
            <a:r>
              <a:rPr lang="zh-CN" altLang="zh-CN" sz="4400" dirty="0" smtClean="0"/>
              <a:t>花丛</a:t>
            </a:r>
            <a:r>
              <a:rPr lang="en-US" altLang="zh-CN" sz="4400" dirty="0" smtClean="0"/>
              <a:t>,          </a:t>
            </a:r>
            <a:r>
              <a:rPr lang="zh-CN" altLang="zh-CN" sz="4400" dirty="0"/>
              <a:t>树林</a:t>
            </a:r>
            <a:r>
              <a:rPr lang="en-US" altLang="zh-CN" sz="4400" dirty="0"/>
              <a:t>,          </a:t>
            </a:r>
            <a:r>
              <a:rPr lang="zh-CN" altLang="zh-CN" sz="4400" dirty="0"/>
              <a:t>小溪</a:t>
            </a:r>
            <a:r>
              <a:rPr lang="en-US" altLang="zh-CN" sz="4400" dirty="0"/>
              <a:t>,</a:t>
            </a:r>
            <a:r>
              <a:rPr lang="zh-CN" altLang="zh-CN" sz="4400" dirty="0" smtClean="0"/>
              <a:t>赶到</a:t>
            </a:r>
            <a:r>
              <a:rPr lang="zh-CN" altLang="zh-CN" sz="4400" dirty="0"/>
              <a:t>山谷里来聚会</a:t>
            </a:r>
            <a:r>
              <a:rPr lang="zh-CN" altLang="zh-CN" sz="4400" dirty="0" smtClean="0"/>
              <a:t>。人们</a:t>
            </a:r>
            <a:r>
              <a:rPr lang="zh-CN" altLang="zh-CN" sz="4400" dirty="0"/>
              <a:t>就把这些山谷叫做蝴蝶谷。</a:t>
            </a:r>
            <a:endParaRPr lang="en-US" altLang="zh-CN" sz="4400" dirty="0"/>
          </a:p>
        </p:txBody>
      </p:sp>
      <p:sp>
        <p:nvSpPr>
          <p:cNvPr id="6" name="矩形 5"/>
          <p:cNvSpPr/>
          <p:nvPr/>
        </p:nvSpPr>
        <p:spPr>
          <a:xfrm>
            <a:off x="688975" y="3981450"/>
            <a:ext cx="11078845" cy="1742440"/>
          </a:xfrm>
          <a:prstGeom prst="rect">
            <a:avLst/>
          </a:prstGeom>
        </p:spPr>
        <p:txBody>
          <a:bodyPr wrap="square">
            <a:spAutoFit/>
          </a:bodyPr>
          <a:p>
            <a:r>
              <a:rPr lang="en-US" altLang="zh-CN" sz="3600" dirty="0" smtClean="0">
                <a:solidFill>
                  <a:srgbClr val="FF0000"/>
                </a:solidFill>
              </a:rPr>
              <a:t>“</a:t>
            </a:r>
            <a:r>
              <a:rPr lang="zh-CN" altLang="en-US" sz="3600" dirty="0">
                <a:solidFill>
                  <a:srgbClr val="FF0000"/>
                </a:solidFill>
              </a:rPr>
              <a:t>飞过、穿过、越过”三个表示动作的词连用</a:t>
            </a:r>
            <a:r>
              <a:rPr lang="en-US" altLang="zh-CN" sz="3600" dirty="0">
                <a:solidFill>
                  <a:srgbClr val="FF0000"/>
                </a:solidFill>
              </a:rPr>
              <a:t>,</a:t>
            </a:r>
            <a:r>
              <a:rPr lang="zh-CN" altLang="en-US" sz="3600" dirty="0">
                <a:solidFill>
                  <a:srgbClr val="FF0000"/>
                </a:solidFill>
              </a:rPr>
              <a:t>增强了这句话的表达效果</a:t>
            </a:r>
            <a:r>
              <a:rPr lang="en-US" altLang="zh-CN" sz="3600" dirty="0">
                <a:solidFill>
                  <a:srgbClr val="FF0000"/>
                </a:solidFill>
              </a:rPr>
              <a:t>,</a:t>
            </a:r>
            <a:r>
              <a:rPr lang="zh-CN" altLang="en-US" sz="3600" dirty="0">
                <a:solidFill>
                  <a:srgbClr val="FF0000"/>
                </a:solidFill>
              </a:rPr>
              <a:t>我们仿佛看到了蝴蝶成群结队飞来的热闹景象。“赶”字赋予蝴蝶人的情感</a:t>
            </a:r>
            <a:r>
              <a:rPr lang="en-US" altLang="zh-CN" sz="3600" dirty="0">
                <a:solidFill>
                  <a:srgbClr val="FF0000"/>
                </a:solidFill>
              </a:rPr>
              <a:t>,</a:t>
            </a:r>
            <a:r>
              <a:rPr lang="zh-CN" altLang="en-US" sz="3600" dirty="0">
                <a:solidFill>
                  <a:srgbClr val="FF0000"/>
                </a:solidFill>
              </a:rPr>
              <a:t>很生动</a:t>
            </a:r>
            <a:r>
              <a:rPr lang="zh-CN" altLang="en-US" sz="3600" dirty="0" smtClean="0">
                <a:solidFill>
                  <a:srgbClr val="FF0000"/>
                </a:solidFill>
              </a:rPr>
              <a:t>。</a:t>
            </a:r>
            <a:endParaRPr lang="zh-CN" altLang="en-US" sz="3600" dirty="0" smtClean="0">
              <a:solidFill>
                <a:srgbClr val="FF0000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602480" y="1226820"/>
            <a:ext cx="1203960" cy="70104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zh-CN" sz="40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飞过</a:t>
            </a:r>
            <a:endParaRPr lang="zh-CN" altLang="en-US" sz="4000"/>
          </a:p>
        </p:txBody>
      </p:sp>
      <p:sp>
        <p:nvSpPr>
          <p:cNvPr id="8" name="文本框 7"/>
          <p:cNvSpPr txBox="1"/>
          <p:nvPr/>
        </p:nvSpPr>
        <p:spPr>
          <a:xfrm>
            <a:off x="7178040" y="1226820"/>
            <a:ext cx="1203960" cy="70104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zh-CN" sz="40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穿过</a:t>
            </a:r>
            <a:endParaRPr lang="zh-CN" altLang="zh-CN" sz="4000" b="1" dirty="0"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9768840" y="1226820"/>
            <a:ext cx="1203960" cy="70104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zh-CN" sz="40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越过</a:t>
            </a:r>
            <a:endParaRPr lang="zh-CN" altLang="zh-CN" sz="4000" b="1" dirty="0"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587240" y="3192780"/>
            <a:ext cx="4754880" cy="64008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en-US" altLang="zh-CN" sz="3600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“</a:t>
            </a:r>
            <a:r>
              <a:rPr lang="zh-CN" altLang="en-US" sz="36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飞过、穿过、越过”</a:t>
            </a:r>
            <a:endParaRPr lang="zh-CN" altLang="en-US" sz="36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r:id="rId1" p14:bwMode="auto">
            <p14:nvContentPartPr>
              <p14:cNvPr id="3" name="墨迹 2"/>
              <p14:cNvContentPartPr/>
              <p14:nvPr/>
            </p14:nvContentPartPr>
            <p14:xfrm>
              <a:off x="1777365" y="1089025"/>
              <a:ext cx="5251450" cy="294640"/>
            </p14:xfrm>
          </p:contentPart>
        </mc:Choice>
        <mc:Fallback xmlns="">
          <p:pic>
            <p:nvPicPr>
              <p:cNvPr id="3" name="墨迹 2"/>
            </p:nvPicPr>
            <p:blipFill>
              <a:blip r:embed="rId2"/>
            </p:blipFill>
            <p:spPr>
              <a:xfrm>
                <a:off x="1777365" y="1089025"/>
                <a:ext cx="5251450" cy="294640"/>
              </a:xfrm>
              <a:prstGeom prst="rect"/>
            </p:spPr>
          </p:pic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2" dur="2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7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0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1" bldLvl="0" build="allAtOnce"/>
      <p:bldP spid="7" grpId="0"/>
      <p:bldP spid="8" grpId="0"/>
      <p:bldP spid="9" grpId="0"/>
      <p:bldP spid="2" grpId="0" bldLvl="0" build="allAtOnce"/>
      <p:bldP spid="2" grpId="1" bldLvl="0" build="allAtOnce"/>
      <p:bldP spid="6" grpId="0"/>
      <p:bldP spid="6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" name="矩形 9"/>
          <p:cNvSpPr/>
          <p:nvPr/>
        </p:nvSpPr>
        <p:spPr>
          <a:xfrm>
            <a:off x="337185" y="1330325"/>
            <a:ext cx="10999470" cy="1193800"/>
          </a:xfrm>
          <a:prstGeom prst="rect">
            <a:avLst/>
          </a:prstGeom>
        </p:spPr>
        <p:txBody>
          <a:bodyPr wrap="square">
            <a:spAutoFit/>
          </a:bodyPr>
          <a:p>
            <a:r>
              <a:rPr lang="en-US" altLang="zh-CN" sz="3600" dirty="0" smtClean="0"/>
              <a:t>        </a:t>
            </a:r>
            <a:r>
              <a:rPr lang="zh-CN" altLang="zh-CN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有</a:t>
            </a:r>
            <a:r>
              <a:rPr lang="zh-CN" altLang="zh-CN" sz="3600" dirty="0">
                <a:latin typeface="黑体" panose="02010609060101010101" pitchFamily="49" charset="-122"/>
                <a:ea typeface="黑体" panose="02010609060101010101" pitchFamily="49" charset="-122"/>
              </a:rPr>
              <a:t>的山谷里只有一种黄颜色的蝴蝶</a:t>
            </a:r>
            <a:r>
              <a:rPr lang="en-US" altLang="zh-CN" sz="3600" dirty="0"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zh-CN" sz="3600" dirty="0">
                <a:latin typeface="黑体" panose="02010609060101010101" pitchFamily="49" charset="-122"/>
                <a:ea typeface="黑体" panose="02010609060101010101" pitchFamily="49" charset="-122"/>
              </a:rPr>
              <a:t>在阳光的</a:t>
            </a:r>
            <a:r>
              <a:rPr lang="zh-CN" altLang="zh-CN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照耀下</a:t>
            </a:r>
            <a:r>
              <a:rPr lang="en-US" altLang="zh-CN" sz="3600" dirty="0"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zh-CN" sz="3600" dirty="0">
                <a:latin typeface="黑体" panose="02010609060101010101" pitchFamily="49" charset="-122"/>
                <a:ea typeface="黑体" panose="02010609060101010101" pitchFamily="49" charset="-122"/>
              </a:rPr>
              <a:t>金光灿灿</a:t>
            </a:r>
            <a:r>
              <a:rPr lang="en-US" altLang="zh-CN" sz="3600" dirty="0"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zh-CN" sz="3600" dirty="0">
                <a:latin typeface="黑体" panose="02010609060101010101" pitchFamily="49" charset="-122"/>
                <a:ea typeface="黑体" panose="02010609060101010101" pitchFamily="49" charset="-122"/>
              </a:rPr>
              <a:t>十分壮观</a:t>
            </a:r>
            <a:r>
              <a:rPr lang="zh-CN" altLang="zh-CN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en-US" altLang="zh-CN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101725" y="623570"/>
            <a:ext cx="6393815" cy="70675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en-US" altLang="zh-CN" sz="4000" dirty="0" smtClean="0">
                <a:sym typeface="+mn-ea"/>
              </a:rPr>
              <a:t> </a:t>
            </a:r>
            <a:r>
              <a:rPr lang="zh-CN" altLang="zh-CN" sz="4000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蝴蝶</a:t>
            </a:r>
            <a:r>
              <a:rPr lang="zh-CN" altLang="zh-CN" sz="40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谷里的</a:t>
            </a:r>
            <a:r>
              <a:rPr lang="zh-CN" altLang="zh-CN" sz="4000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景象</a:t>
            </a:r>
            <a:r>
              <a:rPr lang="zh-CN" altLang="zh-CN" sz="40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非常迷人</a:t>
            </a:r>
            <a:r>
              <a:rPr lang="zh-CN" altLang="zh-CN" sz="4000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。</a:t>
            </a:r>
            <a:endParaRPr lang="zh-CN" altLang="en-US" sz="40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25425" y="2694305"/>
            <a:ext cx="11660505" cy="1193800"/>
          </a:xfrm>
          <a:prstGeom prst="rect">
            <a:avLst/>
          </a:prstGeom>
        </p:spPr>
        <p:txBody>
          <a:bodyPr wrap="square">
            <a:spAutoFit/>
          </a:bodyPr>
          <a:p>
            <a:r>
              <a:rPr lang="en-US" altLang="zh-CN" sz="3600" dirty="0" smtClean="0"/>
              <a:t>         </a:t>
            </a:r>
            <a:r>
              <a:rPr lang="zh-CN" altLang="zh-CN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有</a:t>
            </a:r>
            <a:r>
              <a:rPr lang="zh-CN" altLang="zh-CN" sz="3600" dirty="0">
                <a:latin typeface="黑体" panose="02010609060101010101" pitchFamily="49" charset="-122"/>
                <a:ea typeface="黑体" panose="02010609060101010101" pitchFamily="49" charset="-122"/>
              </a:rPr>
              <a:t>的山谷里有几种蝴蝶</a:t>
            </a:r>
            <a:r>
              <a:rPr lang="en-US" altLang="zh-CN" sz="3600" dirty="0"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zh-CN" sz="3600" dirty="0">
                <a:latin typeface="黑体" panose="02010609060101010101" pitchFamily="49" charset="-122"/>
                <a:ea typeface="黑体" panose="02010609060101010101" pitchFamily="49" charset="-122"/>
              </a:rPr>
              <a:t>上下翻飞</a:t>
            </a:r>
            <a:r>
              <a:rPr lang="en-US" altLang="zh-CN" sz="3600" dirty="0"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zh-CN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五彩缤纷就</a:t>
            </a:r>
            <a:r>
              <a:rPr lang="zh-CN" altLang="zh-CN" sz="3600" dirty="0">
                <a:latin typeface="黑体" panose="02010609060101010101" pitchFamily="49" charset="-122"/>
                <a:ea typeface="黑体" panose="02010609060101010101" pitchFamily="49" charset="-122"/>
              </a:rPr>
              <a:t>像谁在空中</a:t>
            </a:r>
            <a:r>
              <a:rPr lang="zh-CN" altLang="zh-CN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撒了</a:t>
            </a:r>
            <a:r>
              <a:rPr lang="zh-CN" altLang="zh-CN" sz="3600" dirty="0">
                <a:latin typeface="黑体" panose="02010609060101010101" pitchFamily="49" charset="-122"/>
                <a:ea typeface="黑体" panose="02010609060101010101" pitchFamily="49" charset="-122"/>
              </a:rPr>
              <a:t>一把把五颜六色的</a:t>
            </a:r>
            <a:r>
              <a:rPr lang="zh-CN" altLang="zh-CN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花瓣</a:t>
            </a:r>
            <a:r>
              <a:rPr lang="en-US" altLang="zh-CN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zh-CN" sz="3600" dirty="0">
                <a:latin typeface="黑体" panose="02010609060101010101" pitchFamily="49" charset="-122"/>
                <a:ea typeface="黑体" panose="02010609060101010101" pitchFamily="49" charset="-122"/>
              </a:rPr>
              <a:t>随风飘</a:t>
            </a:r>
            <a:r>
              <a:rPr lang="zh-CN" altLang="zh-CN" sz="3600" dirty="0">
                <a:noFill/>
                <a:latin typeface="黑体" panose="02010609060101010101" pitchFamily="49" charset="-122"/>
                <a:ea typeface="黑体" panose="02010609060101010101" pitchFamily="49" charset="-122"/>
                <a:hlinkClick r:id="" action="ppaction://hlinkshowjump?jump=nextslide"/>
              </a:rPr>
              <a:t>来</a:t>
            </a:r>
            <a:r>
              <a:rPr lang="en-US" altLang="zh-CN" sz="3600" dirty="0"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zh-CN" sz="3600" dirty="0">
                <a:latin typeface="黑体" panose="02010609060101010101" pitchFamily="49" charset="-122"/>
                <a:ea typeface="黑体" panose="02010609060101010101" pitchFamily="49" charset="-122"/>
              </a:rPr>
              <a:t>又随风飘去</a:t>
            </a:r>
            <a:r>
              <a:rPr lang="zh-CN" altLang="zh-CN" sz="36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zh-CN" sz="36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015865" y="1884045"/>
            <a:ext cx="7225665" cy="640080"/>
          </a:xfrm>
          <a:prstGeom prst="rect">
            <a:avLst/>
          </a:prstGeom>
        </p:spPr>
        <p:txBody>
          <a:bodyPr wrap="square">
            <a:spAutoFit/>
          </a:bodyPr>
          <a:p>
            <a:r>
              <a:rPr lang="zh-CN" altLang="en-US" sz="2800" dirty="0" smtClean="0">
                <a:solidFill>
                  <a:srgbClr val="FF0066"/>
                </a:solidFill>
              </a:rPr>
              <a:t>具体写黄蝴蝶在阳光下的迷人景色</a:t>
            </a:r>
            <a:r>
              <a:rPr lang="zh-CN" altLang="en-US" sz="3600" dirty="0" smtClean="0">
                <a:solidFill>
                  <a:srgbClr val="FF0066"/>
                </a:solidFill>
              </a:rPr>
              <a:t>。</a:t>
            </a:r>
            <a:endParaRPr lang="zh-CN" altLang="en-US" sz="3600" dirty="0" smtClean="0">
              <a:solidFill>
                <a:srgbClr val="FF0066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3677728" y="4217572"/>
            <a:ext cx="8208143" cy="1375410"/>
          </a:xfrm>
          <a:prstGeom prst="rect">
            <a:avLst/>
          </a:prstGeom>
        </p:spPr>
        <p:txBody>
          <a:bodyPr wrap="square">
            <a:spAutoFit/>
          </a:bodyPr>
          <a:p>
            <a:r>
              <a:rPr lang="en-US" altLang="zh-CN" sz="2800" dirty="0" smtClean="0">
                <a:solidFill>
                  <a:srgbClr val="0000FF"/>
                </a:solidFill>
              </a:rPr>
              <a:t>“</a:t>
            </a:r>
            <a:r>
              <a:rPr lang="zh-CN" altLang="en-US" sz="2800" dirty="0">
                <a:solidFill>
                  <a:srgbClr val="0000FF"/>
                </a:solidFill>
              </a:rPr>
              <a:t>上下翻飞”写出了蝴蝶的姿态</a:t>
            </a:r>
            <a:r>
              <a:rPr lang="en-US" altLang="zh-CN" sz="2800" dirty="0">
                <a:solidFill>
                  <a:srgbClr val="0000FF"/>
                </a:solidFill>
              </a:rPr>
              <a:t>;“</a:t>
            </a:r>
            <a:r>
              <a:rPr lang="zh-CN" altLang="en-US" sz="2800" dirty="0">
                <a:solidFill>
                  <a:srgbClr val="0000FF"/>
                </a:solidFill>
              </a:rPr>
              <a:t>五彩缤纷”写出了蝴蝶的色彩。用比喻的修辞手法</a:t>
            </a:r>
            <a:r>
              <a:rPr lang="en-US" altLang="zh-CN" sz="2800" dirty="0">
                <a:solidFill>
                  <a:srgbClr val="0000FF"/>
                </a:solidFill>
              </a:rPr>
              <a:t>,</a:t>
            </a:r>
            <a:r>
              <a:rPr lang="zh-CN" altLang="en-US" sz="2800" dirty="0">
                <a:solidFill>
                  <a:srgbClr val="0000FF"/>
                </a:solidFill>
              </a:rPr>
              <a:t>把蝴蝶比作五颜六色的花瓣</a:t>
            </a:r>
            <a:r>
              <a:rPr lang="en-US" altLang="zh-CN" sz="2800" dirty="0">
                <a:solidFill>
                  <a:srgbClr val="0000FF"/>
                </a:solidFill>
              </a:rPr>
              <a:t>,</a:t>
            </a:r>
            <a:r>
              <a:rPr lang="zh-CN" altLang="en-US" sz="2800" dirty="0">
                <a:solidFill>
                  <a:srgbClr val="0000FF"/>
                </a:solidFill>
              </a:rPr>
              <a:t>说明它们颜色多</a:t>
            </a:r>
            <a:r>
              <a:rPr lang="en-US" altLang="zh-CN" sz="2800" dirty="0">
                <a:solidFill>
                  <a:srgbClr val="0000FF"/>
                </a:solidFill>
              </a:rPr>
              <a:t>,</a:t>
            </a:r>
            <a:r>
              <a:rPr lang="zh-CN" altLang="en-US" sz="2800" dirty="0">
                <a:solidFill>
                  <a:srgbClr val="0000FF"/>
                </a:solidFill>
              </a:rPr>
              <a:t>姿态优美、轻快</a:t>
            </a:r>
            <a:r>
              <a:rPr lang="zh-CN" altLang="en-US" sz="2800" dirty="0" smtClean="0">
                <a:solidFill>
                  <a:srgbClr val="0000FF"/>
                </a:solidFill>
              </a:rPr>
              <a:t>。</a:t>
            </a:r>
            <a:endParaRPr lang="zh-CN" altLang="en-US" sz="2800" dirty="0" smtClean="0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6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0" grpId="0"/>
      <p:bldP spid="6" grpId="0"/>
      <p:bldP spid="6" grpId="1"/>
      <p:bldP spid="5" grpId="0"/>
      <p:bldP spid="8" grpId="0"/>
      <p:bldP spid="8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8130" name="图片 48129" descr="ay_sbs">
            <a:hlinkClick r:id="rId1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" y="0"/>
            <a:ext cx="11932285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8131" name="图片 48130" descr="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52600" y="990600"/>
            <a:ext cx="1173163" cy="5667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8132" name="图片 48131" descr="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00400" y="3048000"/>
            <a:ext cx="1173163" cy="11731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8133" name="图片 48132" descr="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67438" y="2420938"/>
            <a:ext cx="741362" cy="7413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8134" name="图片 48133" descr="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03838" y="4221163"/>
            <a:ext cx="1173162" cy="11731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8135" name="图片 48134" descr="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27800" y="3573463"/>
            <a:ext cx="1173163" cy="11731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8136" name="图片 48135" descr="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91000" y="2924175"/>
            <a:ext cx="1173163" cy="3825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8137" name="图片 48136" descr="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9150" y="1412875"/>
            <a:ext cx="1173163" cy="5254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8138" name="图片 48137" descr="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92313" y="2587625"/>
            <a:ext cx="719137" cy="1936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8139" name="图片 48138" descr="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48075" y="4652963"/>
            <a:ext cx="1173163" cy="5762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8140" name="图片 48139" descr="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04063" y="2513013"/>
            <a:ext cx="504825" cy="5048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8141" name="图片 48140" descr="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51538" y="5465763"/>
            <a:ext cx="649287" cy="6492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8142" name="图片 48141" descr="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08888" y="3716338"/>
            <a:ext cx="1800225" cy="4333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8143" name="图片 48142" descr="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53400" y="609600"/>
            <a:ext cx="1173163" cy="2873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8144" name="图片 48143" descr="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9150" y="0"/>
            <a:ext cx="1173163" cy="4048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8145" name="图片 48144" descr="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79650" y="5229225"/>
            <a:ext cx="1173163" cy="2159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8146" name="图片 48145" descr="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75500" y="2873375"/>
            <a:ext cx="288925" cy="2889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8147" name="图片 48146" descr="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11675" y="4652963"/>
            <a:ext cx="1173163" cy="11731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8148" name="图片 48147" descr="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9600" y="4529138"/>
            <a:ext cx="865188" cy="6492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8149" name="图片 48148" descr="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32400" y="1989138"/>
            <a:ext cx="1173163" cy="7921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8150" name="图片 48149" descr="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55913" y="4005263"/>
            <a:ext cx="1173162" cy="3095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8151" name="图片 48150" descr="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27800" y="2997200"/>
            <a:ext cx="792163" cy="7921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8152" name="图片 48151" descr="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56363" y="1196975"/>
            <a:ext cx="1295400" cy="5032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8153" name="图片 48152" descr="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83338" y="5684838"/>
            <a:ext cx="1173162" cy="11731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8154" name="图片 48153" descr="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80325" y="6281738"/>
            <a:ext cx="576263" cy="5762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8155" name="图片 48154" descr="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27575" y="4149725"/>
            <a:ext cx="1173163" cy="2889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8156" name="图片 48155" descr="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47850" y="2997200"/>
            <a:ext cx="1152525" cy="1152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8157" name="图片 48156" descr="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95550" y="6065838"/>
            <a:ext cx="792163" cy="7921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8158" name="图片 48157" descr="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96225" y="2781300"/>
            <a:ext cx="1173163" cy="11731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8159" name="图片 48158" descr="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83113" y="5824538"/>
            <a:ext cx="649287" cy="6492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8160" name="图片 48159" descr="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04288" y="3357563"/>
            <a:ext cx="1173162" cy="11731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8161" name="图片 48160" descr="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56588" y="4724400"/>
            <a:ext cx="1173162" cy="4524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8162" name="图片 48161" descr="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32625" y="1916113"/>
            <a:ext cx="1173163" cy="3603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8163" name="图片 48162" descr="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48750" y="5084763"/>
            <a:ext cx="1173163" cy="11731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8164" name="图片 48163" descr="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01050" y="2060575"/>
            <a:ext cx="574675" cy="5746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8165" name="图片 48164" descr="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83563" y="5321300"/>
            <a:ext cx="936625" cy="9366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8166" name="图片 48165" descr="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94838" y="4292600"/>
            <a:ext cx="1173162" cy="5762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8167" name="图片 48166" descr="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96450" y="2276475"/>
            <a:ext cx="463550" cy="463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8168" name="图片 48167" descr="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11675" y="2565400"/>
            <a:ext cx="1173163" cy="5254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8169" name="图片 48168" descr="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04288" y="4868863"/>
            <a:ext cx="576262" cy="5762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8170" name="图片 48169" descr="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80550" y="6281738"/>
            <a:ext cx="576263" cy="5762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8171" name="图片 48170" descr="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00375" y="5300663"/>
            <a:ext cx="576263" cy="5762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8172" name="图片 48171" descr="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34400" y="1295400"/>
            <a:ext cx="719138" cy="1936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8174" name="图片 48173" descr="thumb_1193906717_1925450594">
            <a:hlinkClick r:id="rId4"/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239250" y="0"/>
            <a:ext cx="1428750" cy="14287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8175" name="图片 48174" descr="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05400" y="3048000"/>
            <a:ext cx="1173163" cy="11731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8176" name="图片 48175" descr="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24400" y="457200"/>
            <a:ext cx="1173163" cy="11731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8177" name="图片 48176" descr="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76600" y="2209800"/>
            <a:ext cx="1173163" cy="3095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8178" name="图片 48177" descr="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05000" y="4495800"/>
            <a:ext cx="1173163" cy="3095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8674" name="图片 28673" descr="200553014152369">
            <a:hlinkClick r:id="rId1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355" y="3175"/>
            <a:ext cx="11937365" cy="68516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8675" name="图片 28674" descr="hudie00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67000" y="838200"/>
            <a:ext cx="1409700" cy="12954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8677" name="图片 28676" descr="00488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72400" y="609600"/>
            <a:ext cx="746125" cy="7461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8678" name="图片 28677" descr="hudie00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010400" y="2514600"/>
            <a:ext cx="6286500" cy="2286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8680" name="图片 28679" descr="00488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91625" y="3860800"/>
            <a:ext cx="1384300" cy="5429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8681" name="图片 28680" descr="00488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839200" y="1752600"/>
            <a:ext cx="746125" cy="7461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8683" name="图片 28682" descr="hudie00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24400" y="3200400"/>
            <a:ext cx="1828800" cy="17526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8684" name="图片 28683" descr="hudie00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40300" y="3416300"/>
            <a:ext cx="1828800" cy="17526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8685" name="图片 28684" descr="00488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829800" y="5589588"/>
            <a:ext cx="838200" cy="838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8686" name="图片 28685" descr="00488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48200" y="4022725"/>
            <a:ext cx="990600" cy="9906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8687" name="图片 28686" descr="1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581400" y="3810000"/>
            <a:ext cx="1028700" cy="9144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8688" name="图片 28687" descr="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287713" y="5157788"/>
            <a:ext cx="914400" cy="6508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8690" name="图片 28689" descr="1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175500" y="4797425"/>
            <a:ext cx="1173163" cy="11731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8691" name="图片 28690" descr="06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772400" y="3429000"/>
            <a:ext cx="838200" cy="1257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8692" name="图片 28691" descr="1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638800" y="4267200"/>
            <a:ext cx="914400" cy="6508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8693" name="图片 28692" descr="hudie006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810250" y="3143250"/>
            <a:ext cx="571500" cy="571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8694" name="图片 28693" descr="00488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43250" y="3429000"/>
            <a:ext cx="365125" cy="3651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8695" name="图片 28694" descr="00488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982200" y="2590800"/>
            <a:ext cx="365125" cy="3651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8696" name="图片 28695" descr="00488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48600" y="4800600"/>
            <a:ext cx="365125" cy="3651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8697" name="图片 28696" descr="hudie01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024563" y="1916113"/>
            <a:ext cx="914400" cy="6508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8698" name="图片 28697" descr="00488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00600" y="2133600"/>
            <a:ext cx="719138" cy="7191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8699" name="图片 28698" descr="1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464425" y="1268413"/>
            <a:ext cx="1173163" cy="11731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8700" name="图片 28699" descr="hudie006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672263" y="2420938"/>
            <a:ext cx="1870075" cy="571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8701" name="图片 28700" descr="1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904288" y="4437063"/>
            <a:ext cx="914400" cy="6508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8702" name="图片 28701" descr="1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295775" y="5229225"/>
            <a:ext cx="1173163" cy="11731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8707" name="图片 28706" descr="1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648200" y="1066800"/>
            <a:ext cx="1173163" cy="11731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8708" name="图片 28707" descr="hudie006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819400" y="2895600"/>
            <a:ext cx="1870075" cy="571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8709" name="图片 28708" descr="hudie00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362200" y="1447800"/>
            <a:ext cx="6286500" cy="2286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8710" name="图片 28709" descr="06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886200" y="1295400"/>
            <a:ext cx="838200" cy="1257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8711" name="图片 28710" descr="1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981200" y="3581400"/>
            <a:ext cx="1173163" cy="11731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8712" name="图片 28711" descr="06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133600" y="5257800"/>
            <a:ext cx="838200" cy="1257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8713" name="图片 28712" descr="hudie00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562600" y="-228600"/>
            <a:ext cx="6286500" cy="2286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左箭头 1">
            <a:hlinkClick r:id="" action="ppaction://hlinkshowjump?jump=previousslide"/>
          </p:cNvPr>
          <p:cNvSpPr/>
          <p:nvPr/>
        </p:nvSpPr>
        <p:spPr>
          <a:xfrm>
            <a:off x="11521440" y="6140450"/>
            <a:ext cx="568325" cy="485775"/>
          </a:xfrm>
          <a:prstGeom prst="leftArrow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riel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1431</Words>
  <Application>WPS 演示</Application>
  <PresentationFormat>宽屏</PresentationFormat>
  <Paragraphs>133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15</vt:i4>
      </vt:variant>
    </vt:vector>
  </HeadingPairs>
  <TitlesOfParts>
    <vt:vector size="28" baseType="lpstr">
      <vt:lpstr>Arial</vt:lpstr>
      <vt:lpstr>宋体</vt:lpstr>
      <vt:lpstr>Wingdings</vt:lpstr>
      <vt:lpstr>黑体</vt:lpstr>
      <vt:lpstr>方正大标宋简体</vt:lpstr>
      <vt:lpstr>楷体_GB2312</vt:lpstr>
      <vt:lpstr>华文新魏</vt:lpstr>
      <vt:lpstr>微软雅黑</vt:lpstr>
      <vt:lpstr>Arial Unicode MS</vt:lpstr>
      <vt:lpstr>Calibri</vt:lpstr>
      <vt:lpstr>Calibri Light</vt:lpstr>
      <vt:lpstr>Office 主题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5</cp:revision>
  <dcterms:created xsi:type="dcterms:W3CDTF">2017-05-16T01:57:00Z</dcterms:created>
  <dcterms:modified xsi:type="dcterms:W3CDTF">2017-05-16T23:37:11Z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2052-10.1.0.6393</vt:lpwstr>
  </property>
</Properties>
</file>