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19" r:id="rId3"/>
    <p:sldId id="565" r:id="rId4"/>
    <p:sldId id="566" r:id="rId5"/>
    <p:sldId id="520" r:id="rId6"/>
    <p:sldId id="562" r:id="rId7"/>
    <p:sldId id="613" r:id="rId8"/>
    <p:sldId id="524" r:id="rId9"/>
    <p:sldId id="527" r:id="rId10"/>
    <p:sldId id="528" r:id="rId11"/>
    <p:sldId id="529" r:id="rId12"/>
    <p:sldId id="523" r:id="rId13"/>
    <p:sldId id="525" r:id="rId14"/>
    <p:sldId id="614" r:id="rId15"/>
    <p:sldId id="544" r:id="rId16"/>
    <p:sldId id="545" r:id="rId17"/>
    <p:sldId id="546" r:id="rId18"/>
    <p:sldId id="547" r:id="rId19"/>
    <p:sldId id="548" r:id="rId20"/>
    <p:sldId id="553" r:id="rId21"/>
    <p:sldId id="615" r:id="rId22"/>
    <p:sldId id="555" r:id="rId23"/>
    <p:sldId id="554" r:id="rId24"/>
    <p:sldId id="549" r:id="rId25"/>
    <p:sldId id="556" r:id="rId26"/>
    <p:sldId id="533" r:id="rId27"/>
    <p:sldId id="557" r:id="rId28"/>
    <p:sldId id="534" r:id="rId29"/>
    <p:sldId id="558" r:id="rId30"/>
    <p:sldId id="550" r:id="rId31"/>
    <p:sldId id="551" r:id="rId32"/>
    <p:sldId id="552" r:id="rId33"/>
    <p:sldId id="559" r:id="rId34"/>
    <p:sldId id="541" r:id="rId35"/>
    <p:sldId id="531" r:id="rId36"/>
    <p:sldId id="563" r:id="rId37"/>
    <p:sldId id="536" r:id="rId38"/>
    <p:sldId id="540" r:id="rId39"/>
    <p:sldId id="535" r:id="rId40"/>
    <p:sldId id="430" r:id="rId41"/>
    <p:sldId id="412" r:id="rId42"/>
    <p:sldId id="413" r:id="rId43"/>
    <p:sldId id="431" r:id="rId44"/>
    <p:sldId id="432" r:id="rId45"/>
    <p:sldId id="433" r:id="rId46"/>
    <p:sldId id="434" r:id="rId47"/>
    <p:sldId id="401" r:id="rId48"/>
    <p:sldId id="443" r:id="rId49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000066"/>
    <a:srgbClr val="3333FF"/>
    <a:srgbClr val="008000"/>
    <a:srgbClr val="FFFFCC"/>
    <a:srgbClr val="FFFF66"/>
    <a:srgbClr val="0033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0"/>
    <p:restoredTop sz="94600"/>
  </p:normalViewPr>
  <p:slideViewPr>
    <p:cSldViewPr showGuides="1">
      <p:cViewPr>
        <p:scale>
          <a:sx n="50" d="100"/>
          <a:sy n="50" d="100"/>
        </p:scale>
        <p:origin x="-1020" y="-78"/>
      </p:cViewPr>
      <p:guideLst>
        <p:guide orient="horz" pos="2140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en-US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microsoft.com/office/2007/relationships/media" Target="file:///C:\Documents%20and%20Settings\your%20name\&#26700;&#38754;\ppt\&#22238;.avi" TargetMode="External"/><Relationship Id="rId1" Type="http://schemas.openxmlformats.org/officeDocument/2006/relationships/video" Target="file:///C:\Documents%20and%20Settings\your%20name\&#26700;&#38754;\ppt\&#22238;.avi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hyperlink" Target="http://image.baidu.com/i?ct=503316480&amp;z=0&amp;tn=baiduimagedetail&amp;word=%BF%CE%BC%FE%B1%B3%BE%B0&amp;in=8399&amp;cl=2&amp;cm=1&amp;sc=0&amp;lm=-1&amp;pn=201&amp;rn=1&amp;di=571619928&amp;ln=356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hyperlink" Target="http://image.baidu.com/i?ct=503316480&amp;z=0&amp;tn=baiduimagedetail&amp;word=%BF%CE%BC%FE%B1%B3%BE%B0&amp;in=28820&amp;cl=2&amp;cm=1&amp;sc=0&amp;lm=-1&amp;pn=145&amp;rn=1&amp;di=2109479332&amp;ln=356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26.GIF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29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5.wav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36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6.wav"/><Relationship Id="rId2" Type="http://schemas.openxmlformats.org/officeDocument/2006/relationships/audio" Target="../media/audio2.wav"/><Relationship Id="rId1" Type="http://schemas.openxmlformats.org/officeDocument/2006/relationships/image" Target="../media/image37.GI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C:/Users/Administrator/Desktop/http:/www.zdic.net/pic/zy/jgw/5C71.gif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/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谜语</a:t>
            </a:r>
            <a:endParaRPr lang="zh-CN" altLang="en-US" dirty="0"/>
          </a:p>
        </p:txBody>
      </p:sp>
      <p:sp>
        <p:nvSpPr>
          <p:cNvPr id="14339" name="文本占位符 14338"/>
          <p:cNvSpPr/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dirty="0"/>
              <a:t>一斗诗百篇，长安市上酒家眠。天子呼来不上船，自称臣是酒中仙。  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81924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4098" name="文本占位符 81925"/>
          <p:cNvSpPr>
            <a:spLocks noGrp="1"/>
          </p:cNvSpPr>
          <p:nvPr>
            <p:ph sz="half" idx="1"/>
          </p:nvPr>
        </p:nvSpPr>
        <p:spPr>
          <a:xfrm>
            <a:off x="914400" y="5105400"/>
            <a:ext cx="7467600" cy="1020763"/>
          </a:xfrm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400" kern="1200" dirty="0">
                <a:latin typeface="Times New Roman" panose="02020603050405020304" charset="0"/>
                <a:ea typeface="宋体" panose="02010600030101010101" pitchFamily="2" charset="-122"/>
              </a:rPr>
              <a:t>天门山：在安徽省和县与当涂县西南的长江两岸，在江北的叫西梁山，在江南的叫东梁山。两山隔江相对，形同门户，所以叫天门山。</a:t>
            </a:r>
            <a:r>
              <a:rPr lang="zh-CN" altLang="en-US" sz="2400" kern="1200" dirty="0">
                <a:ea typeface="宋体" panose="02010600030101010101" pitchFamily="2" charset="-122"/>
              </a:rPr>
              <a:t> </a:t>
            </a:r>
            <a:endParaRPr lang="zh-CN" altLang="en-US" sz="2400" kern="1200" dirty="0">
              <a:ea typeface="宋体" panose="02010600030101010101" pitchFamily="2" charset="-122"/>
            </a:endParaRPr>
          </a:p>
        </p:txBody>
      </p:sp>
      <p:pic>
        <p:nvPicPr>
          <p:cNvPr id="4099" name="图片 81927" descr="020109_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0"/>
            <a:ext cx="6705600" cy="4854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1384300" y="713740"/>
            <a:ext cx="6048375" cy="5948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sym typeface="+mn-ea"/>
              </a:rPr>
              <a:t>1</a:t>
            </a:r>
            <a:r>
              <a:rPr lang="zh-CN" altLang="en-US" sz="3200" b="1" dirty="0">
                <a:solidFill>
                  <a:srgbClr val="660033"/>
                </a:solidFill>
                <a:latin typeface="Calibri" panose="020F0502020204030204" charset="0"/>
                <a:sym typeface="+mn-ea"/>
              </a:rPr>
              <a:t>、</a:t>
            </a:r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sym typeface="+mn-ea"/>
              </a:rPr>
              <a:t>望----看，往远处看</a:t>
            </a:r>
            <a:endParaRPr lang="zh-CN" altLang="zh-CN" sz="3200" b="1" dirty="0">
              <a:solidFill>
                <a:srgbClr val="660033"/>
              </a:solidFill>
              <a:latin typeface="Calibri" panose="020F0502020204030204" charset="0"/>
              <a:sym typeface="+mn-ea"/>
            </a:endParaRPr>
          </a:p>
          <a:p>
            <a:pPr lvl="0" eaLnBrk="0" hangingPunct="0"/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天门</a:t>
            </a:r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----</a:t>
            </a:r>
            <a:r>
              <a:rPr lang="zh-CN" altLang="en-US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天门山</a:t>
            </a:r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endParaRPr lang="zh-CN" altLang="zh-CN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中断</a:t>
            </a:r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----</a:t>
            </a:r>
            <a:r>
              <a:rPr lang="zh-CN" altLang="en-US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从中间割断</a:t>
            </a:r>
            <a:endParaRPr lang="zh-CN" altLang="en-US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、楚江</a:t>
            </a:r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----</a:t>
            </a:r>
            <a:r>
              <a:rPr lang="zh-CN" altLang="en-US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长江</a:t>
            </a:r>
            <a:endParaRPr lang="zh-CN" altLang="en-US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5</a:t>
            </a:r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、开----断开</a:t>
            </a:r>
            <a:endParaRPr lang="zh-CN" altLang="zh-CN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6</a:t>
            </a:r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、至----到</a:t>
            </a:r>
            <a:endParaRPr lang="zh-CN" altLang="zh-CN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7</a:t>
            </a:r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、此----这里</a:t>
            </a:r>
            <a:endParaRPr lang="zh-CN" altLang="zh-CN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8</a:t>
            </a:r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、回----回旋</a:t>
            </a:r>
            <a:endParaRPr lang="zh-CN" altLang="zh-CN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9</a:t>
            </a:r>
            <a:r>
              <a:rPr lang="zh-CN" altLang="en-US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、出</a:t>
            </a:r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-----</a:t>
            </a:r>
            <a:r>
              <a:rPr lang="zh-CN" altLang="en-US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耸出来</a:t>
            </a:r>
            <a:endParaRPr lang="zh-CN" altLang="en-US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10</a:t>
            </a:r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、孤----单独</a:t>
            </a:r>
            <a:endParaRPr lang="zh-CN" altLang="zh-CN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11</a:t>
            </a:r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、帆----船</a:t>
            </a:r>
            <a:endParaRPr lang="zh-CN" altLang="zh-CN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zh-CN" sz="3200" b="1" dirty="0">
                <a:solidFill>
                  <a:srgbClr val="660033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endParaRPr lang="zh-CN" altLang="zh-CN" sz="3200" b="1" dirty="0">
              <a:solidFill>
                <a:srgbClr val="660033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/>
        <p:txBody>
          <a:bodyPr anchor="t"/>
          <a:p>
            <a:pPr defTabSz="914400">
              <a:buSzPct val="60000"/>
              <a:buFont typeface="Wingdings" panose="05000000000000000000" pitchFamily="2" charset="2"/>
              <a:buNone/>
            </a:pPr>
            <a:endParaRPr kern="1200" baseline="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2052" name="标题 2051" descr="02"/>
          <p:cNvPicPr>
            <a:picLocks noChangeAspect="1"/>
          </p:cNvPicPr>
          <p:nvPr>
            <p:ph type="ctrTitle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2" name="回.avi">
            <a:hlinkClick r:id="" action="ppaction://media"/>
          </p:cNvPr>
          <p:cNvPicPr>
            <a:picLocks noGrp="1" noRot="1" noChangeAspect="1"/>
          </p:cNvPicPr>
          <p:nvPr>
            <p:ph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6513" y="90488"/>
            <a:ext cx="9048750" cy="6656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矩形 27653"/>
          <p:cNvSpPr/>
          <p:nvPr/>
        </p:nvSpPr>
        <p:spPr>
          <a:xfrm>
            <a:off x="2078038" y="5945188"/>
            <a:ext cx="4679950" cy="777875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5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500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天门中断楚江</a:t>
            </a:r>
            <a:r>
              <a:rPr lang="zh-CN" altLang="en-US" sz="45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开</a:t>
            </a:r>
            <a:r>
              <a:rPr lang="zh-CN" altLang="en-US" sz="45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5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7" fill="hold"/>
                                        <p:tgtEl>
                                          <p:spTgt spid="27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765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7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66913"/>
          <p:cNvSpPr>
            <a:spLocks noGrp="1"/>
          </p:cNvSpPr>
          <p:nvPr>
            <p:ph type="ctrTitle"/>
          </p:nvPr>
        </p:nvSpPr>
        <p:spPr>
          <a:xfrm>
            <a:off x="684213" y="2492375"/>
            <a:ext cx="4032250" cy="1470025"/>
          </a:xfrm>
        </p:spPr>
        <p:txBody>
          <a:bodyPr anchor="ctr"/>
          <a:p>
            <a:pPr defTabSz="914400">
              <a:buNone/>
            </a:pPr>
            <a:r>
              <a:rPr lang="zh-CN" altLang="en-US" sz="7200" b="1" kern="1200" baseline="0" dirty="0">
                <a:latin typeface="+mj-lt"/>
                <a:ea typeface="楷体_GB2312" pitchFamily="49" charset="-122"/>
                <a:cs typeface="+mj-cs"/>
              </a:rPr>
              <a:t>（  ）断</a:t>
            </a:r>
            <a:endParaRPr lang="zh-CN" altLang="en-US" sz="7200" b="1" kern="1200" baseline="0" dirty="0">
              <a:latin typeface="+mj-lt"/>
              <a:ea typeface="楷体_GB2312" pitchFamily="49" charset="-122"/>
              <a:cs typeface="+mj-cs"/>
            </a:endParaRPr>
          </a:p>
        </p:txBody>
      </p:sp>
      <p:sp>
        <p:nvSpPr>
          <p:cNvPr id="166915" name="矩形 166914"/>
          <p:cNvSpPr/>
          <p:nvPr/>
        </p:nvSpPr>
        <p:spPr>
          <a:xfrm>
            <a:off x="3852863" y="2492375"/>
            <a:ext cx="403225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>
                <a:srgbClr val="000000"/>
              </a:buClr>
            </a:pPr>
            <a:r>
              <a:rPr lang="zh-CN" altLang="en-US" sz="7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（  ）开</a:t>
            </a:r>
            <a:endParaRPr lang="zh-CN" altLang="en-US" sz="72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6916" name="矩形 166915"/>
          <p:cNvSpPr/>
          <p:nvPr/>
        </p:nvSpPr>
        <p:spPr>
          <a:xfrm>
            <a:off x="973138" y="2420938"/>
            <a:ext cx="2519362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>
                <a:srgbClr val="000000"/>
              </a:buClr>
            </a:pPr>
            <a:r>
              <a:rPr lang="zh-CN" altLang="en-US" sz="7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山</a:t>
            </a:r>
            <a:endParaRPr lang="zh-CN" altLang="en-US" sz="72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6917" name="矩形 166916"/>
          <p:cNvSpPr/>
          <p:nvPr/>
        </p:nvSpPr>
        <p:spPr>
          <a:xfrm>
            <a:off x="4211638" y="2420938"/>
            <a:ext cx="2376487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>
              <a:buClr>
                <a:srgbClr val="000000"/>
              </a:buClr>
            </a:pPr>
            <a:r>
              <a:rPr lang="zh-CN" altLang="en-US" sz="72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水</a:t>
            </a:r>
            <a:endParaRPr lang="zh-CN" altLang="en-US" sz="72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5" grpId="0"/>
      <p:bldP spid="166916" grpId="0"/>
      <p:bldP spid="1669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56321" descr="断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663" y="1362075"/>
            <a:ext cx="3114675" cy="413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图片 56323" descr="断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3" y="1362075"/>
            <a:ext cx="3114675" cy="413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56324"/>
          <p:cNvSpPr txBox="1"/>
          <p:nvPr/>
        </p:nvSpPr>
        <p:spPr>
          <a:xfrm>
            <a:off x="609600" y="533400"/>
            <a:ext cx="102235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dirty="0">
                <a:latin typeface="Arial" panose="020B0604020202020204" pitchFamily="34" charset="0"/>
                <a:ea typeface="楷体_GB2312" pitchFamily="49" charset="-122"/>
              </a:rPr>
              <a:t>断</a:t>
            </a:r>
            <a:endParaRPr lang="zh-CN" altLang="en-US" sz="66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16389" descr="断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663" y="1362075"/>
            <a:ext cx="3114675" cy="413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6390" descr="断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3" y="1362075"/>
            <a:ext cx="3114675" cy="413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6391"/>
          <p:cNvSpPr txBox="1"/>
          <p:nvPr/>
        </p:nvSpPr>
        <p:spPr>
          <a:xfrm>
            <a:off x="609600" y="533400"/>
            <a:ext cx="102235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dirty="0">
                <a:latin typeface="Arial" panose="020B0604020202020204" pitchFamily="34" charset="0"/>
                <a:ea typeface="楷体_GB2312" pitchFamily="49" charset="-122"/>
              </a:rPr>
              <a:t>断</a:t>
            </a:r>
            <a:endParaRPr lang="zh-CN" altLang="en-US" sz="66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57345" descr="断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663" y="1362075"/>
            <a:ext cx="3114675" cy="413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8" name="图片 57347" descr="断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3" y="1362075"/>
            <a:ext cx="3114675" cy="413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57348"/>
          <p:cNvSpPr txBox="1"/>
          <p:nvPr/>
        </p:nvSpPr>
        <p:spPr>
          <a:xfrm>
            <a:off x="609600" y="533400"/>
            <a:ext cx="102235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dirty="0">
                <a:latin typeface="Arial" panose="020B0604020202020204" pitchFamily="34" charset="0"/>
                <a:ea typeface="楷体_GB2312" pitchFamily="49" charset="-122"/>
              </a:rPr>
              <a:t>断</a:t>
            </a:r>
            <a:endParaRPr lang="zh-CN" altLang="en-US" sz="66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58369" descr="断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663" y="1362075"/>
            <a:ext cx="3114675" cy="413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58371"/>
          <p:cNvSpPr txBox="1"/>
          <p:nvPr/>
        </p:nvSpPr>
        <p:spPr>
          <a:xfrm>
            <a:off x="609600" y="533400"/>
            <a:ext cx="102235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600" dirty="0">
                <a:latin typeface="Arial" panose="020B0604020202020204" pitchFamily="34" charset="0"/>
                <a:ea typeface="楷体_GB2312" pitchFamily="49" charset="-122"/>
              </a:rPr>
              <a:t>断</a:t>
            </a:r>
            <a:endParaRPr lang="zh-CN" altLang="en-US" sz="66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u=873485960,3577335643&amp;gp=28">
            <a:hlinkClick r:id="rId1"/>
          </p:cNvPr>
          <p:cNvPicPr>
            <a:picLocks noChangeAspect="1"/>
          </p:cNvPicPr>
          <p:nvPr/>
        </p:nvPicPr>
        <p:blipFill>
          <a:blip r:embed="rId2">
            <a:lum contrast="24000"/>
          </a:blip>
          <a:stretch>
            <a:fillRect/>
          </a:stretch>
        </p:blipFill>
        <p:spPr>
          <a:xfrm>
            <a:off x="423545" y="1026478"/>
            <a:ext cx="8640763" cy="5221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1619250" y="2349500"/>
            <a:ext cx="5978525" cy="2350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zh-CN" sz="2400" b="1" dirty="0">
                <a:solidFill>
                  <a:srgbClr val="FF0066"/>
                </a:solidFill>
                <a:latin typeface="Calibri" panose="020F0502020204030204" charset="0"/>
                <a:ea typeface="宋体" panose="02010600030101010101" pitchFamily="2" charset="-122"/>
              </a:rPr>
              <a:t>1、第一句“天门中断楚江开”</a:t>
            </a:r>
            <a:endParaRPr lang="zh-CN" altLang="zh-CN" sz="2400" b="1" dirty="0">
              <a:solidFill>
                <a:srgbClr val="FF0066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zh-CN" sz="2400" b="1" dirty="0">
                <a:solidFill>
                  <a:srgbClr val="FF0066"/>
                </a:solidFill>
                <a:latin typeface="Calibri" panose="020F0502020204030204" charset="0"/>
                <a:ea typeface="宋体" panose="02010600030101010101" pitchFamily="2" charset="-122"/>
              </a:rPr>
              <a:t>       着重写出浩荡东流的楚江,冲破天门奔腾而去的</a:t>
            </a:r>
            <a:r>
              <a:rPr lang="zh-CN" altLang="zh-CN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alibri" panose="020F0502020204030204" charset="0"/>
                <a:ea typeface="宋体" panose="02010600030101010101" pitchFamily="2" charset="-122"/>
              </a:rPr>
              <a:t>壮阔气势</a:t>
            </a:r>
            <a:r>
              <a:rPr lang="zh-CN" altLang="zh-CN" sz="2400" b="1" dirty="0">
                <a:solidFill>
                  <a:srgbClr val="FF0066"/>
                </a:solidFill>
                <a:latin typeface="Calibri" panose="020F0502020204030204" charset="0"/>
                <a:ea typeface="宋体" panose="02010600030101010101" pitchFamily="2" charset="-122"/>
              </a:rPr>
              <a:t>。它给人以丰富的联想：天门两山本来是一个整体，阻挡着汹涌的江流。由于楚江怒涛的冲击，才撞开了“天门”，使它中断而成为东西两山。</a:t>
            </a:r>
            <a:r>
              <a:rPr lang="zh-CN" altLang="zh-CN" sz="2400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zh-CN" altLang="zh-CN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1239838" y="1851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3" name="图片 15362" descr="1232_18773692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8913"/>
            <a:ext cx="2513012" cy="35734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4" name="组合 15363"/>
          <p:cNvGrpSpPr/>
          <p:nvPr/>
        </p:nvGrpSpPr>
        <p:grpSpPr>
          <a:xfrm>
            <a:off x="501650" y="404813"/>
            <a:ext cx="8642350" cy="4787900"/>
            <a:chOff x="316" y="255"/>
            <a:chExt cx="5444" cy="3016"/>
          </a:xfrm>
        </p:grpSpPr>
        <p:sp>
          <p:nvSpPr>
            <p:cNvPr id="15365" name="文本框 15364"/>
            <p:cNvSpPr txBox="1"/>
            <p:nvPr/>
          </p:nvSpPr>
          <p:spPr>
            <a:xfrm>
              <a:off x="1791" y="255"/>
              <a:ext cx="3855" cy="24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      </a:t>
              </a:r>
              <a:r>
                <a:rPr lang="zh-CN" altLang="en-US" sz="2400" b="1" dirty="0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李白</a:t>
              </a:r>
              <a:r>
                <a:rPr lang="en-US" altLang="zh-CN" sz="24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(701--762)</a:t>
              </a:r>
              <a:r>
                <a:rPr lang="zh-CN" altLang="en-US" sz="2400" b="1" dirty="0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，字太白，号青莲居士，盛唐最杰出的诗人，也是我国最伟大的诗人之一，被人们称作“诗仙”。他经历坎坷，思想复杂，既是一个天才的诗人，又兼有游侠、刺客、隐士、道人、策士等人的气质。</a:t>
              </a:r>
              <a:endPara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zh-CN" altLang="en-US" sz="2400" b="1" dirty="0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李白留给后世人九百多首诗篇。这些熠熠</a:t>
              </a:r>
              <a:r>
                <a:rPr lang="en-US" altLang="zh-CN" sz="24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(</a:t>
              </a:r>
              <a:r>
                <a:rPr lang="en-US" altLang="zh-CN" sz="2400" b="1" dirty="0" err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yì</a:t>
              </a:r>
              <a:r>
                <a:rPr lang="en-US" altLang="zh-CN" sz="2400" b="1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)</a:t>
              </a:r>
              <a:r>
                <a:rPr lang="zh-CN" altLang="en-US" sz="2400" b="1" dirty="0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生辉的诗作，表现了他一生的心路历</a:t>
              </a:r>
              <a:endPara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/>
              <a:r>
                <a:rPr lang="zh-CN" altLang="en-US" sz="2400" b="1" dirty="0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程，是盛唐社会现实和精神生活面貌的艺术写照。</a:t>
              </a:r>
              <a:r>
                <a:rPr lang="zh-CN" altLang="en-US" b="1" dirty="0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>
                <a:spcBef>
                  <a:spcPct val="50000"/>
                </a:spcBef>
              </a:pPr>
              <a:endPara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文本框 15365"/>
            <p:cNvSpPr txBox="1"/>
            <p:nvPr/>
          </p:nvSpPr>
          <p:spPr>
            <a:xfrm>
              <a:off x="316" y="2523"/>
              <a:ext cx="5444" cy="7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      </a:t>
              </a:r>
              <a:r>
                <a:rPr lang="zh-CN" altLang="en-US" sz="2400" b="1" dirty="0">
                  <a:solidFill>
                    <a:srgbClr val="3333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李白大半生过着流浪生活，游历了全国许多名山大川，写下了大量赞美祖国大好河山的优美诗篇，借以表达出他那种酷爱自由、渴望解放的情怀。人称“诗仙”。 </a:t>
              </a:r>
              <a:endPara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0" name="矩形 26629"/>
          <p:cNvSpPr/>
          <p:nvPr/>
        </p:nvSpPr>
        <p:spPr>
          <a:xfrm>
            <a:off x="720090" y="5516245"/>
            <a:ext cx="745236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7200" b="1" dirty="0">
                <a:solidFill>
                  <a:srgbClr val="FFFF66"/>
                </a:solidFill>
                <a:latin typeface="Times New Roman" panose="02020603050405020304" charset="0"/>
                <a:ea typeface="楷体_GB2312" pitchFamily="49" charset="-122"/>
              </a:rPr>
              <a:t>碧水东流至此</a:t>
            </a:r>
            <a:r>
              <a:rPr lang="zh-CN" altLang="en-US" sz="7200" b="1" dirty="0">
                <a:solidFill>
                  <a:srgbClr val="FF0066"/>
                </a:solidFill>
                <a:latin typeface="Times New Roman" panose="02020603050405020304" charset="0"/>
                <a:ea typeface="楷体_GB2312" pitchFamily="49" charset="-122"/>
              </a:rPr>
              <a:t>回</a:t>
            </a:r>
            <a:endParaRPr lang="zh-CN" altLang="en-US" sz="7200" b="1" dirty="0">
              <a:solidFill>
                <a:srgbClr val="FF0066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390525"/>
            <a:ext cx="8927465" cy="51257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/>
          <p:nvPr>
            <p:ph type="title"/>
          </p:nvPr>
        </p:nvSpPr>
        <p:spPr/>
        <p:txBody>
          <a:bodyPr anchor="ctr"/>
          <a:p>
            <a:r>
              <a:rPr lang="zh-CN" altLang="en-US"/>
              <a:t>碧水东流至此回</a:t>
            </a:r>
            <a:endParaRPr lang="zh-CN" altLang="en-US"/>
          </a:p>
        </p:txBody>
      </p:sp>
      <p:sp>
        <p:nvSpPr>
          <p:cNvPr id="10243" name="文本占位符 10242"/>
          <p:cNvSpPr/>
          <p:nvPr>
            <p:ph type="body" idx="1"/>
          </p:nvPr>
        </p:nvSpPr>
        <p:spPr/>
        <p:txBody>
          <a:bodyPr/>
          <a:p>
            <a:r>
              <a:rPr lang="zh-CN" altLang="en-US"/>
              <a:t>“</a:t>
            </a:r>
            <a:r>
              <a:rPr lang="zh-CN" altLang="en-US">
                <a:solidFill>
                  <a:srgbClr val="FF3300"/>
                </a:solidFill>
              </a:rPr>
              <a:t>碧水</a:t>
            </a:r>
            <a:r>
              <a:rPr lang="zh-CN" altLang="en-US"/>
              <a:t>”写出了长江流水之</a:t>
            </a:r>
            <a:r>
              <a:rPr lang="zh-CN" altLang="en-US" b="1">
                <a:solidFill>
                  <a:srgbClr val="00B0F0"/>
                </a:solidFill>
              </a:rPr>
              <a:t>澄清</a:t>
            </a:r>
            <a:r>
              <a:rPr lang="zh-CN" altLang="en-US"/>
              <a:t> ，“</a:t>
            </a:r>
            <a:r>
              <a:rPr lang="zh-CN" altLang="en-US">
                <a:solidFill>
                  <a:srgbClr val="FF3300"/>
                </a:solidFill>
              </a:rPr>
              <a:t>东流</a:t>
            </a:r>
            <a:r>
              <a:rPr lang="zh-CN" altLang="en-US"/>
              <a:t>”是写长江总的</a:t>
            </a:r>
            <a:r>
              <a:rPr lang="zh-CN" altLang="en-US" b="1">
                <a:solidFill>
                  <a:schemeClr val="accent5">
                    <a:lumMod val="10000"/>
                  </a:schemeClr>
                </a:solidFill>
              </a:rPr>
              <a:t>流向 </a:t>
            </a:r>
            <a:r>
              <a:rPr lang="zh-CN" altLang="en-US"/>
              <a:t>，“</a:t>
            </a:r>
            <a:r>
              <a:rPr lang="zh-CN" altLang="en-US">
                <a:solidFill>
                  <a:srgbClr val="FF3300"/>
                </a:solidFill>
              </a:rPr>
              <a:t>回</a:t>
            </a:r>
            <a:r>
              <a:rPr lang="zh-CN" altLang="en-US"/>
              <a:t>”字力度很强，极富</a:t>
            </a:r>
            <a:r>
              <a:rPr lang="zh-CN" altLang="en-US" b="1">
                <a:solidFill>
                  <a:schemeClr val="tx2">
                    <a:lumMod val="85000"/>
                    <a:lumOff val="15000"/>
                  </a:schemeClr>
                </a:solidFill>
              </a:rPr>
              <a:t>动态美</a:t>
            </a:r>
            <a:r>
              <a:rPr lang="zh-CN" altLang="en-US"/>
              <a:t>，既写出了长江到天门山处江水曲折回荡、漩涡丛生的奇险和壮美，又突现了天门山一段江水流向的陡然转变。正是从一个“</a:t>
            </a:r>
            <a:r>
              <a:rPr lang="zh-CN" altLang="en-US">
                <a:solidFill>
                  <a:srgbClr val="FF3300"/>
                </a:solidFill>
              </a:rPr>
              <a:t>回</a:t>
            </a:r>
            <a:r>
              <a:rPr lang="zh-CN" altLang="en-US"/>
              <a:t>”字中，我们才更加深刻地领会出天门山扼江回流的</a:t>
            </a:r>
            <a:r>
              <a:rPr lang="zh-CN" altLang="en-US" b="1" u="sng">
                <a:solidFill>
                  <a:srgbClr val="6600CC"/>
                </a:solidFill>
              </a:rPr>
              <a:t>雄伟气势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ransition>
    <p:blinds dir="vert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/>
        </p:nvSpPr>
        <p:spPr>
          <a:xfrm>
            <a:off x="396875" y="549275"/>
            <a:ext cx="8229600" cy="26193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zh-CN" sz="6000" b="1" dirty="0">
                <a:solidFill>
                  <a:schemeClr val="accent2"/>
                </a:solidFill>
              </a:rPr>
              <a:t>天门</a:t>
            </a:r>
            <a:r>
              <a:rPr lang="zh-CN" altLang="zh-CN" sz="6000" b="1" dirty="0">
                <a:solidFill>
                  <a:srgbClr val="FF0000"/>
                </a:solidFill>
              </a:rPr>
              <a:t>中断</a:t>
            </a:r>
            <a:r>
              <a:rPr lang="zh-CN" altLang="zh-CN" sz="6000" b="1" dirty="0">
                <a:solidFill>
                  <a:schemeClr val="accent2"/>
                </a:solidFill>
              </a:rPr>
              <a:t>楚江开，</a:t>
            </a:r>
            <a:br>
              <a:rPr lang="zh-CN" altLang="zh-CN" sz="6000" b="1" dirty="0">
                <a:solidFill>
                  <a:schemeClr val="accent2"/>
                </a:solidFill>
              </a:rPr>
            </a:br>
            <a:r>
              <a:rPr lang="zh-CN" altLang="zh-CN" sz="6000" b="1" dirty="0">
                <a:solidFill>
                  <a:schemeClr val="accent2"/>
                </a:solidFill>
              </a:rPr>
              <a:t>碧水东流</a:t>
            </a:r>
            <a:r>
              <a:rPr lang="zh-CN" altLang="zh-CN" sz="6000" b="1" dirty="0">
                <a:solidFill>
                  <a:srgbClr val="FF0000"/>
                </a:solidFill>
                <a:sym typeface="Arial" panose="020B0604020202020204" pitchFamily="34" charset="0"/>
              </a:rPr>
              <a:t>至此回</a:t>
            </a:r>
            <a:r>
              <a:rPr lang="zh-CN" altLang="zh-CN" sz="6000" b="1" dirty="0">
                <a:solidFill>
                  <a:schemeClr val="accent2"/>
                </a:solidFill>
              </a:rPr>
              <a:t>。</a:t>
            </a:r>
            <a:endParaRPr lang="zh-CN" altLang="zh-CN" sz="6000" b="1" dirty="0">
              <a:solidFill>
                <a:schemeClr val="accent2"/>
              </a:solidFill>
            </a:endParaRPr>
          </a:p>
        </p:txBody>
      </p:sp>
      <p:sp>
        <p:nvSpPr>
          <p:cNvPr id="8195" name="Rectangle 3"/>
          <p:cNvSpPr>
            <a:spLocks noGrp="1"/>
          </p:cNvSpPr>
          <p:nvPr/>
        </p:nvSpPr>
        <p:spPr>
          <a:xfrm>
            <a:off x="396875" y="3397250"/>
            <a:ext cx="8229600" cy="3003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zh-CN" altLang="zh-CN" b="1" dirty="0">
                <a:solidFill>
                  <a:srgbClr val="FF0000"/>
                </a:solidFill>
                <a:sym typeface="Arial" panose="020B0604020202020204" pitchFamily="34" charset="0"/>
              </a:rPr>
              <a:t>中断：从中间断开。 </a:t>
            </a:r>
            <a:endParaRPr lang="zh-CN" altLang="zh-CN" b="1" dirty="0">
              <a:solidFill>
                <a:srgbClr val="FF0000"/>
              </a:solidFill>
              <a:sym typeface="Arial" panose="020B0604020202020204" pitchFamily="34" charset="0"/>
            </a:endParaRPr>
          </a:p>
          <a:p>
            <a:pPr marL="0" lvl="0" indent="0">
              <a:lnSpc>
                <a:spcPct val="90000"/>
              </a:lnSpc>
            </a:pPr>
            <a:r>
              <a:rPr lang="zh-CN" altLang="zh-CN" b="1" dirty="0">
                <a:solidFill>
                  <a:srgbClr val="FF0000"/>
                </a:solidFill>
                <a:sym typeface="Arial" panose="020B0604020202020204" pitchFamily="34" charset="0"/>
              </a:rPr>
              <a:t>至此回：①回（回旋）由于两山夹峙，汹涌的长江流经两山间的狭窄通道时，激起回旋，形成波涛汹涌的奇观。 </a:t>
            </a:r>
            <a:endParaRPr lang="zh-CN" altLang="zh-CN" b="1" dirty="0">
              <a:solidFill>
                <a:srgbClr val="FF0000"/>
              </a:solidFill>
              <a:sym typeface="Arial" panose="020B0604020202020204" pitchFamily="34" charset="0"/>
            </a:endParaRPr>
          </a:p>
          <a:p>
            <a:pPr marL="0" lvl="0" indent="0">
              <a:lnSpc>
                <a:spcPct val="90000"/>
              </a:lnSpc>
            </a:pPr>
            <a:r>
              <a:rPr lang="zh-CN" altLang="zh-CN" b="1" dirty="0">
                <a:solidFill>
                  <a:srgbClr val="FF0000"/>
                </a:solidFill>
                <a:sym typeface="Arial" panose="020B0604020202020204" pitchFamily="34" charset="0"/>
              </a:rPr>
              <a:t>②“回”为江水随着山势顺势而去。</a:t>
            </a:r>
            <a:endParaRPr lang="zh-CN" altLang="zh-CN" b="1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8196" name="AutoShape 4"/>
          <p:cNvSpPr/>
          <p:nvPr/>
        </p:nvSpPr>
        <p:spPr>
          <a:xfrm>
            <a:off x="7380288" y="1858963"/>
            <a:ext cx="1511300" cy="142557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pPr lvl="0" algn="ctr" eaLnBrk="0" hangingPunct="0"/>
            <a:r>
              <a:rPr lang="zh-CN" altLang="zh-CN" dirty="0">
                <a:latin typeface="Calibri" panose="020F0502020204030204" charset="0"/>
                <a:ea typeface="宋体" panose="02010600030101010101" pitchFamily="2" charset="-122"/>
              </a:rPr>
              <a:t>红色的字是什么意思呢？</a:t>
            </a:r>
            <a:endParaRPr lang="zh-CN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/>
            <a:r>
              <a:rPr lang="zh-CN" altLang="zh-CN" sz="6600" b="1" dirty="0">
                <a:solidFill>
                  <a:schemeClr val="tx2"/>
                </a:solidFill>
              </a:rPr>
              <a:t>天门</a:t>
            </a:r>
            <a:r>
              <a:rPr lang="zh-CN" altLang="zh-CN" sz="6600" b="1" dirty="0"/>
              <a:t>\</a:t>
            </a:r>
            <a:r>
              <a:rPr lang="zh-CN" altLang="zh-CN" sz="6600" b="1" dirty="0">
                <a:solidFill>
                  <a:schemeClr val="tx2"/>
                </a:solidFill>
              </a:rPr>
              <a:t>中断</a:t>
            </a:r>
            <a:r>
              <a:rPr lang="zh-CN" altLang="zh-CN" sz="6600" b="1" dirty="0"/>
              <a:t>\</a:t>
            </a:r>
            <a:r>
              <a:rPr lang="zh-CN" altLang="zh-CN" sz="6600" b="1" dirty="0">
                <a:solidFill>
                  <a:schemeClr val="tx2"/>
                </a:solidFill>
              </a:rPr>
              <a:t>楚江</a:t>
            </a:r>
            <a:r>
              <a:rPr lang="zh-CN" altLang="zh-CN" sz="6600" b="1" dirty="0">
                <a:sym typeface="+mn-ea"/>
              </a:rPr>
              <a:t>\</a:t>
            </a:r>
            <a:r>
              <a:rPr lang="zh-CN" altLang="zh-CN" sz="6600" b="1" dirty="0">
                <a:solidFill>
                  <a:schemeClr val="tx2"/>
                </a:solidFill>
              </a:rPr>
              <a:t>开，</a:t>
            </a:r>
            <a:br>
              <a:rPr lang="zh-CN" altLang="zh-CN" sz="6600" b="1" dirty="0">
                <a:solidFill>
                  <a:schemeClr val="tx2"/>
                </a:solidFill>
              </a:rPr>
            </a:br>
            <a:r>
              <a:rPr lang="zh-CN" altLang="zh-CN" sz="6600" b="1" dirty="0">
                <a:solidFill>
                  <a:schemeClr val="tx2"/>
                </a:solidFill>
              </a:rPr>
              <a:t>碧水</a:t>
            </a:r>
            <a:r>
              <a:rPr lang="zh-CN" altLang="zh-CN" sz="6600" b="1" dirty="0"/>
              <a:t>\</a:t>
            </a:r>
            <a:r>
              <a:rPr lang="zh-CN" altLang="zh-CN" sz="6600" b="1" dirty="0">
                <a:solidFill>
                  <a:schemeClr val="tx2"/>
                </a:solidFill>
              </a:rPr>
              <a:t>东流</a:t>
            </a:r>
            <a:r>
              <a:rPr lang="zh-CN" altLang="zh-CN" sz="6600" b="1" dirty="0"/>
              <a:t>\</a:t>
            </a:r>
            <a:r>
              <a:rPr lang="zh-CN" altLang="zh-CN" sz="6600" b="1" dirty="0">
                <a:solidFill>
                  <a:schemeClr val="tx2"/>
                </a:solidFill>
              </a:rPr>
              <a:t>至此</a:t>
            </a:r>
            <a:r>
              <a:rPr lang="zh-CN" altLang="zh-CN" sz="6600" b="1" dirty="0">
                <a:sym typeface="+mn-ea"/>
              </a:rPr>
              <a:t>\</a:t>
            </a:r>
            <a:r>
              <a:rPr lang="zh-CN" altLang="zh-CN" sz="6600" b="1" dirty="0">
                <a:solidFill>
                  <a:schemeClr val="tx2"/>
                </a:solidFill>
              </a:rPr>
              <a:t>回。</a:t>
            </a:r>
            <a:endParaRPr lang="zh-CN" altLang="zh-CN" sz="6600" b="1" dirty="0">
              <a:solidFill>
                <a:schemeClr val="tx2"/>
              </a:solidFill>
            </a:endParaRPr>
          </a:p>
        </p:txBody>
      </p:sp>
      <p:sp>
        <p:nvSpPr>
          <p:cNvPr id="12291" name="AutoShape 3"/>
          <p:cNvSpPr/>
          <p:nvPr/>
        </p:nvSpPr>
        <p:spPr>
          <a:xfrm>
            <a:off x="4876800" y="3886200"/>
            <a:ext cx="3886200" cy="1905000"/>
          </a:xfrm>
          <a:prstGeom prst="cloudCallout">
            <a:avLst>
              <a:gd name="adj1" fmla="val -43750"/>
              <a:gd name="adj2" fmla="val 102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pPr lvl="0" algn="ctr" eaLnBrk="0" hangingPunct="0"/>
            <a:r>
              <a:rPr lang="zh-CN" altLang="zh-CN" sz="2400" dirty="0">
                <a:latin typeface="Calibri" panose="020F0502020204030204" charset="0"/>
                <a:ea typeface="宋体" panose="02010600030101010101" pitchFamily="2" charset="-122"/>
              </a:rPr>
              <a:t>这么壮美的景色，诗人是在什么地方看到的呢？</a:t>
            </a:r>
            <a:endParaRPr lang="zh-CN" altLang="zh-CN" sz="24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/>
          <p:nvPr>
            <p:ph type="title"/>
          </p:nvPr>
        </p:nvSpPr>
        <p:spPr/>
        <p:txBody>
          <a:bodyPr anchor="ctr"/>
          <a:p>
            <a:r>
              <a:rPr lang="zh-CN" altLang="en-US"/>
              <a:t>感悟诗境</a:t>
            </a:r>
            <a:endParaRPr lang="zh-CN" altLang="en-US"/>
          </a:p>
        </p:txBody>
      </p:sp>
      <p:sp>
        <p:nvSpPr>
          <p:cNvPr id="9219" name="文本占位符 9218"/>
          <p:cNvSpPr/>
          <p:nvPr>
            <p:ph type="body" idx="1"/>
          </p:nvPr>
        </p:nvSpPr>
        <p:spPr/>
        <p:txBody>
          <a:bodyPr/>
          <a:p>
            <a:r>
              <a:rPr lang="zh-CN" altLang="en-US"/>
              <a:t>首句以天门山与长江的关系，反衬天门山气势的雄峻险要。诗人采用侧面烘托的艺术手法，渲染长江洪流的湍急与威力，进而反衬出天门山的壮丽奇观。次句暗示了天门山雄视一切、镇慑洪流的威力 </a:t>
            </a:r>
            <a:endParaRPr lang="zh-CN" altLang="en-US"/>
          </a:p>
        </p:txBody>
      </p:sp>
    </p:spTree>
  </p:cSld>
  <p:clrMapOvr>
    <a:masterClrMapping/>
  </p:clrMapOvr>
  <p:transition>
    <p:blinds dir="vert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charRg st="0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文本框 6147"/>
          <p:cNvSpPr txBox="1"/>
          <p:nvPr/>
        </p:nvSpPr>
        <p:spPr>
          <a:xfrm>
            <a:off x="7402513" y="685800"/>
            <a:ext cx="793750" cy="3648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dirty="0">
                <a:latin typeface="Times New Roman" panose="02020603050405020304" charset="0"/>
                <a:ea typeface="方正行楷简体" pitchFamily="65" charset="-122"/>
              </a:rPr>
              <a:t>两岸青山相对出</a:t>
            </a:r>
            <a:endParaRPr lang="zh-CN" altLang="en-US" sz="4000">
              <a:latin typeface="Times New Roman" panose="02020603050405020304" charset="0"/>
              <a:ea typeface="方正行楷简体" pitchFamily="65" charset="-122"/>
            </a:endParaRPr>
          </a:p>
        </p:txBody>
      </p:sp>
      <p:pic>
        <p:nvPicPr>
          <p:cNvPr id="6149" name="图片 6148" descr="2007241533318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867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文本框 6149"/>
          <p:cNvSpPr txBox="1"/>
          <p:nvPr/>
        </p:nvSpPr>
        <p:spPr>
          <a:xfrm>
            <a:off x="6173788" y="5715000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charset="0"/>
                <a:ea typeface="方正行楷简体" pitchFamily="65" charset="-122"/>
              </a:rPr>
              <a:t>出：突出，耸出来。</a:t>
            </a:r>
            <a:endParaRPr lang="zh-CN" altLang="en-US" sz="2400">
              <a:latin typeface="Times New Roman" panose="02020603050405020304" charset="0"/>
              <a:ea typeface="方正行楷简体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/>
          <p:nvPr>
            <p:ph type="title"/>
          </p:nvPr>
        </p:nvSpPr>
        <p:spPr/>
        <p:txBody>
          <a:bodyPr anchor="ctr"/>
          <a:p>
            <a:r>
              <a:rPr lang="zh-CN" altLang="en-US"/>
              <a:t>第三句是正面刻划天门山的山势</a:t>
            </a:r>
            <a:endParaRPr lang="zh-CN" altLang="en-US"/>
          </a:p>
        </p:txBody>
      </p:sp>
      <p:sp>
        <p:nvSpPr>
          <p:cNvPr id="11267" name="文本占位符 11266"/>
          <p:cNvSpPr/>
          <p:nvPr>
            <p:ph type="body" idx="1"/>
          </p:nvPr>
        </p:nvSpPr>
        <p:spPr/>
        <p:txBody>
          <a:bodyPr/>
          <a:p>
            <a:r>
              <a:rPr lang="zh-CN" altLang="en-US"/>
              <a:t>“</a:t>
            </a:r>
            <a:r>
              <a:rPr lang="zh-CN" altLang="en-US">
                <a:solidFill>
                  <a:srgbClr val="FF3300"/>
                </a:solidFill>
              </a:rPr>
              <a:t>两岸</a:t>
            </a:r>
            <a:r>
              <a:rPr lang="zh-CN" altLang="en-US"/>
              <a:t>”指出了天门山与长江的</a:t>
            </a:r>
            <a:r>
              <a:rPr lang="zh-CN" altLang="en-US" b="1">
                <a:solidFill>
                  <a:srgbClr val="6600CC"/>
                </a:solidFill>
              </a:rPr>
              <a:t>关系</a:t>
            </a:r>
            <a:r>
              <a:rPr lang="zh-CN" altLang="en-US"/>
              <a:t> 。“</a:t>
            </a:r>
            <a:r>
              <a:rPr lang="zh-CN" altLang="en-US">
                <a:solidFill>
                  <a:srgbClr val="FF3300"/>
                </a:solidFill>
              </a:rPr>
              <a:t>相对</a:t>
            </a:r>
            <a:r>
              <a:rPr lang="zh-CN" altLang="en-US"/>
              <a:t>”二字，恰到好处地表现出天门山隔江兀立、崖峭如削、对峙如门、巧夺天工的雄姿，给人以只可仰观的</a:t>
            </a:r>
            <a:r>
              <a:rPr lang="zh-CN" altLang="en-US">
                <a:solidFill>
                  <a:srgbClr val="6600CC"/>
                </a:solidFill>
              </a:rPr>
              <a:t>高峻感</a:t>
            </a:r>
            <a:r>
              <a:rPr lang="zh-CN" altLang="en-US"/>
              <a:t>。一个“</a:t>
            </a:r>
            <a:r>
              <a:rPr lang="zh-CN" altLang="en-US">
                <a:solidFill>
                  <a:srgbClr val="FF3300"/>
                </a:solidFill>
              </a:rPr>
              <a:t>出</a:t>
            </a:r>
            <a:r>
              <a:rPr lang="zh-CN" altLang="en-US"/>
              <a:t>”字，出神入化，化静为动，令人感到郁郁葱葱的天门山生机盎然，更增添了画面的</a:t>
            </a:r>
            <a:r>
              <a:rPr lang="zh-CN" altLang="en-US" b="1">
                <a:solidFill>
                  <a:srgbClr val="6600CC"/>
                </a:solidFill>
              </a:rPr>
              <a:t>动态美感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ransition>
    <p:blinds dir="vert"/>
    <p:sndAc>
      <p:stSnd>
        <p:snd r:embed="rId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2" name="图片 7171" descr="2004628155206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8" y="0"/>
            <a:ext cx="6410325" cy="684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文本框 7172"/>
          <p:cNvSpPr txBox="1"/>
          <p:nvPr/>
        </p:nvSpPr>
        <p:spPr>
          <a:xfrm>
            <a:off x="7691438" y="533400"/>
            <a:ext cx="793750" cy="3648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000" dirty="0">
                <a:latin typeface="Times New Roman" panose="02020603050405020304" charset="0"/>
                <a:ea typeface="方正行楷简体" pitchFamily="65" charset="-122"/>
              </a:rPr>
              <a:t>孤帆一片日边来</a:t>
            </a:r>
            <a:endParaRPr lang="zh-CN" altLang="en-US" sz="4000">
              <a:latin typeface="Times New Roman" panose="02020603050405020304" charset="0"/>
              <a:ea typeface="方正行楷简体" pitchFamily="65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6492875" y="5486400"/>
            <a:ext cx="30162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charset="0"/>
                <a:ea typeface="方正行楷简体" pitchFamily="65" charset="-122"/>
              </a:rPr>
              <a:t>日边：遥远的天边。</a:t>
            </a:r>
            <a:endParaRPr lang="zh-CN" altLang="en-US" sz="2400">
              <a:latin typeface="Times New Roman" panose="02020603050405020304" charset="0"/>
              <a:ea typeface="方正行楷简体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/>
          <p:nvPr>
            <p:ph type="title"/>
          </p:nvPr>
        </p:nvSpPr>
        <p:spPr>
          <a:xfrm>
            <a:off x="457200" y="117475"/>
            <a:ext cx="8229600" cy="720725"/>
          </a:xfrm>
        </p:spPr>
        <p:txBody>
          <a:bodyPr vert="horz" wrap="square" lIns="91440" tIns="45720" rIns="91440" bIns="45720" anchor="ctr"/>
          <a:p>
            <a:r>
              <a:rPr lang="zh-CN" altLang="en-US" sz="3600" b="1" i="1" dirty="0"/>
              <a:t>末句是诗人顺着天门山远眺一幅远景</a:t>
            </a:r>
            <a:endParaRPr lang="zh-CN" altLang="en-US" sz="3600" b="1" i="1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1268413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孤帆一片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是想以背景的单纯突现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孤帆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之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高大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。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日边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写出了长江远景浩瀚迷茫，给人留下了广阔的想象空间，而一个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“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来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”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字，又给远景注入了活泼新鲜的色彩和血液 ，使画面顿显活跃，具有不断变幻的美感。 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981075"/>
            <a:ext cx="8856663" cy="532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3"/>
          <p:cNvSpPr>
            <a:spLocks noGrp="1"/>
          </p:cNvSpPr>
          <p:nvPr/>
        </p:nvSpPr>
        <p:spPr>
          <a:xfrm>
            <a:off x="1187450" y="2276475"/>
            <a:ext cx="9144000" cy="39179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>
              <a:buNone/>
            </a:pPr>
            <a:r>
              <a:rPr lang="zh-CN" altLang="zh-CN" sz="8000" dirty="0">
                <a:solidFill>
                  <a:schemeClr val="tx2"/>
                </a:solidFill>
              </a:rPr>
              <a:t>  </a:t>
            </a:r>
            <a:r>
              <a:rPr lang="zh-CN" altLang="zh-CN" sz="4400" b="1" dirty="0"/>
              <a:t>两岸青山</a:t>
            </a:r>
            <a:r>
              <a:rPr lang="zh-CN" altLang="zh-CN" sz="4400" b="1" dirty="0">
                <a:solidFill>
                  <a:schemeClr val="tx2"/>
                </a:solidFill>
              </a:rPr>
              <a:t>相对出</a:t>
            </a:r>
            <a:r>
              <a:rPr lang="zh-CN" altLang="zh-CN" sz="4400" b="1" dirty="0"/>
              <a:t>，</a:t>
            </a:r>
            <a:endParaRPr lang="zh-CN" altLang="zh-CN" sz="4400" b="1" dirty="0"/>
          </a:p>
          <a:p>
            <a:pPr lvl="0">
              <a:buNone/>
            </a:pPr>
            <a:r>
              <a:rPr lang="zh-CN" altLang="zh-CN" sz="4400" b="1" dirty="0"/>
              <a:t>  孤帆一片日边来。</a:t>
            </a:r>
            <a:endParaRPr lang="zh-CN" altLang="zh-CN" sz="4400" b="1" dirty="0"/>
          </a:p>
        </p:txBody>
      </p:sp>
      <p:sp>
        <p:nvSpPr>
          <p:cNvPr id="15364" name="AutoShape 4"/>
          <p:cNvSpPr/>
          <p:nvPr/>
        </p:nvSpPr>
        <p:spPr>
          <a:xfrm>
            <a:off x="5105400" y="1125538"/>
            <a:ext cx="2276475" cy="931862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pPr lvl="0" algn="ctr" eaLnBrk="0" hangingPunct="0"/>
            <a:r>
              <a:rPr lang="zh-CN" altLang="zh-CN" sz="2400" b="1" dirty="0">
                <a:latin typeface="Calibri" panose="020F0502020204030204" charset="0"/>
                <a:ea typeface="宋体" panose="02010600030101010101" pitchFamily="2" charset="-122"/>
              </a:rPr>
              <a:t>高兴、激动、自豪</a:t>
            </a:r>
            <a:endParaRPr lang="zh-CN" altLang="zh-CN" sz="2400" b="1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5363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5363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5363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allAtOnce"/>
      <p:bldP spid="1536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5836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 dirty="0">
                <a:solidFill>
                  <a:schemeClr val="tx1"/>
                </a:solidFill>
                <a:ea typeface="宋体" panose="02010600030101010101" pitchFamily="2" charset="-122"/>
              </a:rPr>
              <a:t>同学们，请问你们知道这首诗的写作背景吗？</a:t>
            </a:r>
            <a:endParaRPr lang="zh-CN" altLang="en-US" sz="32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8371" name="内容占位符 58370"/>
          <p:cNvSpPr>
            <a:spLocks noGrp="1" noRot="1"/>
          </p:cNvSpPr>
          <p:nvPr>
            <p:ph idx="1"/>
          </p:nvPr>
        </p:nvSpPr>
        <p:spPr>
          <a:xfrm>
            <a:off x="838200" y="1700530"/>
            <a:ext cx="7564755" cy="4109720"/>
          </a:xfrm>
        </p:spPr>
        <p:txBody>
          <a:bodyPr anchor="t"/>
          <a:p>
            <a:r>
              <a:rPr lang="zh-CN" altLang="en-US" sz="4400" dirty="0">
                <a:solidFill>
                  <a:schemeClr val="tx2"/>
                </a:solidFill>
                <a:ea typeface="宋体" panose="02010600030101010101" pitchFamily="2" charset="-122"/>
              </a:rPr>
              <a:t>当年李白怀着济世安民的雄心壮志，第一次离开四川前去洞庭湖游览，接着又兴致勃勃的乘舟顺江而下，途径天门山时，年轻浪漫，一派天真的李白写下了这首诗。 </a:t>
            </a:r>
            <a:endParaRPr lang="zh-CN" altLang="en-US" sz="44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981075"/>
            <a:ext cx="9001125" cy="529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3"/>
          <p:cNvSpPr>
            <a:spLocks noGrp="1"/>
          </p:cNvSpPr>
          <p:nvPr/>
        </p:nvSpPr>
        <p:spPr>
          <a:xfrm>
            <a:off x="0" y="908050"/>
            <a:ext cx="9144000" cy="14779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zh-CN" sz="2400" dirty="0"/>
              <a:t>聪明的你找找看诗中写了哪些景物？</a:t>
            </a:r>
            <a:endParaRPr lang="zh-CN" altLang="zh-CN" sz="2400" dirty="0"/>
          </a:p>
        </p:txBody>
      </p:sp>
      <p:sp>
        <p:nvSpPr>
          <p:cNvPr id="16388" name="Rectangle 4"/>
          <p:cNvSpPr>
            <a:spLocks noGrp="1"/>
          </p:cNvSpPr>
          <p:nvPr/>
        </p:nvSpPr>
        <p:spPr>
          <a:xfrm>
            <a:off x="457200" y="2209800"/>
            <a:ext cx="8229600" cy="40687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4"/>
            <a:r>
              <a:rPr lang="zh-CN" altLang="zh-CN" sz="3000" b="1" dirty="0">
                <a:solidFill>
                  <a:srgbClr val="FF0000"/>
                </a:solidFill>
              </a:rPr>
              <a:t>碧水   青山    白帆   红日 </a:t>
            </a:r>
            <a:endParaRPr lang="zh-CN" altLang="zh-CN" sz="3000" b="1" dirty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zh-CN" altLang="zh-CN" sz="4800" b="1" dirty="0">
                <a:solidFill>
                  <a:schemeClr val="tx2"/>
                </a:solidFill>
              </a:rPr>
              <a:t>  </a:t>
            </a:r>
            <a:r>
              <a:rPr lang="zh-CN" altLang="zh-CN" sz="2800" b="1" dirty="0"/>
              <a:t>从这些景物中，你能看出李白大概是在什么时候“望”天门山的呀？</a:t>
            </a:r>
            <a:endParaRPr lang="zh-CN" altLang="zh-CN" sz="2800" b="1" dirty="0"/>
          </a:p>
          <a:p>
            <a:pPr lvl="0">
              <a:buNone/>
            </a:pPr>
            <a:r>
              <a:rPr lang="zh-CN" altLang="zh-CN" sz="2800" b="1" dirty="0">
                <a:solidFill>
                  <a:srgbClr val="FF0000"/>
                </a:solidFill>
              </a:rPr>
              <a:t>是在早上或者是傍晚。“红日”</a:t>
            </a:r>
            <a:endParaRPr lang="zh-CN" altLang="zh-CN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8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8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8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8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2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6388">
                                            <p:txEl>
                                              <p:charRg st="2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6388">
                                            <p:txEl>
                                              <p:charRg st="2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6388">
                                            <p:txEl>
                                              <p:charRg st="2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6388">
                                            <p:txEl>
                                              <p:charRg st="2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2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2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6388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6388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6388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6388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11265"/>
          <p:cNvSpPr/>
          <p:nvPr/>
        </p:nvSpPr>
        <p:spPr>
          <a:xfrm>
            <a:off x="892175" y="620713"/>
            <a:ext cx="8251825" cy="5191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两岸青山相对出，孤帆一片日边来。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395288" y="1700213"/>
            <a:ext cx="8353425" cy="944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相对：</a:t>
            </a:r>
            <a:r>
              <a:rPr lang="zh-CN" altLang="en-US" sz="2800" b="1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相对着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。突：</a:t>
            </a:r>
            <a:r>
              <a:rPr lang="zh-CN" altLang="en-US" sz="2800" b="1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突出来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。孤帆：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指小船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。日边来 ：</a:t>
            </a:r>
            <a:r>
              <a:rPr lang="zh-CN" altLang="en-US" sz="28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从日出的方向驶来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468313" y="2644775"/>
            <a:ext cx="8280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天门山以两岸相对立的雄姿扑进眼帘，（诗人乘坐的）孤零零的小船正从太阳所在的地方驶来。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395288" y="4430713"/>
            <a:ext cx="8280400" cy="944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这两句诗点明了“望”的立脚点和诗人那开阔的胸襟及热情豪放的性格。</a:t>
            </a:r>
            <a:endParaRPr lang="zh-CN" altLang="en-US" sz="280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126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5939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5362" name="文本占位符 59394"/>
          <p:cNvSpPr>
            <a:spLocks noGrp="1" noRot="1"/>
          </p:cNvSpPr>
          <p:nvPr>
            <p:ph idx="1"/>
          </p:nvPr>
        </p:nvSpPr>
        <p:spPr/>
        <p:txBody>
          <a:bodyPr anchor="t"/>
          <a:p>
            <a:pPr>
              <a:buNone/>
            </a:pPr>
            <a:r>
              <a:rPr lang="en-US" altLang="zh-CN" b="1" dirty="0"/>
              <a:t>                   </a:t>
            </a:r>
            <a:r>
              <a:rPr lang="zh-CN" altLang="en-US" b="1" dirty="0">
                <a:ea typeface="宋体" panose="02010600030101010101" pitchFamily="2" charset="-122"/>
              </a:rPr>
              <a:t>天门中断</a:t>
            </a:r>
            <a:r>
              <a:rPr lang="zh-CN" altLang="en-US" b="1" dirty="0">
                <a:solidFill>
                  <a:schemeClr val="tx2"/>
                </a:solidFill>
                <a:ea typeface="宋体" panose="02010600030101010101" pitchFamily="2" charset="-122"/>
              </a:rPr>
              <a:t>楚江</a:t>
            </a:r>
            <a:r>
              <a:rPr lang="zh-CN" altLang="en-US" b="1" dirty="0">
                <a:ea typeface="宋体" panose="02010600030101010101" pitchFamily="2" charset="-122"/>
              </a:rPr>
              <a:t>开，</a:t>
            </a:r>
            <a:endParaRPr lang="zh-CN" altLang="en-US" b="1" dirty="0"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ea typeface="宋体" panose="02010600030101010101" pitchFamily="2" charset="-122"/>
              </a:rPr>
              <a:t>                   碧水东流至此回。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ea typeface="宋体" panose="02010600030101010101" pitchFamily="2" charset="-122"/>
              </a:rPr>
              <a:t>                   两岸青山相对出，</a:t>
            </a:r>
            <a:endParaRPr lang="zh-CN" altLang="en-US" b="1" dirty="0"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                   孤帆</a:t>
            </a:r>
            <a:r>
              <a:rPr lang="zh-CN" altLang="en-US" b="1" dirty="0">
                <a:ea typeface="宋体" panose="02010600030101010101" pitchFamily="2" charset="-122"/>
              </a:rPr>
              <a:t>一片日边来。</a:t>
            </a:r>
            <a:endParaRPr lang="zh-CN" altLang="en-US" b="1" dirty="0">
              <a:ea typeface="宋体" panose="02010600030101010101" pitchFamily="2" charset="-122"/>
            </a:endParaRPr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5363" name="图片 59395" descr="全诗4"/>
          <p:cNvPicPr>
            <a:picLocks noChangeAspect="1"/>
          </p:cNvPicPr>
          <p:nvPr/>
        </p:nvPicPr>
        <p:blipFill>
          <a:blip r:embed="rId1"/>
          <a:srcRect l="-389" t="269" r="389" b="-269"/>
          <a:stretch>
            <a:fillRect/>
          </a:stretch>
        </p:blipFill>
        <p:spPr>
          <a:xfrm>
            <a:off x="0" y="-952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8" name="矩形 59397"/>
          <p:cNvSpPr/>
          <p:nvPr/>
        </p:nvSpPr>
        <p:spPr>
          <a:xfrm>
            <a:off x="5207635" y="1023620"/>
            <a:ext cx="4221480" cy="944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>
              <a:spcBef>
                <a:spcPct val="0"/>
              </a:spcBef>
            </a:pPr>
            <a:r>
              <a:rPr lang="en-US" altLang="zh-CN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望天门山</a:t>
            </a:r>
            <a:r>
              <a:rPr lang="en-US" altLang="zh-CN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：唐代伟大诗人李白的一首七言绝句。</a:t>
            </a:r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9" name="矩形 59398"/>
          <p:cNvSpPr/>
          <p:nvPr/>
        </p:nvSpPr>
        <p:spPr>
          <a:xfrm>
            <a:off x="4922520" y="3830955"/>
            <a:ext cx="437451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>
              <a:spcBef>
                <a:spcPct val="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两岸青山：指博望山和梁山。</a:t>
            </a:r>
            <a:endParaRPr lang="zh-CN" altLang="en-US" sz="3200" b="1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0" name="矩形 59399"/>
          <p:cNvSpPr/>
          <p:nvPr/>
        </p:nvSpPr>
        <p:spPr>
          <a:xfrm>
            <a:off x="5076825" y="2553335"/>
            <a:ext cx="422148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>
              <a:spcBef>
                <a:spcPct val="0"/>
              </a:spcBef>
            </a:pPr>
            <a:r>
              <a:rPr lang="zh-CN" altLang="en-US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至此：意为东流的江水在这转向北流。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1" name="矩形 59400"/>
          <p:cNvSpPr/>
          <p:nvPr/>
        </p:nvSpPr>
        <p:spPr>
          <a:xfrm>
            <a:off x="4923790" y="4897755"/>
            <a:ext cx="422021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>
              <a:spcBef>
                <a:spcPct val="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日边来：指孤舟从天水相接处的远方驶来，好像来自天边。</a:t>
            </a:r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9" name="矩形 59401"/>
          <p:cNvSpPr/>
          <p:nvPr/>
        </p:nvSpPr>
        <p:spPr>
          <a:xfrm>
            <a:off x="928370" y="2726055"/>
            <a:ext cx="3816985" cy="2529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lvl="0" indent="-34290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天门中断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楚江</a:t>
            </a:r>
            <a:r>
              <a:rPr lang="zh-CN" altLang="en-US" sz="4000" b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开，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碧水东流</a:t>
            </a:r>
            <a:r>
              <a:rPr lang="zh-CN" alt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至此</a:t>
            </a:r>
            <a:r>
              <a:rPr lang="zh-CN" altLang="en-US" sz="4000" b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回。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两岸青山</a:t>
            </a:r>
            <a:r>
              <a:rPr lang="zh-CN" altLang="en-US" sz="4000" b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相对出，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孤帆一片</a:t>
            </a:r>
            <a:r>
              <a:rPr lang="zh-CN" altLang="en-US" sz="4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日边来</a:t>
            </a:r>
            <a:r>
              <a:rPr lang="zh-CN" altLang="en-US" sz="4000" b="1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b="1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399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940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59401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u=1872042375,1202553631&amp;gp=32">
            <a:hlinkClick r:id="rId1"/>
          </p:cNvPr>
          <p:cNvPicPr>
            <a:picLocks noChangeAspect="1"/>
          </p:cNvPicPr>
          <p:nvPr/>
        </p:nvPicPr>
        <p:blipFill>
          <a:blip r:embed="rId2">
            <a:lum contrast="42000"/>
          </a:blip>
          <a:stretch>
            <a:fillRect/>
          </a:stretch>
        </p:blipFill>
        <p:spPr>
          <a:xfrm>
            <a:off x="179388" y="1052513"/>
            <a:ext cx="8821737" cy="524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3"/>
          <p:cNvSpPr txBox="1"/>
          <p:nvPr/>
        </p:nvSpPr>
        <p:spPr>
          <a:xfrm>
            <a:off x="1331913" y="1196975"/>
            <a:ext cx="6499225" cy="470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zh-CN" sz="4000" b="1" dirty="0">
                <a:solidFill>
                  <a:srgbClr val="6600CC"/>
                </a:solidFill>
                <a:latin typeface="Calibri" panose="020F0502020204030204" charset="0"/>
                <a:ea typeface="宋体" panose="02010600030101010101" pitchFamily="2" charset="-122"/>
              </a:rPr>
              <a:t>小资料袋：</a:t>
            </a:r>
            <a:endParaRPr lang="zh-CN" altLang="zh-CN" sz="4000" b="1" dirty="0">
              <a:solidFill>
                <a:srgbClr val="6600CC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zh-CN" sz="3600" b="1" dirty="0">
              <a:solidFill>
                <a:srgbClr val="6600CC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zh-CN" sz="3200" b="1" dirty="0">
                <a:solidFill>
                  <a:srgbClr val="6600CC"/>
                </a:solidFill>
                <a:latin typeface="Calibri" panose="020F0502020204030204" charset="0"/>
                <a:ea typeface="宋体" panose="02010600030101010101" pitchFamily="2" charset="-122"/>
              </a:rPr>
              <a:t>    1、2句的诗意：天门山被长江从中断开，碧绿的江水奔腾东流，到这儿突然转了个湾，向北流去。</a:t>
            </a:r>
            <a:endParaRPr lang="zh-CN" altLang="zh-CN" sz="3200" b="1" dirty="0">
              <a:solidFill>
                <a:srgbClr val="6600CC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zh-CN" sz="3200" b="1" dirty="0">
              <a:solidFill>
                <a:srgbClr val="6600CC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zh-CN" sz="3200" b="1" dirty="0">
                <a:solidFill>
                  <a:srgbClr val="6600CC"/>
                </a:solidFill>
                <a:latin typeface="Calibri" panose="020F0502020204030204" charset="0"/>
                <a:ea typeface="宋体" panose="02010600030101010101" pitchFamily="2" charset="-122"/>
              </a:rPr>
              <a:t>    3、4句的诗意：两岸的青山相互对峙</a:t>
            </a:r>
            <a:r>
              <a:rPr lang="zh-CN" altLang="en-US" sz="3200" b="1" dirty="0">
                <a:solidFill>
                  <a:srgbClr val="6600CC"/>
                </a:solidFill>
                <a:latin typeface="Calibri" panose="020F0502020204030204" charset="0"/>
                <a:ea typeface="宋体" panose="02010600030101010101" pitchFamily="2" charset="-122"/>
              </a:rPr>
              <a:t>，</a:t>
            </a:r>
            <a:r>
              <a:rPr lang="zh-CN" altLang="zh-CN" sz="3200" b="1" dirty="0">
                <a:solidFill>
                  <a:srgbClr val="6600CC"/>
                </a:solidFill>
                <a:latin typeface="Calibri" panose="020F0502020204030204" charset="0"/>
                <a:ea typeface="宋体" panose="02010600030101010101" pitchFamily="2" charset="-122"/>
              </a:rPr>
              <a:t>一只小船从太阳升起的地方悠悠驶来。</a:t>
            </a:r>
            <a:endParaRPr lang="zh-CN" altLang="zh-CN" sz="3200" b="1" dirty="0">
              <a:solidFill>
                <a:schemeClr val="hlink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60417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20482" name="文本占位符 60418" descr="全诗4"/>
          <p:cNvPicPr>
            <a:picLocks noGrp="1" noRot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0483" name="矩形 60419"/>
          <p:cNvSpPr/>
          <p:nvPr/>
        </p:nvSpPr>
        <p:spPr>
          <a:xfrm>
            <a:off x="609600" y="2625725"/>
            <a:ext cx="3820160" cy="2529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lvl="0" indent="-34290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天门中断楚江开，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碧水东流至此回。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两岸青山相对出，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孤帆一片日边来。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矩形 60420"/>
          <p:cNvSpPr>
            <a:spLocks noRot="1"/>
          </p:cNvSpPr>
          <p:nvPr/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lvl="0" indent="-342900"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2" name="矩形 60421"/>
          <p:cNvSpPr/>
          <p:nvPr/>
        </p:nvSpPr>
        <p:spPr>
          <a:xfrm flipH="1">
            <a:off x="4511675" y="1709420"/>
            <a:ext cx="4632325" cy="44805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0">
              <a:spcBef>
                <a:spcPct val="0"/>
              </a:spcBef>
            </a:pP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高高的天门山中间断开成为东西两山，是被长江之水劈开的，碧绿的降水东流至此，回旋澎湃。两岸的青山相对耸立，忽隐忽现，一叶小舟正乘风破浪，从日边驶来。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3" name="矩形 60422"/>
          <p:cNvSpPr/>
          <p:nvPr/>
        </p:nvSpPr>
        <p:spPr>
          <a:xfrm>
            <a:off x="5522595" y="113665"/>
            <a:ext cx="2087880" cy="159575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B2B2B2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翻译</a:t>
            </a:r>
            <a:endParaRPr lang="zh-CN" altLang="en-US" sz="3600">
              <a:ln w="12700" cap="flat" cmpd="sng">
                <a:solidFill>
                  <a:srgbClr val="B2B2B2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60422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0422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60422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422">
                                            <p:txEl>
                                              <p:charRg st="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725488"/>
            <a:ext cx="8305800" cy="5138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4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7164388" y="765175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青山</a:t>
            </a:r>
            <a:endParaRPr lang="zh-CN" altLang="en-US" sz="36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5003800" y="5300663"/>
            <a:ext cx="19446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碧水</a:t>
            </a:r>
            <a:endParaRPr lang="zh-CN" altLang="en-US" sz="4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4859338" y="2781300"/>
            <a:ext cx="17287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孤帆</a:t>
            </a:r>
            <a:endParaRPr lang="zh-CN" altLang="en-US" sz="4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5435600" y="476250"/>
            <a:ext cx="1296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红日</a:t>
            </a:r>
            <a:endParaRPr lang="zh-CN" altLang="en-US" sz="40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流程图: 资料带 16387"/>
          <p:cNvSpPr/>
          <p:nvPr/>
        </p:nvSpPr>
        <p:spPr>
          <a:xfrm>
            <a:off x="1331913" y="188913"/>
            <a:ext cx="1871662" cy="1270000"/>
          </a:xfrm>
          <a:prstGeom prst="flowChartPunchedTape">
            <a:avLst/>
          </a:prstGeom>
          <a:solidFill>
            <a:schemeClr val="accent1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TopRight">
              <a:rot lat="0" lon="0" rev="0"/>
            </a:camera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p>
            <a:pPr lvl="0" algn="ctr">
              <a:buClr>
                <a:srgbClr val="000000"/>
              </a:buClr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charset="0"/>
                <a:ea typeface="华文行楷" pitchFamily="2" charset="-122"/>
              </a:rPr>
              <a:t>试一试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charset="0"/>
              <a:ea typeface="华文行楷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914400" y="6019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solidFill>
                <a:schemeClr val="accent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1258888" y="2636838"/>
            <a:ext cx="5618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dirty="0">
                <a:solidFill>
                  <a:srgbClr val="FF6600"/>
                </a:solidFill>
                <a:latin typeface="Tahoma" panose="020B0604030504040204" pitchFamily="34" charset="0"/>
                <a:ea typeface="华文行楷" pitchFamily="2" charset="-122"/>
              </a:rPr>
              <a:t>小组合作，大胆秀自己：</a:t>
            </a:r>
            <a:endParaRPr lang="zh-CN" altLang="en-US" sz="3600" dirty="0">
              <a:solidFill>
                <a:srgbClr val="FF6600"/>
              </a:solidFill>
              <a:latin typeface="Tahoma" panose="020B0604030504040204" pitchFamily="34" charset="0"/>
              <a:ea typeface="华文行楷" pitchFamily="2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900113" y="3716338"/>
            <a:ext cx="7343775" cy="1801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dirty="0">
                <a:solidFill>
                  <a:srgbClr val="9900CC"/>
                </a:solidFill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US" sz="2800" dirty="0">
                <a:solidFill>
                  <a:srgbClr val="9900CC"/>
                </a:solidFill>
                <a:latin typeface="隶书" pitchFamily="49" charset="-122"/>
                <a:ea typeface="隶书" pitchFamily="49" charset="-122"/>
              </a:rPr>
              <a:t>韵律读。（双手配合）</a:t>
            </a:r>
            <a:endParaRPr lang="zh-CN" altLang="en-US" sz="2800" dirty="0">
              <a:solidFill>
                <a:srgbClr val="9900CC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dirty="0">
                <a:solidFill>
                  <a:srgbClr val="9900CC"/>
                </a:solidFill>
                <a:latin typeface="隶书" pitchFamily="49" charset="-122"/>
                <a:ea typeface="隶书" pitchFamily="49" charset="-122"/>
              </a:rPr>
              <a:t>2.</a:t>
            </a:r>
            <a:r>
              <a:rPr lang="zh-CN" altLang="en-US" sz="2800" dirty="0">
                <a:solidFill>
                  <a:srgbClr val="9900CC"/>
                </a:solidFill>
                <a:latin typeface="隶书" pitchFamily="49" charset="-122"/>
                <a:ea typeface="隶书" pitchFamily="49" charset="-122"/>
              </a:rPr>
              <a:t>美   读。（有感情地读，注意停顿和重音） </a:t>
            </a:r>
            <a:endParaRPr lang="zh-CN" altLang="en-US" sz="2800" dirty="0">
              <a:solidFill>
                <a:srgbClr val="9900CC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dirty="0">
                <a:solidFill>
                  <a:srgbClr val="9900CC"/>
                </a:solidFill>
                <a:latin typeface="隶书" pitchFamily="49" charset="-122"/>
                <a:ea typeface="隶书" pitchFamily="49" charset="-122"/>
              </a:rPr>
              <a:t>3.</a:t>
            </a:r>
            <a:r>
              <a:rPr lang="zh-CN" altLang="en-US" sz="2800" dirty="0">
                <a:solidFill>
                  <a:srgbClr val="9900CC"/>
                </a:solidFill>
                <a:latin typeface="隶书" pitchFamily="49" charset="-122"/>
                <a:ea typeface="隶书" pitchFamily="49" charset="-122"/>
              </a:rPr>
              <a:t>吟   唱。（用自己熟悉的歌谱来唱）</a:t>
            </a:r>
            <a:endParaRPr lang="zh-CN" altLang="en-US" sz="2800" dirty="0">
              <a:solidFill>
                <a:srgbClr val="9900CC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6393" name="图片 16392" descr="sun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025" y="476250"/>
            <a:ext cx="19050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39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39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39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39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charRg st="13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2">
                                            <p:txEl>
                                              <p:charRg st="13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92">
                                            <p:txEl>
                                              <p:charRg st="13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92">
                                            <p:txEl>
                                              <p:charRg st="13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92">
                                            <p:txEl>
                                              <p:charRg st="13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charRg st="3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392">
                                            <p:txEl>
                                              <p:charRg st="3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392">
                                            <p:txEl>
                                              <p:charRg st="3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392">
                                            <p:txEl>
                                              <p:charRg st="3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392">
                                            <p:txEl>
                                              <p:charRg st="3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6390" grpId="0"/>
      <p:bldP spid="1639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7" name="前凸弯带形 18436"/>
          <p:cNvSpPr/>
          <p:nvPr/>
        </p:nvSpPr>
        <p:spPr>
          <a:xfrm>
            <a:off x="304800" y="381000"/>
            <a:ext cx="1676400" cy="838200"/>
          </a:xfrm>
          <a:prstGeom prst="ellipseRibbon">
            <a:avLst>
              <a:gd name="adj1" fmla="val 25000"/>
              <a:gd name="adj2" fmla="val 50000"/>
              <a:gd name="adj3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r>
              <a:rPr lang="zh-CN" altLang="en-US" sz="2000" b="1" u="sng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背一背</a:t>
            </a:r>
            <a:endParaRPr lang="zh-CN" altLang="en-US" sz="2000" b="1" u="sng">
              <a:solidFill>
                <a:srgbClr val="FF33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8438" name="云形标注 18437"/>
          <p:cNvSpPr/>
          <p:nvPr/>
        </p:nvSpPr>
        <p:spPr>
          <a:xfrm rot="-10800000">
            <a:off x="250825" y="4941888"/>
            <a:ext cx="5410200" cy="1609725"/>
          </a:xfrm>
          <a:prstGeom prst="cloudCallout">
            <a:avLst>
              <a:gd name="adj1" fmla="val -43750"/>
              <a:gd name="adj2" fmla="val 8047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rot="10800000"/>
          <a:p>
            <a:pPr lvl="0" algn="ctr">
              <a:buClr>
                <a:srgbClr val="000000"/>
              </a:buClr>
            </a:pPr>
            <a:endParaRPr u="sng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593725" y="5292725"/>
            <a:ext cx="4654550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u="sng" dirty="0">
                <a:solidFill>
                  <a:srgbClr val="FF0066"/>
                </a:solidFill>
                <a:latin typeface="华文琥珀" pitchFamily="2" charset="-122"/>
                <a:ea typeface="华文琥珀" pitchFamily="2" charset="-122"/>
              </a:rPr>
              <a:t>你能根据所给图的提示，</a:t>
            </a:r>
            <a:endParaRPr lang="zh-CN" altLang="en-US" sz="3200" u="sng" dirty="0">
              <a:solidFill>
                <a:srgbClr val="FF0066"/>
              </a:solidFill>
              <a:latin typeface="华文琥珀" pitchFamily="2" charset="-122"/>
              <a:ea typeface="华文琥珀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u="sng" dirty="0">
                <a:solidFill>
                  <a:srgbClr val="FF0066"/>
                </a:solidFill>
                <a:latin typeface="华文琥珀" pitchFamily="2" charset="-122"/>
                <a:ea typeface="华文琥珀" pitchFamily="2" charset="-122"/>
              </a:rPr>
              <a:t>准确背出诗文内容吗</a:t>
            </a:r>
            <a:r>
              <a:rPr lang="en-US" altLang="zh-CN" sz="3200" u="sng">
                <a:solidFill>
                  <a:srgbClr val="FF0066"/>
                </a:solidFill>
                <a:latin typeface="华文琥珀" pitchFamily="2" charset="-122"/>
                <a:ea typeface="华文琥珀" pitchFamily="2" charset="-122"/>
              </a:rPr>
              <a:t>?</a:t>
            </a:r>
            <a:endParaRPr lang="en-US" altLang="zh-CN" sz="3200" u="sng">
              <a:solidFill>
                <a:srgbClr val="FF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18440" name="图片 18439" descr="small_wa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124075" cy="371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文本框 18440"/>
          <p:cNvSpPr txBox="1"/>
          <p:nvPr/>
        </p:nvSpPr>
        <p:spPr>
          <a:xfrm>
            <a:off x="0" y="3860800"/>
            <a:ext cx="20510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solidFill>
                  <a:srgbClr val="FF33CC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天门中断楚江开</a:t>
            </a:r>
            <a:endParaRPr lang="zh-CN" altLang="en-US" sz="2000" dirty="0">
              <a:solidFill>
                <a:srgbClr val="FF33CC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18442" name="图片 18441" descr="0T950140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0"/>
            <a:ext cx="2339975" cy="371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3" name="文本框 18442"/>
          <p:cNvSpPr txBox="1"/>
          <p:nvPr/>
        </p:nvSpPr>
        <p:spPr>
          <a:xfrm>
            <a:off x="2195513" y="3860800"/>
            <a:ext cx="25193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solidFill>
                  <a:srgbClr val="FF33CC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碧水东流至此回</a:t>
            </a:r>
            <a:endParaRPr lang="zh-CN" altLang="en-US" sz="2000" dirty="0">
              <a:solidFill>
                <a:srgbClr val="FF33CC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pic>
        <p:nvPicPr>
          <p:cNvPr id="18444" name="图片 18443" descr="2007241533318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538" y="0"/>
            <a:ext cx="2374900" cy="3716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5" name="图片 18444" descr="2004628155206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025" y="0"/>
            <a:ext cx="2339975" cy="371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6" name="文本框 18445"/>
          <p:cNvSpPr txBox="1"/>
          <p:nvPr/>
        </p:nvSpPr>
        <p:spPr>
          <a:xfrm>
            <a:off x="4716463" y="3860800"/>
            <a:ext cx="24479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solidFill>
                  <a:srgbClr val="FF33CC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两岸青山相对出</a:t>
            </a:r>
            <a:endParaRPr lang="zh-CN" altLang="en-US" sz="2000" dirty="0">
              <a:solidFill>
                <a:srgbClr val="FF33CC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8447" name="文本框 18446"/>
          <p:cNvSpPr txBox="1"/>
          <p:nvPr/>
        </p:nvSpPr>
        <p:spPr>
          <a:xfrm>
            <a:off x="6948488" y="3860800"/>
            <a:ext cx="20161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solidFill>
                  <a:srgbClr val="FF33CC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孤帆一片日边来</a:t>
            </a:r>
            <a:endParaRPr lang="zh-CN" altLang="en-US" sz="2000" dirty="0">
              <a:solidFill>
                <a:srgbClr val="FF33CC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 animBg="1"/>
      <p:bldP spid="18439" grpId="0"/>
      <p:bldP spid="18441" grpId="0"/>
      <p:bldP spid="18443" grpId="0"/>
      <p:bldP spid="18446" grpId="0"/>
      <p:bldP spid="1844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12289"/>
          <p:cNvGrpSpPr/>
          <p:nvPr/>
        </p:nvGrpSpPr>
        <p:grpSpPr>
          <a:xfrm>
            <a:off x="6011863" y="0"/>
            <a:ext cx="3132137" cy="6858000"/>
            <a:chOff x="0" y="0"/>
            <a:chExt cx="1973" cy="4320"/>
          </a:xfrm>
        </p:grpSpPr>
        <p:pic>
          <p:nvPicPr>
            <p:cNvPr id="12291" name="图片 12290" descr="20099162138217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9" y="1979"/>
              <a:ext cx="1574" cy="23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矩形 12291"/>
            <p:cNvSpPr/>
            <p:nvPr/>
          </p:nvSpPr>
          <p:spPr>
            <a:xfrm rot="4646925">
              <a:off x="-968" y="968"/>
              <a:ext cx="2432" cy="496"/>
            </a:xfrm>
            <a:prstGeom prst="rect">
              <a:avLst/>
            </a:prstGeom>
          </p:spPr>
          <p:txBody>
            <a:bodyPr vert="eaVert"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200">
                  <a:ln w="12700" cap="flat" cmpd="sng">
                    <a:solidFill>
                      <a:srgbClr val="3333CC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B2B2B2">
                      <a:alpha val="50000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华文行楷" charset="0"/>
                  <a:ea typeface="华文行楷" charset="0"/>
                </a:rPr>
                <a:t>总结一下吧！</a:t>
              </a:r>
              <a:endParaRPr lang="zh-CN" altLang="en-US" sz="32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endParaRPr>
            </a:p>
          </p:txBody>
        </p:sp>
      </p:grpSp>
      <p:sp>
        <p:nvSpPr>
          <p:cNvPr id="12293" name="文本框 12292"/>
          <p:cNvSpPr txBox="1"/>
          <p:nvPr/>
        </p:nvSpPr>
        <p:spPr>
          <a:xfrm>
            <a:off x="0" y="2492375"/>
            <a:ext cx="5940425" cy="2834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望天门山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描绘的是巍峨险峻的天门山和汹涌浩荡的长江，气势十分雄伟，充分展现了诗人那开阔的胸襟和热情豪放的性格。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2800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6146" name="图片 128002" descr="全诗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128003"/>
          <p:cNvSpPr txBox="1"/>
          <p:nvPr/>
        </p:nvSpPr>
        <p:spPr>
          <a:xfrm>
            <a:off x="808038" y="2641600"/>
            <a:ext cx="5086350" cy="30194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天门中</a:t>
            </a:r>
            <a:r>
              <a:rPr lang="zh-CN" altLang="en-US" sz="4800" b="1" dirty="0">
                <a:solidFill>
                  <a:schemeClr val="tx2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断楚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江开，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碧水东流至此回。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4800" b="1" dirty="0">
                <a:solidFill>
                  <a:schemeClr val="tx2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两岸青山相对出，</a:t>
            </a:r>
            <a:endParaRPr lang="zh-CN" altLang="en-US" sz="4800" b="1" dirty="0">
              <a:solidFill>
                <a:schemeClr val="tx2">
                  <a:lumMod val="95000"/>
                  <a:lumOff val="5000"/>
                </a:schemeClr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4800" b="1" dirty="0">
                <a:solidFill>
                  <a:schemeClr val="tx2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孤帆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一片日边来。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25" name="图片 133124" descr="W0200707133678208004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26" name="文本框 133125"/>
          <p:cNvSpPr txBox="1"/>
          <p:nvPr/>
        </p:nvSpPr>
        <p:spPr>
          <a:xfrm>
            <a:off x="1692275" y="549275"/>
            <a:ext cx="72009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日照香炉生紫烟</a:t>
            </a:r>
            <a:r>
              <a:rPr lang="en-US" altLang="zh-CN" sz="3600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, </a:t>
            </a:r>
            <a:r>
              <a:rPr lang="zh-CN" altLang="en-US" sz="3600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遥看瀑布挂前川。</a:t>
            </a:r>
            <a:endParaRPr lang="zh-CN" altLang="en-US" sz="3600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 lvl="0"/>
            <a:r>
              <a:rPr lang="zh-CN" altLang="en-US" sz="3600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飞流直下三千尺</a:t>
            </a:r>
            <a:r>
              <a:rPr lang="en-US" altLang="zh-CN" sz="3600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, </a:t>
            </a:r>
            <a:r>
              <a:rPr lang="zh-CN" altLang="en-US" sz="3600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疑是银河落九天。</a:t>
            </a:r>
            <a:endParaRPr lang="zh-CN" altLang="en-US" sz="3600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3127" name="文本框 133126"/>
          <p:cNvSpPr txBox="1"/>
          <p:nvPr/>
        </p:nvSpPr>
        <p:spPr>
          <a:xfrm>
            <a:off x="323850" y="0"/>
            <a:ext cx="671513" cy="29527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望庐山瀑布</a:t>
            </a:r>
            <a:endParaRPr lang="zh-CN" altLang="en-US" sz="3200" dirty="0">
              <a:solidFill>
                <a:schemeClr val="folHlink"/>
              </a:solidFill>
              <a:latin typeface="Comic Sans MS" panose="030F0702030302020204" pitchFamily="66" charset="0"/>
              <a:ea typeface="隶书" pitchFamily="49" charset="-122"/>
            </a:endParaRPr>
          </a:p>
        </p:txBody>
      </p:sp>
      <p:sp>
        <p:nvSpPr>
          <p:cNvPr id="133128" name="文本框 133127"/>
          <p:cNvSpPr txBox="1"/>
          <p:nvPr/>
        </p:nvSpPr>
        <p:spPr>
          <a:xfrm>
            <a:off x="971550" y="1052513"/>
            <a:ext cx="611188" cy="1368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—</a:t>
            </a:r>
            <a:r>
              <a:rPr lang="zh-CN" altLang="en-US" sz="2800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李 白</a:t>
            </a:r>
            <a:endParaRPr lang="zh-CN" altLang="en-US" sz="2800" dirty="0">
              <a:solidFill>
                <a:srgbClr val="9900CC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6" grpId="0"/>
      <p:bldP spid="133127" grpId="0"/>
      <p:bldP spid="13312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4149" name="图片 134148" descr="12500567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150" name="文本框 134149"/>
          <p:cNvSpPr txBox="1"/>
          <p:nvPr/>
        </p:nvSpPr>
        <p:spPr>
          <a:xfrm>
            <a:off x="684213" y="2133600"/>
            <a:ext cx="29511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赠汪伦</a:t>
            </a:r>
            <a:endParaRPr lang="zh-CN" altLang="en-US" sz="3200" dirty="0">
              <a:solidFill>
                <a:srgbClr val="9900CC"/>
              </a:solidFill>
              <a:latin typeface="华文行楷" pitchFamily="2" charset="-122"/>
              <a:ea typeface="华文行楷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9900CC"/>
                </a:solidFill>
                <a:latin typeface="华文行楷" pitchFamily="2" charset="-122"/>
                <a:ea typeface="华文行楷" pitchFamily="2" charset="-122"/>
              </a:rPr>
              <a:t>               李白</a:t>
            </a:r>
            <a:endParaRPr lang="zh-CN" altLang="en-US" sz="3200" dirty="0">
              <a:solidFill>
                <a:srgbClr val="9900CC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34151" name="文本框 134150"/>
          <p:cNvSpPr txBox="1"/>
          <p:nvPr/>
        </p:nvSpPr>
        <p:spPr>
          <a:xfrm>
            <a:off x="250825" y="3644900"/>
            <a:ext cx="424815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李 白 乘 舟 将 欲 行， </a:t>
            </a:r>
            <a:endParaRPr lang="zh-CN" altLang="en-US" sz="2800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 lvl="0"/>
            <a:r>
              <a:rPr lang="zh-CN" altLang="en-US" sz="2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忽 闻 岸 上 踏 歌 声。</a:t>
            </a:r>
            <a:endParaRPr lang="zh-CN" altLang="en-US" sz="2800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 lvl="0"/>
            <a:r>
              <a:rPr lang="zh-CN" altLang="en-US" sz="2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桃 花 潭 水 深 千 尺， </a:t>
            </a:r>
            <a:br>
              <a:rPr lang="zh-CN" altLang="en-US" sz="2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不 及 汪 伦 送 我 情。</a:t>
            </a:r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0" grpId="0"/>
      <p:bldP spid="13415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1436_bi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5738"/>
            <a:ext cx="9144000" cy="6672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3314" descr="d1-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4075" y="476250"/>
            <a:ext cx="1524000" cy="162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d1-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6988" y="0"/>
            <a:ext cx="1524000" cy="16287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7" name="组合 13316"/>
          <p:cNvGrpSpPr>
            <a:grpSpLocks noChangeAspect="1"/>
          </p:cNvGrpSpPr>
          <p:nvPr/>
        </p:nvGrpSpPr>
        <p:grpSpPr>
          <a:xfrm>
            <a:off x="5292725" y="620713"/>
            <a:ext cx="2998788" cy="2879725"/>
            <a:chOff x="0" y="0"/>
            <a:chExt cx="1889" cy="1814"/>
          </a:xfrm>
        </p:grpSpPr>
        <p:pic>
          <p:nvPicPr>
            <p:cNvPr id="13318" name="图片 13317" descr="d1-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0" y="0"/>
              <a:ext cx="1045" cy="11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9" name="图片 13318" descr="d1-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V="1">
              <a:off x="998" y="862"/>
              <a:ext cx="891" cy="95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320" name="文本框 13319"/>
          <p:cNvSpPr txBox="1"/>
          <p:nvPr/>
        </p:nvSpPr>
        <p:spPr>
          <a:xfrm>
            <a:off x="0" y="1989138"/>
            <a:ext cx="9144000" cy="268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                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山行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    杜牧：（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803-852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）字牧之，晚唐诗人。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远上寒山石径斜，白云生处有人家。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停车坐爱枫林晚，霜叶红于二月花。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21" name="图片 13320" descr="120(0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56796">
            <a:off x="0" y="0"/>
            <a:ext cx="1828800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0" y="765175"/>
            <a:ext cx="8243888" cy="1279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词、句解析：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远上寒山石径斜，白云生处有人家。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0" y="2349500"/>
            <a:ext cx="91440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远：</a:t>
            </a:r>
            <a:r>
              <a:rPr lang="zh-CN" altLang="en-US" sz="280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指山路长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。寒：既写出深秋季节的特点又写出诗人的感受。远：</a:t>
            </a:r>
            <a:r>
              <a:rPr lang="zh-CN" altLang="en-US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延伸的远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。石径：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石头铺成的小路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。白云生处：</a:t>
            </a:r>
            <a:r>
              <a:rPr lang="zh-CN" altLang="en-US" sz="2800">
                <a:solidFill>
                  <a:srgbClr val="00CC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指山的高处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0" y="4292600"/>
            <a:ext cx="91440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0" y="3789363"/>
            <a:ext cx="91440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深秋季节，一条用石头铺成的弯曲小路盘曲而上，有山脚下伸向远处高高的山头，在那白云缭绕的地方隐约可以看见有人居住的房屋。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0autumn_EA55132s_300x300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0" y="-6985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0" y="765175"/>
            <a:ext cx="91440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停车坐爱枫林晚，霜叶红于二月花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0" y="1628775"/>
            <a:ext cx="8532813" cy="115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坐：</a:t>
            </a:r>
            <a:r>
              <a:rPr lang="zh-CN" altLang="en-US" sz="2800" b="1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 爱：</a:t>
            </a:r>
            <a:r>
              <a:rPr lang="zh-CN" altLang="en-US" sz="2800" b="1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喜爱、留恋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红于：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红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0" y="2997200"/>
            <a:ext cx="8675688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停下车来是因为喜爱这深秋的枫林美景，被秋霜打过的枫叶，比二月盛开的鲜花还要红。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71438" y="4113213"/>
            <a:ext cx="860425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枫叶本是深秋季节的景物、衰老的东西，诗人却赞美它比二月的花还要红，使人感到枫叶的生命力强，晚秋的景色也同样充满活力。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20081122011561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565400"/>
            <a:ext cx="2232025" cy="379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2484438" y="1052513"/>
            <a:ext cx="5688012" cy="201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山行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描绘了深秋时山中的美景，表达了诗人对深秋枫林美景的喜爱之情。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/>
          <p:nvPr>
            <p:ph type="title"/>
          </p:nvPr>
        </p:nvSpPr>
        <p:spPr/>
        <p:txBody>
          <a:bodyPr anchor="ctr"/>
          <a:p>
            <a:r>
              <a:rPr lang="zh-CN" altLang="en-US"/>
              <a:t> 结语</a:t>
            </a:r>
            <a:endParaRPr lang="zh-CN" altLang="en-US"/>
          </a:p>
        </p:txBody>
      </p:sp>
      <p:sp>
        <p:nvSpPr>
          <p:cNvPr id="13315" name="文本占位符 13314"/>
          <p:cNvSpPr/>
          <p:nvPr>
            <p:ph type="body" idx="1"/>
          </p:nvPr>
        </p:nvSpPr>
        <p:spPr/>
        <p:txBody>
          <a:bodyPr/>
          <a:p>
            <a:r>
              <a:rPr lang="zh-CN" altLang="en-US"/>
              <a:t>古诗是我国文化宝库里的一多奇葩，而李白只是其中一颗璀璨的明星，还有很多诗人和他们的诗歌也很有名，千古流传，等着你们去欣赏，去诵读。</a:t>
            </a:r>
            <a:endParaRPr lang="zh-CN" altLang="en-US"/>
          </a:p>
        </p:txBody>
      </p:sp>
    </p:spTree>
  </p:cSld>
  <p:clrMapOvr>
    <a:masterClrMapping/>
  </p:clrMapOvr>
  <p:transition>
    <p:blinds dir="vert"/>
    <p:sndAc>
      <p:stSnd>
        <p:snd r:embed="rId1" name="camera.wav"/>
      </p:stSnd>
    </p:sndAc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3" name="内容占位符 51202"/>
          <p:cNvSpPr>
            <a:spLocks noGrp="1" noRot="1"/>
          </p:cNvSpPr>
          <p:nvPr>
            <p:ph idx="1"/>
          </p:nvPr>
        </p:nvSpPr>
        <p:spPr/>
        <p:txBody>
          <a:bodyPr anchor="t"/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无边落木萧萧下，不尽长江滚滚来。</a:t>
            </a:r>
            <a:r>
              <a:rPr lang="en-US" altLang="zh-CN" sz="2800" dirty="0">
                <a:solidFill>
                  <a:schemeClr val="hlink"/>
                </a:solidFill>
              </a:rPr>
              <a:t>——</a:t>
            </a: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（唐）杜甫</a:t>
            </a:r>
            <a:endParaRPr lang="zh-CN" altLang="en-US" sz="2800" dirty="0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滚滚长江东逝水，浪花淘尽英雄。</a:t>
            </a:r>
            <a:r>
              <a:rPr lang="en-US" altLang="zh-CN" sz="2800" dirty="0">
                <a:solidFill>
                  <a:schemeClr val="hlink"/>
                </a:solidFill>
              </a:rPr>
              <a:t>——</a:t>
            </a: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（明）杨慎</a:t>
            </a:r>
            <a:endParaRPr lang="zh-CN" altLang="en-US" sz="2800" dirty="0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大江东去，浪淘尽，千古风流人物。</a:t>
            </a:r>
            <a:r>
              <a:rPr lang="en-US" altLang="zh-CN" sz="2800" dirty="0">
                <a:solidFill>
                  <a:schemeClr val="hlink"/>
                </a:solidFill>
              </a:rPr>
              <a:t>——</a:t>
            </a: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（宋）苏轼</a:t>
            </a:r>
            <a:endParaRPr lang="zh-CN" altLang="en-US" sz="2800" dirty="0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欲寄两行迎尔泪，长江不肯向西流。</a:t>
            </a:r>
            <a:r>
              <a:rPr lang="en-US" altLang="zh-CN" sz="2800" dirty="0">
                <a:solidFill>
                  <a:schemeClr val="hlink"/>
                </a:solidFill>
              </a:rPr>
              <a:t>——</a:t>
            </a: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（唐）白居易</a:t>
            </a:r>
            <a:endParaRPr lang="zh-CN" altLang="en-US" sz="2800" dirty="0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千古兴亡多少事？悠悠！不尽长江滚滚流。</a:t>
            </a:r>
            <a:r>
              <a:rPr lang="en-US" altLang="zh-CN" sz="2800" dirty="0">
                <a:solidFill>
                  <a:schemeClr val="hlink"/>
                </a:solidFill>
              </a:rPr>
              <a:t>——</a:t>
            </a: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（宋）辛弃疾</a:t>
            </a:r>
            <a:endParaRPr lang="zh-CN" altLang="en-US" sz="2800" dirty="0">
              <a:solidFill>
                <a:schemeClr val="hlink"/>
              </a:solidFill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惟有长江水，无语东流。</a:t>
            </a:r>
            <a:r>
              <a:rPr lang="en-US" altLang="zh-CN" sz="2800" dirty="0">
                <a:solidFill>
                  <a:schemeClr val="hlink"/>
                </a:solidFill>
              </a:rPr>
              <a:t>——</a:t>
            </a:r>
            <a:r>
              <a:rPr lang="zh-CN" altLang="en-US" sz="2800" dirty="0">
                <a:solidFill>
                  <a:schemeClr val="hlink"/>
                </a:solidFill>
                <a:ea typeface="宋体" panose="02010600030101010101" pitchFamily="2" charset="-122"/>
              </a:rPr>
              <a:t>（宋）柳永</a:t>
            </a:r>
            <a:endParaRPr lang="zh-CN" altLang="en-US" sz="2800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22530" name="矩形 51203"/>
          <p:cNvSpPr/>
          <p:nvPr/>
        </p:nvSpPr>
        <p:spPr>
          <a:xfrm>
            <a:off x="2411413" y="476250"/>
            <a:ext cx="4032250" cy="67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有关长江的名句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51203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1203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1203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2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4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51203">
                                            <p:txEl>
                                              <p:charRg st="47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1203">
                                            <p:txEl>
                                              <p:charRg st="4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1203">
                                            <p:txEl>
                                              <p:charRg st="4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4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4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51203">
                                            <p:txEl>
                                              <p:charRg st="71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51203">
                                            <p:txEl>
                                              <p:charRg st="7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51203">
                                            <p:txEl>
                                              <p:charRg st="7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7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51203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1203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1203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96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2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51203">
                                            <p:txEl>
                                              <p:charRg st="124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1203">
                                            <p:txEl>
                                              <p:charRg st="12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51203">
                                            <p:txEl>
                                              <p:charRg st="12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2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24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121" name="对象 141313"/>
          <p:cNvGraphicFramePr/>
          <p:nvPr/>
        </p:nvGraphicFramePr>
        <p:xfrm>
          <a:off x="1981200" y="1828800"/>
          <a:ext cx="1330325" cy="169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3467100" imgH="4406900" progId="Photoshop.Image.8">
                  <p:embed/>
                </p:oleObj>
              </mc:Choice>
              <mc:Fallback>
                <p:oleObj name="" r:id="rId1" imgW="3467100" imgH="4406900" progId="Photoshop.Image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981200" y="1828800"/>
                        <a:ext cx="1330325" cy="16906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2" name="对象 141314"/>
          <p:cNvGraphicFramePr/>
          <p:nvPr/>
        </p:nvGraphicFramePr>
        <p:xfrm>
          <a:off x="3886200" y="1905000"/>
          <a:ext cx="1563688" cy="162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3784600" imgH="3924300" progId="Photoshop.Image.8">
                  <p:embed/>
                </p:oleObj>
              </mc:Choice>
              <mc:Fallback>
                <p:oleObj name="" r:id="rId3" imgW="3784600" imgH="3924300" progId="Photoshop.Image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886200" y="1905000"/>
                        <a:ext cx="1563688" cy="1622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矩形 141315"/>
          <p:cNvSpPr/>
          <p:nvPr/>
        </p:nvSpPr>
        <p:spPr>
          <a:xfrm>
            <a:off x="4443413" y="33004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4" name="图片 141316" descr="C:/Users/Administrator/Desktop/http:/www.zdic.net/pic/zy/jgw/5C71.gif"/>
          <p:cNvPicPr>
            <a:picLocks noChangeAspect="1"/>
          </p:cNvPicPr>
          <p:nvPr/>
        </p:nvPicPr>
        <p:blipFill>
          <a:blip r:embed="rId5" r:link="rId6"/>
          <a:srcRect l="9827" t="9827" r="6047" b="6047"/>
          <a:stretch>
            <a:fillRect/>
          </a:stretch>
        </p:blipFill>
        <p:spPr>
          <a:xfrm>
            <a:off x="6096000" y="1905000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1318" name="文本框 141317"/>
          <p:cNvSpPr txBox="1"/>
          <p:nvPr/>
        </p:nvSpPr>
        <p:spPr>
          <a:xfrm>
            <a:off x="990600" y="4495800"/>
            <a:ext cx="7499350" cy="854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20000"/>
              </a:spcBef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崔巍天门山，江水绕其下。 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王安石 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6" name="矩形 20485"/>
          <p:cNvSpPr/>
          <p:nvPr/>
        </p:nvSpPr>
        <p:spPr>
          <a:xfrm>
            <a:off x="1692275" y="1125538"/>
            <a:ext cx="24796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000" b="1" dirty="0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天门山</a:t>
            </a:r>
            <a:endParaRPr lang="zh-CN" altLang="en-US" sz="6000" b="1" dirty="0">
              <a:solidFill>
                <a:srgbClr val="0000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6011863" y="1125538"/>
            <a:ext cx="171450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000" b="1" dirty="0">
                <a:solidFill>
                  <a:srgbClr val="FF33CC"/>
                </a:solidFill>
                <a:latin typeface="Times New Roman" panose="02020603050405020304" charset="0"/>
                <a:ea typeface="楷体_GB2312" pitchFamily="49" charset="-122"/>
              </a:rPr>
              <a:t>楚江</a:t>
            </a:r>
            <a:endParaRPr lang="zh-CN" altLang="en-US" sz="6000" b="1" dirty="0">
              <a:solidFill>
                <a:srgbClr val="FF33CC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pic>
        <p:nvPicPr>
          <p:cNvPr id="20489" name="图片 20488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2276475"/>
            <a:ext cx="3003550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20489" descr="ds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2276475"/>
            <a:ext cx="4214812" cy="338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内容占位符 160769"/>
          <p:cNvSpPr>
            <a:spLocks noGrp="1"/>
          </p:cNvSpPr>
          <p:nvPr>
            <p:ph idx="4294967295"/>
          </p:nvPr>
        </p:nvSpPr>
        <p:spPr>
          <a:xfrm>
            <a:off x="457200" y="274638"/>
            <a:ext cx="8229600" cy="5851525"/>
          </a:xfrm>
        </p:spPr>
        <p:txBody>
          <a:bodyPr anchor="t"/>
          <a:p>
            <a:pPr lvl="0" indent="-342900"/>
            <a:endParaRPr lang="en-US" altLang="zh-CN" dirty="0"/>
          </a:p>
          <a:p>
            <a:pPr lvl="0" indent="-342900"/>
            <a:endParaRPr lang="en-US" altLang="zh-CN" dirty="0"/>
          </a:p>
        </p:txBody>
      </p:sp>
      <p:sp>
        <p:nvSpPr>
          <p:cNvPr id="29698" name="矩形 160770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sz="4400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29699" name="组合 160771"/>
          <p:cNvGrpSpPr/>
          <p:nvPr/>
        </p:nvGrpSpPr>
        <p:grpSpPr>
          <a:xfrm>
            <a:off x="533400" y="1752600"/>
            <a:ext cx="5486400" cy="2938463"/>
            <a:chOff x="-3" y="381"/>
            <a:chExt cx="950" cy="774"/>
          </a:xfrm>
        </p:grpSpPr>
        <p:grpSp>
          <p:nvGrpSpPr>
            <p:cNvPr id="29700" name="组合 160772"/>
            <p:cNvGrpSpPr/>
            <p:nvPr/>
          </p:nvGrpSpPr>
          <p:grpSpPr>
            <a:xfrm>
              <a:off x="0" y="384"/>
              <a:ext cx="944" cy="768"/>
              <a:chOff x="0" y="384"/>
              <a:chExt cx="944" cy="768"/>
            </a:xfrm>
          </p:grpSpPr>
          <p:grpSp>
            <p:nvGrpSpPr>
              <p:cNvPr id="29701" name="组合 160773"/>
              <p:cNvGrpSpPr/>
              <p:nvPr/>
            </p:nvGrpSpPr>
            <p:grpSpPr>
              <a:xfrm>
                <a:off x="0" y="384"/>
                <a:ext cx="236" cy="384"/>
                <a:chOff x="0" y="384"/>
                <a:chExt cx="236" cy="384"/>
              </a:xfrm>
            </p:grpSpPr>
            <p:sp>
              <p:nvSpPr>
                <p:cNvPr id="29702" name="矩形 160774"/>
                <p:cNvSpPr/>
                <p:nvPr/>
              </p:nvSpPr>
              <p:spPr>
                <a:xfrm>
                  <a:off x="43" y="384"/>
                  <a:ext cx="15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lvl="0" indent="0" algn="just"/>
                  <a:r>
                    <a:rPr lang="en-US" altLang="zh-CN" sz="1000" dirty="0">
                      <a:latin typeface="Times New Roman" panose="02020603050405020304" charset="0"/>
                      <a:ea typeface="宋体" panose="02010600030101010101" pitchFamily="2" charset="-122"/>
                    </a:rPr>
                    <a:t> </a:t>
                  </a:r>
                  <a:endPara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  <a:p>
                  <a:pPr lvl="0" indent="0" algn="just" eaLnBrk="0" hangingPunct="0"/>
                  <a:endParaRPr lang="en-US" altLang="zh-CN" sz="24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03" name="矩形 160775"/>
                <p:cNvSpPr/>
                <p:nvPr/>
              </p:nvSpPr>
              <p:spPr>
                <a:xfrm>
                  <a:off x="0" y="384"/>
                  <a:ext cx="23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04" name="组合 160776"/>
              <p:cNvGrpSpPr/>
              <p:nvPr/>
            </p:nvGrpSpPr>
            <p:grpSpPr>
              <a:xfrm>
                <a:off x="236" y="384"/>
                <a:ext cx="236" cy="384"/>
                <a:chOff x="236" y="384"/>
                <a:chExt cx="236" cy="384"/>
              </a:xfrm>
            </p:grpSpPr>
            <p:sp>
              <p:nvSpPr>
                <p:cNvPr id="29705" name="矩形 160777"/>
                <p:cNvSpPr/>
                <p:nvPr/>
              </p:nvSpPr>
              <p:spPr>
                <a:xfrm>
                  <a:off x="279" y="384"/>
                  <a:ext cx="15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lvl="0" indent="0" algn="just"/>
                  <a:r>
                    <a:rPr lang="en-US" altLang="zh-CN" sz="1000" dirty="0">
                      <a:latin typeface="Times New Roman" panose="02020603050405020304" charset="0"/>
                      <a:ea typeface="宋体" panose="02010600030101010101" pitchFamily="2" charset="-122"/>
                    </a:rPr>
                    <a:t> </a:t>
                  </a:r>
                  <a:endPara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  <a:p>
                  <a:pPr lvl="0" indent="0" algn="just" eaLnBrk="0" hangingPunct="0"/>
                  <a:endParaRPr lang="en-US" altLang="zh-CN" sz="24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06" name="矩形 160778"/>
                <p:cNvSpPr/>
                <p:nvPr/>
              </p:nvSpPr>
              <p:spPr>
                <a:xfrm>
                  <a:off x="236" y="384"/>
                  <a:ext cx="23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07" name="组合 160779"/>
              <p:cNvGrpSpPr/>
              <p:nvPr/>
            </p:nvGrpSpPr>
            <p:grpSpPr>
              <a:xfrm>
                <a:off x="472" y="384"/>
                <a:ext cx="236" cy="384"/>
                <a:chOff x="472" y="384"/>
                <a:chExt cx="236" cy="384"/>
              </a:xfrm>
            </p:grpSpPr>
            <p:sp>
              <p:nvSpPr>
                <p:cNvPr id="29708" name="矩形 160780"/>
                <p:cNvSpPr/>
                <p:nvPr/>
              </p:nvSpPr>
              <p:spPr>
                <a:xfrm>
                  <a:off x="515" y="384"/>
                  <a:ext cx="15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lvl="0" indent="0" algn="just"/>
                  <a:r>
                    <a:rPr lang="en-US" altLang="zh-CN" sz="1000" dirty="0">
                      <a:latin typeface="Times New Roman" panose="02020603050405020304" charset="0"/>
                      <a:ea typeface="宋体" panose="02010600030101010101" pitchFamily="2" charset="-122"/>
                    </a:rPr>
                    <a:t> </a:t>
                  </a:r>
                  <a:endPara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  <a:p>
                  <a:pPr lvl="0" indent="0" algn="just" eaLnBrk="0" hangingPunct="0"/>
                  <a:endParaRPr lang="en-US" altLang="zh-CN" sz="24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09" name="矩形 160781"/>
                <p:cNvSpPr/>
                <p:nvPr/>
              </p:nvSpPr>
              <p:spPr>
                <a:xfrm>
                  <a:off x="472" y="384"/>
                  <a:ext cx="23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0" name="组合 160782"/>
              <p:cNvGrpSpPr/>
              <p:nvPr/>
            </p:nvGrpSpPr>
            <p:grpSpPr>
              <a:xfrm>
                <a:off x="708" y="384"/>
                <a:ext cx="236" cy="384"/>
                <a:chOff x="708" y="384"/>
                <a:chExt cx="236" cy="384"/>
              </a:xfrm>
            </p:grpSpPr>
            <p:sp>
              <p:nvSpPr>
                <p:cNvPr id="29711" name="矩形 160783"/>
                <p:cNvSpPr/>
                <p:nvPr/>
              </p:nvSpPr>
              <p:spPr>
                <a:xfrm>
                  <a:off x="751" y="384"/>
                  <a:ext cx="15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lvl="0" indent="0" algn="just"/>
                  <a:r>
                    <a:rPr lang="en-US" altLang="zh-CN" sz="1000" dirty="0">
                      <a:latin typeface="Times New Roman" panose="02020603050405020304" charset="0"/>
                      <a:ea typeface="宋体" panose="02010600030101010101" pitchFamily="2" charset="-122"/>
                    </a:rPr>
                    <a:t> </a:t>
                  </a:r>
                  <a:endPara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  <a:p>
                  <a:pPr lvl="0" indent="0" algn="just" eaLnBrk="0" hangingPunct="0"/>
                  <a:endParaRPr lang="en-US" altLang="zh-CN" sz="24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12" name="矩形 160784"/>
                <p:cNvSpPr/>
                <p:nvPr/>
              </p:nvSpPr>
              <p:spPr>
                <a:xfrm>
                  <a:off x="708" y="384"/>
                  <a:ext cx="23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3" name="组合 160785"/>
              <p:cNvGrpSpPr/>
              <p:nvPr/>
            </p:nvGrpSpPr>
            <p:grpSpPr>
              <a:xfrm>
                <a:off x="0" y="768"/>
                <a:ext cx="236" cy="384"/>
                <a:chOff x="0" y="768"/>
                <a:chExt cx="236" cy="384"/>
              </a:xfrm>
            </p:grpSpPr>
            <p:sp>
              <p:nvSpPr>
                <p:cNvPr id="29714" name="矩形 160786"/>
                <p:cNvSpPr/>
                <p:nvPr/>
              </p:nvSpPr>
              <p:spPr>
                <a:xfrm>
                  <a:off x="43" y="768"/>
                  <a:ext cx="15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lvl="0" indent="0" algn="just"/>
                  <a:r>
                    <a:rPr lang="en-US" altLang="zh-CN" sz="1000" dirty="0">
                      <a:latin typeface="Times New Roman" panose="02020603050405020304" charset="0"/>
                      <a:ea typeface="宋体" panose="02010600030101010101" pitchFamily="2" charset="-122"/>
                    </a:rPr>
                    <a:t> </a:t>
                  </a:r>
                  <a:endPara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  <a:p>
                  <a:pPr lvl="0" indent="0" algn="just" eaLnBrk="0" hangingPunct="0"/>
                  <a:endParaRPr lang="en-US" altLang="zh-CN" sz="24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15" name="矩形 160787"/>
                <p:cNvSpPr/>
                <p:nvPr/>
              </p:nvSpPr>
              <p:spPr>
                <a:xfrm>
                  <a:off x="0" y="768"/>
                  <a:ext cx="23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6" name="组合 160788"/>
              <p:cNvGrpSpPr/>
              <p:nvPr/>
            </p:nvGrpSpPr>
            <p:grpSpPr>
              <a:xfrm>
                <a:off x="236" y="768"/>
                <a:ext cx="236" cy="384"/>
                <a:chOff x="236" y="768"/>
                <a:chExt cx="236" cy="384"/>
              </a:xfrm>
            </p:grpSpPr>
            <p:sp>
              <p:nvSpPr>
                <p:cNvPr id="29717" name="矩形 160789"/>
                <p:cNvSpPr/>
                <p:nvPr/>
              </p:nvSpPr>
              <p:spPr>
                <a:xfrm>
                  <a:off x="279" y="768"/>
                  <a:ext cx="15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lvl="0" indent="0" algn="just"/>
                  <a:r>
                    <a:rPr lang="en-US" altLang="zh-CN" sz="1000" dirty="0">
                      <a:latin typeface="Times New Roman" panose="02020603050405020304" charset="0"/>
                      <a:ea typeface="宋体" panose="02010600030101010101" pitchFamily="2" charset="-122"/>
                    </a:rPr>
                    <a:t> </a:t>
                  </a:r>
                  <a:endPara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  <a:p>
                  <a:pPr lvl="0" indent="0" algn="just" eaLnBrk="0" hangingPunct="0"/>
                  <a:endParaRPr lang="en-US" altLang="zh-CN" sz="24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18" name="矩形 160790"/>
                <p:cNvSpPr/>
                <p:nvPr/>
              </p:nvSpPr>
              <p:spPr>
                <a:xfrm>
                  <a:off x="236" y="768"/>
                  <a:ext cx="23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19" name="组合 160791"/>
              <p:cNvGrpSpPr/>
              <p:nvPr/>
            </p:nvGrpSpPr>
            <p:grpSpPr>
              <a:xfrm>
                <a:off x="472" y="768"/>
                <a:ext cx="236" cy="384"/>
                <a:chOff x="472" y="768"/>
                <a:chExt cx="236" cy="384"/>
              </a:xfrm>
            </p:grpSpPr>
            <p:sp>
              <p:nvSpPr>
                <p:cNvPr id="29720" name="矩形 160792"/>
                <p:cNvSpPr/>
                <p:nvPr/>
              </p:nvSpPr>
              <p:spPr>
                <a:xfrm>
                  <a:off x="515" y="768"/>
                  <a:ext cx="15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lvl="0" indent="0" algn="just"/>
                  <a:r>
                    <a:rPr lang="en-US" altLang="zh-CN" sz="1000" dirty="0">
                      <a:latin typeface="Times New Roman" panose="02020603050405020304" charset="0"/>
                      <a:ea typeface="宋体" panose="02010600030101010101" pitchFamily="2" charset="-122"/>
                    </a:rPr>
                    <a:t> </a:t>
                  </a:r>
                  <a:endPara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  <a:p>
                  <a:pPr lvl="0" indent="0" algn="just" eaLnBrk="0" hangingPunct="0"/>
                  <a:endParaRPr lang="en-US" altLang="zh-CN" sz="24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21" name="矩形 160793"/>
                <p:cNvSpPr/>
                <p:nvPr/>
              </p:nvSpPr>
              <p:spPr>
                <a:xfrm>
                  <a:off x="472" y="768"/>
                  <a:ext cx="23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9722" name="组合 160794"/>
              <p:cNvGrpSpPr/>
              <p:nvPr/>
            </p:nvGrpSpPr>
            <p:grpSpPr>
              <a:xfrm>
                <a:off x="708" y="768"/>
                <a:ext cx="236" cy="384"/>
                <a:chOff x="708" y="768"/>
                <a:chExt cx="236" cy="384"/>
              </a:xfrm>
            </p:grpSpPr>
            <p:sp>
              <p:nvSpPr>
                <p:cNvPr id="29723" name="矩形 160795"/>
                <p:cNvSpPr/>
                <p:nvPr/>
              </p:nvSpPr>
              <p:spPr>
                <a:xfrm>
                  <a:off x="751" y="768"/>
                  <a:ext cx="150" cy="3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pPr lvl="0" indent="0" algn="just"/>
                  <a:r>
                    <a:rPr lang="en-US" altLang="zh-CN" sz="1000" dirty="0">
                      <a:latin typeface="Times New Roman" panose="02020603050405020304" charset="0"/>
                      <a:ea typeface="宋体" panose="02010600030101010101" pitchFamily="2" charset="-122"/>
                    </a:rPr>
                    <a:t> </a:t>
                  </a:r>
                  <a:endPara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  <a:p>
                  <a:pPr lvl="0" indent="0" algn="just" eaLnBrk="0" hangingPunct="0"/>
                  <a:endParaRPr lang="en-US" altLang="zh-CN" sz="2400" dirty="0">
                    <a:latin typeface="Times New Roman" panose="0202060305040502030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24" name="矩形 160796"/>
                <p:cNvSpPr/>
                <p:nvPr/>
              </p:nvSpPr>
              <p:spPr>
                <a:xfrm>
                  <a:off x="708" y="768"/>
                  <a:ext cx="236" cy="384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pPr lvl="0" indent="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9725" name="矩形 160797"/>
            <p:cNvSpPr/>
            <p:nvPr/>
          </p:nvSpPr>
          <p:spPr>
            <a:xfrm>
              <a:off x="-3" y="381"/>
              <a:ext cx="950" cy="774"/>
            </a:xfrm>
            <a:prstGeom prst="rect">
              <a:avLst/>
            </a:prstGeom>
            <a:noFill/>
            <a:ln w="11112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726" name="组合 160799"/>
          <p:cNvGrpSpPr/>
          <p:nvPr/>
        </p:nvGrpSpPr>
        <p:grpSpPr>
          <a:xfrm>
            <a:off x="6037263" y="1763713"/>
            <a:ext cx="5451475" cy="2916237"/>
            <a:chOff x="0" y="384"/>
            <a:chExt cx="944" cy="768"/>
          </a:xfrm>
        </p:grpSpPr>
        <p:grpSp>
          <p:nvGrpSpPr>
            <p:cNvPr id="29727" name="组合 160800"/>
            <p:cNvGrpSpPr/>
            <p:nvPr/>
          </p:nvGrpSpPr>
          <p:grpSpPr>
            <a:xfrm>
              <a:off x="0" y="384"/>
              <a:ext cx="236" cy="384"/>
              <a:chOff x="0" y="384"/>
              <a:chExt cx="236" cy="384"/>
            </a:xfrm>
          </p:grpSpPr>
          <p:sp>
            <p:nvSpPr>
              <p:cNvPr id="29728" name="矩形 160801"/>
              <p:cNvSpPr/>
              <p:nvPr/>
            </p:nvSpPr>
            <p:spPr>
              <a:xfrm>
                <a:off x="43" y="384"/>
                <a:ext cx="15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/>
                <a:r>
                  <a: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rPr>
                  <a:t> </a:t>
                </a:r>
                <a:endParaRPr lang="en-US" altLang="zh-CN" sz="10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  <a:p>
                <a:pPr lvl="0" indent="0" algn="just" eaLnBrk="0" hangingPunct="0"/>
                <a:endParaRPr lang="en-US" altLang="zh-CN" sz="24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29" name="矩形 160802"/>
              <p:cNvSpPr/>
              <p:nvPr/>
            </p:nvSpPr>
            <p:spPr>
              <a:xfrm>
                <a:off x="0" y="384"/>
                <a:ext cx="23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30" name="组合 160803"/>
            <p:cNvGrpSpPr/>
            <p:nvPr/>
          </p:nvGrpSpPr>
          <p:grpSpPr>
            <a:xfrm>
              <a:off x="236" y="384"/>
              <a:ext cx="236" cy="384"/>
              <a:chOff x="236" y="384"/>
              <a:chExt cx="236" cy="384"/>
            </a:xfrm>
          </p:grpSpPr>
          <p:sp>
            <p:nvSpPr>
              <p:cNvPr id="29731" name="矩形 160804"/>
              <p:cNvSpPr/>
              <p:nvPr/>
            </p:nvSpPr>
            <p:spPr>
              <a:xfrm>
                <a:off x="279" y="384"/>
                <a:ext cx="15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/>
                <a:r>
                  <a: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rPr>
                  <a:t> </a:t>
                </a:r>
                <a:endParaRPr lang="en-US" altLang="zh-CN" sz="10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  <a:p>
                <a:pPr lvl="0" indent="0" algn="just" eaLnBrk="0" hangingPunct="0"/>
                <a:endParaRPr lang="en-US" altLang="zh-CN" sz="24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32" name="矩形 160805"/>
              <p:cNvSpPr/>
              <p:nvPr/>
            </p:nvSpPr>
            <p:spPr>
              <a:xfrm>
                <a:off x="236" y="384"/>
                <a:ext cx="23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33" name="组合 160806"/>
            <p:cNvGrpSpPr/>
            <p:nvPr/>
          </p:nvGrpSpPr>
          <p:grpSpPr>
            <a:xfrm>
              <a:off x="472" y="384"/>
              <a:ext cx="236" cy="384"/>
              <a:chOff x="472" y="384"/>
              <a:chExt cx="236" cy="384"/>
            </a:xfrm>
          </p:grpSpPr>
          <p:sp>
            <p:nvSpPr>
              <p:cNvPr id="29734" name="矩形 160807"/>
              <p:cNvSpPr/>
              <p:nvPr/>
            </p:nvSpPr>
            <p:spPr>
              <a:xfrm>
                <a:off x="515" y="384"/>
                <a:ext cx="15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/>
                <a:r>
                  <a: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rPr>
                  <a:t> </a:t>
                </a:r>
                <a:endParaRPr lang="en-US" altLang="zh-CN" sz="10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  <a:p>
                <a:pPr lvl="0" indent="0" algn="just" eaLnBrk="0" hangingPunct="0"/>
                <a:endParaRPr lang="en-US" altLang="zh-CN" sz="24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35" name="矩形 160808"/>
              <p:cNvSpPr/>
              <p:nvPr/>
            </p:nvSpPr>
            <p:spPr>
              <a:xfrm>
                <a:off x="472" y="384"/>
                <a:ext cx="23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36" name="组合 160809"/>
            <p:cNvGrpSpPr/>
            <p:nvPr/>
          </p:nvGrpSpPr>
          <p:grpSpPr>
            <a:xfrm>
              <a:off x="708" y="384"/>
              <a:ext cx="236" cy="384"/>
              <a:chOff x="708" y="384"/>
              <a:chExt cx="236" cy="384"/>
            </a:xfrm>
          </p:grpSpPr>
          <p:sp>
            <p:nvSpPr>
              <p:cNvPr id="29737" name="矩形 160810"/>
              <p:cNvSpPr/>
              <p:nvPr/>
            </p:nvSpPr>
            <p:spPr>
              <a:xfrm>
                <a:off x="751" y="384"/>
                <a:ext cx="15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/>
                <a:r>
                  <a: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rPr>
                  <a:t> </a:t>
                </a:r>
                <a:endParaRPr lang="en-US" altLang="zh-CN" sz="10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  <a:p>
                <a:pPr lvl="0" indent="0" algn="just" eaLnBrk="0" hangingPunct="0"/>
                <a:endParaRPr lang="en-US" altLang="zh-CN" sz="24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38" name="矩形 160811"/>
              <p:cNvSpPr/>
              <p:nvPr/>
            </p:nvSpPr>
            <p:spPr>
              <a:xfrm>
                <a:off x="708" y="384"/>
                <a:ext cx="23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39" name="组合 160812"/>
            <p:cNvGrpSpPr/>
            <p:nvPr/>
          </p:nvGrpSpPr>
          <p:grpSpPr>
            <a:xfrm>
              <a:off x="0" y="768"/>
              <a:ext cx="236" cy="384"/>
              <a:chOff x="0" y="768"/>
              <a:chExt cx="236" cy="384"/>
            </a:xfrm>
          </p:grpSpPr>
          <p:sp>
            <p:nvSpPr>
              <p:cNvPr id="29740" name="矩形 160813"/>
              <p:cNvSpPr/>
              <p:nvPr/>
            </p:nvSpPr>
            <p:spPr>
              <a:xfrm>
                <a:off x="43" y="768"/>
                <a:ext cx="15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/>
                <a:r>
                  <a: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rPr>
                  <a:t> </a:t>
                </a:r>
                <a:endParaRPr lang="en-US" altLang="zh-CN" sz="10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  <a:p>
                <a:pPr lvl="0" indent="0" algn="just" eaLnBrk="0" hangingPunct="0"/>
                <a:endParaRPr lang="en-US" altLang="zh-CN" sz="24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41" name="矩形 160814"/>
              <p:cNvSpPr/>
              <p:nvPr/>
            </p:nvSpPr>
            <p:spPr>
              <a:xfrm>
                <a:off x="0" y="768"/>
                <a:ext cx="23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42" name="组合 160815"/>
            <p:cNvGrpSpPr/>
            <p:nvPr/>
          </p:nvGrpSpPr>
          <p:grpSpPr>
            <a:xfrm>
              <a:off x="236" y="768"/>
              <a:ext cx="236" cy="384"/>
              <a:chOff x="236" y="768"/>
              <a:chExt cx="236" cy="384"/>
            </a:xfrm>
          </p:grpSpPr>
          <p:sp>
            <p:nvSpPr>
              <p:cNvPr id="29743" name="矩形 160816"/>
              <p:cNvSpPr/>
              <p:nvPr/>
            </p:nvSpPr>
            <p:spPr>
              <a:xfrm>
                <a:off x="279" y="768"/>
                <a:ext cx="15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/>
                <a:r>
                  <a: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rPr>
                  <a:t> </a:t>
                </a:r>
                <a:endParaRPr lang="en-US" altLang="zh-CN" sz="10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  <a:p>
                <a:pPr lvl="0" indent="0" algn="just" eaLnBrk="0" hangingPunct="0"/>
                <a:endParaRPr lang="en-US" altLang="zh-CN" sz="24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44" name="矩形 160817"/>
              <p:cNvSpPr/>
              <p:nvPr/>
            </p:nvSpPr>
            <p:spPr>
              <a:xfrm>
                <a:off x="236" y="768"/>
                <a:ext cx="23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45" name="组合 160818"/>
            <p:cNvGrpSpPr/>
            <p:nvPr/>
          </p:nvGrpSpPr>
          <p:grpSpPr>
            <a:xfrm>
              <a:off x="472" y="768"/>
              <a:ext cx="236" cy="384"/>
              <a:chOff x="472" y="768"/>
              <a:chExt cx="236" cy="384"/>
            </a:xfrm>
          </p:grpSpPr>
          <p:sp>
            <p:nvSpPr>
              <p:cNvPr id="29746" name="矩形 160819"/>
              <p:cNvSpPr/>
              <p:nvPr/>
            </p:nvSpPr>
            <p:spPr>
              <a:xfrm>
                <a:off x="515" y="768"/>
                <a:ext cx="15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/>
                <a:r>
                  <a: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rPr>
                  <a:t> </a:t>
                </a:r>
                <a:endParaRPr lang="en-US" altLang="zh-CN" sz="10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  <a:p>
                <a:pPr lvl="0" indent="0" algn="just" eaLnBrk="0" hangingPunct="0"/>
                <a:endParaRPr lang="en-US" altLang="zh-CN" sz="24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47" name="矩形 160820"/>
              <p:cNvSpPr/>
              <p:nvPr/>
            </p:nvSpPr>
            <p:spPr>
              <a:xfrm>
                <a:off x="472" y="768"/>
                <a:ext cx="23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748" name="组合 160821"/>
            <p:cNvGrpSpPr/>
            <p:nvPr/>
          </p:nvGrpSpPr>
          <p:grpSpPr>
            <a:xfrm>
              <a:off x="708" y="768"/>
              <a:ext cx="236" cy="384"/>
              <a:chOff x="708" y="768"/>
              <a:chExt cx="236" cy="384"/>
            </a:xfrm>
          </p:grpSpPr>
          <p:sp>
            <p:nvSpPr>
              <p:cNvPr id="29749" name="矩形 160822"/>
              <p:cNvSpPr/>
              <p:nvPr/>
            </p:nvSpPr>
            <p:spPr>
              <a:xfrm>
                <a:off x="751" y="768"/>
                <a:ext cx="150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pPr lvl="0" indent="0" algn="just"/>
                <a:r>
                  <a:rPr lang="en-US" altLang="zh-CN" sz="1000" dirty="0">
                    <a:latin typeface="Times New Roman" panose="02020603050405020304" charset="0"/>
                    <a:ea typeface="宋体" panose="02010600030101010101" pitchFamily="2" charset="-122"/>
                  </a:rPr>
                  <a:t> </a:t>
                </a:r>
                <a:endParaRPr lang="en-US" altLang="zh-CN" sz="10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  <a:p>
                <a:pPr lvl="0" indent="0" algn="just" eaLnBrk="0" hangingPunct="0"/>
                <a:endParaRPr lang="en-US" altLang="zh-CN" sz="2400" dirty="0">
                  <a:latin typeface="Times New Roman" panose="020206030504050203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750" name="矩形 160823"/>
              <p:cNvSpPr/>
              <p:nvPr/>
            </p:nvSpPr>
            <p:spPr>
              <a:xfrm>
                <a:off x="708" y="768"/>
                <a:ext cx="236" cy="384"/>
              </a:xfrm>
              <a:prstGeom prst="rect">
                <a:avLst/>
              </a:prstGeom>
              <a:noFill/>
              <a:ln w="7" cap="flat" cmpd="sng">
                <a:solidFill>
                  <a:srgbClr val="A0A0A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9751" name="矩形 160824"/>
          <p:cNvSpPr/>
          <p:nvPr/>
        </p:nvSpPr>
        <p:spPr>
          <a:xfrm>
            <a:off x="6019800" y="1752600"/>
            <a:ext cx="5486400" cy="2938463"/>
          </a:xfrm>
          <a:prstGeom prst="rect">
            <a:avLst/>
          </a:prstGeom>
          <a:noFill/>
          <a:ln w="11112" cap="flat" cmpd="sng">
            <a:solidFill>
              <a:srgbClr val="A0A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52" name="矩形 160825"/>
          <p:cNvSpPr/>
          <p:nvPr/>
        </p:nvSpPr>
        <p:spPr>
          <a:xfrm>
            <a:off x="609600" y="1828800"/>
            <a:ext cx="2470150" cy="2835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断</a:t>
            </a:r>
            <a:endParaRPr lang="zh-CN" altLang="en-US" sz="18000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9753" name="矩形 160826"/>
          <p:cNvSpPr/>
          <p:nvPr/>
        </p:nvSpPr>
        <p:spPr>
          <a:xfrm>
            <a:off x="3429000" y="1828800"/>
            <a:ext cx="2470150" cy="2835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孤</a:t>
            </a:r>
            <a:endParaRPr lang="zh-CN" altLang="en-US" sz="18000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9754" name="矩形 160827"/>
          <p:cNvSpPr/>
          <p:nvPr/>
        </p:nvSpPr>
        <p:spPr>
          <a:xfrm>
            <a:off x="6140450" y="1828800"/>
            <a:ext cx="2470150" cy="2835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18000" dirty="0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</a:rPr>
              <a:t>帆</a:t>
            </a:r>
            <a:endParaRPr lang="zh-CN" altLang="en-US" sz="18000" dirty="0">
              <a:solidFill>
                <a:srgbClr val="FF00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g0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4797425"/>
            <a:ext cx="1728788" cy="1728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WordArt 3"/>
          <p:cNvSpPr/>
          <p:nvPr/>
        </p:nvSpPr>
        <p:spPr>
          <a:xfrm>
            <a:off x="4427538" y="5229225"/>
            <a:ext cx="21875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200">
                <a:ln w="12700" cap="sq" cmpd="sng">
                  <a:solidFill>
                    <a:srgbClr val="3333CC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chemeClr val="tx2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小注释！</a:t>
            </a:r>
            <a:endParaRPr lang="zh-CN" altLang="en-US" sz="3200">
              <a:ln w="12700" cap="sq" cmpd="sng">
                <a:solidFill>
                  <a:srgbClr val="3333CC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chemeClr val="tx2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1331913" y="1052513"/>
            <a:ext cx="6873875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zh-CN" sz="3600" dirty="0">
                <a:solidFill>
                  <a:srgbClr val="990099"/>
                </a:solidFill>
                <a:latin typeface="华文行楷" pitchFamily="2" charset="-122"/>
                <a:ea typeface="华文行楷" pitchFamily="2" charset="-122"/>
              </a:rPr>
              <a:t>1.天门山：在安徽省和县与涂县         西南的长江两岸，在江北的叫西梁山，在江南的叫东凉山</a:t>
            </a:r>
            <a:r>
              <a:rPr lang="zh-CN" altLang="en-US" sz="3600" dirty="0">
                <a:solidFill>
                  <a:srgbClr val="990099"/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r>
              <a:rPr lang="zh-CN" altLang="zh-CN" sz="3600" dirty="0">
                <a:solidFill>
                  <a:srgbClr val="990099"/>
                </a:solidFill>
                <a:latin typeface="华文行楷" pitchFamily="2" charset="-122"/>
                <a:ea typeface="华文行楷" pitchFamily="2" charset="-122"/>
              </a:rPr>
              <a:t>两山隔江相对，形同门户，所以叫天门山。</a:t>
            </a:r>
            <a:endParaRPr lang="zh-CN" altLang="zh-CN" sz="3600" dirty="0">
              <a:solidFill>
                <a:srgbClr val="990099"/>
              </a:solidFill>
              <a:latin typeface="华文行楷" pitchFamily="2" charset="-122"/>
              <a:ea typeface="华文行楷" pitchFamily="2" charset="-122"/>
            </a:endParaRPr>
          </a:p>
          <a:p>
            <a:pPr lvl="0" eaLnBrk="0" hangingPunct="0"/>
            <a:r>
              <a:rPr lang="zh-CN" altLang="zh-CN" sz="3600" dirty="0">
                <a:solidFill>
                  <a:srgbClr val="990099"/>
                </a:solidFill>
                <a:latin typeface="华文行楷" pitchFamily="2" charset="-122"/>
                <a:ea typeface="华文行楷" pitchFamily="2" charset="-122"/>
              </a:rPr>
              <a:t>2.楚江：即长江。古代长江中游地带属楚国，所以叫楚江。</a:t>
            </a:r>
            <a:endParaRPr lang="zh-CN" altLang="zh-CN" sz="3600" dirty="0">
              <a:solidFill>
                <a:srgbClr val="990099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3073"/>
          <p:cNvSpPr>
            <a:spLocks noGrp="1" noRot="1"/>
          </p:cNvSpPr>
          <p:nvPr>
            <p:ph type="title"/>
          </p:nvPr>
        </p:nvSpPr>
        <p:spPr>
          <a:xfrm>
            <a:off x="250825" y="188913"/>
            <a:ext cx="8540750" cy="1143000"/>
          </a:xfrm>
        </p:spPr>
        <p:txBody>
          <a:bodyPr anchor="ctr"/>
          <a:p>
            <a:endParaRPr dirty="0"/>
          </a:p>
        </p:txBody>
      </p:sp>
      <p:sp>
        <p:nvSpPr>
          <p:cNvPr id="3075" name="内容占位符 3074"/>
          <p:cNvSpPr>
            <a:spLocks noGrp="1" noRot="1"/>
          </p:cNvSpPr>
          <p:nvPr>
            <p:ph idx="1"/>
          </p:nvPr>
        </p:nvSpPr>
        <p:spPr>
          <a:xfrm>
            <a:off x="468313" y="5373688"/>
            <a:ext cx="8153400" cy="1187450"/>
          </a:xfrm>
        </p:spPr>
        <p:txBody>
          <a:bodyPr anchor="t"/>
          <a:p>
            <a:pPr>
              <a:lnSpc>
                <a:spcPct val="80000"/>
              </a:lnSpc>
            </a:pPr>
            <a:r>
              <a:rPr lang="zh-CN" altLang="en-US" sz="2000" dirty="0">
                <a:ea typeface="宋体" panose="02010600030101010101" pitchFamily="2" charset="-122"/>
              </a:rPr>
              <a:t>天门山，古称云梦山、嵩梁山，是张家界永定区海拔最高的山，距城区仅</a:t>
            </a:r>
            <a:r>
              <a:rPr lang="en-US" altLang="zh-CN" sz="2000" dirty="0"/>
              <a:t>8</a:t>
            </a:r>
            <a:r>
              <a:rPr lang="zh-CN" altLang="en-US" sz="2000" dirty="0">
                <a:ea typeface="宋体" panose="02010600030101010101" pitchFamily="2" charset="-122"/>
              </a:rPr>
              <a:t>公里，因自然奇观天门洞而得名，最早被记入史册的名山。三国吴永安六年（公元 </a:t>
            </a:r>
            <a:r>
              <a:rPr lang="en-US" altLang="zh-CN" sz="2000" dirty="0"/>
              <a:t>263 </a:t>
            </a:r>
            <a:r>
              <a:rPr lang="zh-CN" altLang="en-US" sz="2000" dirty="0">
                <a:ea typeface="宋体" panose="02010600030101010101" pitchFamily="2" charset="-122"/>
              </a:rPr>
              <a:t>年），嵩梁山忽然峭壁洞开，玄朗如门，形成至今罕见的世界奇观</a:t>
            </a:r>
            <a:r>
              <a:rPr lang="en-US" altLang="zh-CN" sz="2000" dirty="0"/>
              <a:t>―</a:t>
            </a:r>
            <a:r>
              <a:rPr lang="zh-CN" altLang="en-US" sz="2000" dirty="0">
                <a:ea typeface="宋体" panose="02010600030101010101" pitchFamily="2" charset="-122"/>
              </a:rPr>
              <a:t>天门洞，从此而得名天门山。 </a:t>
            </a:r>
            <a:endParaRPr lang="zh-CN" altLang="en-US" sz="2000" dirty="0">
              <a:ea typeface="宋体" panose="02010600030101010101" pitchFamily="2" charset="-122"/>
            </a:endParaRPr>
          </a:p>
        </p:txBody>
      </p:sp>
      <p:pic>
        <p:nvPicPr>
          <p:cNvPr id="5123" name="图片 3076" descr="t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88913"/>
            <a:ext cx="7993063" cy="5040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3228</Words>
  <Application>WPS 演示</Application>
  <PresentationFormat>在屏幕上显示</PresentationFormat>
  <Paragraphs>300</Paragraphs>
  <Slides>47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7" baseType="lpstr">
      <vt:lpstr>Arial</vt:lpstr>
      <vt:lpstr>宋体</vt:lpstr>
      <vt:lpstr>Wingdings</vt:lpstr>
      <vt:lpstr>楷体_GB2312</vt:lpstr>
      <vt:lpstr>Times New Roman</vt:lpstr>
      <vt:lpstr>华文行楷</vt:lpstr>
      <vt:lpstr>Calibri</vt:lpstr>
      <vt:lpstr>Tahoma</vt:lpstr>
      <vt:lpstr>方正行楷简体</vt:lpstr>
      <vt:lpstr>Arial</vt:lpstr>
      <vt:lpstr>隶书</vt:lpstr>
      <vt:lpstr>华文琥珀</vt:lpstr>
      <vt:lpstr>华文行楷</vt:lpstr>
      <vt:lpstr>Comic Sans MS</vt:lpstr>
      <vt:lpstr>微软雅黑</vt:lpstr>
      <vt:lpstr>Arial Unicode MS</vt:lpstr>
      <vt:lpstr>新宋体</vt:lpstr>
      <vt:lpstr>默认设计模板</vt:lpstr>
      <vt:lpstr>Photoshop.Image.8</vt:lpstr>
      <vt:lpstr>Photoshop.Image.8</vt:lpstr>
      <vt:lpstr>谜语</vt:lpstr>
      <vt:lpstr>PowerPoint 演示文稿</vt:lpstr>
      <vt:lpstr>同学们，请问你们知道这首诗的写作背景吗？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  ）断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碧水东流至此回</vt:lpstr>
      <vt:lpstr>PowerPoint 演示文稿</vt:lpstr>
      <vt:lpstr>PowerPoint 演示文稿</vt:lpstr>
      <vt:lpstr>感悟诗境</vt:lpstr>
      <vt:lpstr>PowerPoint 演示文稿</vt:lpstr>
      <vt:lpstr>第三句是正面刻划天门山的山势</vt:lpstr>
      <vt:lpstr>PowerPoint 演示文稿</vt:lpstr>
      <vt:lpstr>末句是诗人顺着天门山远眺一幅远景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结语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XP Mode</dc:creator>
  <cp:lastModifiedBy>Administrator</cp:lastModifiedBy>
  <cp:revision>121</cp:revision>
  <dcterms:created xsi:type="dcterms:W3CDTF">2010-10-04T15:56:00Z</dcterms:created>
  <dcterms:modified xsi:type="dcterms:W3CDTF">2016-11-18T10:40:42Z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