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92" r:id="rId5"/>
    <p:sldId id="284" r:id="rId6"/>
    <p:sldId id="257" r:id="rId7"/>
    <p:sldId id="260" r:id="rId8"/>
    <p:sldId id="285" r:id="rId9"/>
    <p:sldId id="258" r:id="rId10"/>
    <p:sldId id="262" r:id="rId11"/>
    <p:sldId id="264" r:id="rId12"/>
    <p:sldId id="266" r:id="rId13"/>
    <p:sldId id="286" r:id="rId14"/>
    <p:sldId id="287" r:id="rId15"/>
    <p:sldId id="289" r:id="rId16"/>
    <p:sldId id="290" r:id="rId17"/>
    <p:sldId id="291" r:id="rId18"/>
    <p:sldId id="268" r:id="rId19"/>
    <p:sldId id="271" r:id="rId20"/>
    <p:sldId id="267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27B0"/>
    <a:srgbClr val="27BCF1"/>
    <a:srgbClr val="F8284B"/>
    <a:srgbClr val="FF0000"/>
    <a:srgbClr val="EFF98F"/>
    <a:srgbClr val="F3F385"/>
    <a:srgbClr val="21F616"/>
    <a:srgbClr val="20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hyperlink" Target="http://www.iecool.com/pic/show/314/49395.htm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jpeg"/><Relationship Id="rId6" Type="http://schemas.openxmlformats.org/officeDocument/2006/relationships/hyperlink" Target="http://image.baidu.com/i?ct=503316480&amp;z=5&amp;tn=baiduimagedetail&amp;word=%D0%A1%D0%DC%CE%AC%C4%E1&amp;in=6489&amp;cl=2&amp;cm=1&amp;sc=0&amp;lm=-1&amp;pn=97&amp;rn=1" TargetMode="Externa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hyperlink" Target="http://www.iecool.com/pic/show/314/49395.htm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1" Type="http://schemas.openxmlformats.org/officeDocument/2006/relationships/hyperlink" Target="http://www.tucoo.com/vector/A_bonsai_R/html/image17.ht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www.tucoo.com/vector/A_bonsai_R/html/image17.htm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hyperlink" Target="http://www.ivsky.com/Photo/231/67425.html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qiaodan0023.izyizy.com/my_travel/php/redirect.php?url=http%3A%2F%2Fwww.izy.cn%2Ftravel_guide%2Fd40%2F0_0_4205_1_0_0.html" TargetMode="External"/><Relationship Id="rId3" Type="http://schemas.openxmlformats.org/officeDocument/2006/relationships/image" Target="../media/image5.jpeg"/><Relationship Id="rId2" Type="http://schemas.openxmlformats.org/officeDocument/2006/relationships/hyperlink" Target="http://www.fengjingtupian.com/script/pics/index.html?pics=/d/file/jiangxi/jinggangshan/2006-12-13/32b9f712b19c5942db764cc98814c92c.jpg" TargetMode="Externa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073" descr="20070304074448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9087" y="-93662"/>
            <a:ext cx="9461500" cy="685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3074"/>
          <p:cNvSpPr>
            <a:spLocks noGrp="1"/>
          </p:cNvSpPr>
          <p:nvPr>
            <p:ph type="ctrTitle"/>
          </p:nvPr>
        </p:nvSpPr>
        <p:spPr>
          <a:xfrm>
            <a:off x="-392112" y="1196975"/>
            <a:ext cx="9139237" cy="2808288"/>
          </a:xfrm>
        </p:spPr>
        <p:txBody>
          <a:bodyPr anchor="ctr"/>
          <a:lstStyle>
            <a:lvl1pPr lvl="0">
              <a:defRPr/>
            </a:lvl1pPr>
          </a:lstStyle>
          <a:p>
            <a:pPr lvl="0" indent="0"/>
            <a:r>
              <a:rPr lang="zh-CN" altLang="en-US" sz="6000" b="1">
                <a:solidFill>
                  <a:srgbClr val="FC3AE5"/>
                </a:solidFill>
              </a:rPr>
              <a:t> </a:t>
            </a:r>
            <a:r>
              <a:rPr lang="en-US" altLang="zh-CN" sz="6000" b="1">
                <a:solidFill>
                  <a:srgbClr val="FC3AE5"/>
                </a:solidFill>
              </a:rPr>
              <a:t> </a:t>
            </a:r>
            <a:r>
              <a:rPr lang="zh-CN" altLang="en-US" sz="6000" b="1">
                <a:solidFill>
                  <a:srgbClr val="FC3AE5"/>
                </a:solidFill>
              </a:rPr>
              <a:t>去打开大自然绿色的课本</a:t>
            </a:r>
            <a:endParaRPr lang="zh-CN" altLang="en-US" sz="6000" b="1">
              <a:solidFill>
                <a:srgbClr val="FC3AE5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31130" y="4005580"/>
            <a:ext cx="6522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527B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涧头集镇中心小学</a:t>
            </a:r>
            <a:endParaRPr lang="zh-CN" altLang="en-US" sz="2800" b="1">
              <a:solidFill>
                <a:srgbClr val="F527B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solidFill>
                  <a:srgbClr val="F527B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郑纪亭</a:t>
            </a:r>
            <a:endParaRPr lang="zh-CN" altLang="en-US" sz="2800" b="1">
              <a:solidFill>
                <a:srgbClr val="F527B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1" name="组合 9217"/>
          <p:cNvGrpSpPr>
            <a:grpSpLocks noChangeAspect="1"/>
          </p:cNvGrpSpPr>
          <p:nvPr/>
        </p:nvGrpSpPr>
        <p:grpSpPr>
          <a:xfrm>
            <a:off x="34925" y="-93662"/>
            <a:ext cx="9144000" cy="6853237"/>
            <a:chOff x="0" y="0"/>
            <a:chExt cx="5760" cy="4320"/>
          </a:xfrm>
        </p:grpSpPr>
        <p:pic>
          <p:nvPicPr>
            <p:cNvPr id="10242" name="图片 9218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>
              <a:off x="0" y="0"/>
              <a:ext cx="521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3" name="图片 9219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 rot="5400000">
              <a:off x="2568" y="-2143"/>
              <a:ext cx="521" cy="48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4" name="图片 9220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 rot="5400000">
              <a:off x="2613" y="1694"/>
              <a:ext cx="521" cy="471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9221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>
              <a:off x="5239" y="0"/>
              <a:ext cx="521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6" name="文本占位符 9222"/>
          <p:cNvSpPr>
            <a:spLocks noGrp="1"/>
          </p:cNvSpPr>
          <p:nvPr>
            <p:ph idx="1"/>
          </p:nvPr>
        </p:nvSpPr>
        <p:spPr>
          <a:xfrm>
            <a:off x="827088" y="836613"/>
            <a:ext cx="7921625" cy="5329237"/>
          </a:xfrm>
          <a:solidFill>
            <a:srgbClr val="99F484"/>
          </a:solidFill>
        </p:spPr>
        <p:txBody>
          <a:bodyPr anchor="t"/>
          <a:p>
            <a:pPr>
              <a:buNone/>
            </a:pPr>
            <a:r>
              <a:rPr lang="zh-CN" altLang="en-US" sz="3500" b="1"/>
              <a:t>   鸣禽、野花要和你们联欢，</a:t>
            </a:r>
            <a:br>
              <a:rPr lang="zh-CN" altLang="en-US" sz="3500" b="1"/>
            </a:br>
            <a:r>
              <a:rPr lang="zh-CN" altLang="en-US" sz="3500" b="1"/>
              <a:t>生活里洋溢着欢乐和温馨。</a:t>
            </a:r>
            <a:br>
              <a:rPr lang="zh-CN" altLang="en-US" sz="3500" b="1"/>
            </a:br>
            <a:r>
              <a:rPr lang="zh-CN" altLang="en-US" sz="3500" b="1"/>
              <a:t>祖国的山水要和你们相聚，</a:t>
            </a:r>
            <a:br>
              <a:rPr lang="zh-CN" altLang="en-US" sz="3500" b="1"/>
            </a:br>
            <a:r>
              <a:rPr lang="zh-CN" altLang="en-US" sz="3500" b="1"/>
              <a:t>请听一听它们心中的声音。</a:t>
            </a:r>
            <a:endParaRPr lang="zh-CN" altLang="en-US" sz="1200" b="1"/>
          </a:p>
          <a:p>
            <a:pPr>
              <a:buNone/>
            </a:pPr>
            <a:endParaRPr lang="zh-CN" altLang="en-US" sz="3500" b="1"/>
          </a:p>
          <a:p>
            <a:pPr>
              <a:buNone/>
            </a:pPr>
            <a:r>
              <a:rPr lang="zh-CN" altLang="en-US" sz="3500" b="1"/>
              <a:t>   青山说：攀登吧，</a:t>
            </a:r>
            <a:endParaRPr lang="zh-CN" altLang="en-US" sz="3500" b="1"/>
          </a:p>
          <a:p>
            <a:pPr>
              <a:buNone/>
            </a:pPr>
            <a:r>
              <a:rPr lang="zh-CN" altLang="en-US" sz="3500" b="1"/>
              <a:t>   饱览无限的风光，满怀少年情！ </a:t>
            </a:r>
            <a:br>
              <a:rPr lang="zh-CN" altLang="en-US" sz="3500" b="1"/>
            </a:br>
            <a:r>
              <a:rPr lang="zh-CN" altLang="en-US" sz="3500" b="1"/>
              <a:t> 绿水说：前进吧，</a:t>
            </a:r>
            <a:endParaRPr lang="zh-CN" altLang="en-US" sz="3500" b="1"/>
          </a:p>
          <a:p>
            <a:pPr>
              <a:buNone/>
            </a:pPr>
            <a:r>
              <a:rPr lang="zh-CN" altLang="en-US" sz="3500" b="1"/>
              <a:t>   奔向浩瀚的大海，显示少年的胸襟。</a:t>
            </a:r>
            <a:endParaRPr lang="zh-CN" altLang="en-US" sz="3500" b="1"/>
          </a:p>
        </p:txBody>
      </p:sp>
      <p:grpSp>
        <p:nvGrpSpPr>
          <p:cNvPr id="9224" name="组合 9223"/>
          <p:cNvGrpSpPr/>
          <p:nvPr/>
        </p:nvGrpSpPr>
        <p:grpSpPr>
          <a:xfrm>
            <a:off x="4860925" y="2852738"/>
            <a:ext cx="4318000" cy="1366837"/>
            <a:chOff x="0" y="0"/>
            <a:chExt cx="2721" cy="1406"/>
          </a:xfrm>
        </p:grpSpPr>
        <p:sp>
          <p:nvSpPr>
            <p:cNvPr id="10248" name="云形标注 9224" descr="花束"/>
            <p:cNvSpPr/>
            <p:nvPr/>
          </p:nvSpPr>
          <p:spPr>
            <a:xfrm>
              <a:off x="0" y="0"/>
              <a:ext cx="2721" cy="1406"/>
            </a:xfrm>
            <a:prstGeom prst="cloudCallout">
              <a:avLst>
                <a:gd name="adj1" fmla="val -42611"/>
                <a:gd name="adj2" fmla="val 78093"/>
              </a:avLst>
            </a:prstGeom>
            <a:blipFill rotWithShape="1">
              <a:blip r:embed="rId3"/>
            </a:blip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sz="2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文本框 9225"/>
            <p:cNvSpPr txBox="1"/>
            <p:nvPr/>
          </p:nvSpPr>
          <p:spPr>
            <a:xfrm>
              <a:off x="229" y="136"/>
              <a:ext cx="2220" cy="10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6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这“绿色的课本”里究竟隐藏着多少神奇的秘密</a:t>
              </a:r>
              <a:r>
                <a:rPr lang="en-US" altLang="zh-CN" sz="2000" b="1" dirty="0">
                  <a:latin typeface="楷体_GB2312" pitchFamily="49" charset="-122"/>
                  <a:ea typeface="楷体_GB2312" pitchFamily="49" charset="-122"/>
                </a:rPr>
                <a:t>?</a:t>
              </a:r>
              <a:endParaRPr lang="en-US" altLang="zh-CN" sz="20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0241" descr="Bliss"/>
          <p:cNvPicPr>
            <a:picLocks noChangeAspect="1"/>
          </p:cNvPicPr>
          <p:nvPr/>
        </p:nvPicPr>
        <p:blipFill>
          <a:blip r:embed="rId1"/>
          <a:srcRect b="47250"/>
          <a:stretch>
            <a:fillRect/>
          </a:stretch>
        </p:blipFill>
        <p:spPr>
          <a:xfrm>
            <a:off x="0" y="1268413"/>
            <a:ext cx="9144000" cy="557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title"/>
          </p:nvPr>
        </p:nvSpPr>
        <p:spPr>
          <a:xfrm>
            <a:off x="1979613" y="0"/>
            <a:ext cx="7164387" cy="1341438"/>
          </a:xfrm>
          <a:solidFill>
            <a:srgbClr val="EAFC80"/>
          </a:solidFill>
        </p:spPr>
        <p:txBody>
          <a:bodyPr anchor="ctr"/>
          <a:p>
            <a:r>
              <a:rPr lang="zh-CN" altLang="en-US" sz="3200" b="1" dirty="0"/>
              <a:t>               </a:t>
            </a:r>
            <a:r>
              <a:rPr lang="zh-CN" altLang="en-US" sz="3200" b="1" dirty="0">
                <a:solidFill>
                  <a:srgbClr val="F64F2E"/>
                </a:solidFill>
              </a:rPr>
              <a:t>听</a:t>
            </a:r>
            <a:r>
              <a:rPr lang="en-US" altLang="zh-CN" sz="3200" b="1" dirty="0">
                <a:solidFill>
                  <a:srgbClr val="F64F2E"/>
                </a:solidFill>
              </a:rPr>
              <a:t>,</a:t>
            </a:r>
            <a:r>
              <a:rPr lang="zh-CN" altLang="en-US" sz="3200" b="1" dirty="0">
                <a:solidFill>
                  <a:srgbClr val="F64F2E"/>
                </a:solidFill>
              </a:rPr>
              <a:t>又有人在热情地招呼你们了</a:t>
            </a:r>
            <a:r>
              <a:rPr lang="en-US" altLang="zh-CN" sz="3200" b="1" dirty="0">
                <a:solidFill>
                  <a:srgbClr val="F64F2E"/>
                </a:solidFill>
              </a:rPr>
              <a:t>,</a:t>
            </a:r>
            <a:r>
              <a:rPr lang="zh-CN" altLang="en-US" sz="3200" b="1" dirty="0">
                <a:solidFill>
                  <a:srgbClr val="F64F2E"/>
                </a:solidFill>
              </a:rPr>
              <a:t>它们是谁 </a:t>
            </a:r>
            <a:r>
              <a:rPr lang="en-US" altLang="zh-CN" sz="3200" b="1" dirty="0">
                <a:solidFill>
                  <a:srgbClr val="F64F2E"/>
                </a:solidFill>
              </a:rPr>
              <a:t>?</a:t>
            </a:r>
            <a:r>
              <a:rPr lang="zh-CN" altLang="en-US" sz="3200" b="1" dirty="0">
                <a:solidFill>
                  <a:srgbClr val="F64F2E"/>
                </a:solidFill>
              </a:rPr>
              <a:t>它们拿什么招持我们</a:t>
            </a:r>
            <a:r>
              <a:rPr lang="en-US" altLang="zh-CN" sz="3200" b="1" dirty="0">
                <a:solidFill>
                  <a:srgbClr val="F64F2E"/>
                </a:solidFill>
              </a:rPr>
              <a:t>?</a:t>
            </a:r>
            <a:endParaRPr lang="en-US" altLang="zh-CN" sz="3200" b="1" dirty="0">
              <a:solidFill>
                <a:srgbClr val="F64F2E"/>
              </a:solidFill>
            </a:endParaRPr>
          </a:p>
        </p:txBody>
      </p:sp>
      <p:sp>
        <p:nvSpPr>
          <p:cNvPr id="10244" name="内容占位符 10243"/>
          <p:cNvSpPr>
            <a:spLocks noGrp="1"/>
          </p:cNvSpPr>
          <p:nvPr>
            <p:ph idx="1"/>
          </p:nvPr>
        </p:nvSpPr>
        <p:spPr>
          <a:xfrm>
            <a:off x="0" y="1341438"/>
            <a:ext cx="9144000" cy="2519362"/>
          </a:xfrm>
        </p:spPr>
        <p:txBody>
          <a:bodyPr anchor="t"/>
          <a:p>
            <a:pPr>
              <a:buNone/>
            </a:pPr>
            <a:r>
              <a:rPr lang="zh-CN" altLang="en-US" b="1"/>
              <a:t>去吧，天空会撒开片片云锦，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给你们送去明媚的早晨。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去吧，大地会吹来阵阵微风，</a:t>
            </a:r>
            <a:endParaRPr lang="zh-CN" altLang="en-US" b="1"/>
          </a:p>
          <a:p>
            <a:pPr>
              <a:buNone/>
            </a:pPr>
            <a:r>
              <a:rPr lang="zh-CN" altLang="en-US" b="1"/>
              <a:t>给你们留下愉快的黄昏。</a:t>
            </a:r>
            <a:endParaRPr lang="zh-CN" altLang="en-US" b="1"/>
          </a:p>
          <a:p>
            <a:endParaRPr lang="zh-CN" altLang="en-US"/>
          </a:p>
        </p:txBody>
      </p:sp>
      <p:grpSp>
        <p:nvGrpSpPr>
          <p:cNvPr id="10245" name="组合 10244"/>
          <p:cNvGrpSpPr>
            <a:grpSpLocks noChangeAspect="1"/>
          </p:cNvGrpSpPr>
          <p:nvPr/>
        </p:nvGrpSpPr>
        <p:grpSpPr>
          <a:xfrm>
            <a:off x="0" y="1341438"/>
            <a:ext cx="9144000" cy="5516562"/>
            <a:chOff x="0" y="0"/>
            <a:chExt cx="5760" cy="3475"/>
          </a:xfrm>
        </p:grpSpPr>
        <p:pic>
          <p:nvPicPr>
            <p:cNvPr id="11269" name="图片 10245" descr="云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675"/>
              <a:ext cx="1973" cy="1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0" name="图片 10246" descr="云1"/>
            <p:cNvPicPr>
              <a:picLocks noChangeAspect="1"/>
            </p:cNvPicPr>
            <p:nvPr/>
          </p:nvPicPr>
          <p:blipFill>
            <a:blip r:embed="rId3"/>
            <a:srcRect b="19255"/>
            <a:stretch>
              <a:fillRect/>
            </a:stretch>
          </p:blipFill>
          <p:spPr>
            <a:xfrm>
              <a:off x="1973" y="1678"/>
              <a:ext cx="1996" cy="17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1" name="图片 10247" descr="黄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9" y="1678"/>
              <a:ext cx="1791" cy="17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2" name="图片 10248" descr="893730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69" y="0"/>
              <a:ext cx="1791" cy="17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0250" name="图片 10249" descr="u=4039887012,3024643993&amp;gp=-8">
            <a:hlinkClick r:id="rId6"/>
          </p:cNvPr>
          <p:cNvPicPr>
            <a:picLocks noChangeAspect="1"/>
          </p:cNvPicPr>
          <p:nvPr/>
        </p:nvPicPr>
        <p:blipFill>
          <a:blip r:embed="rId7"/>
          <a:srcRect l="17253" t="17354" r="44844" b="17697"/>
          <a:stretch>
            <a:fillRect/>
          </a:stretch>
        </p:blipFill>
        <p:spPr>
          <a:xfrm>
            <a:off x="0" y="0"/>
            <a:ext cx="1979613" cy="134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4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44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44">
                                            <p:txEl>
                                              <p:charRg st="26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0244">
                                            <p:txEl>
                                              <p:charRg st="4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1.观察生字的间架结构、笔顺、笔画，注重易错笔画、笔顺。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完成课后题第2题“用钢笔描红”。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自学指导三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图片 3073" descr="20070304074448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9087" y="-93662"/>
            <a:ext cx="9461500" cy="685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3074"/>
          <p:cNvSpPr>
            <a:spLocks noGrp="1"/>
          </p:cNvSpPr>
          <p:nvPr>
            <p:ph type="ctrTitle"/>
          </p:nvPr>
        </p:nvSpPr>
        <p:spPr>
          <a:xfrm>
            <a:off x="-319087" y="799465"/>
            <a:ext cx="9139237" cy="2808288"/>
          </a:xfrm>
        </p:spPr>
        <p:txBody>
          <a:bodyPr anchor="ctr"/>
          <a:lstStyle>
            <a:lvl1pPr lvl="0">
              <a:defRPr/>
            </a:lvl1pPr>
          </a:lstStyle>
          <a:p>
            <a:pPr lvl="0" indent="0"/>
            <a:r>
              <a:rPr lang="zh-CN" altLang="en-US" sz="6000" b="1">
                <a:solidFill>
                  <a:srgbClr val="FC3AE5"/>
                </a:solidFill>
              </a:rPr>
              <a:t> </a:t>
            </a:r>
            <a:r>
              <a:rPr lang="en-US" altLang="zh-CN" sz="6000" b="1">
                <a:solidFill>
                  <a:srgbClr val="FC3AE5"/>
                </a:solidFill>
              </a:rPr>
              <a:t> </a:t>
            </a:r>
            <a:r>
              <a:rPr lang="zh-CN" altLang="en-US" sz="6000" b="1">
                <a:solidFill>
                  <a:srgbClr val="FC3AE5"/>
                </a:solidFill>
              </a:rPr>
              <a:t>去打开大自然绿色的课本</a:t>
            </a:r>
            <a:br>
              <a:rPr lang="zh-CN" altLang="en-US" sz="6000" b="1">
                <a:solidFill>
                  <a:srgbClr val="FC3AE5"/>
                </a:solidFill>
              </a:rPr>
            </a:br>
            <a:br>
              <a:rPr lang="zh-CN" altLang="en-US" sz="6000" b="1">
                <a:solidFill>
                  <a:srgbClr val="FC3AE5"/>
                </a:solidFill>
              </a:rPr>
            </a:br>
            <a:r>
              <a:rPr lang="zh-CN" altLang="en-US" b="1">
                <a:solidFill>
                  <a:srgbClr val="FC3AE5"/>
                </a:solidFill>
              </a:rPr>
              <a:t>第二课时</a:t>
            </a:r>
            <a:endParaRPr lang="zh-CN" altLang="en-US" b="1">
              <a:solidFill>
                <a:srgbClr val="FC3AE5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07940" y="4046855"/>
            <a:ext cx="65220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527B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涧头集镇中心小学</a:t>
            </a:r>
            <a:endParaRPr lang="zh-CN" altLang="en-US" sz="2800" b="1">
              <a:solidFill>
                <a:srgbClr val="F527B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solidFill>
                  <a:srgbClr val="F527B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郑纪亭</a:t>
            </a:r>
            <a:endParaRPr lang="zh-CN" altLang="en-US" sz="2800" b="1">
              <a:solidFill>
                <a:srgbClr val="F527B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1.有感情地朗读课文。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感受法春天的美丽，体会“去打开大自然绿色的课本”的含义，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学习文章拟人的写法，初步体悟文章题目与内容的关系。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2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学习目标：</a:t>
            </a: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在大自然这本百科全书中，我们不仅能学到知识，增长见识，还能受到精神方面的熏陶，大家默读2——5小节思考：你从大自然这本书中受到哪些精神方面的熏陶？把你的体会写在书中空白处。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自学指导：</a:t>
            </a: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59690" y="1031240"/>
            <a:ext cx="88931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我仿佛看到了____________________________________________；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我仿佛听到了____________________________________________；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我仿佛感觉到了__________________________________________。</a:t>
            </a:r>
            <a:endParaRPr lang="zh-CN" altLang="en-US" sz="32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484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内容占位符 11265"/>
          <p:cNvSpPr>
            <a:spLocks noGrp="1"/>
          </p:cNvSpPr>
          <p:nvPr>
            <p:ph idx="1"/>
          </p:nvPr>
        </p:nvSpPr>
        <p:spPr>
          <a:xfrm>
            <a:off x="755650" y="908050"/>
            <a:ext cx="8388350" cy="3455988"/>
          </a:xfrm>
          <a:solidFill>
            <a:srgbClr val="99F484"/>
          </a:solidFill>
        </p:spPr>
        <p:txBody>
          <a:bodyPr anchor="t"/>
          <a:p>
            <a:pPr>
              <a:buNone/>
            </a:pPr>
            <a:r>
              <a:rPr lang="zh-CN" altLang="en-US" sz="4000" b="1" dirty="0"/>
              <a:t>祖国敞开了绿色的大门</a:t>
            </a:r>
            <a:r>
              <a:rPr lang="en-US" altLang="zh-CN" sz="4000" b="1" dirty="0"/>
              <a:t>,</a:t>
            </a:r>
            <a:endParaRPr lang="en-US" altLang="zh-CN" sz="4000" b="1" dirty="0"/>
          </a:p>
          <a:p>
            <a:pPr>
              <a:buNone/>
            </a:pPr>
            <a:r>
              <a:rPr lang="zh-CN" altLang="en-US" sz="4000" b="1" dirty="0"/>
              <a:t>给孩子一片清凉的绿阴。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去吧，去呼吸山水间芬芳的空气，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去吧，去打开大自然绿色的课本。</a:t>
            </a:r>
            <a:endParaRPr lang="zh-CN" altLang="en-US" sz="4000" b="1" dirty="0"/>
          </a:p>
        </p:txBody>
      </p:sp>
      <p:grpSp>
        <p:nvGrpSpPr>
          <p:cNvPr id="12291" name="组合 11266"/>
          <p:cNvGrpSpPr>
            <a:grpSpLocks noChangeAspect="1"/>
          </p:cNvGrpSpPr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12292" name="图片 11267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>
              <a:off x="0" y="0"/>
              <a:ext cx="521" cy="4320"/>
            </a:xfrm>
            <a:prstGeom prst="rect">
              <a:avLst/>
            </a:prstGeom>
            <a:solidFill>
              <a:srgbClr val="F3F385"/>
            </a:solidFill>
            <a:ln w="9525">
              <a:noFill/>
            </a:ln>
          </p:spPr>
        </p:pic>
        <p:pic>
          <p:nvPicPr>
            <p:cNvPr id="12293" name="图片 11268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 rot="5400000">
              <a:off x="2568" y="-2143"/>
              <a:ext cx="521" cy="4808"/>
            </a:xfrm>
            <a:prstGeom prst="rect">
              <a:avLst/>
            </a:prstGeom>
            <a:solidFill>
              <a:srgbClr val="F3F385"/>
            </a:solidFill>
            <a:ln w="9525">
              <a:noFill/>
            </a:ln>
          </p:spPr>
        </p:pic>
        <p:pic>
          <p:nvPicPr>
            <p:cNvPr id="12294" name="图片 11269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 rot="5400000">
              <a:off x="2613" y="1694"/>
              <a:ext cx="521" cy="4718"/>
            </a:xfrm>
            <a:prstGeom prst="rect">
              <a:avLst/>
            </a:prstGeom>
            <a:solidFill>
              <a:srgbClr val="F3F385"/>
            </a:solidFill>
            <a:ln w="9525">
              <a:noFill/>
            </a:ln>
          </p:spPr>
        </p:pic>
        <p:pic>
          <p:nvPicPr>
            <p:cNvPr id="12295" name="图片 11270" descr="信纸卡片贺卡图片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r="86258"/>
            <a:stretch>
              <a:fillRect/>
            </a:stretch>
          </p:blipFill>
          <p:spPr>
            <a:xfrm>
              <a:off x="5239" y="0"/>
              <a:ext cx="521" cy="4320"/>
            </a:xfrm>
            <a:prstGeom prst="rect">
              <a:avLst/>
            </a:prstGeom>
            <a:solidFill>
              <a:srgbClr val="F3F385"/>
            </a:solidFill>
            <a:ln w="9525">
              <a:noFill/>
            </a:ln>
          </p:spPr>
        </p:pic>
      </p:grpSp>
      <p:sp>
        <p:nvSpPr>
          <p:cNvPr id="11272" name="云形标注 11271"/>
          <p:cNvSpPr/>
          <p:nvPr/>
        </p:nvSpPr>
        <p:spPr>
          <a:xfrm>
            <a:off x="1331913" y="3716338"/>
            <a:ext cx="7056437" cy="2449512"/>
          </a:xfrm>
          <a:prstGeom prst="cloudCallout">
            <a:avLst>
              <a:gd name="adj1" fmla="val -58301"/>
              <a:gd name="adj2" fmla="val 43519"/>
            </a:avLst>
          </a:prstGeom>
          <a:solidFill>
            <a:srgbClr val="EFF98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892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现在你知道为什么说</a:t>
            </a:r>
            <a:endParaRPr lang="zh-CN" altLang="en-US" sz="3600" b="1" dirty="0">
              <a:solidFill>
                <a:srgbClr val="0892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08921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大自然是一本绿色的课本了吗？</a:t>
            </a:r>
            <a:br>
              <a:rPr lang="zh-CN" altLang="en-US" sz="3600" b="1" dirty="0">
                <a:solidFill>
                  <a:srgbClr val="08921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600" b="1" dirty="0">
              <a:solidFill>
                <a:srgbClr val="08921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6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build="p"/>
      <p:bldP spid="112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EE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文本框 12289"/>
          <p:cNvSpPr txBox="1"/>
          <p:nvPr/>
        </p:nvSpPr>
        <p:spPr>
          <a:xfrm>
            <a:off x="4845050" y="404813"/>
            <a:ext cx="4298950" cy="6453187"/>
          </a:xfrm>
          <a:prstGeom prst="rect">
            <a:avLst/>
          </a:prstGeom>
          <a:solidFill>
            <a:srgbClr val="20EEF8"/>
          </a:solidFill>
          <a:ln w="9525">
            <a:noFill/>
          </a:ln>
        </p:spPr>
        <p:txBody>
          <a:bodyPr vert="eaVert" anchor="t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读了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去打开大自然绿色的课本</a:t>
            </a: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，你是不是也动心了？大家也去观察一下大自然，把你的收获也写成一首小诗。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5" name="图片 12290" descr="20070304074448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29272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 dirty="0"/>
          </a:p>
        </p:txBody>
      </p:sp>
      <p:sp>
        <p:nvSpPr>
          <p:cNvPr id="14338" name="文本占位符 13314"/>
          <p:cNvSpPr>
            <a:spLocks noGrp="1"/>
          </p:cNvSpPr>
          <p:nvPr>
            <p:ph idx="1"/>
          </p:nvPr>
        </p:nvSpPr>
        <p:spPr/>
        <p:txBody>
          <a:bodyPr anchor="t"/>
          <a:p>
            <a:endParaRPr lang="zh-CN" altLang="en-US" dirty="0"/>
          </a:p>
        </p:txBody>
      </p:sp>
      <p:pic>
        <p:nvPicPr>
          <p:cNvPr id="14339" name="图片 13315" descr="s1680x1050_Widescreen_Wallpaper_Summer_19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文本框 13316"/>
          <p:cNvSpPr txBox="1"/>
          <p:nvPr/>
        </p:nvSpPr>
        <p:spPr>
          <a:xfrm>
            <a:off x="1476375" y="2205038"/>
            <a:ext cx="6192838" cy="247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15600" b="1" dirty="0">
                <a:solidFill>
                  <a:srgbClr val="F64F2E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再   见</a:t>
            </a:r>
            <a:endParaRPr lang="zh-CN" altLang="en-US" sz="15600" b="1" dirty="0">
              <a:solidFill>
                <a:srgbClr val="F64F2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484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4097" descr="无标题"/>
          <p:cNvPicPr>
            <a:picLocks noChangeAspect="1"/>
          </p:cNvPicPr>
          <p:nvPr/>
        </p:nvPicPr>
        <p:blipFill>
          <a:blip r:embed="rId1"/>
          <a:srcRect l="5399" t="57486" r="70401" b="20103"/>
          <a:stretch>
            <a:fillRect/>
          </a:stretch>
        </p:blipFill>
        <p:spPr>
          <a:xfrm>
            <a:off x="0" y="3754438"/>
            <a:ext cx="2051050" cy="310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云形标注 4098"/>
          <p:cNvSpPr/>
          <p:nvPr/>
        </p:nvSpPr>
        <p:spPr>
          <a:xfrm>
            <a:off x="1260475" y="117475"/>
            <a:ext cx="7850188" cy="6570663"/>
          </a:xfrm>
          <a:prstGeom prst="cloudCallout">
            <a:avLst>
              <a:gd name="adj1" fmla="val -49838"/>
              <a:gd name="adj2" fmla="val 42292"/>
            </a:avLst>
          </a:prstGeom>
          <a:solidFill>
            <a:srgbClr val="36E0F2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2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看了课题你有什么想问的？大自然怎么叫课本呢？课本里有些什么呢？为什叫绿色的课本呢？怎么样打开绿色的课本？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" name="文本框 1"/>
          <p:cNvSpPr txBox="1"/>
          <p:nvPr/>
        </p:nvSpPr>
        <p:spPr>
          <a:xfrm>
            <a:off x="177800" y="222250"/>
            <a:ext cx="246380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导入课题</a:t>
            </a:r>
            <a:endParaRPr lang="zh-CN" altLang="zh-CN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1.学会本课生字、新词，结合文本内容理解词语的意思。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能正确、流利地朗读课文。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理清课文层次，用简洁的语言概括课文的主要内容。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2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学习目标：</a:t>
            </a: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1.默读课文，标出自然段。用横线划出生字词，在课文中标出字音，认清字形，读准字音。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通过查字典和结合上下文的方法理解生词，无法理解的做上记号。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自学指导一</a:t>
            </a:r>
            <a:endParaRPr lang="en-US" altLang="zh-CN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5538"/>
          </a:xfrm>
          <a:solidFill>
            <a:srgbClr val="36E0F2"/>
          </a:solidFill>
        </p:spPr>
        <p:txBody>
          <a:bodyPr anchor="ctr"/>
          <a:p>
            <a:r>
              <a:rPr lang="zh-CN" altLang="en-US" sz="5400" b="1"/>
              <a:t>    去打开大自然绿色的课本</a:t>
            </a:r>
            <a:endParaRPr lang="zh-CN" altLang="en-US" sz="5400" b="1"/>
          </a:p>
        </p:txBody>
      </p:sp>
      <p:sp>
        <p:nvSpPr>
          <p:cNvPr id="5122" name="文本占位符 5122"/>
          <p:cNvSpPr>
            <a:spLocks noGrp="1"/>
          </p:cNvSpPr>
          <p:nvPr>
            <p:ph sz="half" idx="1"/>
          </p:nvPr>
        </p:nvSpPr>
        <p:spPr>
          <a:xfrm>
            <a:off x="0" y="1125538"/>
            <a:ext cx="4572000" cy="5732462"/>
          </a:xfrm>
          <a:solidFill>
            <a:srgbClr val="8DF375"/>
          </a:solidFill>
        </p:spPr>
        <p:txBody>
          <a:bodyPr anchor="t"/>
          <a:p>
            <a:pPr>
              <a:buNone/>
            </a:pPr>
            <a:r>
              <a:rPr lang="zh-CN" altLang="en-US" sz="2000" b="1" dirty="0"/>
              <a:t>祖国敞开了绿色的大门</a:t>
            </a:r>
            <a:r>
              <a:rPr lang="en-US" altLang="zh-CN" sz="2000" b="1" dirty="0"/>
              <a:t>,</a:t>
            </a:r>
            <a:endParaRPr lang="en-US" altLang="zh-CN" sz="2000" b="1" dirty="0"/>
          </a:p>
          <a:p>
            <a:pPr>
              <a:buNone/>
            </a:pPr>
            <a:r>
              <a:rPr lang="zh-CN" altLang="en-US" sz="2000" b="1" dirty="0"/>
              <a:t>给孩子一片清凉的绿阴。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去吧，去呼吸山水间芬芳的空气，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去吧，去打开大自然绿色的课本。</a:t>
            </a:r>
            <a:endParaRPr lang="zh-CN" altLang="en-US" sz="2000" b="1" dirty="0"/>
          </a:p>
          <a:p>
            <a:pPr>
              <a:buNone/>
            </a:pPr>
            <a:endParaRPr lang="zh-CN" altLang="en-US" sz="800" b="1" dirty="0"/>
          </a:p>
          <a:p>
            <a:pPr>
              <a:buNone/>
            </a:pPr>
            <a:r>
              <a:rPr lang="zh-CN" altLang="en-US" sz="2000" b="1" dirty="0"/>
              <a:t>让明亮的眼晴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去发现翠竹的挺拔，松柏的苍劲。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用绚丽的色彩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去描绘果园的丰收，沃野的耕耘。</a:t>
            </a:r>
            <a:endParaRPr lang="zh-CN" altLang="en-US" sz="2000" b="1" dirty="0"/>
          </a:p>
          <a:p>
            <a:pPr>
              <a:buNone/>
            </a:pPr>
            <a:endParaRPr lang="zh-CN" altLang="en-US" sz="800" b="1" dirty="0"/>
          </a:p>
          <a:p>
            <a:pPr>
              <a:buNone/>
            </a:pPr>
            <a:r>
              <a:rPr lang="zh-CN" altLang="en-US" sz="2000" b="1" dirty="0"/>
              <a:t>鸣禽、野花要和你们联欢，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生活里洋溢着欢乐和温馨。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祖国的山水要和你们相聚，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请听一听它们心中的声音。</a:t>
            </a:r>
            <a:endParaRPr lang="zh-CN" altLang="en-US" sz="2000" b="1" dirty="0"/>
          </a:p>
          <a:p>
            <a:pPr>
              <a:buNone/>
            </a:pPr>
            <a:endParaRPr lang="zh-CN" altLang="en-US" sz="800" b="1" dirty="0"/>
          </a:p>
          <a:p>
            <a:pPr>
              <a:buNone/>
            </a:pPr>
            <a:r>
              <a:rPr lang="zh-CN" altLang="en-US" sz="2000" b="1" dirty="0"/>
              <a:t>青山说：攀登吧，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饱览无限的风光，满怀少年的豪情！</a:t>
            </a:r>
            <a:endParaRPr lang="zh-CN" altLang="en-US" sz="2000" b="1" dirty="0"/>
          </a:p>
          <a:p>
            <a:pPr>
              <a:buNone/>
            </a:pPr>
            <a:endParaRPr lang="zh-CN" altLang="en-US" sz="2800" b="1" dirty="0"/>
          </a:p>
        </p:txBody>
      </p:sp>
      <p:sp>
        <p:nvSpPr>
          <p:cNvPr id="5123" name="文本占位符 5123"/>
          <p:cNvSpPr>
            <a:spLocks noGrp="1"/>
          </p:cNvSpPr>
          <p:nvPr>
            <p:ph sz="half" idx="2"/>
          </p:nvPr>
        </p:nvSpPr>
        <p:spPr>
          <a:xfrm>
            <a:off x="4572000" y="1125538"/>
            <a:ext cx="4572000" cy="5732462"/>
          </a:xfrm>
          <a:solidFill>
            <a:srgbClr val="8DF375"/>
          </a:solidFill>
        </p:spPr>
        <p:txBody>
          <a:bodyPr anchor="t"/>
          <a:p>
            <a:pPr>
              <a:buNone/>
            </a:pPr>
            <a:r>
              <a:rPr lang="zh-CN" altLang="en-US" sz="2000" b="1" dirty="0"/>
              <a:t>绿水说：前进吧，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奔向浩瀚的大海，显示少年的胸襟。</a:t>
            </a:r>
            <a:endParaRPr lang="zh-CN" altLang="en-US" sz="2000" b="1" dirty="0"/>
          </a:p>
          <a:p>
            <a:pPr>
              <a:buNone/>
            </a:pPr>
            <a:endParaRPr lang="zh-CN" altLang="en-US" sz="800" b="1" dirty="0"/>
          </a:p>
          <a:p>
            <a:pPr>
              <a:buNone/>
            </a:pPr>
            <a:r>
              <a:rPr lang="zh-CN" altLang="en-US" sz="2000" b="1" dirty="0"/>
              <a:t>去吧，天空会撒开片片云锦，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给你们送去明媚的早晨。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去吧，大地会吹来阵阵微风，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给你们留下愉快的黄昏。</a:t>
            </a:r>
            <a:endParaRPr lang="zh-CN" altLang="en-US" sz="2000" b="1" dirty="0"/>
          </a:p>
          <a:p>
            <a:pPr>
              <a:buNone/>
            </a:pPr>
            <a:endParaRPr lang="zh-CN" altLang="en-US" sz="800" b="1" dirty="0"/>
          </a:p>
          <a:p>
            <a:pPr>
              <a:buNone/>
            </a:pPr>
            <a:r>
              <a:rPr lang="zh-CN" altLang="en-US" sz="2000" b="1" dirty="0"/>
              <a:t>祖国敞开了绿色的大门</a:t>
            </a:r>
            <a:r>
              <a:rPr lang="en-US" altLang="zh-CN" sz="2000" b="1" dirty="0"/>
              <a:t>,</a:t>
            </a:r>
            <a:endParaRPr lang="en-US" altLang="zh-CN" sz="2000" b="1" dirty="0"/>
          </a:p>
          <a:p>
            <a:pPr>
              <a:buNone/>
            </a:pPr>
            <a:r>
              <a:rPr lang="zh-CN" altLang="en-US" sz="2000" b="1" dirty="0"/>
              <a:t>给孩子一片清凉的绿阴。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去吧，去呼吸山水间芬芳的空气，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/>
              <a:t>去吧，去打开大自然绿色的课本。</a:t>
            </a:r>
            <a:endParaRPr lang="zh-CN" altLang="en-US" sz="2000" b="1" dirty="0"/>
          </a:p>
        </p:txBody>
      </p:sp>
      <p:sp>
        <p:nvSpPr>
          <p:cNvPr id="5124" name="椭圆 5124"/>
          <p:cNvSpPr/>
          <p:nvPr/>
        </p:nvSpPr>
        <p:spPr>
          <a:xfrm>
            <a:off x="179388" y="188913"/>
            <a:ext cx="792162" cy="576262"/>
          </a:xfrm>
          <a:prstGeom prst="ellipse">
            <a:avLst/>
          </a:prstGeom>
          <a:solidFill>
            <a:srgbClr val="F64F2E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文本框 5125"/>
          <p:cNvSpPr txBox="1"/>
          <p:nvPr/>
        </p:nvSpPr>
        <p:spPr>
          <a:xfrm>
            <a:off x="323850" y="188913"/>
            <a:ext cx="5048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126" name="图片 5126" descr="台湾卡通矢量图 - 植物篇 - 写实盆景 - 写实盆景向量图1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5230813"/>
            <a:ext cx="1584325" cy="1628775"/>
          </a:xfrm>
          <a:prstGeom prst="rect">
            <a:avLst/>
          </a:prstGeom>
          <a:solidFill>
            <a:srgbClr val="5AED37"/>
          </a:solidFill>
          <a:ln w="9525">
            <a:noFill/>
          </a:ln>
        </p:spPr>
      </p:pic>
      <p:sp>
        <p:nvSpPr>
          <p:cNvPr id="5127" name="直接连接符 5127"/>
          <p:cNvSpPr/>
          <p:nvPr/>
        </p:nvSpPr>
        <p:spPr>
          <a:xfrm>
            <a:off x="4500563" y="1125538"/>
            <a:ext cx="0" cy="57324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F375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6145"/>
          <p:cNvGrpSpPr>
            <a:grpSpLocks noChangeAspect="1"/>
          </p:cNvGrpSpPr>
          <p:nvPr/>
        </p:nvGrpSpPr>
        <p:grpSpPr>
          <a:xfrm>
            <a:off x="6292850" y="0"/>
            <a:ext cx="2851150" cy="1697038"/>
            <a:chOff x="0" y="0"/>
            <a:chExt cx="1796" cy="1069"/>
          </a:xfrm>
        </p:grpSpPr>
        <p:pic>
          <p:nvPicPr>
            <p:cNvPr id="6147" name="图片 6146" descr="台湾卡通矢量图 - 植物篇 - 写实盆景 - 写实盆景向量图16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l="6415" t="11945" r="70319" b="74028"/>
            <a:stretch>
              <a:fillRect/>
            </a:stretch>
          </p:blipFill>
          <p:spPr>
            <a:xfrm rot="3017894">
              <a:off x="1289" y="562"/>
              <a:ext cx="497" cy="50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8" name="图片 6147" descr="台湾卡通矢量图 - 植物篇 - 写实盆景 - 写实盆景向量图16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t="10027" r="68069" b="74500"/>
            <a:stretch>
              <a:fillRect/>
            </a:stretch>
          </p:blipFill>
          <p:spPr>
            <a:xfrm rot="-1517944">
              <a:off x="0" y="113"/>
              <a:ext cx="594" cy="5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49" name="图片 6148" descr="台湾卡通矢量图 - 植物篇 - 写实盆景 - 写实盆景向量图16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t="7083" r="63904" b="74028"/>
            <a:stretch>
              <a:fillRect/>
            </a:stretch>
          </p:blipFill>
          <p:spPr>
            <a:xfrm>
              <a:off x="429" y="0"/>
              <a:ext cx="771" cy="6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150" name="图片 6149" descr="台湾卡通矢量图 - 植物篇 - 写实盆景 - 写实盆景向量图16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rcRect l="11330" t="7083" r="63904" b="74028"/>
            <a:stretch>
              <a:fillRect/>
            </a:stretch>
          </p:blipFill>
          <p:spPr>
            <a:xfrm rot="1970382">
              <a:off x="1059" y="274"/>
              <a:ext cx="529" cy="6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51" name="标题 6150"/>
          <p:cNvSpPr>
            <a:spLocks noGrp="1"/>
          </p:cNvSpPr>
          <p:nvPr>
            <p:ph type="title"/>
          </p:nvPr>
        </p:nvSpPr>
        <p:spPr>
          <a:xfrm>
            <a:off x="-1255712" y="0"/>
            <a:ext cx="7699375" cy="1341438"/>
          </a:xfrm>
        </p:spPr>
        <p:txBody>
          <a:bodyPr anchor="ctr"/>
          <a:p>
            <a:r>
              <a:rPr lang="zh-CN" altLang="en-US" sz="5400" b="1"/>
              <a:t>学习词语</a:t>
            </a:r>
            <a:endParaRPr lang="zh-CN" altLang="en-US" sz="5400" b="1"/>
          </a:p>
        </p:txBody>
      </p:sp>
      <p:sp>
        <p:nvSpPr>
          <p:cNvPr id="6152" name="文本框 6151"/>
          <p:cNvSpPr txBox="1"/>
          <p:nvPr/>
        </p:nvSpPr>
        <p:spPr>
          <a:xfrm>
            <a:off x="0" y="1916113"/>
            <a:ext cx="9396413" cy="4481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敞开    芬芳    描绘  </a:t>
            </a:r>
            <a:endParaRPr lang="zh-CN" altLang="en-US" sz="7200" b="1" dirty="0">
              <a:solidFill>
                <a:srgbClr val="FC3A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云锦    微风   相聚  </a:t>
            </a:r>
            <a:endParaRPr lang="zh-CN" altLang="en-US" sz="7200" b="1" dirty="0">
              <a:solidFill>
                <a:srgbClr val="FC3A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72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苍劲  饱览  黄昏  无限</a:t>
            </a:r>
            <a:endParaRPr lang="zh-CN" altLang="en-US" sz="7200" b="1" dirty="0">
              <a:solidFill>
                <a:srgbClr val="FC3A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7" name="文本框 1"/>
          <p:cNvSpPr txBox="1"/>
          <p:nvPr/>
        </p:nvSpPr>
        <p:spPr>
          <a:xfrm>
            <a:off x="-38100" y="1412875"/>
            <a:ext cx="88931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1.自由读课文，读准字音，读好停顿，做到正确、流利。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快速浏览课文，说说课文写的谁？他给你留下了怎样的印象？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4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说说课文的主要内容。</a:t>
            </a:r>
            <a:endParaRPr lang="zh-CN" altLang="en-US" sz="40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" name="文本框 2"/>
          <p:cNvSpPr txBox="1"/>
          <p:nvPr/>
        </p:nvSpPr>
        <p:spPr>
          <a:xfrm>
            <a:off x="312738" y="347663"/>
            <a:ext cx="29895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自学指导二</a:t>
            </a:r>
            <a:endParaRPr lang="zh-CN" altLang="en-US" sz="44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E0F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7169" descr="img035_oDv1JZAF73a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1295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8195" name="标题 7170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 anchor="ctr"/>
          <a:p>
            <a:r>
              <a:rPr lang="zh-CN" altLang="en-US" sz="6000" b="1">
                <a:solidFill>
                  <a:srgbClr val="FC3AE5"/>
                </a:solidFill>
              </a:rPr>
              <a:t>去打开大自然绿色的课本</a:t>
            </a:r>
            <a:endParaRPr lang="zh-CN" altLang="en-US" sz="6000" b="1">
              <a:solidFill>
                <a:srgbClr val="FC3AE5"/>
              </a:solidFill>
            </a:endParaRPr>
          </a:p>
        </p:txBody>
      </p:sp>
      <p:sp>
        <p:nvSpPr>
          <p:cNvPr id="8196" name="文本占位符 7171"/>
          <p:cNvSpPr>
            <a:spLocks noGrp="1"/>
          </p:cNvSpPr>
          <p:nvPr>
            <p:ph idx="1"/>
          </p:nvPr>
        </p:nvSpPr>
        <p:spPr>
          <a:xfrm>
            <a:off x="0" y="1268413"/>
            <a:ext cx="9144000" cy="3097212"/>
          </a:xfrm>
          <a:solidFill>
            <a:srgbClr val="8DF375"/>
          </a:solidFill>
        </p:spPr>
        <p:txBody>
          <a:bodyPr anchor="t"/>
          <a:p>
            <a:pPr>
              <a:buNone/>
            </a:pPr>
            <a:r>
              <a:rPr lang="zh-CN" altLang="en-US" sz="4000" b="1" dirty="0"/>
              <a:t>祖国敞开了绿色的大门</a:t>
            </a:r>
            <a:r>
              <a:rPr lang="en-US" altLang="zh-CN" sz="4000" b="1" dirty="0"/>
              <a:t>,</a:t>
            </a:r>
            <a:endParaRPr lang="en-US" altLang="zh-CN" sz="4000" b="1" dirty="0"/>
          </a:p>
          <a:p>
            <a:pPr>
              <a:buNone/>
            </a:pPr>
            <a:r>
              <a:rPr lang="zh-CN" altLang="en-US" sz="4000" b="1" dirty="0"/>
              <a:t>给孩子一片清凉的绿阴。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去吧，去呼吸山水间芬芳的空气，</a:t>
            </a:r>
            <a:endParaRPr lang="zh-CN" altLang="en-US" sz="4000" b="1" dirty="0"/>
          </a:p>
          <a:p>
            <a:pPr>
              <a:buNone/>
            </a:pPr>
            <a:r>
              <a:rPr lang="zh-CN" altLang="en-US" sz="4000" b="1" dirty="0"/>
              <a:t>去吧，去打开大自然绿色的课本。</a:t>
            </a:r>
            <a:endParaRPr lang="zh-CN" altLang="en-US" sz="4000" b="1" dirty="0"/>
          </a:p>
          <a:p>
            <a:pPr>
              <a:buNone/>
            </a:pPr>
            <a:endParaRPr lang="zh-CN" altLang="en-US" dirty="0"/>
          </a:p>
        </p:txBody>
      </p:sp>
      <p:grpSp>
        <p:nvGrpSpPr>
          <p:cNvPr id="7173" name="组合 7172"/>
          <p:cNvGrpSpPr/>
          <p:nvPr/>
        </p:nvGrpSpPr>
        <p:grpSpPr>
          <a:xfrm>
            <a:off x="0" y="4437063"/>
            <a:ext cx="8893175" cy="2420937"/>
            <a:chOff x="0" y="0"/>
            <a:chExt cx="5602" cy="1525"/>
          </a:xfrm>
        </p:grpSpPr>
        <p:pic>
          <p:nvPicPr>
            <p:cNvPr id="8198" name="图片 7173" descr="无标题"/>
            <p:cNvPicPr>
              <a:picLocks noChangeAspect="1"/>
            </p:cNvPicPr>
            <p:nvPr/>
          </p:nvPicPr>
          <p:blipFill>
            <a:blip r:embed="rId2"/>
            <a:srcRect l="5399" t="57486" r="70401" b="20103"/>
            <a:stretch>
              <a:fillRect/>
            </a:stretch>
          </p:blipFill>
          <p:spPr>
            <a:xfrm>
              <a:off x="0" y="363"/>
              <a:ext cx="884" cy="11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9" name="椭圆形标注 7174"/>
            <p:cNvSpPr/>
            <p:nvPr/>
          </p:nvSpPr>
          <p:spPr>
            <a:xfrm>
              <a:off x="1429" y="0"/>
              <a:ext cx="4173" cy="1242"/>
            </a:xfrm>
            <a:prstGeom prst="wedgeEllipseCallout">
              <a:avLst>
                <a:gd name="adj1" fmla="val -69986"/>
                <a:gd name="adj2" fmla="val 33412"/>
              </a:avLst>
            </a:prstGeom>
            <a:solidFill>
              <a:srgbClr val="36E0F2"/>
            </a:solidFill>
            <a:ln w="9525" cap="flat" cmpd="sng">
              <a:solidFill>
                <a:srgbClr val="FC3AE5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>
                <a:spcBef>
                  <a:spcPct val="50000"/>
                </a:spcBef>
              </a:pPr>
              <a:r>
                <a:rPr lang="zh-CN" altLang="en-US" sz="4800" b="1" dirty="0">
                  <a:solidFill>
                    <a:srgbClr val="FC3AE5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读了这一小节，你有什么收获？</a:t>
              </a:r>
              <a:endParaRPr lang="zh-CN" altLang="en-US" sz="48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algn="ctr"/>
              <a:endParaRPr lang="zh-CN" altLang="en-US" sz="48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E0F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文本占位符 8193"/>
          <p:cNvSpPr>
            <a:spLocks noGrp="1"/>
          </p:cNvSpPr>
          <p:nvPr>
            <p:ph idx="1"/>
          </p:nvPr>
        </p:nvSpPr>
        <p:spPr>
          <a:xfrm>
            <a:off x="0" y="333375"/>
            <a:ext cx="9144000" cy="6524625"/>
          </a:xfrm>
          <a:solidFill>
            <a:srgbClr val="36E0F2"/>
          </a:solidFill>
        </p:spPr>
        <p:txBody>
          <a:bodyPr anchor="t"/>
          <a:p>
            <a:pPr>
              <a:buNone/>
            </a:pPr>
            <a:endParaRPr lang="zh-CN" altLang="en-US" sz="2400" b="1"/>
          </a:p>
          <a:p>
            <a:pPr>
              <a:buNone/>
            </a:pPr>
            <a:endParaRPr lang="zh-CN" altLang="en-US" sz="2400" b="1"/>
          </a:p>
          <a:p>
            <a:pPr>
              <a:buNone/>
            </a:pPr>
            <a:r>
              <a:rPr lang="zh-CN" altLang="en-US" sz="3600" b="1"/>
              <a:t>让明亮的眼晴</a:t>
            </a:r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去发现翠竹的挺拔，松柏的苍劲。</a:t>
            </a:r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用绚丽的色彩</a:t>
            </a:r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去描绘果园的丰收，沃野的耕耘</a:t>
            </a:r>
            <a:r>
              <a:rPr lang="zh-CN" altLang="en-US" sz="4400" b="1"/>
              <a:t>。</a:t>
            </a:r>
            <a:endParaRPr lang="zh-CN" altLang="en-US" sz="4400" b="1"/>
          </a:p>
          <a:p>
            <a:pPr>
              <a:buNone/>
            </a:pPr>
            <a:endParaRPr lang="zh-CN" altLang="en-US" sz="4400" b="1"/>
          </a:p>
          <a:p>
            <a:pPr>
              <a:buNone/>
            </a:pPr>
            <a:endParaRPr lang="zh-CN" altLang="en-US" sz="2400" b="1"/>
          </a:p>
          <a:p>
            <a:pPr>
              <a:buNone/>
            </a:pPr>
            <a:endParaRPr lang="zh-CN" altLang="en-US" sz="2400" b="1"/>
          </a:p>
        </p:txBody>
      </p:sp>
      <p:pic>
        <p:nvPicPr>
          <p:cNvPr id="9219" name="图片 8194" descr="img035_oDv1JZAF73a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8366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9220" name="矩形 8195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E6083D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5400" b="1" dirty="0">
                <a:solidFill>
                  <a:srgbClr val="FC3AE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去打开大自然绿色的课本</a:t>
            </a:r>
            <a:endParaRPr lang="zh-CN" altLang="en-US" sz="5400" b="1" dirty="0">
              <a:solidFill>
                <a:srgbClr val="FC3AE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02" name="组合 8201"/>
          <p:cNvGrpSpPr>
            <a:grpSpLocks noChangeAspect="1"/>
          </p:cNvGrpSpPr>
          <p:nvPr/>
        </p:nvGrpSpPr>
        <p:grpSpPr>
          <a:xfrm>
            <a:off x="0" y="4005263"/>
            <a:ext cx="9144000" cy="2852737"/>
            <a:chOff x="0" y="0"/>
            <a:chExt cx="5760" cy="1797"/>
          </a:xfrm>
        </p:grpSpPr>
        <p:pic>
          <p:nvPicPr>
            <p:cNvPr id="9222" name="图片 8202" descr="井冈翠竹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156" cy="17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8203" descr="神农架松柏.2">
              <a:hlinkClick r:id="rId4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2" y="0"/>
              <a:ext cx="1406" cy="17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图片 8204" descr="果树果园图片004">
              <a:hlinkClick r:id="rId6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53" y="0"/>
              <a:ext cx="1633" cy="17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8205" descr="004"/>
            <p:cNvPicPr>
              <a:picLocks noChangeAspect="1"/>
            </p:cNvPicPr>
            <p:nvPr/>
          </p:nvPicPr>
          <p:blipFill>
            <a:blip r:embed="rId8"/>
            <a:srcRect b="9126"/>
            <a:stretch>
              <a:fillRect/>
            </a:stretch>
          </p:blipFill>
          <p:spPr>
            <a:xfrm>
              <a:off x="4332" y="0"/>
              <a:ext cx="1428" cy="179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1589</Words>
  <Application>WPS 演示</Application>
  <PresentationFormat>在屏幕上显示</PresentationFormat>
  <Paragraphs>144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黑体</vt:lpstr>
      <vt:lpstr>Times New Roman</vt:lpstr>
      <vt:lpstr>楷体_GB2312</vt:lpstr>
      <vt:lpstr>微软雅黑</vt:lpstr>
      <vt:lpstr>Arial Unicode MS</vt:lpstr>
      <vt:lpstr>Calibri</vt:lpstr>
      <vt:lpstr>新宋体</vt:lpstr>
      <vt:lpstr>默认设计模板</vt:lpstr>
      <vt:lpstr>  去打开大自然绿色的课本</vt:lpstr>
      <vt:lpstr>PowerPoint 演示文稿</vt:lpstr>
      <vt:lpstr>PowerPoint 演示文稿</vt:lpstr>
      <vt:lpstr>PowerPoint 演示文稿</vt:lpstr>
      <vt:lpstr>    去打开大自然绿色的课本</vt:lpstr>
      <vt:lpstr>学习词语</vt:lpstr>
      <vt:lpstr>PowerPoint 演示文稿</vt:lpstr>
      <vt:lpstr>去打开大自然绿色的课本</vt:lpstr>
      <vt:lpstr>PowerPoint 演示文稿</vt:lpstr>
      <vt:lpstr>PowerPoint 演示文稿</vt:lpstr>
      <vt:lpstr>               听,又有人在热情地招呼你们了,它们是谁 ?它们拿什么招持我们?</vt:lpstr>
      <vt:lpstr>PowerPoint 演示文稿</vt:lpstr>
      <vt:lpstr>  去打开大自然绿色的课本  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ZQ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去打开大自然绿色的课本</dc:title>
  <dc:creator>ZQ</dc:creator>
  <cp:lastModifiedBy>Teacher</cp:lastModifiedBy>
  <cp:revision>15</cp:revision>
  <dcterms:created xsi:type="dcterms:W3CDTF">2007-10-02T03:10:00Z</dcterms:created>
  <dcterms:modified xsi:type="dcterms:W3CDTF">2018-09-05T03:34:07Z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