
<file path=[Content_Types].xml><?xml version="1.0" encoding="utf-8"?>
<Types xmlns="http://schemas.openxmlformats.org/package/2006/content-types"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96" r:id="rId3"/>
    <p:sldId id="289" r:id="rId4"/>
    <p:sldId id="297" r:id="rId5"/>
    <p:sldId id="298" r:id="rId6"/>
    <p:sldId id="303" r:id="rId7"/>
    <p:sldId id="299" r:id="rId8"/>
    <p:sldId id="301" r:id="rId9"/>
    <p:sldId id="302" r:id="rId10"/>
    <p:sldId id="312" r:id="rId11"/>
    <p:sldId id="311" r:id="rId12"/>
    <p:sldId id="318" r:id="rId13"/>
    <p:sldId id="319" r:id="rId14"/>
    <p:sldId id="322" r:id="rId15"/>
    <p:sldId id="321" r:id="rId16"/>
    <p:sldId id="300" r:id="rId17"/>
    <p:sldId id="295" r:id="rId18"/>
  </p:sldIdLst>
  <p:sldSz cx="12192000" cy="68580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3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282" y="4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63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6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6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34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3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2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2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 flip="none" rotWithShape="1">
          <a:gsLst>
            <a:gs pos="0">
              <a:srgbClr val="F7F7ED"/>
            </a:gs>
            <a:gs pos="25000">
              <a:srgbClr val="F7F6E2"/>
            </a:gs>
            <a:gs pos="51316">
              <a:srgbClr val="F7F5DB"/>
            </a:gs>
            <a:gs pos="72000">
              <a:srgbClr val="F7F5D6"/>
            </a:gs>
            <a:gs pos="92000">
              <a:srgbClr val="F7F5C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Picture 271" descr="21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04850" y="511879"/>
            <a:ext cx="1961476" cy="677107"/>
          </a:xfrm>
          <a:prstGeom prst="rect">
            <a:avLst/>
          </a:prstGeom>
          <a:noFill/>
          <a:ln>
            <a:noFill/>
          </a:ln>
        </p:spPr>
      </p:pic>
      <p:sp>
        <p:nvSpPr>
          <p:cNvPr id="104857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722962" y="655169"/>
            <a:ext cx="1581150" cy="485775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lang="zh-CN" altLang="en-US" sz="2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插入标题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2" descr="C:\Users\Administrator\Desktop\51yuansvfffffu.jpg"/>
          <p:cNvPicPr>
            <a:picLocks noChangeAspect="1" noChangeArrowheads="1"/>
          </p:cNvPicPr>
          <p:nvPr userDrawn="1"/>
        </p:nvPicPr>
        <p:blipFill rotWithShape="1">
          <a:blip r:embed="rId2"/>
          <a:srcRect t="87124" r="44454"/>
          <a:stretch>
            <a:fillRect/>
          </a:stretch>
        </p:blipFill>
        <p:spPr bwMode="auto">
          <a:xfrm>
            <a:off x="0" y="5975419"/>
            <a:ext cx="12192000" cy="883180"/>
          </a:xfrm>
          <a:prstGeom prst="rect">
            <a:avLst/>
          </a:prstGeom>
          <a:noFill/>
        </p:spPr>
      </p:pic>
      <p:pic>
        <p:nvPicPr>
          <p:cNvPr id="2097153" name="Picture 2" descr="E:\工作\图片\黑白调\蒲公英.png"/>
          <p:cNvPicPr>
            <a:picLocks noChangeAspect="1" noChangeArrowheads="1"/>
          </p:cNvPicPr>
          <p:nvPr userDrawn="1"/>
        </p:nvPicPr>
        <p:blipFill rotWithShape="1">
          <a:blip r:embed="rId3" cstate="print"/>
          <a:srcRect b="27847"/>
          <a:stretch>
            <a:fillRect/>
          </a:stretch>
        </p:blipFill>
        <p:spPr bwMode="auto">
          <a:xfrm>
            <a:off x="0" y="4541855"/>
            <a:ext cx="2268369" cy="2316145"/>
          </a:xfrm>
          <a:prstGeom prst="rect">
            <a:avLst/>
          </a:prstGeom>
          <a:noFill/>
        </p:spPr>
      </p:pic>
      <p:pic>
        <p:nvPicPr>
          <p:cNvPr id="2097154" name="Picture 2" descr="C:\Users\Administrator\Desktop\25e142c19c888ecbd0bcb19e9347cb25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51780" y="3450873"/>
            <a:ext cx="3776133" cy="3841768"/>
          </a:xfrm>
          <a:prstGeom prst="rect">
            <a:avLst/>
          </a:prstGeom>
          <a:noFill/>
        </p:spPr>
      </p:pic>
      <p:sp>
        <p:nvSpPr>
          <p:cNvPr id="1048577" name="矩形 4"/>
          <p:cNvSpPr/>
          <p:nvPr userDrawn="1"/>
        </p:nvSpPr>
        <p:spPr>
          <a:xfrm>
            <a:off x="0" y="6553200"/>
            <a:ext cx="12192000" cy="304800"/>
          </a:xfrm>
          <a:prstGeom prst="rect">
            <a:avLst/>
          </a:prstGeom>
          <a:solidFill>
            <a:srgbClr val="835947"/>
          </a:solidFill>
          <a:ln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8CD88EB-536A-4DA4-BAEE-4B6927029F6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F31EDF0-8FB7-453E-96BA-6099484DF56D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89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06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0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39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40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4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4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4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4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4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4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5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1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5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56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57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5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6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28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29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3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椭圆 11"/>
          <p:cNvSpPr/>
          <p:nvPr/>
        </p:nvSpPr>
        <p:spPr>
          <a:xfrm>
            <a:off x="746279" y="2019606"/>
            <a:ext cx="2321449" cy="232144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48578" name="椭圆 12"/>
          <p:cNvSpPr/>
          <p:nvPr/>
        </p:nvSpPr>
        <p:spPr>
          <a:xfrm>
            <a:off x="3557790" y="2019606"/>
            <a:ext cx="2321449" cy="232144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48579" name="椭圆 14"/>
          <p:cNvSpPr/>
          <p:nvPr/>
        </p:nvSpPr>
        <p:spPr>
          <a:xfrm>
            <a:off x="6369301" y="2019606"/>
            <a:ext cx="2321449" cy="232144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48580" name="椭圆 15"/>
          <p:cNvSpPr/>
          <p:nvPr/>
        </p:nvSpPr>
        <p:spPr>
          <a:xfrm>
            <a:off x="9180813" y="2019606"/>
            <a:ext cx="2321449" cy="232144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9715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3445" y="1353934"/>
            <a:ext cx="2504357" cy="3072846"/>
          </a:xfrm>
          <a:prstGeom prst="rect">
            <a:avLst/>
          </a:prstGeom>
        </p:spPr>
      </p:pic>
      <p:pic>
        <p:nvPicPr>
          <p:cNvPr id="209715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93" y="1580972"/>
            <a:ext cx="3097200" cy="3341879"/>
          </a:xfrm>
          <a:prstGeom prst="rect">
            <a:avLst/>
          </a:prstGeom>
        </p:spPr>
      </p:pic>
      <p:pic>
        <p:nvPicPr>
          <p:cNvPr id="2097156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763" y="1832074"/>
            <a:ext cx="2499084" cy="2696512"/>
          </a:xfrm>
          <a:prstGeom prst="rect">
            <a:avLst/>
          </a:prstGeom>
        </p:spPr>
      </p:pic>
      <p:pic>
        <p:nvPicPr>
          <p:cNvPr id="2097157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8280" y="2302627"/>
            <a:ext cx="3589219" cy="2289737"/>
          </a:xfrm>
          <a:prstGeom prst="rect">
            <a:avLst/>
          </a:prstGeom>
        </p:spPr>
      </p:pic>
      <p:sp>
        <p:nvSpPr>
          <p:cNvPr id="1048581" name="矩形 4"/>
          <p:cNvSpPr/>
          <p:nvPr/>
        </p:nvSpPr>
        <p:spPr>
          <a:xfrm>
            <a:off x="2652395" y="4528185"/>
            <a:ext cx="6217285" cy="2011045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  <a:cs typeface="阿里巴巴普惠体 R" panose="00020600040101010101" pitchFamily="18" charset="-122"/>
              </a:rPr>
              <a:t>   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cs typeface="阿里巴巴普惠体 R" panose="00020600040101010101" pitchFamily="18" charset="-122"/>
              </a:rPr>
              <a:t>人生自有诗意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  <a:cs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cs typeface="阿里巴巴普惠体 R" panose="00020600040101010101" pitchFamily="18" charset="-122"/>
              </a:rPr>
              <a:t>   诗意美在四季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56515" y="5262880"/>
            <a:ext cx="12285345" cy="1595120"/>
          </a:xfrm>
          <a:prstGeom prst="rect">
            <a:avLst/>
          </a:prstGeom>
        </p:spPr>
      </p:pic>
      <p:sp>
        <p:nvSpPr>
          <p:cNvPr id="1048603" name="矩形 4"/>
          <p:cNvSpPr/>
          <p:nvPr/>
        </p:nvSpPr>
        <p:spPr>
          <a:xfrm>
            <a:off x="652780" y="3467735"/>
            <a:ext cx="9601200" cy="1730375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18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3600" b="1" spc="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spc="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一树树梅子变得金黄，杏子也越长越大了；荞麦花一片雪白，油菜花倒显得稀稀落落。</a:t>
            </a:r>
            <a:endParaRPr lang="zh-CN" altLang="en-US" sz="3600" spc="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602" name="TextBox 3"/>
          <p:cNvSpPr txBox="1"/>
          <p:nvPr/>
        </p:nvSpPr>
        <p:spPr>
          <a:xfrm>
            <a:off x="10504170" y="205740"/>
            <a:ext cx="736600" cy="4307205"/>
          </a:xfrm>
          <a:prstGeom prst="rect">
            <a:avLst/>
          </a:prstGeom>
          <a:noFill/>
          <a:ln>
            <a:solidFill>
              <a:srgbClr val="835947"/>
            </a:solidFill>
          </a:ln>
        </p:spPr>
        <p:txBody>
          <a:bodyPr vert="eaVert" wrap="square" rtlCol="0">
            <a:spAutoFit/>
          </a:bodyPr>
          <a:p>
            <a:r>
              <a:rPr lang="zh-CN" altLang="en-US" sz="3600" b="1" spc="600" dirty="0">
                <a:latin typeface="楷体" panose="02010609060101010101" charset="-122"/>
                <a:ea typeface="楷体" panose="02010609060101010101" charset="-122"/>
                <a:sym typeface="+mn-ea"/>
              </a:rPr>
              <a:t>麦花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雪白</a:t>
            </a:r>
            <a:r>
              <a:rPr lang="zh-CN" altLang="en-US" sz="3600" b="1" spc="600" dirty="0">
                <a:latin typeface="楷体" panose="02010609060101010101" charset="-122"/>
                <a:ea typeface="楷体" panose="02010609060101010101" charset="-122"/>
                <a:sym typeface="+mn-ea"/>
              </a:rPr>
              <a:t>菜花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稀</a:t>
            </a:r>
            <a:r>
              <a:rPr lang="zh-CN" altLang="en-US" b="1" spc="600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en-US" b="1" spc="600" dirty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048601" name="TextBox 2"/>
          <p:cNvSpPr txBox="1"/>
          <p:nvPr/>
        </p:nvSpPr>
        <p:spPr>
          <a:xfrm>
            <a:off x="11299282" y="189900"/>
            <a:ext cx="736600" cy="4323080"/>
          </a:xfrm>
          <a:prstGeom prst="rect">
            <a:avLst/>
          </a:prstGeom>
          <a:noFill/>
          <a:ln>
            <a:solidFill>
              <a:srgbClr val="835947"/>
            </a:solidFill>
          </a:ln>
        </p:spPr>
        <p:txBody>
          <a:bodyPr vert="eaVert" wrap="none" rtlCol="0">
            <a:spAutoFit/>
          </a:bodyPr>
          <a:p>
            <a:r>
              <a:rPr lang="zh-CN" altLang="en-US" sz="3600" b="1" spc="600" dirty="0">
                <a:latin typeface="楷体" panose="02010609060101010101" charset="-122"/>
                <a:ea typeface="楷体" panose="02010609060101010101" charset="-122"/>
                <a:sym typeface="+mn-ea"/>
              </a:rPr>
              <a:t>梅子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金黄</a:t>
            </a:r>
            <a:r>
              <a:rPr lang="zh-CN" altLang="en-US" sz="3600" b="1" spc="600" dirty="0">
                <a:latin typeface="楷体" panose="02010609060101010101" charset="-122"/>
                <a:ea typeface="楷体" panose="02010609060101010101" charset="-122"/>
                <a:sym typeface="+mn-ea"/>
              </a:rPr>
              <a:t>杏子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肥</a:t>
            </a:r>
            <a:r>
              <a:rPr lang="zh-CN" altLang="en-US" sz="3200" b="1" spc="600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3200" b="1" spc="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944" b="7254"/>
          <a:stretch>
            <a:fillRect/>
          </a:stretch>
        </p:blipFill>
        <p:spPr>
          <a:xfrm>
            <a:off x="4520565" y="189865"/>
            <a:ext cx="5215890" cy="3100070"/>
          </a:xfrm>
          <a:prstGeom prst="rect">
            <a:avLst/>
          </a:prstGeom>
        </p:spPr>
      </p:pic>
      <p:sp>
        <p:nvSpPr>
          <p:cNvPr id="1048586" name="矩形 10"/>
          <p:cNvSpPr/>
          <p:nvPr/>
        </p:nvSpPr>
        <p:spPr>
          <a:xfrm>
            <a:off x="2457147" y="189873"/>
            <a:ext cx="1344112" cy="1344112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spc="60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理解诗意</a:t>
            </a:r>
            <a:endParaRPr lang="zh-CN" altLang="en-US" sz="32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3994785"/>
            <a:ext cx="12191365" cy="2863215"/>
          </a:xfrm>
          <a:prstGeom prst="rect">
            <a:avLst/>
          </a:prstGeom>
        </p:spPr>
      </p:pic>
      <p:grpSp>
        <p:nvGrpSpPr>
          <p:cNvPr id="65" name="组合 1"/>
          <p:cNvGrpSpPr/>
          <p:nvPr/>
        </p:nvGrpSpPr>
        <p:grpSpPr bwMode="auto">
          <a:xfrm>
            <a:off x="3565374" y="2483508"/>
            <a:ext cx="779859" cy="1674019"/>
            <a:chOff x="9549301" y="1731248"/>
            <a:chExt cx="1039969" cy="1930628"/>
          </a:xfrm>
        </p:grpSpPr>
        <p:sp>
          <p:nvSpPr>
            <p:cNvPr id="1048604" name="文本框 13"/>
            <p:cNvSpPr txBox="1">
              <a:spLocks noChangeArrowheads="1"/>
            </p:cNvSpPr>
            <p:nvPr/>
          </p:nvSpPr>
          <p:spPr bwMode="auto">
            <a:xfrm>
              <a:off x="9850645" y="1731249"/>
              <a:ext cx="738625" cy="188825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 vert="eaVert" lIns="91384" tIns="45693" rIns="91384" bIns="4569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颜色</a:t>
              </a:r>
              <a:endPara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3145728" name="直接连接符 3"/>
            <p:cNvCxnSpPr/>
            <p:nvPr/>
          </p:nvCxnSpPr>
          <p:spPr>
            <a:xfrm>
              <a:off x="9549301" y="1731248"/>
              <a:ext cx="0" cy="193062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605" name="矩形 4"/>
          <p:cNvSpPr/>
          <p:nvPr/>
        </p:nvSpPr>
        <p:spPr>
          <a:xfrm flipH="1">
            <a:off x="4458335" y="2400300"/>
            <a:ext cx="1836420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金黄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06" name="矩形 5"/>
          <p:cNvSpPr/>
          <p:nvPr/>
        </p:nvSpPr>
        <p:spPr>
          <a:xfrm>
            <a:off x="4439285" y="3721735"/>
            <a:ext cx="1855470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雪白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6" name="组合 6"/>
          <p:cNvGrpSpPr/>
          <p:nvPr/>
        </p:nvGrpSpPr>
        <p:grpSpPr bwMode="auto">
          <a:xfrm>
            <a:off x="9715113" y="2249954"/>
            <a:ext cx="779859" cy="1674019"/>
            <a:chOff x="9549301" y="1731248"/>
            <a:chExt cx="1039969" cy="1930628"/>
          </a:xfrm>
        </p:grpSpPr>
        <p:sp>
          <p:nvSpPr>
            <p:cNvPr id="1048607" name="文本框 9"/>
            <p:cNvSpPr txBox="1">
              <a:spLocks noChangeArrowheads="1"/>
            </p:cNvSpPr>
            <p:nvPr/>
          </p:nvSpPr>
          <p:spPr bwMode="auto">
            <a:xfrm>
              <a:off x="9850645" y="1731249"/>
              <a:ext cx="738625" cy="188825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 vert="eaVert" lIns="91384" tIns="45693" rIns="91384" bIns="4569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生长状态</a:t>
              </a:r>
              <a:endPara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3145729" name="直接连接符 8"/>
            <p:cNvCxnSpPr/>
            <p:nvPr/>
          </p:nvCxnSpPr>
          <p:spPr>
            <a:xfrm>
              <a:off x="9549301" y="1731248"/>
              <a:ext cx="0" cy="193062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608" name="矩形 10"/>
          <p:cNvSpPr/>
          <p:nvPr/>
        </p:nvSpPr>
        <p:spPr>
          <a:xfrm>
            <a:off x="10647406" y="2037361"/>
            <a:ext cx="612668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肥</a:t>
            </a:r>
            <a:endParaRPr lang="zh-CN" altLang="en-US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09" name="矩形 11"/>
          <p:cNvSpPr/>
          <p:nvPr/>
        </p:nvSpPr>
        <p:spPr>
          <a:xfrm>
            <a:off x="10572476" y="3198439"/>
            <a:ext cx="687720" cy="92202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</a:rPr>
              <a:t>稀</a:t>
            </a:r>
            <a:endParaRPr lang="zh-CN" altLang="en-US" sz="36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97160" name="图片 7" descr="t01f1ddec25aabf981b"/>
          <p:cNvPicPr>
            <a:picLocks noChangeAspect="1"/>
          </p:cNvPicPr>
          <p:nvPr/>
        </p:nvPicPr>
        <p:blipFill>
          <a:blip r:embed="rId2"/>
          <a:srcRect t="13702"/>
          <a:stretch>
            <a:fillRect/>
          </a:stretch>
        </p:blipFill>
        <p:spPr>
          <a:xfrm>
            <a:off x="840105" y="1278890"/>
            <a:ext cx="2661285" cy="1873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图片 10" descr="t016371b525449a719e"/>
          <p:cNvPicPr>
            <a:picLocks noChangeAspect="1"/>
          </p:cNvPicPr>
          <p:nvPr/>
        </p:nvPicPr>
        <p:blipFill>
          <a:blip r:embed="rId3"/>
          <a:srcRect t="9256"/>
          <a:stretch>
            <a:fillRect/>
          </a:stretch>
        </p:blipFill>
        <p:spPr>
          <a:xfrm>
            <a:off x="6817995" y="879475"/>
            <a:ext cx="2896870" cy="1990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97161" name="图片 8" descr="C:\Users\Administrator\Desktop\e0b3d4f7b3f942faa7097e6628a5cb8b.jpege0b3d4f7b3f942faa7097e6628a5cb8b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40105" y="3322320"/>
            <a:ext cx="2661285" cy="2012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" name="图片 8" descr="C:\Users\Administrator\Desktop\e0b3d4f7b3f942faa7097e6628a5cb8b.jpege0b3d4f7b3f942faa7097e6628a5cb8b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817995" y="3117850"/>
            <a:ext cx="2896870" cy="2362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4352290"/>
            <a:ext cx="12191365" cy="2505710"/>
          </a:xfrm>
          <a:prstGeom prst="rect">
            <a:avLst/>
          </a:prstGeom>
        </p:spPr>
      </p:pic>
      <p:sp>
        <p:nvSpPr>
          <p:cNvPr id="1048662" name="TextBox 5"/>
          <p:cNvSpPr txBox="1"/>
          <p:nvPr/>
        </p:nvSpPr>
        <p:spPr>
          <a:xfrm>
            <a:off x="11270707" y="494065"/>
            <a:ext cx="736600" cy="4373880"/>
          </a:xfrm>
          <a:prstGeom prst="rect">
            <a:avLst/>
          </a:prstGeom>
          <a:noFill/>
          <a:ln>
            <a:solidFill>
              <a:srgbClr val="835947"/>
            </a:solidFill>
          </a:ln>
        </p:spPr>
        <p:txBody>
          <a:bodyPr vert="eaVert" wrap="none" rtlCol="0">
            <a:spAutoFit/>
          </a:bodyPr>
          <a:p>
            <a:r>
              <a:rPr lang="zh-CN" altLang="en-US" sz="3600" b="1" spc="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日长篱落无人过</a:t>
            </a:r>
            <a:r>
              <a:rPr lang="zh-CN" altLang="en-US" sz="3600" b="1" spc="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3600" b="1" spc="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48682" name="TextBox 20"/>
          <p:cNvSpPr txBox="1"/>
          <p:nvPr/>
        </p:nvSpPr>
        <p:spPr>
          <a:xfrm>
            <a:off x="10276932" y="494700"/>
            <a:ext cx="736600" cy="4373880"/>
          </a:xfrm>
          <a:prstGeom prst="rect">
            <a:avLst/>
          </a:prstGeom>
          <a:noFill/>
          <a:ln>
            <a:solidFill>
              <a:srgbClr val="835947"/>
            </a:solidFill>
          </a:ln>
        </p:spPr>
        <p:txBody>
          <a:bodyPr vert="eaVert" wrap="square" rtlCol="0">
            <a:spAutoFit/>
          </a:bodyPr>
          <a:p>
            <a:r>
              <a:rPr lang="zh-CN" altLang="en-US" sz="3600" b="1" spc="600" dirty="0">
                <a:latin typeface="楷体" panose="02010609060101010101" charset="-122"/>
                <a:ea typeface="楷体" panose="02010609060101010101" charset="-122"/>
                <a:sym typeface="+mn-ea"/>
              </a:rPr>
              <a:t>惟有蜻蜓蛱蝶飞。</a:t>
            </a:r>
            <a:endParaRPr lang="zh-CN" altLang="en-US" sz="3600" b="1" spc="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3150" y="2976245"/>
            <a:ext cx="7745095" cy="241681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 anchor="t">
            <a:spAutoFit/>
          </a:bodyPr>
          <a:p>
            <a:pPr eaLnBrk="0" hangingPunct="0">
              <a:lnSpc>
                <a:spcPct val="140000"/>
              </a:lnSpc>
              <a:buFontTx/>
              <a:buNone/>
            </a:pPr>
            <a:r>
              <a:rPr lang="en-US" altLang="zh-CN" sz="3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白</a:t>
            </a:r>
            <a:r>
              <a:rPr lang="zh-CN" altLang="en-US" sz="3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</a:t>
            </a:r>
            <a:r>
              <a:rPr lang="zh-CN" altLang="en-US" sz="3600" kern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长了，门前的篱笆外没有人经过，只有蜻蜓和蝴蝶绕着篱笆飞来飞去。 </a:t>
            </a:r>
            <a:endParaRPr lang="zh-CN" altLang="en-US" sz="3600" kern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944" b="7254"/>
          <a:stretch>
            <a:fillRect/>
          </a:stretch>
        </p:blipFill>
        <p:spPr>
          <a:xfrm>
            <a:off x="2674620" y="113030"/>
            <a:ext cx="5604510" cy="268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3994785"/>
            <a:ext cx="12191365" cy="2863215"/>
          </a:xfrm>
          <a:prstGeom prst="rect">
            <a:avLst/>
          </a:prstGeom>
        </p:spPr>
      </p:pic>
      <p:sp>
        <p:nvSpPr>
          <p:cNvPr id="1048669" name="矩形 8"/>
          <p:cNvSpPr>
            <a:spLocks noChangeArrowheads="1"/>
          </p:cNvSpPr>
          <p:nvPr/>
        </p:nvSpPr>
        <p:spPr bwMode="auto">
          <a:xfrm>
            <a:off x="3953510" y="295910"/>
            <a:ext cx="6865620" cy="16116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门前为什么没有人经过呢？大家都去干什么了？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61" name="文本框 4"/>
          <p:cNvSpPr txBox="1"/>
          <p:nvPr/>
        </p:nvSpPr>
        <p:spPr>
          <a:xfrm>
            <a:off x="3412490" y="3426460"/>
            <a:ext cx="7947660" cy="156273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 b="1" spc="6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lnSpc>
                <a:spcPct val="90000"/>
              </a:lnSpc>
            </a:pPr>
            <a:r>
              <a:rPr lang="en-US" altLang="zh-CN" sz="3600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0" dirty="0" smtClean="0">
                <a:latin typeface="楷体" panose="02010609060101010101" charset="-122"/>
                <a:ea typeface="楷体" panose="02010609060101010101" charset="-122"/>
              </a:rPr>
              <a:t>初夏</a:t>
            </a:r>
            <a:r>
              <a:rPr lang="zh-CN" altLang="en-US" sz="3600" b="0" dirty="0">
                <a:latin typeface="楷体" panose="02010609060101010101" charset="-122"/>
                <a:ea typeface="楷体" panose="02010609060101010101" charset="-122"/>
              </a:rPr>
              <a:t>农事正忙，农民早出晚归，所以白天很少见到行人，侧面表现出了农民的勤劳。</a:t>
            </a:r>
            <a:endParaRPr lang="zh-CN" altLang="en-US" sz="3600" b="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62" name="TextBox 5"/>
          <p:cNvSpPr txBox="1"/>
          <p:nvPr/>
        </p:nvSpPr>
        <p:spPr>
          <a:xfrm>
            <a:off x="11270707" y="494065"/>
            <a:ext cx="736600" cy="3838575"/>
          </a:xfrm>
          <a:prstGeom prst="rect">
            <a:avLst/>
          </a:prstGeom>
          <a:noFill/>
          <a:ln>
            <a:solidFill>
              <a:srgbClr val="835947"/>
            </a:solidFill>
          </a:ln>
        </p:spPr>
        <p:txBody>
          <a:bodyPr vert="eaVert" wrap="none" rtlCol="0">
            <a:spAutoFit/>
          </a:bodyPr>
          <a:p>
            <a:r>
              <a:rPr lang="zh-CN" altLang="en-US" sz="3600" b="1" spc="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日长篱落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无人过</a:t>
            </a:r>
            <a:endParaRPr lang="zh-CN" altLang="en-US" sz="3600" b="1" spc="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944" b="7254"/>
          <a:stretch>
            <a:fillRect/>
          </a:stretch>
        </p:blipFill>
        <p:spPr>
          <a:xfrm>
            <a:off x="66040" y="1355725"/>
            <a:ext cx="3887470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4984115"/>
            <a:ext cx="12191365" cy="1873885"/>
          </a:xfrm>
          <a:prstGeom prst="rect">
            <a:avLst/>
          </a:prstGeom>
        </p:spPr>
      </p:pic>
      <p:sp>
        <p:nvSpPr>
          <p:cNvPr id="1048679" name="矩形 8"/>
          <p:cNvSpPr>
            <a:spLocks noChangeArrowheads="1"/>
          </p:cNvSpPr>
          <p:nvPr/>
        </p:nvSpPr>
        <p:spPr bwMode="auto">
          <a:xfrm>
            <a:off x="3887470" y="137160"/>
            <a:ext cx="6568440" cy="19183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上一句还在描写“无人过”，这句就描写蜻蜓和蝴蝶飞舞，这样写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妙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在哪里？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682" name="TextBox 20"/>
          <p:cNvSpPr txBox="1"/>
          <p:nvPr/>
        </p:nvSpPr>
        <p:spPr>
          <a:xfrm>
            <a:off x="11021183" y="610493"/>
            <a:ext cx="736600" cy="3838575"/>
          </a:xfrm>
          <a:prstGeom prst="rect">
            <a:avLst/>
          </a:prstGeom>
          <a:noFill/>
          <a:ln>
            <a:solidFill>
              <a:srgbClr val="835947"/>
            </a:solidFill>
          </a:ln>
        </p:spPr>
        <p:txBody>
          <a:bodyPr vert="eaVert" wrap="none" rtlCol="0">
            <a:spAutoFit/>
          </a:bodyPr>
          <a:p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惟有</a:t>
            </a:r>
            <a:r>
              <a:rPr lang="zh-CN" altLang="en-US" sz="3600" b="1" spc="600" dirty="0">
                <a:latin typeface="楷体" panose="02010609060101010101" charset="-122"/>
                <a:ea typeface="楷体" panose="02010609060101010101" charset="-122"/>
                <a:sym typeface="+mn-ea"/>
              </a:rPr>
              <a:t>蜻蜓蛱蝶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飞</a:t>
            </a:r>
            <a:endParaRPr lang="zh-CN" altLang="en-US" sz="3600" b="1" spc="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48672" name="矩形 1"/>
          <p:cNvSpPr/>
          <p:nvPr/>
        </p:nvSpPr>
        <p:spPr>
          <a:xfrm>
            <a:off x="3093720" y="4058285"/>
            <a:ext cx="7927340" cy="208407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softEdge rad="127000"/>
          </a:effectLst>
        </p:spPr>
        <p:txBody>
          <a:bodyPr wrap="square" lIns="91440" tIns="45720" rIns="91440" bIns="45720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2400" b="1" spc="600" dirty="0" err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3600" b="1" spc="600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以动衬静</a:t>
            </a:r>
            <a:r>
              <a:rPr lang="en-US" altLang="zh-CN" sz="3600" spc="6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spc="600" dirty="0"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en-US" altLang="zh-CN" sz="3600" spc="600" dirty="0">
                <a:latin typeface="楷体" panose="02010609060101010101" charset="-122"/>
                <a:ea typeface="楷体" panose="02010609060101010101" charset="-122"/>
              </a:rPr>
              <a:t>蜻</a:t>
            </a:r>
            <a:r>
              <a:rPr lang="zh-CN" altLang="en-US" sz="3600" spc="600" dirty="0">
                <a:latin typeface="楷体" panose="02010609060101010101" charset="-122"/>
                <a:ea typeface="楷体" panose="02010609060101010101" charset="-122"/>
              </a:rPr>
              <a:t>蜓和蛱蝶飞来飞去的动态，衬托田园的宁静，也更衬托出农民伯伯起早贪黑劳作的辛苦。</a:t>
            </a:r>
            <a:endParaRPr lang="zh-CN" altLang="en-US" sz="3600" spc="6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944" b="7254"/>
          <a:stretch>
            <a:fillRect/>
          </a:stretch>
        </p:blipFill>
        <p:spPr>
          <a:xfrm>
            <a:off x="0" y="1768475"/>
            <a:ext cx="3888105" cy="240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3994785"/>
            <a:ext cx="12191365" cy="2863215"/>
          </a:xfrm>
          <a:prstGeom prst="rect">
            <a:avLst/>
          </a:prstGeom>
        </p:spPr>
      </p:pic>
      <p:sp>
        <p:nvSpPr>
          <p:cNvPr id="1048586" name="矩形 10"/>
          <p:cNvSpPr/>
          <p:nvPr/>
        </p:nvSpPr>
        <p:spPr>
          <a:xfrm>
            <a:off x="2381582" y="152408"/>
            <a:ext cx="1344112" cy="1344112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spc="60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领悟诗情</a:t>
            </a:r>
            <a:endParaRPr lang="zh-CN" altLang="en-US" sz="32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984115" y="939800"/>
            <a:ext cx="6416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3600" b="0">
                <a:latin typeface="楷体" panose="02010609060101010101" charset="-122"/>
                <a:ea typeface="楷体" panose="02010609060101010101" charset="-122"/>
              </a:rPr>
              <a:t>看到眼前这些美丽的景象时，作者的心情怎样？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91" name="流程图: 可选过程 5"/>
          <p:cNvSpPr/>
          <p:nvPr/>
        </p:nvSpPr>
        <p:spPr>
          <a:xfrm>
            <a:off x="5270908" y="3562422"/>
            <a:ext cx="4431466" cy="992056"/>
          </a:xfrm>
          <a:prstGeom prst="flowChartAlternateProcess">
            <a:avLst/>
          </a:prstGeom>
          <a:noFill/>
          <a:ln>
            <a:solidFill>
              <a:schemeClr val="bg1"/>
            </a:solidFill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热爱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田园风光</a:t>
            </a:r>
            <a:endParaRPr lang="zh-CN" altLang="en-US" sz="3600" b="1" spc="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944" b="7254"/>
          <a:stretch>
            <a:fillRect/>
          </a:stretch>
        </p:blipFill>
        <p:spPr>
          <a:xfrm>
            <a:off x="224790" y="1750060"/>
            <a:ext cx="455549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1" grpId="0" animBg="1"/>
      <p:bldP spid="104869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图片 2"/>
          <p:cNvPicPr>
            <a:picLocks noChangeAspect="1"/>
          </p:cNvPicPr>
          <p:nvPr/>
        </p:nvPicPr>
        <p:blipFill rotWithShape="1">
          <a:blip r:embed="rId1" cstate="print"/>
          <a:srcRect l="7691" r="10127" b="260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660" y="2046605"/>
            <a:ext cx="6938010" cy="4613275"/>
          </a:xfrm>
          <a:prstGeom prst="rect">
            <a:avLst/>
          </a:prstGeom>
        </p:spPr>
      </p:pic>
      <p:sp>
        <p:nvSpPr>
          <p:cNvPr id="1048586" name="矩形 10"/>
          <p:cNvSpPr/>
          <p:nvPr/>
        </p:nvSpPr>
        <p:spPr>
          <a:xfrm>
            <a:off x="704547" y="180348"/>
            <a:ext cx="1344112" cy="1344112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spc="60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板书设计</a:t>
            </a:r>
            <a:endParaRPr lang="zh-CN" altLang="en-US" sz="32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04"/>
          <p:cNvSpPr/>
          <p:nvPr/>
        </p:nvSpPr>
        <p:spPr>
          <a:xfrm>
            <a:off x="3070141" y="817846"/>
            <a:ext cx="6278880" cy="132207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4000" dirty="0">
                <a:solidFill>
                  <a:srgbClr val="0F0F0F"/>
                </a:solidFill>
                <a:latin typeface="楷体" panose="02010609060101010101" charset="-122"/>
                <a:ea typeface="楷体" panose="02010609060101010101" charset="-122"/>
              </a:rPr>
              <a:t>四时田园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杂兴（其二十五）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buClrTx/>
              <a:buSzTx/>
              <a:buFontTx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2770" y="2046605"/>
            <a:ext cx="1255395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梅子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黄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2770" y="2960370"/>
            <a:ext cx="1255395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杏子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肥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2770" y="3728085"/>
            <a:ext cx="1255395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麦花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白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2770" y="4679950"/>
            <a:ext cx="1255395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菜花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稀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78670" y="2960370"/>
            <a:ext cx="897890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篱落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78670" y="3874770"/>
            <a:ext cx="897890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蜻蜓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78670" y="4764405"/>
            <a:ext cx="897890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蛱蝶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0375" y="5800090"/>
            <a:ext cx="197231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热爱  赞美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78670" y="2046605"/>
            <a:ext cx="897890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zh-CN" altLang="en-US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</a:t>
            </a:r>
            <a:endParaRPr lang="zh-CN" altLang="en-US" sz="28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33710" y="4184015"/>
            <a:ext cx="624205" cy="73723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4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2800" b="1">
                <a:ea typeface="宋体" panose="02010600030101010101" pitchFamily="2" charset="-122"/>
              </a:rPr>
              <a:t>飞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" name="左大括号 0"/>
          <p:cNvSpPr/>
          <p:nvPr/>
        </p:nvSpPr>
        <p:spPr>
          <a:xfrm>
            <a:off x="1666240" y="2229485"/>
            <a:ext cx="76200" cy="2972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大括号 12"/>
          <p:cNvSpPr/>
          <p:nvPr/>
        </p:nvSpPr>
        <p:spPr>
          <a:xfrm>
            <a:off x="10829925" y="2243455"/>
            <a:ext cx="239395" cy="197548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矩形 104"/>
          <p:cNvSpPr/>
          <p:nvPr/>
        </p:nvSpPr>
        <p:spPr>
          <a:xfrm>
            <a:off x="1786806" y="1434431"/>
            <a:ext cx="8412480" cy="119888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7200" dirty="0">
                <a:solidFill>
                  <a:srgbClr val="0F0F0F"/>
                </a:solidFill>
                <a:latin typeface="楷体" panose="02010609060101010101" charset="-122"/>
                <a:ea typeface="楷体" panose="02010609060101010101" charset="-122"/>
              </a:rPr>
              <a:t>四时田园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杂兴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其二十五）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-32471" y="2537589"/>
            <a:ext cx="12200341" cy="425500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911215" y="2689860"/>
            <a:ext cx="2725420" cy="58356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wrap="square">
            <a:spAutoFit/>
          </a:bodyPr>
          <a:p>
            <a:pPr indent="0"/>
            <a:r>
              <a:rPr lang="zh-CN" sz="3200" b="0">
                <a:latin typeface="仿宋" panose="02010609060101010101" pitchFamily="49" charset="-122"/>
                <a:ea typeface="仿宋" panose="02010609060101010101" pitchFamily="49" charset="-122"/>
              </a:rPr>
              <a:t>随兴而写的诗</a:t>
            </a:r>
            <a:endParaRPr lang="zh-CN" altLang="en-US" sz="3200" b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2695" y="3614420"/>
            <a:ext cx="7226935" cy="58356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诗人随兴而写的关于乡村一年四季的诗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1048583" name="矩形 12"/>
          <p:cNvSpPr/>
          <p:nvPr/>
        </p:nvSpPr>
        <p:spPr>
          <a:xfrm>
            <a:off x="288698" y="261150"/>
            <a:ext cx="1008084" cy="1008084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spc="6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理解诗题</a:t>
            </a:r>
            <a:endParaRPr lang="zh-CN" altLang="en-US" sz="24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0" grpId="1" animBg="1"/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矩形 8"/>
          <p:cNvSpPr/>
          <p:nvPr/>
        </p:nvSpPr>
        <p:spPr>
          <a:xfrm>
            <a:off x="8285480" y="574675"/>
            <a:ext cx="2587625" cy="3627512"/>
          </a:xfrm>
          <a:prstGeom prst="rect">
            <a:avLst/>
          </a:prstGeom>
          <a:solidFill>
            <a:srgbClr val="518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48588" name="矩形 2"/>
          <p:cNvSpPr/>
          <p:nvPr/>
        </p:nvSpPr>
        <p:spPr>
          <a:xfrm>
            <a:off x="2743518" y="2120931"/>
            <a:ext cx="4748212" cy="5359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（</a:t>
            </a:r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1126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年</a:t>
            </a:r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6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月</a:t>
            </a:r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26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</a:t>
            </a:r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—1193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年</a:t>
            </a:r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10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月</a:t>
            </a:r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</a:t>
            </a:r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日）</a:t>
            </a:r>
            <a:endParaRPr lang="zh-CN" altLang="en-US" sz="20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209716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1679" y="575310"/>
            <a:ext cx="2587625" cy="3627512"/>
          </a:xfrm>
          <a:prstGeom prst="rect">
            <a:avLst/>
          </a:prstGeom>
        </p:spPr>
      </p:pic>
      <p:sp>
        <p:nvSpPr>
          <p:cNvPr id="1048590" name="矩形 6"/>
          <p:cNvSpPr/>
          <p:nvPr/>
        </p:nvSpPr>
        <p:spPr>
          <a:xfrm>
            <a:off x="731838" y="2656775"/>
            <a:ext cx="7182788" cy="28898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南宋文学家、诗人，与杨万里、陆游、尤袤合称南宋“中兴四大诗人”。他的诗作以《四时田园杂兴》最为著名。他对传统题材进行改造，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诗作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全面、真切地描写了农村生活的各种细节，成为名副其实的田园诗。</a:t>
            </a:r>
            <a:endParaRPr lang="zh-CN" altLang="en-US" sz="28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48591" name="矩形 7"/>
          <p:cNvSpPr/>
          <p:nvPr/>
        </p:nvSpPr>
        <p:spPr>
          <a:xfrm>
            <a:off x="731838" y="1752600"/>
            <a:ext cx="2011679" cy="90424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48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范成大</a:t>
            </a:r>
            <a:endParaRPr lang="zh-CN" altLang="en-US" sz="48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48583" name="矩形 12"/>
          <p:cNvSpPr/>
          <p:nvPr/>
        </p:nvSpPr>
        <p:spPr>
          <a:xfrm>
            <a:off x="2483893" y="298615"/>
            <a:ext cx="1008084" cy="1008084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spc="6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认识诗人</a:t>
            </a:r>
            <a:endParaRPr lang="zh-CN" altLang="en-US" sz="24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097153" name="图片 1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5396230"/>
            <a:ext cx="12024360" cy="14617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文本框 99"/>
          <p:cNvSpPr txBox="1"/>
          <p:nvPr/>
        </p:nvSpPr>
        <p:spPr>
          <a:xfrm>
            <a:off x="924560" y="1981200"/>
            <a:ext cx="10558780" cy="92202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softEdge rad="127000"/>
          </a:effectLst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 b="1" spc="6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zh-CN" sz="3600" dirty="0">
                <a:latin typeface="楷体" panose="02010609060101010101" charset="-122"/>
                <a:ea typeface="楷体" panose="02010609060101010101" charset="-122"/>
              </a:rPr>
              <a:t>自由朗读古诗，读准字音，读通句子。</a:t>
            </a:r>
            <a:endParaRPr lang="zh-CN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586" name="矩形 10"/>
          <p:cNvSpPr/>
          <p:nvPr/>
        </p:nvSpPr>
        <p:spPr>
          <a:xfrm>
            <a:off x="924257" y="321953"/>
            <a:ext cx="1344112" cy="1344112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spc="60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读准字音</a:t>
            </a:r>
            <a:endParaRPr lang="zh-CN" altLang="en-US" sz="32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4194304" name="表格 14"/>
          <p:cNvGraphicFramePr>
            <a:graphicFrameLocks noGrp="1"/>
          </p:cNvGraphicFramePr>
          <p:nvPr/>
        </p:nvGraphicFramePr>
        <p:xfrm>
          <a:off x="956367" y="3688687"/>
          <a:ext cx="969010" cy="9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9010"/>
              </a:tblGrid>
              <a:tr h="95948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zh-CN" altLang="en-US" sz="5335" baseline="0" dirty="0" smtClean="0">
                          <a:solidFill>
                            <a:srgbClr val="00B05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杂</a:t>
                      </a:r>
                      <a:endParaRPr lang="zh-CN" altLang="en-US" sz="5335" dirty="0" smtClean="0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5" name="表格 15"/>
          <p:cNvGraphicFramePr>
            <a:graphicFrameLocks noGrp="1"/>
          </p:cNvGraphicFramePr>
          <p:nvPr/>
        </p:nvGraphicFramePr>
        <p:xfrm>
          <a:off x="2108463" y="3688687"/>
          <a:ext cx="959485" cy="9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485"/>
              </a:tblGrid>
              <a:tr h="959485">
                <a:tc>
                  <a:txBody>
                    <a:bodyPr/>
                    <a:p>
                      <a:r>
                        <a:rPr lang="zh-CN" altLang="en-US" sz="5335" baseline="0" dirty="0" smtClean="0">
                          <a:solidFill>
                            <a:srgbClr val="00B05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草</a:t>
                      </a:r>
                      <a:r>
                        <a:rPr lang="zh-CN" altLang="en-US" sz="2400" baseline="0" dirty="0" smtClean="0"/>
                        <a:t> </a:t>
                      </a:r>
                      <a:endParaRPr lang="zh-CN" altLang="en-US" sz="24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6" name="表格 16"/>
          <p:cNvGraphicFramePr>
            <a:graphicFrameLocks noGrp="1"/>
          </p:cNvGraphicFramePr>
          <p:nvPr/>
        </p:nvGraphicFramePr>
        <p:xfrm>
          <a:off x="3653693" y="3697068"/>
          <a:ext cx="959485" cy="9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485"/>
              </a:tblGrid>
              <a:tr h="959485">
                <a:tc>
                  <a:txBody>
                    <a:bodyPr/>
                    <a:p>
                      <a:r>
                        <a:rPr lang="zh-CN" altLang="en-US" sz="5335" dirty="0" smtClean="0">
                          <a:solidFill>
                            <a:srgbClr val="00B05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稀</a:t>
                      </a:r>
                      <a:endParaRPr lang="zh-CN" altLang="en-US" sz="5335" dirty="0" smtClean="0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7" name="表格 17"/>
          <p:cNvGraphicFramePr>
            <a:graphicFrameLocks noGrp="1"/>
          </p:cNvGraphicFramePr>
          <p:nvPr/>
        </p:nvGraphicFramePr>
        <p:xfrm>
          <a:off x="8423196" y="3697068"/>
          <a:ext cx="959485" cy="9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485"/>
              </a:tblGrid>
              <a:tr h="959485">
                <a:tc>
                  <a:txBody>
                    <a:bodyPr/>
                    <a:p>
                      <a:r>
                        <a:rPr lang="zh-CN" altLang="en-US" sz="5335" baseline="0" dirty="0" smtClean="0">
                          <a:solidFill>
                            <a:srgbClr val="00B05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蛱</a:t>
                      </a:r>
                      <a:endParaRPr lang="zh-CN" altLang="en-US" sz="5335" baseline="0" dirty="0" smtClean="0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8" name="表格 18"/>
          <p:cNvGraphicFramePr>
            <a:graphicFrameLocks noGrp="1"/>
          </p:cNvGraphicFramePr>
          <p:nvPr/>
        </p:nvGraphicFramePr>
        <p:xfrm>
          <a:off x="5243528" y="3697068"/>
          <a:ext cx="959485" cy="9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485"/>
              </a:tblGrid>
              <a:tr h="959485">
                <a:tc>
                  <a:txBody>
                    <a:bodyPr/>
                    <a:p>
                      <a:r>
                        <a:rPr lang="zh-CN" altLang="en-US" sz="5335" dirty="0" smtClean="0">
                          <a:solidFill>
                            <a:srgbClr val="00B05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蜻</a:t>
                      </a:r>
                      <a:endParaRPr lang="zh-CN" altLang="en-US" sz="5335" dirty="0" smtClean="0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9" name="表格 19"/>
          <p:cNvGraphicFramePr>
            <a:graphicFrameLocks noGrp="1"/>
          </p:cNvGraphicFramePr>
          <p:nvPr/>
        </p:nvGraphicFramePr>
        <p:xfrm>
          <a:off x="6833363" y="3697068"/>
          <a:ext cx="959485" cy="9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485"/>
              </a:tblGrid>
              <a:tr h="959485">
                <a:tc>
                  <a:txBody>
                    <a:bodyPr/>
                    <a:p>
                      <a:r>
                        <a:rPr lang="zh-CN" altLang="en-US" sz="5335" baseline="0" dirty="0" smtClean="0">
                          <a:solidFill>
                            <a:srgbClr val="00B05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蜓</a:t>
                      </a:r>
                      <a:endParaRPr lang="zh-CN" altLang="en-US" sz="5335" baseline="0" dirty="0" smtClean="0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3994785"/>
            <a:ext cx="12088495" cy="2863215"/>
          </a:xfrm>
          <a:prstGeom prst="rect">
            <a:avLst/>
          </a:prstGeom>
        </p:spPr>
      </p:pic>
      <p:graphicFrame>
        <p:nvGraphicFramePr>
          <p:cNvPr id="1" name="表格 17"/>
          <p:cNvGraphicFramePr>
            <a:graphicFrameLocks noGrp="1"/>
          </p:cNvGraphicFramePr>
          <p:nvPr/>
        </p:nvGraphicFramePr>
        <p:xfrm>
          <a:off x="9735741" y="3697068"/>
          <a:ext cx="959485" cy="95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485"/>
              </a:tblGrid>
              <a:tr h="959485">
                <a:tc>
                  <a:txBody>
                    <a:bodyPr/>
                    <a:p>
                      <a:r>
                        <a:rPr lang="zh-CN" altLang="en-US" sz="5335" baseline="0" dirty="0" smtClean="0">
                          <a:solidFill>
                            <a:srgbClr val="00B05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蝶</a:t>
                      </a:r>
                      <a:endParaRPr lang="zh-CN" altLang="en-US" sz="5335" baseline="0" dirty="0" smtClean="0">
                        <a:solidFill>
                          <a:srgbClr val="00B05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TextBox 2"/>
          <p:cNvSpPr txBox="1"/>
          <p:nvPr/>
        </p:nvSpPr>
        <p:spPr>
          <a:xfrm>
            <a:off x="3453264" y="800728"/>
            <a:ext cx="7358114" cy="4632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四时田园杂兴（其二十五）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范成大 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梅子金黄杏子肥，</a:t>
            </a:r>
            <a:endParaRPr lang="zh-CN" altLang="en-US" sz="3600" spc="1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麦花雪白菜花稀。</a:t>
            </a:r>
            <a:endParaRPr lang="zh-CN" altLang="en-US" sz="3600" spc="1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日长篱落无人过，</a:t>
            </a:r>
            <a:endParaRPr lang="zh-CN" altLang="en-US" sz="3600" spc="1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惟有蜻蜓蛱蝶飞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。</a:t>
            </a:r>
            <a:endParaRPr lang="zh-CN" altLang="en-US" sz="3200" spc="100" dirty="0">
              <a:solidFill>
                <a:schemeClr val="tx1"/>
              </a:solidFill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5087620"/>
            <a:ext cx="12191365" cy="1770380"/>
          </a:xfrm>
          <a:prstGeom prst="rect">
            <a:avLst/>
          </a:prstGeom>
        </p:spPr>
      </p:pic>
      <p:sp>
        <p:nvSpPr>
          <p:cNvPr id="1048588" name="矩形 5"/>
          <p:cNvSpPr/>
          <p:nvPr/>
        </p:nvSpPr>
        <p:spPr>
          <a:xfrm>
            <a:off x="6326505" y="566420"/>
            <a:ext cx="1427480" cy="48133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p>
            <a:pPr algn="ctr"/>
            <a:r>
              <a:rPr lang="en-US" sz="2800" b="1" dirty="0" err="1">
                <a:solidFill>
                  <a:srgbClr val="FF0000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  <a:sym typeface="+mn-ea"/>
              </a:rPr>
              <a:t>xìng</a:t>
            </a:r>
            <a:endParaRPr lang="en-US" sz="2800" b="1" dirty="0" err="1">
              <a:solidFill>
                <a:srgbClr val="FF0000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TextBox 2"/>
          <p:cNvSpPr txBox="1"/>
          <p:nvPr/>
        </p:nvSpPr>
        <p:spPr>
          <a:xfrm>
            <a:off x="3453264" y="800728"/>
            <a:ext cx="7358114" cy="4632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四时田园杂兴（其二十五）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范成大 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梅子金黄</a:t>
            </a:r>
            <a:r>
              <a:rPr lang="en-US" altLang="zh-CN" sz="36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/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杏子肥，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麦花雪白</a:t>
            </a:r>
            <a:r>
              <a:rPr lang="en-US" altLang="zh-CN" sz="36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/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菜花稀。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日长篱落</a:t>
            </a:r>
            <a:r>
              <a:rPr lang="en-US" altLang="zh-CN" sz="36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/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无人过，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惟有蜻蜓</a:t>
            </a:r>
            <a:r>
              <a:rPr lang="en-US" altLang="zh-CN" sz="36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/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蛱蝶飞</a:t>
            </a:r>
            <a:r>
              <a:rPr lang="zh-CN" altLang="en-US" sz="32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。</a:t>
            </a:r>
            <a:endParaRPr lang="zh-CN" altLang="en-US" sz="32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5087620"/>
            <a:ext cx="12191365" cy="1770380"/>
          </a:xfrm>
          <a:prstGeom prst="rect">
            <a:avLst/>
          </a:prstGeom>
        </p:spPr>
      </p:pic>
      <p:sp>
        <p:nvSpPr>
          <p:cNvPr id="1048586" name="矩形 10"/>
          <p:cNvSpPr/>
          <p:nvPr/>
        </p:nvSpPr>
        <p:spPr>
          <a:xfrm>
            <a:off x="2457147" y="189873"/>
            <a:ext cx="1344112" cy="1344112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spc="60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初读古诗</a:t>
            </a:r>
            <a:endParaRPr lang="zh-CN" altLang="en-US" sz="32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3994785"/>
            <a:ext cx="12191365" cy="2863215"/>
          </a:xfrm>
          <a:prstGeom prst="rect">
            <a:avLst/>
          </a:prstGeom>
        </p:spPr>
      </p:pic>
      <p:sp>
        <p:nvSpPr>
          <p:cNvPr id="1048594" name="Rectangle 2"/>
          <p:cNvSpPr txBox="1">
            <a:spLocks noChangeArrowheads="1"/>
          </p:cNvSpPr>
          <p:nvPr/>
        </p:nvSpPr>
        <p:spPr>
          <a:xfrm>
            <a:off x="3416300" y="315595"/>
            <a:ext cx="7355205" cy="71437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 b="1" spc="6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sz="2800" spc="0" dirty="0" smtClean="0">
                <a:solidFill>
                  <a:schemeClr val="tx1"/>
                </a:solidFill>
                <a:uFillTx/>
                <a:cs typeface="仿宋" panose="02010609060101010101" pitchFamily="49" charset="-122"/>
                <a:sym typeface="+mn-ea"/>
              </a:rPr>
              <a:t>这</a:t>
            </a:r>
            <a:r>
              <a:rPr lang="zh-CN" altLang="en-US" sz="2800" spc="0" dirty="0">
                <a:solidFill>
                  <a:schemeClr val="tx1"/>
                </a:solidFill>
                <a:uFillTx/>
                <a:cs typeface="仿宋" panose="02010609060101010101" pitchFamily="49" charset="-122"/>
                <a:sym typeface="+mn-ea"/>
              </a:rPr>
              <a:t>首诗中描写了哪些景物？</a:t>
            </a:r>
            <a:r>
              <a:rPr lang="zh-CN" altLang="zh-CN" sz="2800" spc="0" dirty="0">
                <a:solidFill>
                  <a:schemeClr val="tx1"/>
                </a:solidFill>
                <a:uFillTx/>
                <a:cs typeface="仿宋" panose="02010609060101010101" pitchFamily="49" charset="-122"/>
                <a:sym typeface="+mn-ea"/>
              </a:rPr>
              <a:t>用</a:t>
            </a:r>
            <a:r>
              <a:rPr lang="en-US" altLang="zh-CN" sz="2800" spc="0" dirty="0">
                <a:solidFill>
                  <a:schemeClr val="tx1"/>
                </a:solidFill>
                <a:uFillTx/>
                <a:cs typeface="仿宋" panose="02010609060101010101" pitchFamily="49" charset="-122"/>
                <a:sym typeface="+mn-ea"/>
              </a:rPr>
              <a:t>“</a:t>
            </a:r>
            <a:r>
              <a:rPr lang="en-US" altLang="zh-CN" sz="2800" spc="0" dirty="0">
                <a:solidFill>
                  <a:srgbClr val="FF0000"/>
                </a:solidFill>
                <a:uFillTx/>
                <a:cs typeface="仿宋" panose="02010609060101010101" pitchFamily="49" charset="-122"/>
                <a:sym typeface="+mn-ea"/>
              </a:rPr>
              <a:t>___</a:t>
            </a:r>
            <a:r>
              <a:rPr lang="en-US" altLang="zh-CN" sz="2800" spc="0" dirty="0">
                <a:solidFill>
                  <a:schemeClr val="tx1"/>
                </a:solidFill>
                <a:uFillTx/>
                <a:cs typeface="仿宋" panose="02010609060101010101" pitchFamily="49" charset="-122"/>
                <a:sym typeface="+mn-ea"/>
              </a:rPr>
              <a:t>”</a:t>
            </a:r>
            <a:r>
              <a:rPr lang="zh-CN" altLang="en-US" sz="2800" spc="0" dirty="0">
                <a:solidFill>
                  <a:schemeClr val="tx1"/>
                </a:solidFill>
                <a:uFillTx/>
                <a:cs typeface="仿宋" panose="02010609060101010101" pitchFamily="49" charset="-122"/>
                <a:sym typeface="+mn-ea"/>
              </a:rPr>
              <a:t>画出来</a:t>
            </a:r>
            <a:r>
              <a:rPr lang="zh-CN" altLang="en-US" sz="2800" spc="0" dirty="0" smtClean="0">
                <a:solidFill>
                  <a:schemeClr val="tx1"/>
                </a:solidFill>
                <a:uFillTx/>
                <a:cs typeface="仿宋" panose="02010609060101010101" pitchFamily="49" charset="-122"/>
                <a:sym typeface="+mn-ea"/>
              </a:rPr>
              <a:t>。</a:t>
            </a:r>
            <a:endParaRPr lang="zh-CN" altLang="en-US" sz="2800" spc="0" dirty="0" smtClean="0">
              <a:solidFill>
                <a:schemeClr val="tx1"/>
              </a:solidFill>
              <a:uFillTx/>
              <a:cs typeface="仿宋" panose="02010609060101010101" pitchFamily="49" charset="-122"/>
              <a:sym typeface="+mn-ea"/>
            </a:endParaRPr>
          </a:p>
        </p:txBody>
      </p:sp>
      <p:sp>
        <p:nvSpPr>
          <p:cNvPr id="1048653" name="TextBox 2"/>
          <p:cNvSpPr txBox="1"/>
          <p:nvPr/>
        </p:nvSpPr>
        <p:spPr>
          <a:xfrm>
            <a:off x="3290704" y="1029963"/>
            <a:ext cx="7358114" cy="4632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四时田园杂兴（其二十五）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范成大 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u="sng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梅子</a:t>
            </a: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金黄</a:t>
            </a:r>
            <a:r>
              <a:rPr lang="zh-CN" altLang="en-US" sz="3600" u="sng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杏子</a:t>
            </a: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肥，</a:t>
            </a:r>
            <a:endParaRPr lang="zh-CN" altLang="en-US" sz="3600" spc="1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u="sng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麦花</a:t>
            </a: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雪白</a:t>
            </a:r>
            <a:r>
              <a:rPr lang="zh-CN" altLang="en-US" sz="3600" u="sng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菜花</a:t>
            </a: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稀。</a:t>
            </a:r>
            <a:endParaRPr lang="zh-CN" altLang="en-US" sz="3600" spc="1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日长</a:t>
            </a:r>
            <a:r>
              <a:rPr lang="zh-CN" altLang="en-US" sz="3600" u="sng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篱落</a:t>
            </a: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无人过，</a:t>
            </a:r>
            <a:endParaRPr lang="zh-CN" altLang="en-US" sz="3600" spc="1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惟有</a:t>
            </a:r>
            <a:r>
              <a:rPr lang="zh-CN" altLang="en-US" sz="3600" u="sng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蜻蜓蛱蝶</a:t>
            </a:r>
            <a:r>
              <a:rPr lang="zh-CN" altLang="en-US" sz="3600" spc="1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</a:t>
            </a:r>
            <a:r>
              <a:rPr lang="zh-CN" altLang="en-US" sz="3200" spc="100" dirty="0">
                <a:solidFill>
                  <a:schemeClr val="tx1"/>
                </a:solidFill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。</a:t>
            </a:r>
            <a:endParaRPr lang="zh-CN" altLang="en-US" sz="3200" spc="100" dirty="0">
              <a:solidFill>
                <a:schemeClr val="tx1"/>
              </a:solidFill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1" name="四时田园杂兴其二十五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62060" y="520763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79986" fill="hold"/>
                                        <p:tgtEl>
                                          <p:spTgt spid="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"/>
                </p:tgtEl>
              </p:cMediaNode>
            </p:audio>
          </p:childTnLst>
        </p:cTn>
      </p:par>
    </p:tnLst>
    <p:bldLst>
      <p:bldP spid="104859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3994785"/>
            <a:ext cx="12191365" cy="2863215"/>
          </a:xfrm>
          <a:prstGeom prst="rect">
            <a:avLst/>
          </a:prstGeom>
        </p:spPr>
      </p:pic>
      <p:pic>
        <p:nvPicPr>
          <p:cNvPr id="2097160" name="图片 7" descr="t01f1ddec25aabf981b"/>
          <p:cNvPicPr>
            <a:picLocks noChangeAspect="1"/>
          </p:cNvPicPr>
          <p:nvPr/>
        </p:nvPicPr>
        <p:blipFill>
          <a:blip r:embed="rId2"/>
          <a:srcRect t="13702"/>
          <a:stretch>
            <a:fillRect/>
          </a:stretch>
        </p:blipFill>
        <p:spPr>
          <a:xfrm rot="780000">
            <a:off x="359410" y="1530985"/>
            <a:ext cx="1559560" cy="1262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图片 10" descr="t016371b525449a719e"/>
          <p:cNvPicPr>
            <a:picLocks noChangeAspect="1"/>
          </p:cNvPicPr>
          <p:nvPr/>
        </p:nvPicPr>
        <p:blipFill>
          <a:blip r:embed="rId3"/>
          <a:srcRect t="9256"/>
          <a:stretch>
            <a:fillRect/>
          </a:stretch>
        </p:blipFill>
        <p:spPr>
          <a:xfrm rot="21060000">
            <a:off x="2051685" y="2696845"/>
            <a:ext cx="1701165" cy="1463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97161" name="图片 8" descr="C:\Users\Administrator\Desktop\e0b3d4f7b3f942faa7097e6628a5cb8b.jpege0b3d4f7b3f942faa7097e6628a5cb8b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1120000">
            <a:off x="3941445" y="1361440"/>
            <a:ext cx="1772285" cy="1340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97163" name="图片 15" descr="D:\图片\油菜花1.png油菜花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420000">
            <a:off x="5536565" y="2852420"/>
            <a:ext cx="1700530" cy="1399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b="16760"/>
          <a:stretch>
            <a:fillRect/>
          </a:stretch>
        </p:blipFill>
        <p:spPr>
          <a:xfrm rot="300000">
            <a:off x="7198360" y="1244600"/>
            <a:ext cx="1534160" cy="1370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rcRect t="44011"/>
          <a:stretch>
            <a:fillRect/>
          </a:stretch>
        </p:blipFill>
        <p:spPr>
          <a:xfrm rot="660000">
            <a:off x="8459470" y="2818765"/>
            <a:ext cx="1561465" cy="16948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 rot="480000">
            <a:off x="10168255" y="1543050"/>
            <a:ext cx="1438910" cy="1238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12770" y="421322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这些景物都有什么特点？</a:t>
            </a:r>
            <a:endParaRPr lang="zh-CN" altLang="en-US" sz="3600" b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10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0" y="3994785"/>
            <a:ext cx="12191365" cy="2863215"/>
          </a:xfrm>
          <a:prstGeom prst="rect">
            <a:avLst/>
          </a:prstGeom>
        </p:spPr>
      </p:pic>
      <p:sp>
        <p:nvSpPr>
          <p:cNvPr id="1048600" name="文本框 99"/>
          <p:cNvSpPr txBox="1"/>
          <p:nvPr/>
        </p:nvSpPr>
        <p:spPr>
          <a:xfrm>
            <a:off x="2804160" y="1973580"/>
            <a:ext cx="8618220" cy="256159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 b="1" spc="6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en-US" altLang="zh-CN" sz="3200" noProof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noProof="1">
                <a:latin typeface="楷体" panose="02010609060101010101" charset="-122"/>
                <a:ea typeface="楷体" panose="02010609060101010101" charset="-122"/>
              </a:rPr>
              <a:t>边读边想像画面，根据注释，想一想诗句的意思，并说说你是怎样理解的</a:t>
            </a:r>
            <a:r>
              <a:rPr lang="zh-CN" altLang="en-US" sz="3200" noProof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noProof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586" name="矩形 10"/>
          <p:cNvSpPr/>
          <p:nvPr/>
        </p:nvSpPr>
        <p:spPr>
          <a:xfrm>
            <a:off x="2381582" y="152408"/>
            <a:ext cx="1344112" cy="1344112"/>
          </a:xfrm>
          <a:prstGeom prst="rect">
            <a:avLst/>
          </a:prstGeom>
          <a:noFill/>
          <a:ln w="28575">
            <a:solidFill>
              <a:srgbClr val="8359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spc="600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理解诗意</a:t>
            </a:r>
            <a:endParaRPr lang="zh-CN" altLang="en-US" sz="3200" spc="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950,&quot;width&quot;:2266}"/>
  <p:tag name="KSO_WM_UNIT_PLACING_PICTURE_USER_RELATIVERECTANGLE" val="{&quot;bottom&quot;:0,&quot;left&quot;:0,&quot;right&quot;:0,&quot;top&quot;:0}"/>
  <p:tag name="KSO_WM_UNIT_PLACING_PICTURE_COLLAGE_RELATIVERECTANGLE" val="{&quot;bottom&quot;:0,&quot;left&quot;:1.254267847767167e-16,&quot;right&quot;:1.254267847767167e-16,&quot;top&quot;:0}"/>
  <p:tag name="KSO_WM_UNIT_PLACING_PICTURE_COLLAGE_VIEWPORT" val="{&quot;height&quot;:1950,&quot;width&quot;:2265.9999999999995}"/>
  <p:tag name="KSO_WM_UNIT_PLACING_PICTURE_INFO" val="{&quot;code&quot;:&quot;[1]&quot;,&quot;full_picture&quot;:false,&quot;last_crop_picture&quot;:&quot;[1]&quot;,&quot;scheme&quot;:&quot;1-1&quot;,&quot;spacing&quot;:5}"/>
  <p:tag name="KSO_WM_UNIT_PLACING_PICTURE" val="131322.213"/>
  <p:tag name="KSO_WM_BEAUTIFY_FLAG" val=""/>
  <p:tag name="KSO_WM_UNIT_TYPE" val=""/>
  <p:tag name="KSO_WM_UNIT_INDEX" val=""/>
  <p:tag name="KSO_WM_UNIT_ID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WPS 演示</Application>
  <PresentationFormat/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楷体</vt:lpstr>
      <vt:lpstr>阿里巴巴普惠体 R</vt:lpstr>
      <vt:lpstr>仿宋</vt:lpstr>
      <vt:lpstr>阿里巴巴普惠体 B</vt:lpstr>
      <vt:lpstr>华康少女文字W5</vt:lpstr>
      <vt:lpstr>等线</vt:lpstr>
      <vt:lpstr>隶书</vt:lpstr>
      <vt:lpstr>思源黑体 CN Bold</vt:lpstr>
      <vt:lpstr>黑体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uying</dc:creator>
  <cp:lastModifiedBy>曲晓明</cp:lastModifiedBy>
  <cp:revision>4</cp:revision>
  <dcterms:created xsi:type="dcterms:W3CDTF">2020-12-25T05:18:00Z</dcterms:created>
  <dcterms:modified xsi:type="dcterms:W3CDTF">2021-01-25T07:09:41Z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