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59" r:id="rId5"/>
    <p:sldId id="276" r:id="rId6"/>
    <p:sldId id="275" r:id="rId7"/>
    <p:sldId id="260" r:id="rId8"/>
    <p:sldId id="258" r:id="rId9"/>
    <p:sldId id="261" r:id="rId10"/>
    <p:sldId id="262" r:id="rId11"/>
    <p:sldId id="263" r:id="rId12"/>
    <p:sldId id="264" r:id="rId13"/>
    <p:sldId id="265" r:id="rId14"/>
    <p:sldId id="278" r:id="rId15"/>
    <p:sldId id="266" r:id="rId16"/>
    <p:sldId id="267" r:id="rId17"/>
    <p:sldId id="268" r:id="rId18"/>
    <p:sldId id="269" r:id="rId19"/>
    <p:sldId id="270" r:id="rId20"/>
    <p:sldId id="271" r:id="rId21"/>
    <p:sldId id="286" r:id="rId22"/>
    <p:sldId id="272" r:id="rId23"/>
    <p:sldId id="279" r:id="rId24"/>
    <p:sldId id="280" r:id="rId25"/>
    <p:sldId id="281" r:id="rId26"/>
    <p:sldId id="287" r:id="rId27"/>
    <p:sldId id="282" r:id="rId28"/>
    <p:sldId id="288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5" d="100"/>
          <a:sy n="95" d="100"/>
        </p:scale>
        <p:origin x="-1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6871189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7762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04239" y="1828800"/>
            <a:ext cx="3777762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00DBC9-324A-40F1-86F2-FACA0CE1E32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E9EF5-F42F-472F-9419-2FB0131EDE52}" type="datetimeFigureOut">
              <a:rPr lang="zh-CN" altLang="en-US" smtClean="0"/>
              <a:pPr/>
              <a:t>2016/8/27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7DBCE-4369-4BC3-8F39-C1DB3C8A1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p_large_6oPZ_7f0400000f902d0b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我上学了</a:t>
            </a:r>
            <a:endParaRPr lang="zh-CN" altLang="en-US" sz="6000" b="1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85918" y="1571612"/>
            <a:ext cx="50577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小朋友们，轻轻地翻看我们的语文书，看看</a:t>
            </a:r>
            <a:endParaRPr lang="en-US" altLang="zh-CN" sz="2000" dirty="0" smtClean="0"/>
          </a:p>
          <a:p>
            <a:r>
              <a:rPr lang="zh-CN" altLang="en-US" sz="2000" dirty="0" smtClean="0"/>
              <a:t>语文书上都有些什么？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857356" y="2285992"/>
            <a:ext cx="3786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答：儿歌    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轻轻跳</a:t>
            </a:r>
            <a:r>
              <a:rPr lang="en-US" altLang="zh-CN" dirty="0" smtClean="0"/>
              <a:t>》27</a:t>
            </a:r>
            <a:r>
              <a:rPr lang="zh-CN" altLang="en-US" dirty="0" smtClean="0"/>
              <a:t>页</a:t>
            </a:r>
            <a:endParaRPr lang="en-US" altLang="zh-CN" dirty="0" smtClean="0"/>
          </a:p>
          <a:p>
            <a:r>
              <a:rPr lang="en-US" altLang="zh-CN" dirty="0" smtClean="0"/>
              <a:t>     </a:t>
            </a:r>
            <a:r>
              <a:rPr lang="zh-CN" altLang="en-US" dirty="0" smtClean="0"/>
              <a:t>好看的图片、</a:t>
            </a:r>
            <a:endParaRPr lang="en-US" altLang="zh-CN" dirty="0" smtClean="0"/>
          </a:p>
          <a:p>
            <a:r>
              <a:rPr lang="en-US" altLang="zh-CN" dirty="0" smtClean="0"/>
              <a:t>     </a:t>
            </a:r>
            <a:r>
              <a:rPr lang="zh-CN" altLang="en-US" dirty="0" smtClean="0"/>
              <a:t>拼音、古诗、好听的故事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    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85918" y="3929066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你喜欢语文书吗？为什么？</a:t>
            </a:r>
            <a:endParaRPr lang="zh-CN" altLang="en-US" sz="2000" dirty="0"/>
          </a:p>
        </p:txBody>
      </p:sp>
    </p:spTree>
  </p:cSld>
  <p:clrMapOvr>
    <a:masterClrMapping/>
  </p:clrMapOvr>
  <p:transition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目录1.jpg"/>
          <p:cNvPicPr>
            <a:picLocks noChangeAspect="1"/>
          </p:cNvPicPr>
          <p:nvPr/>
        </p:nvPicPr>
        <p:blipFill>
          <a:blip r:embed="rId4" cstate="print"/>
          <a:srcRect l="2777" r="5555" b="2083"/>
          <a:stretch>
            <a:fillRect/>
          </a:stretch>
        </p:blipFill>
        <p:spPr>
          <a:xfrm>
            <a:off x="0" y="3500426"/>
            <a:ext cx="4714908" cy="67151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00694" y="1071546"/>
            <a:ext cx="23574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目录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目录就是我们学习这本书的一张地图，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告诉我们这本书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都有哪些内容，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每一课在第几页。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suction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18773 L -0.00191 -0.52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目录二.jpg"/>
          <p:cNvPicPr>
            <a:picLocks noChangeAspect="1"/>
          </p:cNvPicPr>
          <p:nvPr/>
        </p:nvPicPr>
        <p:blipFill>
          <a:blip r:embed="rId5" cstate="print"/>
          <a:srcRect l="2777" t="3125" r="4166"/>
          <a:stretch>
            <a:fillRect/>
          </a:stretch>
        </p:blipFill>
        <p:spPr>
          <a:xfrm>
            <a:off x="0" y="0"/>
            <a:ext cx="4786346" cy="6357958"/>
          </a:xfrm>
          <a:prstGeom prst="rect">
            <a:avLst/>
          </a:prstGeom>
        </p:spPr>
      </p:pic>
      <p:pic>
        <p:nvPicPr>
          <p:cNvPr id="4" name="图片 3" descr="目录4.jpg"/>
          <p:cNvPicPr>
            <a:picLocks noChangeAspect="1"/>
          </p:cNvPicPr>
          <p:nvPr/>
        </p:nvPicPr>
        <p:blipFill>
          <a:blip r:embed="rId6" cstate="print"/>
          <a:srcRect l="5555" t="3125" r="6944" b="4166"/>
          <a:stretch>
            <a:fillRect/>
          </a:stretch>
        </p:blipFill>
        <p:spPr>
          <a:xfrm>
            <a:off x="4643406" y="0"/>
            <a:ext cx="4500594" cy="63579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910" y="5929330"/>
            <a:ext cx="5715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课本每一页左下角和右下角的数字就是页码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pPr algn="l"/>
            <a:r>
              <a:rPr lang="zh-CN" altLang="en-US" dirty="0" smtClean="0"/>
              <a:t>考一考：试着找到识字第</a:t>
            </a:r>
            <a:r>
              <a:rPr lang="en-US" altLang="zh-CN" dirty="0" smtClean="0"/>
              <a:t>5</a:t>
            </a:r>
            <a:r>
              <a:rPr lang="zh-CN" altLang="en-US" smtClean="0"/>
              <a:t>课</a:t>
            </a:r>
            <a:endParaRPr lang="zh-CN" altLang="en-US" dirty="0"/>
          </a:p>
        </p:txBody>
      </p:sp>
      <p:pic>
        <p:nvPicPr>
          <p:cNvPr id="6" name="内容占位符 5" descr="目录1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rcRect l="4110" r="9589" b="43902"/>
          <a:stretch>
            <a:fillRect/>
          </a:stretch>
        </p:blipFill>
        <p:spPr>
          <a:xfrm>
            <a:off x="0" y="1142984"/>
            <a:ext cx="4500594" cy="5357850"/>
          </a:xfrm>
        </p:spPr>
      </p:pic>
      <p:pic>
        <p:nvPicPr>
          <p:cNvPr id="9" name="内容占位符 8" descr="1472269297673.jpg"/>
          <p:cNvPicPr>
            <a:picLocks noGrp="1" noChangeAspect="1"/>
          </p:cNvPicPr>
          <p:nvPr>
            <p:ph sz="half" idx="2"/>
          </p:nvPr>
        </p:nvPicPr>
        <p:blipFill>
          <a:blip r:embed="rId6" cstate="print"/>
          <a:stretch>
            <a:fillRect/>
          </a:stretch>
        </p:blipFill>
        <p:spPr>
          <a:xfrm>
            <a:off x="4786314" y="1142984"/>
            <a:ext cx="3888016" cy="52864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9f4w_241e00000fb32d0e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第二课时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打开课本第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页，看第一幅图回答问题：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、这是什么地方？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、画面上有什么人？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、他们在做什么？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9f4w_241e00000fb32d0e.jpg"/>
          <p:cNvPicPr>
            <a:picLocks noGrp="1" noChangeAspect="1"/>
          </p:cNvPicPr>
          <p:nvPr isPhoto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722694975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429720" cy="6858000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1643042" y="428604"/>
            <a:ext cx="914400" cy="61264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天安门</a:t>
            </a:r>
            <a:endParaRPr lang="zh-CN" altLang="en-US" dirty="0"/>
          </a:p>
        </p:txBody>
      </p:sp>
      <p:sp>
        <p:nvSpPr>
          <p:cNvPr id="5" name="椭圆形标注 4"/>
          <p:cNvSpPr/>
          <p:nvPr/>
        </p:nvSpPr>
        <p:spPr>
          <a:xfrm>
            <a:off x="4429124" y="214290"/>
            <a:ext cx="1143008" cy="612648"/>
          </a:xfrm>
          <a:prstGeom prst="wedgeEllipseCallout">
            <a:avLst>
              <a:gd name="adj1" fmla="val -49865"/>
              <a:gd name="adj2" fmla="val -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五星红旗</a:t>
            </a:r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5786446" y="1071546"/>
            <a:ext cx="17145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786446" y="428604"/>
            <a:ext cx="171451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我是中国人</a:t>
            </a:r>
            <a:endParaRPr lang="zh-CN" alt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9f4w_241e00000fb32d0e.jpg"/>
          <p:cNvPicPr>
            <a:picLocks noGrp="1" noChangeAspect="1"/>
          </p:cNvPicPr>
          <p:nvPr isPhoto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722694975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429720" cy="6858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矩形标注 6"/>
          <p:cNvSpPr/>
          <p:nvPr/>
        </p:nvSpPr>
        <p:spPr>
          <a:xfrm>
            <a:off x="2857488" y="1357298"/>
            <a:ext cx="3857652" cy="1214446"/>
          </a:xfrm>
          <a:prstGeom prst="wedgeRectCallout">
            <a:avLst>
              <a:gd name="adj1" fmla="val 33106"/>
              <a:gd name="adj2" fmla="val 95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FF00"/>
                </a:solidFill>
              </a:rPr>
              <a:t>我们国家有</a:t>
            </a:r>
            <a:r>
              <a:rPr lang="en-US" altLang="zh-CN" sz="2000" b="1" dirty="0" smtClean="0">
                <a:solidFill>
                  <a:srgbClr val="FFFF00"/>
                </a:solidFill>
              </a:rPr>
              <a:t>56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个民族，各民族一家亲，我们都是中国人</a:t>
            </a:r>
            <a:endParaRPr lang="zh-CN" altLang="en-US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9f4w_241e00000fb32d0e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8dcc775a6f97d3e08af36c45cac4fb6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E35Q_2673000011092d1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363"/>
            <a:ext cx="91440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445b61d1b9836097005bc7d8cb0f588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6421" y="0"/>
            <a:ext cx="507115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E35Q_2673000011092d1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363"/>
            <a:ext cx="91440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709fb19c18bb8bdb484f9f6541de10b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7" y="214290"/>
            <a:ext cx="7215238" cy="56054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8148" y="214311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苗族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6oPZ_7f0400000f902d0b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565104"/>
          </a:xfrm>
        </p:spPr>
        <p:txBody>
          <a:bodyPr/>
          <a:lstStyle/>
          <a:p>
            <a:r>
              <a:rPr lang="zh-CN" altLang="en-US" dirty="0" smtClean="0"/>
              <a:t>你是哪个国家的人？</a:t>
            </a:r>
            <a:endParaRPr lang="en-US" altLang="zh-CN" dirty="0" smtClean="0"/>
          </a:p>
          <a:p>
            <a:r>
              <a:rPr lang="en-US" altLang="zh-CN" dirty="0" smtClean="0"/>
              <a:t>--------</a:t>
            </a:r>
            <a:r>
              <a:rPr lang="zh-CN" altLang="en-US" dirty="0" smtClean="0"/>
              <a:t>我是中国人</a:t>
            </a:r>
            <a:endParaRPr lang="en-US" altLang="zh-CN" dirty="0" smtClean="0"/>
          </a:p>
          <a:p>
            <a:r>
              <a:rPr lang="zh-CN" altLang="en-US" dirty="0" smtClean="0"/>
              <a:t>你长大后想干什么？</a:t>
            </a:r>
            <a:endParaRPr lang="en-US" altLang="zh-CN" dirty="0" smtClean="0"/>
          </a:p>
          <a:p>
            <a:r>
              <a:rPr lang="en-US" altLang="zh-CN" dirty="0" smtClean="0"/>
              <a:t>--------</a:t>
            </a:r>
            <a:r>
              <a:rPr lang="zh-CN" altLang="en-US" dirty="0" smtClean="0"/>
              <a:t>我想当一名画家、医生、警察、运动员、歌手、舞蹈演员</a:t>
            </a:r>
            <a:r>
              <a:rPr lang="en-US" altLang="zh-CN" dirty="0" smtClean="0"/>
              <a:t>…………..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E35Q_2673000011092d1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363"/>
            <a:ext cx="91440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53ddd31acb474f8af84c713e65ae1db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180975"/>
            <a:ext cx="8667750" cy="649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7118183759432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我会说：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我是 </a:t>
            </a:r>
            <a:r>
              <a:rPr lang="zh-CN" altLang="en-US" u="sng" dirty="0" smtClean="0"/>
              <a:t>中国人。</a:t>
            </a:r>
            <a:endParaRPr lang="en-US" altLang="zh-CN" u="sng" dirty="0" smtClean="0"/>
          </a:p>
          <a:p>
            <a:r>
              <a:rPr lang="zh-CN" altLang="en-US" dirty="0" smtClean="0"/>
              <a:t>我的国家 是</a:t>
            </a:r>
            <a:r>
              <a:rPr lang="zh-CN" altLang="en-US" u="sng" dirty="0" smtClean="0"/>
              <a:t>  中国。</a:t>
            </a:r>
            <a:r>
              <a:rPr lang="zh-CN" altLang="en-US" dirty="0" smtClean="0"/>
              <a:t> </a:t>
            </a:r>
            <a:endParaRPr lang="en-US" altLang="zh-CN" dirty="0" smtClean="0"/>
          </a:p>
          <a:p>
            <a:r>
              <a:rPr lang="zh-CN" altLang="en-US" dirty="0" smtClean="0"/>
              <a:t>我国有</a:t>
            </a:r>
            <a:r>
              <a:rPr lang="en-US" altLang="zh-CN" u="sng" dirty="0" smtClean="0"/>
              <a:t>56</a:t>
            </a:r>
            <a:r>
              <a:rPr lang="zh-CN" altLang="en-US" u="sng" dirty="0" smtClean="0"/>
              <a:t>个</a:t>
            </a:r>
            <a:r>
              <a:rPr lang="zh-CN" altLang="en-US" dirty="0" smtClean="0"/>
              <a:t>民族。</a:t>
            </a:r>
            <a:endParaRPr lang="en-US" altLang="zh-CN" dirty="0" smtClean="0"/>
          </a:p>
          <a:p>
            <a:r>
              <a:rPr lang="zh-CN" altLang="en-US" dirty="0" smtClean="0"/>
              <a:t>我国的国旗是</a:t>
            </a:r>
            <a:r>
              <a:rPr lang="zh-CN" altLang="en-US" u="sng" dirty="0" smtClean="0"/>
              <a:t>五星红旗。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E35Q_2673000011092d1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72273459269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 rot="5400000">
            <a:off x="285720" y="-71438"/>
            <a:ext cx="6858000" cy="7000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7118183759432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1472273459269.jpg"/>
          <p:cNvPicPr>
            <a:picLocks noGrp="1" noChangeAspect="1"/>
          </p:cNvPicPr>
          <p:nvPr>
            <p:ph idx="1"/>
          </p:nvPr>
        </p:nvPicPr>
        <p:blipFill>
          <a:blip r:embed="rId4" cstate="print">
            <a:lum contrast="30000"/>
          </a:blip>
          <a:stretch>
            <a:fillRect/>
          </a:stretch>
        </p:blipFill>
        <p:spPr>
          <a:xfrm rot="5400000">
            <a:off x="95619" y="547291"/>
            <a:ext cx="6500836" cy="54062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86513" y="1857364"/>
            <a:ext cx="2857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读了儿歌，说一说你学到了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什么？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7118183759432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第三课时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7118183759432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我爱学语文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p_large_6oPZ_7f0400000f902d0b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472274505085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rcRect t="43333" b="6667"/>
          <a:stretch>
            <a:fillRect/>
          </a:stretch>
        </p:blipFill>
        <p:spPr>
          <a:xfrm>
            <a:off x="785786" y="3071810"/>
            <a:ext cx="5143500" cy="3214710"/>
          </a:xfrm>
          <a:prstGeom prst="rect">
            <a:avLst/>
          </a:prstGeom>
        </p:spPr>
      </p:pic>
      <p:pic>
        <p:nvPicPr>
          <p:cNvPr id="6" name="图片 5" descr="1472274505085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rcRect l="6944" t="7291" r="47222" b="56250"/>
          <a:stretch>
            <a:fillRect/>
          </a:stretch>
        </p:blipFill>
        <p:spPr>
          <a:xfrm>
            <a:off x="714348" y="285728"/>
            <a:ext cx="2357454" cy="2500330"/>
          </a:xfrm>
          <a:prstGeom prst="rect">
            <a:avLst/>
          </a:prstGeom>
        </p:spPr>
      </p:pic>
      <p:pic>
        <p:nvPicPr>
          <p:cNvPr id="9" name="图片 8" descr="1472274505085.jp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rcRect l="51389" t="9375" r="5555" b="56250"/>
          <a:stretch>
            <a:fillRect/>
          </a:stretch>
        </p:blipFill>
        <p:spPr>
          <a:xfrm>
            <a:off x="4929190" y="357166"/>
            <a:ext cx="2714644" cy="23574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57555" y="1142984"/>
            <a:ext cx="6429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读书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1024" y="135729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写字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72274990618.jpg"/>
          <p:cNvPicPr>
            <a:picLocks noChangeAspect="1"/>
          </p:cNvPicPr>
          <p:nvPr/>
        </p:nvPicPr>
        <p:blipFill>
          <a:blip r:embed="rId3" cstate="print"/>
          <a:srcRect b="40659"/>
          <a:stretch>
            <a:fillRect/>
          </a:stretch>
        </p:blipFill>
        <p:spPr>
          <a:xfrm>
            <a:off x="285720" y="0"/>
            <a:ext cx="8001056" cy="47863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4714884"/>
            <a:ext cx="59089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</a:rPr>
              <a:t>、拇指食指捏住铅笔距离笔尖一寸的距离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</a:rPr>
              <a:t>、中指在内侧抵住笔杆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</a:rPr>
              <a:t>、无名指和小指托住中指</a:t>
            </a:r>
            <a:endParaRPr lang="en-US" altLang="zh-CN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altLang="zh-CN" sz="2400" b="1" dirty="0" smtClean="0">
                <a:solidFill>
                  <a:schemeClr val="tx2">
                    <a:lumMod val="50000"/>
                  </a:schemeClr>
                </a:solidFill>
              </a:rPr>
              <a:t>4</a:t>
            </a:r>
            <a:r>
              <a:rPr lang="zh-CN" altLang="en-US" sz="2400" b="1" dirty="0" smtClean="0">
                <a:solidFill>
                  <a:schemeClr val="tx2">
                    <a:lumMod val="50000"/>
                  </a:schemeClr>
                </a:solidFill>
              </a:rPr>
              <a:t>、笔杆向右倾斜，紧贴虎口上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1714480" y="3286124"/>
            <a:ext cx="92869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线形标注 1 5"/>
          <p:cNvSpPr/>
          <p:nvPr/>
        </p:nvSpPr>
        <p:spPr>
          <a:xfrm>
            <a:off x="1000100" y="2285992"/>
            <a:ext cx="785818" cy="642942"/>
          </a:xfrm>
          <a:prstGeom prst="borderCallout1">
            <a:avLst>
              <a:gd name="adj1" fmla="val 95596"/>
              <a:gd name="adj2" fmla="val 91220"/>
              <a:gd name="adj3" fmla="val 174436"/>
              <a:gd name="adj4" fmla="val 1514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一寸</a:t>
            </a:r>
            <a:endParaRPr lang="zh-CN" altLang="en-US" dirty="0"/>
          </a:p>
        </p:txBody>
      </p:sp>
      <p:sp>
        <p:nvSpPr>
          <p:cNvPr id="7" name="椭圆形标注 6"/>
          <p:cNvSpPr/>
          <p:nvPr/>
        </p:nvSpPr>
        <p:spPr>
          <a:xfrm>
            <a:off x="5072066" y="785794"/>
            <a:ext cx="1928826" cy="969838"/>
          </a:xfrm>
          <a:prstGeom prst="wedgeEllipseCallout">
            <a:avLst>
              <a:gd name="adj1" fmla="val -56688"/>
              <a:gd name="adj2" fmla="val 1562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虎口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p_large_6oPZ_7f0400000f902d0b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作业：回家搜集一个有趣的故事，先讲给家人听，明天到学校课讲给同学听，比比谁的故事最有趣！</a:t>
            </a:r>
            <a:endParaRPr lang="zh-CN" alt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14480" y="2000240"/>
            <a:ext cx="59293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75000"/>
                  </a:schemeClr>
                </a:solidFill>
              </a:rPr>
              <a:t>同学们要实现理想，现在就要开始学习本领了，</a:t>
            </a:r>
            <a:endParaRPr lang="en-US" altLang="zh-CN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3200" dirty="0" smtClean="0">
                <a:solidFill>
                  <a:schemeClr val="tx2">
                    <a:lumMod val="75000"/>
                  </a:schemeClr>
                </a:solidFill>
              </a:rPr>
              <a:t>学校就是一个学习的乐园，小朋友们看一看我们都有</a:t>
            </a:r>
            <a:endParaRPr lang="en-US" altLang="zh-CN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3200" dirty="0" smtClean="0">
                <a:solidFill>
                  <a:schemeClr val="tx2">
                    <a:lumMod val="75000"/>
                  </a:schemeClr>
                </a:solidFill>
              </a:rPr>
              <a:t>哪些课程。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数学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5" name="Picture 8" descr="数字、纸、笔和计算器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57158" y="1571612"/>
            <a:ext cx="5143536" cy="4448928"/>
          </a:xfrm>
        </p:spPr>
      </p:pic>
      <p:sp>
        <p:nvSpPr>
          <p:cNvPr id="6" name="TextBox 5"/>
          <p:cNvSpPr txBox="1"/>
          <p:nvPr/>
        </p:nvSpPr>
        <p:spPr>
          <a:xfrm>
            <a:off x="6000760" y="2571744"/>
            <a:ext cx="2467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数字  计算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3217985" cy="12954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8000" smtClean="0">
                <a:latin typeface="楷体_GB2312" pitchFamily="49" charset="-122"/>
                <a:ea typeface="楷体_GB2312" pitchFamily="49" charset="-122"/>
              </a:rPr>
              <a:t>音 乐</a:t>
            </a:r>
          </a:p>
        </p:txBody>
      </p:sp>
      <p:pic>
        <p:nvPicPr>
          <p:cNvPr id="22531" name="Picture 9" descr="五线谱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035420" y="1620838"/>
            <a:ext cx="6098931" cy="5014912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785786" y="2643182"/>
            <a:ext cx="11430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唱歌 乐器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85728"/>
            <a:ext cx="1571636" cy="2643206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6000" dirty="0" smtClean="0">
                <a:latin typeface="楷体_GB2312" pitchFamily="49" charset="-122"/>
                <a:ea typeface="楷体_GB2312" pitchFamily="49" charset="-122"/>
              </a:rPr>
              <a:t>体育</a:t>
            </a:r>
          </a:p>
        </p:txBody>
      </p:sp>
      <p:pic>
        <p:nvPicPr>
          <p:cNvPr id="4" name="Picture 14" descr="u=2808774304,401177131&amp;fm=6&amp;gp=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142984"/>
            <a:ext cx="6072230" cy="5114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美术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5" name="Picture 6" descr="打开盒盖儿的彩笔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42910" y="1480960"/>
            <a:ext cx="4480473" cy="50913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6oPZ_7f0400000f902d0b.jpg"/>
          <p:cNvPicPr>
            <a:picLocks noGrp="1" noChangeAspect="1"/>
          </p:cNvPicPr>
          <p:nvPr isPhoto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语文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8" name="Picture 9" descr="汉字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00034" y="1428736"/>
            <a:ext cx="4635518" cy="3993677"/>
          </a:xfrm>
          <a:noFill/>
        </p:spPr>
      </p:pic>
      <p:sp>
        <p:nvSpPr>
          <p:cNvPr id="9" name="TextBox 8"/>
          <p:cNvSpPr txBox="1"/>
          <p:nvPr/>
        </p:nvSpPr>
        <p:spPr>
          <a:xfrm>
            <a:off x="5643570" y="1928802"/>
            <a:ext cx="3469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读书、讲故事 、听故事、猜谜语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背古诗、说儿歌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3" name="图片 2" descr="IMG_20160827_104739.jpg"/>
          <p:cNvPicPr>
            <a:picLocks noChangeAspect="1"/>
          </p:cNvPicPr>
          <p:nvPr/>
        </p:nvPicPr>
        <p:blipFill>
          <a:blip r:embed="rId4" cstate="print"/>
          <a:srcRect l="6944" t="2083" r="2777" b="3125"/>
          <a:stretch>
            <a:fillRect/>
          </a:stretch>
        </p:blipFill>
        <p:spPr>
          <a:xfrm>
            <a:off x="0" y="0"/>
            <a:ext cx="4643470" cy="65008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00958" y="2714620"/>
            <a:ext cx="15760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语文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我上学了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我上学了</Template>
  <TotalTime>194</TotalTime>
  <Words>372</Words>
  <Application>Microsoft Office PowerPoint</Application>
  <PresentationFormat>全屏显示(4:3)</PresentationFormat>
  <Paragraphs>61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我上学了</vt:lpstr>
      <vt:lpstr>我上学了</vt:lpstr>
      <vt:lpstr>幻灯片 2</vt:lpstr>
      <vt:lpstr>幻灯片 3</vt:lpstr>
      <vt:lpstr>数学</vt:lpstr>
      <vt:lpstr>音 乐</vt:lpstr>
      <vt:lpstr>体育</vt:lpstr>
      <vt:lpstr>美术</vt:lpstr>
      <vt:lpstr>语文</vt:lpstr>
      <vt:lpstr>幻灯片 9</vt:lpstr>
      <vt:lpstr>幻灯片 10</vt:lpstr>
      <vt:lpstr>幻灯片 11</vt:lpstr>
      <vt:lpstr>幻灯片 12</vt:lpstr>
      <vt:lpstr>考一考：试着找到识字第5课</vt:lpstr>
      <vt:lpstr>第二课时</vt:lpstr>
      <vt:lpstr>幻灯片 15</vt:lpstr>
      <vt:lpstr>幻灯片 16</vt:lpstr>
      <vt:lpstr>幻灯片 17</vt:lpstr>
      <vt:lpstr>幻灯片 18</vt:lpstr>
      <vt:lpstr>幻灯片 19</vt:lpstr>
      <vt:lpstr>幻灯片 20</vt:lpstr>
      <vt:lpstr>我会说：</vt:lpstr>
      <vt:lpstr>幻灯片 22</vt:lpstr>
      <vt:lpstr>幻灯片 23</vt:lpstr>
      <vt:lpstr>第三课时</vt:lpstr>
      <vt:lpstr>我爱学语文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我上学了</dc:title>
  <dc:creator>fjghj</dc:creator>
  <cp:lastModifiedBy>fjghj</cp:lastModifiedBy>
  <cp:revision>6</cp:revision>
  <dcterms:created xsi:type="dcterms:W3CDTF">2016-08-27T02:23:27Z</dcterms:created>
  <dcterms:modified xsi:type="dcterms:W3CDTF">2016-08-27T05:38:48Z</dcterms:modified>
</cp:coreProperties>
</file>