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1"/>
  </p:notesMasterIdLst>
  <p:sldIdLst>
    <p:sldId id="256" r:id="rId3"/>
    <p:sldId id="268" r:id="rId4"/>
    <p:sldId id="269" r:id="rId5"/>
    <p:sldId id="270" r:id="rId6"/>
    <p:sldId id="271" r:id="rId7"/>
    <p:sldId id="262" r:id="rId8"/>
    <p:sldId id="263" r:id="rId9"/>
    <p:sldId id="264" r:id="rId10"/>
    <p:sldId id="265" r:id="rId11"/>
    <p:sldId id="266" r:id="rId12"/>
    <p:sldId id="306" r:id="rId13"/>
    <p:sldId id="273" r:id="rId14"/>
    <p:sldId id="274" r:id="rId15"/>
    <p:sldId id="276" r:id="rId16"/>
    <p:sldId id="277" r:id="rId17"/>
    <p:sldId id="307" r:id="rId18"/>
    <p:sldId id="278" r:id="rId19"/>
    <p:sldId id="279" r:id="rId20"/>
    <p:sldId id="280" r:id="rId21"/>
    <p:sldId id="281" r:id="rId22"/>
    <p:sldId id="305" r:id="rId23"/>
    <p:sldId id="309" r:id="rId24"/>
    <p:sldId id="285" r:id="rId25"/>
    <p:sldId id="303" r:id="rId26"/>
    <p:sldId id="296" r:id="rId27"/>
    <p:sldId id="288" r:id="rId28"/>
    <p:sldId id="289" r:id="rId29"/>
    <p:sldId id="290" r:id="rId30"/>
    <p:sldId id="308" r:id="rId31"/>
    <p:sldId id="314" r:id="rId32"/>
    <p:sldId id="315" r:id="rId33"/>
    <p:sldId id="310" r:id="rId34"/>
    <p:sldId id="311" r:id="rId35"/>
    <p:sldId id="312" r:id="rId36"/>
    <p:sldId id="302" r:id="rId37"/>
    <p:sldId id="313" r:id="rId38"/>
    <p:sldId id="292" r:id="rId39"/>
    <p:sldId id="295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CCFFFF"/>
    <a:srgbClr val="CCFF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632DB-B45E-46F5-8BE1-7E1DC7406061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033EA-FA3B-48B8-9A78-49C30D577D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06B9-089B-4A42-811E-C4CFB5297EF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06B9-089B-4A42-811E-C4CFB5297EF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9A06B9-089B-4A42-811E-C4CFB5297EFA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C13232-2098-4025-ADC7-992AF10EEA0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A79829-790A-4CDC-A4D3-A74C993E1B9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A7EDE9-8902-4BF6-8365-D33710BCFDD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3576F1-9305-476D-B95D-E6CE471E8D9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9A192A-021A-4C71-99E3-7F6FF301461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FF9AA1-9BD5-4BED-B8A8-D8C53C9DED6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D77132-0274-462F-958F-8D5FFCE88ED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E04E87-05B6-4FB6-B865-1F917F78509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A83CFC-BB2D-4975-B055-0F4D671DAD6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B6A467-BCF7-4877-B667-9E84EF29D96D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B648D8-8C2C-49B9-A94E-06A26F70DDB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28650" y="6356350"/>
            <a:ext cx="2057400" cy="365125"/>
          </a:xfrm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 noProof="0">
                <a:solidFill>
                  <a:srgbClr val="949596"/>
                </a:solidFill>
                <a:latin typeface="Calibri" panose="020F0502020204030204" charset="0"/>
              </a:defRPr>
            </a:lvl1pPr>
          </a:lstStyle>
          <a:p>
            <a:pPr>
              <a:defRPr/>
            </a:pPr>
            <a:fld id="{F2D4B569-0A86-46C0-91A1-C834FA9FF32F}" type="datetime1">
              <a:rPr lang="zh-CN" altLang="en-US"/>
              <a:pPr>
                <a:defRPr/>
              </a:pPr>
              <a:t>2019/2/21</a:t>
            </a:fld>
            <a:endParaRPr lang="zh-CN" altLang="en-US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028950" y="6356350"/>
            <a:ext cx="3086100" cy="365125"/>
          </a:xfrm>
        </p:spPr>
        <p:txBody>
          <a:bodyPr vert="horz" wrap="square" lIns="91440" tIns="45720" rIns="91440" bIns="45720" numCol="1" anchor="ctr" anchorCtr="0" compatLnSpc="1"/>
          <a:lstStyle>
            <a:lvl1pPr algn="l">
              <a:defRPr sz="1200">
                <a:solidFill>
                  <a:srgbClr val="949596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</a:lstStyle>
          <a:p>
            <a:pPr>
              <a:defRPr/>
            </a:pPr>
            <a:r>
              <a:rPr lang="zh-CN" altLang="en-US"/>
              <a:t>绿色圃中小学教育网</a:t>
            </a:r>
            <a:r>
              <a:rPr lang="en-US" altLang="en-US"/>
              <a:t>http://www.lspjy.com</a:t>
            </a:r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457950" y="6356350"/>
            <a:ext cx="2057400" cy="365125"/>
          </a:xfrm>
        </p:spPr>
        <p:txBody>
          <a:bodyPr anchor="ctr"/>
          <a:lstStyle>
            <a:lvl1pPr>
              <a:defRPr>
                <a:latin typeface="Calibri" pitchFamily="34" charset="0"/>
              </a:defRPr>
            </a:lvl1pPr>
          </a:lstStyle>
          <a:p>
            <a:fld id="{2A05E905-44C4-443A-A00E-FA5B0746AD0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231313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3838"/>
            <a:ext cx="9144000" cy="7143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 bwMode="auto">
          <a:xfrm>
            <a:off x="628650" y="6356350"/>
            <a:ext cx="2057400" cy="365125"/>
          </a:xfrm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 noProof="0">
                <a:solidFill>
                  <a:srgbClr val="949596"/>
                </a:solidFill>
                <a:latin typeface="Calibri" panose="020F0502020204030204" charset="0"/>
              </a:defRPr>
            </a:lvl1pPr>
          </a:lstStyle>
          <a:p>
            <a:pPr>
              <a:defRPr/>
            </a:pPr>
            <a:fld id="{C5AE61FA-7788-4D74-A1A7-11E7D88C070A}" type="datetime1">
              <a:rPr lang="zh-CN" altLang="en-US"/>
              <a:pPr>
                <a:defRPr/>
              </a:pPr>
              <a:t>2019/2/21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 bwMode="auto">
          <a:xfrm>
            <a:off x="3028950" y="6356350"/>
            <a:ext cx="3086100" cy="365125"/>
          </a:xfrm>
        </p:spPr>
        <p:txBody>
          <a:bodyPr vert="horz" wrap="square" lIns="91440" tIns="45720" rIns="91440" bIns="45720" numCol="1" anchor="ctr" anchorCtr="0" compatLnSpc="1"/>
          <a:lstStyle>
            <a:lvl1pPr algn="l">
              <a:defRPr sz="1200">
                <a:solidFill>
                  <a:srgbClr val="949596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</a:lstStyle>
          <a:p>
            <a:pPr>
              <a:defRPr/>
            </a:pPr>
            <a:r>
              <a:rPr lang="zh-CN" altLang="en-US"/>
              <a:t>绿色圃中小学教育网</a:t>
            </a:r>
            <a:r>
              <a:rPr lang="en-US" altLang="en-US"/>
              <a:t>http://www.lspjy.com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356350"/>
            <a:ext cx="2057400" cy="365125"/>
          </a:xfrm>
        </p:spPr>
        <p:txBody>
          <a:bodyPr anchor="ctr"/>
          <a:lstStyle>
            <a:lvl1pPr>
              <a:defRPr>
                <a:latin typeface="Calibri" pitchFamily="34" charset="0"/>
              </a:defRPr>
            </a:lvl1pPr>
          </a:lstStyle>
          <a:p>
            <a:fld id="{06D481B4-839C-4D81-AD46-18271C0971F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28650" y="6356350"/>
            <a:ext cx="2057400" cy="365125"/>
          </a:xfrm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buFontTx/>
              <a:buNone/>
              <a:defRPr sz="1200" noProof="0">
                <a:solidFill>
                  <a:srgbClr val="949596"/>
                </a:solidFill>
                <a:latin typeface="Calibri" panose="020F0502020204030204" charset="0"/>
              </a:defRPr>
            </a:lvl1pPr>
          </a:lstStyle>
          <a:p>
            <a:pPr>
              <a:defRPr/>
            </a:pPr>
            <a:fld id="{E3559124-3F70-4D5A-8B15-FFFC12000D2F}" type="datetime1">
              <a:rPr lang="zh-CN" altLang="en-US"/>
              <a:pPr>
                <a:defRPr/>
              </a:pPr>
              <a:t>2019/2/21</a:t>
            </a:fld>
            <a:endParaRPr lang="zh-CN" altLang="en-US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028950" y="6356350"/>
            <a:ext cx="3086100" cy="365125"/>
          </a:xfrm>
        </p:spPr>
        <p:txBody>
          <a:bodyPr vert="horz" wrap="square" lIns="91440" tIns="45720" rIns="91440" bIns="45720" numCol="1" anchor="ctr" anchorCtr="0" compatLnSpc="1"/>
          <a:lstStyle>
            <a:lvl1pPr algn="l">
              <a:defRPr sz="1200">
                <a:solidFill>
                  <a:srgbClr val="949596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</a:lstStyle>
          <a:p>
            <a:pPr>
              <a:defRPr/>
            </a:pPr>
            <a:r>
              <a:rPr lang="zh-CN" altLang="en-US"/>
              <a:t>绿色圃中小学教育网</a:t>
            </a:r>
            <a:r>
              <a:rPr lang="en-US" altLang="en-US"/>
              <a:t>http://www.lspjy.com</a:t>
            </a:r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457950" y="6356350"/>
            <a:ext cx="2057400" cy="365125"/>
          </a:xfrm>
        </p:spPr>
        <p:txBody>
          <a:bodyPr anchor="ctr"/>
          <a:lstStyle>
            <a:lvl1pPr>
              <a:defRPr>
                <a:latin typeface="Calibri" pitchFamily="34" charset="0"/>
              </a:defRPr>
            </a:lvl1pPr>
          </a:lstStyle>
          <a:p>
            <a:fld id="{624E533F-95C1-4706-8204-DA51FC5F205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7DC7C-CD02-4731-B8EE-646496C569A6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0120C-3892-4FD2-B0A9-4FF8A82EDA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 cstate="print">
            <a:alphaModFix amt="42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8CCD1D27-16AE-483D-A64C-471349F0D318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gi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52.gif"/><Relationship Id="rId7" Type="http://schemas.openxmlformats.org/officeDocument/2006/relationships/image" Target="../media/image55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0.gif"/><Relationship Id="rId5" Type="http://schemas.openxmlformats.org/officeDocument/2006/relationships/image" Target="../media/image53.png"/><Relationship Id="rId10" Type="http://schemas.openxmlformats.org/officeDocument/2006/relationships/image" Target="../media/image57.png"/><Relationship Id="rId4" Type="http://schemas.openxmlformats.org/officeDocument/2006/relationships/image" Target="../media/image48.jpeg"/><Relationship Id="rId9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919163"/>
            <a:ext cx="8599487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793750"/>
            <a:ext cx="4548188" cy="241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Text Box 29"/>
          <p:cNvSpPr txBox="1">
            <a:spLocks noChangeArrowheads="1"/>
          </p:cNvSpPr>
          <p:nvPr/>
        </p:nvSpPr>
        <p:spPr bwMode="auto">
          <a:xfrm>
            <a:off x="1681163" y="3775075"/>
            <a:ext cx="2117725" cy="82232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冬 雪</a:t>
            </a:r>
          </a:p>
        </p:txBody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5022850" y="3586163"/>
            <a:ext cx="1295400" cy="12001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latin typeface="楷体" pitchFamily="49" charset="-122"/>
                <a:ea typeface="楷体" pitchFamily="49" charset="-122"/>
              </a:rPr>
              <a:t>飘</a:t>
            </a:r>
          </a:p>
        </p:txBody>
      </p:sp>
      <p:pic>
        <p:nvPicPr>
          <p:cNvPr id="3" name="图片 2" descr="20140101152410_yxLR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692696"/>
            <a:ext cx="3173413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097463" y="3006725"/>
            <a:ext cx="1146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cs typeface="Arial" pitchFamily="34" charset="0"/>
              </a:rPr>
              <a:t>p</a:t>
            </a:r>
            <a:r>
              <a:rPr lang="en-US" altLang="zh-CN" sz="3200" b="1">
                <a:solidFill>
                  <a:srgbClr val="FF0000"/>
                </a:solidFill>
              </a:rPr>
              <a:t>iāo</a:t>
            </a:r>
            <a:r>
              <a:rPr lang="en-US" altLang="zh-CN" b="1">
                <a:solidFill>
                  <a:srgbClr val="FF0000"/>
                </a:solidFill>
              </a:rPr>
              <a:t> 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bldLvl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0"/>
            <a:ext cx="3429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81200"/>
            <a:ext cx="317658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905000"/>
            <a:ext cx="3378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3581400"/>
            <a:ext cx="3505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 Box 29"/>
          <p:cNvSpPr txBox="1">
            <a:spLocks noChangeArrowheads="1"/>
          </p:cNvSpPr>
          <p:nvPr/>
        </p:nvSpPr>
        <p:spPr bwMode="auto">
          <a:xfrm>
            <a:off x="3635896" y="2057400"/>
            <a:ext cx="2083449" cy="769441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春风吹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06" name="Text Box 29"/>
          <p:cNvSpPr txBox="1">
            <a:spLocks noChangeArrowheads="1"/>
          </p:cNvSpPr>
          <p:nvPr/>
        </p:nvSpPr>
        <p:spPr bwMode="auto">
          <a:xfrm>
            <a:off x="971600" y="3861048"/>
            <a:ext cx="2016224" cy="7699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夏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雨落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09" name="Text Box 29"/>
          <p:cNvSpPr txBox="1">
            <a:spLocks noChangeArrowheads="1"/>
          </p:cNvSpPr>
          <p:nvPr/>
        </p:nvSpPr>
        <p:spPr bwMode="auto">
          <a:xfrm>
            <a:off x="6096000" y="3933056"/>
            <a:ext cx="2590800" cy="7699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 秋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霜降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12" name="Text Box 29"/>
          <p:cNvSpPr txBox="1">
            <a:spLocks noChangeArrowheads="1"/>
          </p:cNvSpPr>
          <p:nvPr/>
        </p:nvSpPr>
        <p:spPr bwMode="auto">
          <a:xfrm>
            <a:off x="3419872" y="5589240"/>
            <a:ext cx="2286000" cy="7620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 冬雪飘 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3400" y="304800"/>
            <a:ext cx="23487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6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我会读</a:t>
            </a:r>
            <a:endParaRPr lang="zh-CN" altLang="en-US" sz="56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447800"/>
            <a:ext cx="608828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3505200"/>
            <a:ext cx="577884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1524001"/>
            <a:ext cx="5943600" cy="60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3581400"/>
            <a:ext cx="5943600" cy="60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762000" y="1447800"/>
            <a:ext cx="9573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3300"/>
                </a:solidFill>
                <a:ea typeface="楷体_GB2312" pitchFamily="49" charset="-122"/>
              </a:rPr>
              <a:t>霜</a:t>
            </a:r>
            <a:endParaRPr lang="zh-CN" altLang="en-US" sz="6000" b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1828800" y="1447800"/>
            <a:ext cx="9573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3300"/>
                </a:solidFill>
                <a:ea typeface="楷体_GB2312" pitchFamily="49" charset="-122"/>
              </a:rPr>
              <a:t>雪</a:t>
            </a:r>
            <a:endParaRPr lang="zh-CN" altLang="en-US" sz="6000" b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2971800" y="1447800"/>
            <a:ext cx="9573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3300"/>
                </a:solidFill>
                <a:ea typeface="楷体_GB2312" pitchFamily="49" charset="-122"/>
              </a:rPr>
              <a:t>露</a:t>
            </a:r>
            <a:endParaRPr lang="zh-CN" altLang="en-US" sz="6000" b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70664" name="Line 8"/>
          <p:cNvSpPr>
            <a:spLocks noChangeShapeType="1"/>
          </p:cNvSpPr>
          <p:nvPr/>
        </p:nvSpPr>
        <p:spPr bwMode="auto">
          <a:xfrm>
            <a:off x="3962400" y="1981200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666" name="Rectangle 10"/>
          <p:cNvSpPr>
            <a:spLocks noChangeArrowheads="1"/>
          </p:cNvSpPr>
          <p:nvPr/>
        </p:nvSpPr>
        <p:spPr bwMode="auto">
          <a:xfrm>
            <a:off x="762000" y="3352800"/>
            <a:ext cx="9573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3300"/>
                </a:solidFill>
                <a:ea typeface="楷体_GB2312" pitchFamily="49" charset="-122"/>
              </a:rPr>
              <a:t>降</a:t>
            </a:r>
            <a:endParaRPr lang="zh-CN" altLang="en-US" sz="6000" b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70667" name="Line 11"/>
          <p:cNvSpPr>
            <a:spLocks noChangeShapeType="1"/>
          </p:cNvSpPr>
          <p:nvPr/>
        </p:nvSpPr>
        <p:spPr bwMode="auto">
          <a:xfrm>
            <a:off x="3886200" y="3962400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669" name="Text Box 13"/>
          <p:cNvSpPr txBox="1">
            <a:spLocks noChangeArrowheads="1"/>
          </p:cNvSpPr>
          <p:nvPr/>
        </p:nvSpPr>
        <p:spPr bwMode="auto">
          <a:xfrm>
            <a:off x="6019800" y="1447800"/>
            <a:ext cx="2743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400" b="1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雨字头</a:t>
            </a:r>
            <a:r>
              <a:rPr lang="zh-CN" altLang="en-US" sz="64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64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0670" name="Text Box 14"/>
          <p:cNvSpPr txBox="1">
            <a:spLocks noChangeArrowheads="1"/>
          </p:cNvSpPr>
          <p:nvPr/>
        </p:nvSpPr>
        <p:spPr bwMode="auto">
          <a:xfrm>
            <a:off x="6096000" y="3505200"/>
            <a:ext cx="2580456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800" b="1" dirty="0" smtClean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双耳旁</a:t>
            </a:r>
            <a:endParaRPr lang="zh-CN" altLang="en-US" sz="5800" b="1" dirty="0">
              <a:solidFill>
                <a:srgbClr val="00206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8144" name="WordArt 16"/>
          <p:cNvSpPr>
            <a:spLocks noChangeArrowheads="1" noChangeShapeType="1" noTextEdit="1"/>
          </p:cNvSpPr>
          <p:nvPr/>
        </p:nvSpPr>
        <p:spPr bwMode="auto">
          <a:xfrm>
            <a:off x="533400" y="381000"/>
            <a:ext cx="2514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学习新偏旁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2819400" y="3429000"/>
            <a:ext cx="9573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3300"/>
                </a:solidFill>
                <a:ea typeface="楷体_GB2312" pitchFamily="49" charset="-122"/>
              </a:rPr>
              <a:t>那</a:t>
            </a:r>
            <a:endParaRPr lang="zh-CN" altLang="en-US" sz="6000" b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1828800" y="3429000"/>
            <a:ext cx="9573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FF3300"/>
                </a:solidFill>
                <a:ea typeface="楷体_GB2312" pitchFamily="49" charset="-122"/>
              </a:rPr>
              <a:t>阳</a:t>
            </a:r>
            <a:endParaRPr lang="zh-CN" altLang="en-US" sz="6000" b="1" dirty="0">
              <a:solidFill>
                <a:srgbClr val="FF3300"/>
              </a:solidFill>
              <a:ea typeface="楷体_GB2312" pitchFamily="49" charset="-122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1371600" y="2514600"/>
            <a:ext cx="6096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200" b="1" dirty="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表</a:t>
            </a:r>
            <a:r>
              <a:rPr lang="zh-CN" altLang="en-US" sz="4200" b="1" dirty="0" smtClean="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示</a:t>
            </a:r>
            <a:r>
              <a:rPr lang="zh-CN" altLang="en-US" sz="4200" b="1" dirty="0" smtClean="0">
                <a:solidFill>
                  <a:srgbClr val="3333CC"/>
                </a:solidFill>
              </a:rPr>
              <a:t>多与天气、气象有关</a:t>
            </a:r>
            <a:endParaRPr lang="zh-CN" altLang="en-US" sz="4200" b="1" dirty="0">
              <a:solidFill>
                <a:srgbClr val="3333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533400" y="4648200"/>
            <a:ext cx="83058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表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示（左边）</a:t>
            </a:r>
            <a:r>
              <a:rPr lang="zh-CN" altLang="en-US" sz="3600" b="1" dirty="0" smtClean="0"/>
              <a:t>多与山陵、土石或升降 </a:t>
            </a:r>
            <a:endParaRPr lang="en-US" altLang="zh-CN" sz="3600" b="1" dirty="0" smtClean="0"/>
          </a:p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3600" b="1" dirty="0" smtClean="0"/>
              <a:t>   （右边）多与城镇、地名等有关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600200"/>
            <a:ext cx="1145292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429000"/>
            <a:ext cx="111578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662" grpId="0"/>
      <p:bldP spid="70663" grpId="0"/>
      <p:bldP spid="70664" grpId="0" animBg="1"/>
      <p:bldP spid="70666" grpId="0"/>
      <p:bldP spid="70667" grpId="0" animBg="1"/>
      <p:bldP spid="70669" grpId="0"/>
      <p:bldP spid="70670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" y="476672"/>
            <a:ext cx="8818563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352928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3400" y="304800"/>
            <a:ext cx="23487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6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我会读</a:t>
            </a:r>
            <a:endParaRPr lang="zh-CN" altLang="en-US" sz="5600" b="1" dirty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447800"/>
            <a:ext cx="608828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3505200"/>
            <a:ext cx="577884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1524001"/>
            <a:ext cx="5943600" cy="60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00200" y="3581400"/>
            <a:ext cx="5943600" cy="609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2040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</a:rPr>
              <a:t>我会写</a:t>
            </a:r>
            <a:endParaRPr lang="zh-CN" altLang="en-US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19200"/>
            <a:ext cx="8153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60032" y="3212976"/>
            <a:ext cx="1008112" cy="40011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上下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2040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</a:rPr>
              <a:t>我会写</a:t>
            </a:r>
            <a:endParaRPr lang="zh-CN" altLang="en-US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066799"/>
            <a:ext cx="8077200" cy="5458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2040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</a:rPr>
              <a:t>我会写</a:t>
            </a:r>
            <a:endParaRPr lang="zh-CN" altLang="en-US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71600"/>
            <a:ext cx="816932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76056" y="3532946"/>
            <a:ext cx="1008112" cy="400110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_GB2312" pitchFamily="49" charset="-122"/>
                <a:ea typeface="楷体_GB2312" pitchFamily="49" charset="-122"/>
              </a:rPr>
              <a:t>上下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课件材料\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28800" y="3124200"/>
            <a:ext cx="296427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春天</a:t>
            </a:r>
            <a:endParaRPr lang="zh-CN" altLang="en-US" sz="10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2040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</a:rPr>
              <a:t>我会写</a:t>
            </a:r>
            <a:endParaRPr lang="zh-CN" altLang="en-US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19200"/>
            <a:ext cx="815564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/>
          <p:cNvPicPr>
            <a:picLocks noChangeAspect="1" noChangeArrowheads="1"/>
          </p:cNvPicPr>
          <p:nvPr/>
        </p:nvPicPr>
        <p:blipFill>
          <a:blip r:embed="rId2" cstate="print"/>
          <a:srcRect l="5235" t="9342" r="4466" b="5074"/>
          <a:stretch>
            <a:fillRect/>
          </a:stretch>
        </p:blipFill>
        <p:spPr bwMode="auto">
          <a:xfrm>
            <a:off x="35496" y="44624"/>
            <a:ext cx="309634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3" cstate="print"/>
          <a:srcRect l="5651" b="5501"/>
          <a:stretch>
            <a:fillRect/>
          </a:stretch>
        </p:blipFill>
        <p:spPr bwMode="auto">
          <a:xfrm>
            <a:off x="-9252" y="1772816"/>
            <a:ext cx="299707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4" cstate="print"/>
          <a:srcRect l="5314" b="5501"/>
          <a:stretch>
            <a:fillRect/>
          </a:stretch>
        </p:blipFill>
        <p:spPr bwMode="auto">
          <a:xfrm>
            <a:off x="5160" y="3501008"/>
            <a:ext cx="319868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157192"/>
            <a:ext cx="3505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 Box 29"/>
          <p:cNvSpPr txBox="1">
            <a:spLocks noChangeArrowheads="1"/>
          </p:cNvSpPr>
          <p:nvPr/>
        </p:nvSpPr>
        <p:spPr bwMode="auto">
          <a:xfrm>
            <a:off x="6660232" y="1795463"/>
            <a:ext cx="2083449" cy="769441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春风吹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06" name="Text Box 29"/>
          <p:cNvSpPr txBox="1">
            <a:spLocks noChangeArrowheads="1"/>
          </p:cNvSpPr>
          <p:nvPr/>
        </p:nvSpPr>
        <p:spPr bwMode="auto">
          <a:xfrm>
            <a:off x="6732240" y="2875086"/>
            <a:ext cx="2016224" cy="7699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夏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雨落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09" name="Text Box 29"/>
          <p:cNvSpPr txBox="1">
            <a:spLocks noChangeArrowheads="1"/>
          </p:cNvSpPr>
          <p:nvPr/>
        </p:nvSpPr>
        <p:spPr bwMode="auto">
          <a:xfrm>
            <a:off x="6732240" y="3933056"/>
            <a:ext cx="2088232" cy="7699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秋霜降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12" name="Text Box 29"/>
          <p:cNvSpPr txBox="1">
            <a:spLocks noChangeArrowheads="1"/>
          </p:cNvSpPr>
          <p:nvPr/>
        </p:nvSpPr>
        <p:spPr bwMode="auto">
          <a:xfrm>
            <a:off x="6732240" y="5013176"/>
            <a:ext cx="2016224" cy="7620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冬雪飘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5"/>
          <p:cNvSpPr>
            <a:spLocks noChangeArrowheads="1"/>
          </p:cNvSpPr>
          <p:nvPr/>
        </p:nvSpPr>
        <p:spPr bwMode="auto">
          <a:xfrm>
            <a:off x="3419872" y="692696"/>
            <a:ext cx="432048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做游戏：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我问你答</a:t>
            </a:r>
            <a:endParaRPr lang="en-US" altLang="zh-CN" sz="4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什么吹？</a:t>
            </a:r>
            <a:endParaRPr lang="en-US" altLang="zh-CN" sz="4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什么落？</a:t>
            </a:r>
            <a:endParaRPr lang="en-US" altLang="zh-CN" sz="4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什么降？</a:t>
            </a:r>
            <a:endParaRPr lang="en-US" altLang="zh-CN" sz="4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什么飘</a:t>
            </a:r>
            <a:r>
              <a:rPr lang="en-US" altLang="zh-CN" sz="4800" b="1" dirty="0" smtClean="0">
                <a:latin typeface="楷体" pitchFamily="49" charset="-122"/>
                <a:ea typeface="楷体" pitchFamily="49" charset="-122"/>
              </a:rPr>
              <a:t>?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animBg="1"/>
      <p:bldP spid="4106" grpId="0" animBg="1"/>
      <p:bldP spid="4109" grpId="0" animBg="1"/>
      <p:bldP spid="41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2040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</a:rPr>
              <a:t>连一连</a:t>
            </a:r>
            <a:endParaRPr lang="zh-CN" altLang="en-US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762000" y="1447800"/>
            <a:ext cx="1524000" cy="9144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春风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2743200" y="1447800"/>
            <a:ext cx="1524000" cy="9144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夏雨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4648200" y="1447800"/>
            <a:ext cx="1524000" cy="9144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秋霜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6705600" y="1447800"/>
            <a:ext cx="1524000" cy="9144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冬雪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990600" y="3962400"/>
            <a:ext cx="990600" cy="9144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落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2895600" y="3886200"/>
            <a:ext cx="990600" cy="9144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降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4800600" y="3886200"/>
            <a:ext cx="990600" cy="9144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飘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6553200" y="3886200"/>
            <a:ext cx="990600" cy="9144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吹</a:t>
            </a:r>
            <a:endParaRPr lang="zh-CN" altLang="en-US" sz="40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1043608" y="2204864"/>
            <a:ext cx="7200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ahoma" pitchFamily="34" charset="0"/>
                <a:ea typeface="宋体" pitchFamily="2" charset="-122"/>
                <a:cs typeface="Tahoma" pitchFamily="34" charset="0"/>
              </a:rPr>
              <a:t>   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宋体" pitchFamily="2" charset="-122"/>
                <a:cs typeface="Tahoma" pitchFamily="34" charset="0"/>
              </a:rPr>
              <a:t>请用今天学习的生字组词造句，编写故事。</a:t>
            </a:r>
            <a:endParaRPr kumimoji="0" lang="zh-CN" altLang="zh-CN" sz="4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3" y="919163"/>
            <a:ext cx="8599487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524000"/>
            <a:ext cx="138684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2040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</a:rPr>
              <a:t>读一读</a:t>
            </a:r>
            <a:endParaRPr lang="zh-CN" altLang="en-US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1524000"/>
            <a:ext cx="1399309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2999" y="1524000"/>
            <a:ext cx="13620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1524000"/>
            <a:ext cx="151400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9200" y="3124200"/>
            <a:ext cx="285615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00599" y="3124200"/>
            <a:ext cx="2698751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66800" y="4724400"/>
            <a:ext cx="3176529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00600" y="4800600"/>
            <a:ext cx="2895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2040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</a:rPr>
              <a:t>读一读</a:t>
            </a:r>
            <a:endParaRPr lang="zh-CN" altLang="en-US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1219200"/>
            <a:ext cx="30572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400" b="1" dirty="0" smtClean="0">
                <a:latin typeface="楷体" pitchFamily="49" charset="-122"/>
                <a:ea typeface="楷体" pitchFamily="49" charset="-122"/>
              </a:rPr>
              <a:t>春风 </a:t>
            </a:r>
            <a:r>
              <a:rPr lang="zh-CN" altLang="en-US" sz="6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吹</a:t>
            </a:r>
            <a:endParaRPr lang="zh-CN" altLang="en-US" sz="6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2514600"/>
            <a:ext cx="307007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400" b="1" dirty="0" smtClean="0">
                <a:latin typeface="楷体" pitchFamily="49" charset="-122"/>
                <a:ea typeface="楷体" pitchFamily="49" charset="-122"/>
              </a:rPr>
              <a:t>夏雨</a:t>
            </a:r>
            <a:r>
              <a:rPr lang="zh-CN" altLang="en-US" sz="6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落</a:t>
            </a:r>
            <a:endParaRPr lang="zh-CN" altLang="en-US" sz="6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3733800"/>
            <a:ext cx="307007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400" b="1" dirty="0" smtClean="0">
                <a:latin typeface="楷体" pitchFamily="49" charset="-122"/>
                <a:ea typeface="楷体" pitchFamily="49" charset="-122"/>
              </a:rPr>
              <a:t>秋霜 </a:t>
            </a:r>
            <a:r>
              <a:rPr lang="zh-CN" altLang="en-US" sz="6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降</a:t>
            </a:r>
            <a:endParaRPr lang="zh-CN" altLang="en-US" sz="6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4953000"/>
            <a:ext cx="307007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400" b="1" dirty="0" smtClean="0">
                <a:latin typeface="楷体" pitchFamily="49" charset="-122"/>
                <a:ea typeface="楷体" pitchFamily="49" charset="-122"/>
              </a:rPr>
              <a:t>冬雪 </a:t>
            </a:r>
            <a:r>
              <a:rPr lang="zh-CN" altLang="en-US" sz="6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飘</a:t>
            </a:r>
            <a:endParaRPr lang="zh-CN" altLang="en-US" sz="6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4038600" y="381000"/>
            <a:ext cx="4572000" cy="1371600"/>
          </a:xfrm>
          <a:prstGeom prst="cloudCallout">
            <a:avLst>
              <a:gd name="adj1" fmla="val -52231"/>
              <a:gd name="adj2" fmla="val 114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你发现了什么？</a:t>
            </a:r>
            <a:endParaRPr lang="zh-CN" altLang="en-US" sz="36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3636433"/>
            <a:ext cx="1600200" cy="281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云形标注 11"/>
          <p:cNvSpPr/>
          <p:nvPr/>
        </p:nvSpPr>
        <p:spPr>
          <a:xfrm>
            <a:off x="4038600" y="381000"/>
            <a:ext cx="4572000" cy="1371600"/>
          </a:xfrm>
          <a:prstGeom prst="cloudCallout">
            <a:avLst>
              <a:gd name="adj1" fmla="val 14221"/>
              <a:gd name="adj2" fmla="val 17333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我发现红色的字都表示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动作</a:t>
            </a:r>
            <a:r>
              <a:rPr lang="zh-CN" altLang="en-US" sz="36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32784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</a:rPr>
              <a:t>你知道吗？</a:t>
            </a:r>
            <a:endParaRPr lang="zh-CN" altLang="en-US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" name="泪滴形 4"/>
          <p:cNvSpPr/>
          <p:nvPr/>
        </p:nvSpPr>
        <p:spPr>
          <a:xfrm>
            <a:off x="3581400" y="1295400"/>
            <a:ext cx="1905000" cy="2057400"/>
          </a:xfrm>
          <a:prstGeom prst="teardrop">
            <a:avLst>
              <a:gd name="adj" fmla="val 112903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落</a:t>
            </a:r>
            <a:endParaRPr lang="zh-CN" altLang="en-US" sz="8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371600"/>
            <a:ext cx="2088292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下箭头 9"/>
          <p:cNvSpPr/>
          <p:nvPr/>
        </p:nvSpPr>
        <p:spPr>
          <a:xfrm>
            <a:off x="6096000" y="1295400"/>
            <a:ext cx="1905000" cy="205740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4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降</a:t>
            </a:r>
            <a:endParaRPr lang="zh-CN" altLang="en-US" sz="8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4400" y="3810000"/>
            <a:ext cx="7315200" cy="2362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特别轻的东西从空中下来用“</a:t>
            </a:r>
            <a:r>
              <a:rPr lang="zh-CN" altLang="en-US" sz="36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飘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”；</a:t>
            </a:r>
            <a:endParaRPr lang="en-US" altLang="zh-CN" sz="3600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比较轻的东西从空中下来用“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落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”；</a:t>
            </a:r>
            <a:endParaRPr lang="en-US" altLang="zh-CN" sz="3600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比较重的东西从空中下来用“降”。</a:t>
            </a:r>
            <a:endParaRPr lang="zh-CN" altLang="en-US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矩形 14"/>
          <p:cNvSpPr>
            <a:spLocks noChangeArrowheads="1"/>
          </p:cNvSpPr>
          <p:nvPr/>
        </p:nvSpPr>
        <p:spPr bwMode="auto">
          <a:xfrm>
            <a:off x="304800" y="2971800"/>
            <a:ext cx="8839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“春”“夏”“秋”“冬”是一年中的四个季</a:t>
            </a:r>
            <a:r>
              <a:rPr lang="zh-CN" altLang="en-US" sz="28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节。</a:t>
            </a:r>
            <a:endParaRPr lang="en-US" altLang="zh-CN" sz="28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28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“风”“</a:t>
            </a:r>
            <a:r>
              <a:rPr lang="zh-CN" altLang="en-US" sz="28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雨”“霜”“雪”分别是每个季节的气候特点。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4147559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04800"/>
            <a:ext cx="4267200" cy="215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788964"/>
            <a:ext cx="4038600" cy="206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4690" y="4724400"/>
            <a:ext cx="428931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228600" y="5475288"/>
            <a:ext cx="2133600" cy="1279525"/>
            <a:chOff x="0" y="0"/>
            <a:chExt cx="1488" cy="806"/>
          </a:xfrm>
        </p:grpSpPr>
        <p:sp>
          <p:nvSpPr>
            <p:cNvPr id="18434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1488" cy="69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cs typeface="Arial" pitchFamily="34" charset="0"/>
                </a:rPr>
                <a:t>  q</a:t>
              </a:r>
              <a:r>
                <a:rPr lang="en-US" altLang="en-US" sz="2400">
                  <a:solidFill>
                    <a:srgbClr val="FF0000"/>
                  </a:solidFill>
                </a:rPr>
                <a:t>ī</a:t>
              </a:r>
              <a:r>
                <a:rPr lang="en-US" altLang="en-US" sz="2400" b="1">
                  <a:solidFill>
                    <a:srgbClr val="FF0000"/>
                  </a:solidFill>
                </a:rPr>
                <a:t>ng   </a:t>
              </a:r>
              <a:r>
                <a:rPr lang="en-US" altLang="en-US" sz="2400" b="1"/>
                <a:t>c</a:t>
              </a:r>
              <a:r>
                <a:rPr lang="en-US" altLang="zh-CN" sz="2400">
                  <a:solidFill>
                    <a:srgbClr val="FF0000"/>
                  </a:solidFill>
                  <a:latin typeface="楷体" pitchFamily="49" charset="-122"/>
                </a:rPr>
                <a:t>ǎ</a:t>
              </a:r>
              <a:r>
                <a:rPr lang="en-US" altLang="zh-CN" sz="2400">
                  <a:solidFill>
                    <a:srgbClr val="FF0000"/>
                  </a:solidFill>
                </a:rPr>
                <a:t>o</a:t>
              </a:r>
              <a:endParaRPr lang="zh-CN" altLang="en-US" sz="2800" b="1"/>
            </a:p>
            <a:p>
              <a:pPr>
                <a:spcBef>
                  <a:spcPct val="50000"/>
                </a:spcBef>
              </a:pPr>
              <a:r>
                <a:rPr lang="en-US" altLang="zh-CN" sz="2800" b="1">
                  <a:cs typeface="Arial" pitchFamily="34" charset="0"/>
                </a:rPr>
                <a:t> </a:t>
              </a:r>
            </a:p>
          </p:txBody>
        </p:sp>
        <p:sp>
          <p:nvSpPr>
            <p:cNvPr id="18435" name="Text Box 29"/>
            <p:cNvSpPr txBox="1">
              <a:spLocks noChangeArrowheads="1"/>
            </p:cNvSpPr>
            <p:nvPr/>
          </p:nvSpPr>
          <p:spPr bwMode="auto">
            <a:xfrm>
              <a:off x="53" y="288"/>
              <a:ext cx="1382" cy="518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4800" b="1">
                  <a:latin typeface="楷体" pitchFamily="49" charset="-122"/>
                  <a:ea typeface="楷体" pitchFamily="49" charset="-122"/>
                </a:rPr>
                <a:t>青草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2438400" y="5475288"/>
            <a:ext cx="2133600" cy="1279525"/>
            <a:chOff x="0" y="0"/>
            <a:chExt cx="1488" cy="806"/>
          </a:xfrm>
        </p:grpSpPr>
        <p:sp>
          <p:nvSpPr>
            <p:cNvPr id="18437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1488" cy="69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cs typeface="Arial" pitchFamily="34" charset="0"/>
                </a:rPr>
                <a:t> h</a:t>
              </a:r>
              <a:r>
                <a:rPr lang="en-US" altLang="zh-CN" sz="2400">
                  <a:solidFill>
                    <a:srgbClr val="FF0000"/>
                  </a:solidFill>
                </a:rPr>
                <a:t>óng</a:t>
              </a:r>
              <a:r>
                <a:rPr lang="en-US" altLang="en-US" sz="2400" b="1">
                  <a:solidFill>
                    <a:srgbClr val="FF0000"/>
                  </a:solidFill>
                </a:rPr>
                <a:t>   </a:t>
              </a:r>
              <a:r>
                <a:rPr lang="en-US" altLang="en-US" sz="2400" b="1"/>
                <a:t>h</a:t>
              </a:r>
              <a:r>
                <a:rPr lang="en-US" altLang="en-US" sz="2400" b="1">
                  <a:solidFill>
                    <a:srgbClr val="008000"/>
                  </a:solidFill>
                </a:rPr>
                <a:t>u</a:t>
              </a:r>
              <a:r>
                <a:rPr lang="en-US" altLang="zh-CN" sz="2400">
                  <a:solidFill>
                    <a:srgbClr val="FF0000"/>
                  </a:solidFill>
                </a:rPr>
                <a:t>ā</a:t>
              </a:r>
              <a:endParaRPr lang="en-US" altLang="zh-CN" sz="2400" b="1">
                <a:solidFill>
                  <a:srgbClr val="FF0000"/>
                </a:solidFill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800" b="1">
                  <a:cs typeface="Arial" pitchFamily="34" charset="0"/>
                </a:rPr>
                <a:t> </a:t>
              </a:r>
            </a:p>
          </p:txBody>
        </p:sp>
        <p:sp>
          <p:nvSpPr>
            <p:cNvPr id="18438" name="Text Box 29"/>
            <p:cNvSpPr txBox="1">
              <a:spLocks noChangeArrowheads="1"/>
            </p:cNvSpPr>
            <p:nvPr/>
          </p:nvSpPr>
          <p:spPr bwMode="auto">
            <a:xfrm>
              <a:off x="0" y="288"/>
              <a:ext cx="1488" cy="518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4800" b="1" dirty="0">
                  <a:latin typeface="楷体" pitchFamily="49" charset="-122"/>
                  <a:ea typeface="楷体" pitchFamily="49" charset="-122"/>
                </a:rPr>
                <a:t>红花</a:t>
              </a:r>
            </a:p>
          </p:txBody>
        </p:sp>
      </p:grp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4648200" y="5475288"/>
            <a:ext cx="2133600" cy="1279525"/>
            <a:chOff x="0" y="0"/>
            <a:chExt cx="1488" cy="806"/>
          </a:xfrm>
        </p:grpSpPr>
        <p:sp>
          <p:nvSpPr>
            <p:cNvPr id="18440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1488" cy="698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cs typeface="Arial" pitchFamily="34" charset="0"/>
                </a:rPr>
                <a:t>   y</a:t>
              </a:r>
              <a:r>
                <a:rPr lang="en-US" altLang="zh-CN" sz="2400">
                  <a:solidFill>
                    <a:srgbClr val="FF0000"/>
                  </a:solidFill>
                </a:rPr>
                <a:t>óu</a:t>
              </a:r>
              <a:r>
                <a:rPr lang="en-US" altLang="en-US" sz="2400" b="1">
                  <a:solidFill>
                    <a:srgbClr val="FF0000"/>
                  </a:solidFill>
                </a:rPr>
                <a:t>   </a:t>
              </a:r>
              <a:r>
                <a:rPr lang="en-US" altLang="en-US" sz="2400" b="1"/>
                <a:t>y</a:t>
              </a:r>
              <a:r>
                <a:rPr lang="en-US" altLang="en-US" sz="2400">
                  <a:solidFill>
                    <a:srgbClr val="FF0000"/>
                  </a:solidFill>
                </a:rPr>
                <a:t>ú</a:t>
              </a:r>
              <a:endParaRPr lang="zh-CN" altLang="en-US" sz="2800" b="1"/>
            </a:p>
            <a:p>
              <a:pPr>
                <a:spcBef>
                  <a:spcPct val="50000"/>
                </a:spcBef>
              </a:pPr>
              <a:r>
                <a:rPr lang="en-US" altLang="zh-CN" sz="2800" b="1">
                  <a:cs typeface="Arial" pitchFamily="34" charset="0"/>
                </a:rPr>
                <a:t> </a:t>
              </a:r>
            </a:p>
          </p:txBody>
        </p:sp>
        <p:sp>
          <p:nvSpPr>
            <p:cNvPr id="18441" name="Text Box 29"/>
            <p:cNvSpPr txBox="1">
              <a:spLocks noChangeArrowheads="1"/>
            </p:cNvSpPr>
            <p:nvPr/>
          </p:nvSpPr>
          <p:spPr bwMode="auto">
            <a:xfrm>
              <a:off x="0" y="288"/>
              <a:ext cx="1488" cy="518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4800" b="1">
                  <a:latin typeface="楷体" pitchFamily="49" charset="-122"/>
                  <a:ea typeface="楷体" pitchFamily="49" charset="-122"/>
                </a:rPr>
                <a:t>游鱼</a:t>
              </a:r>
            </a:p>
          </p:txBody>
        </p:sp>
      </p:grp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6858000" y="5475288"/>
            <a:ext cx="2133600" cy="1279525"/>
            <a:chOff x="0" y="0"/>
            <a:chExt cx="1488" cy="806"/>
          </a:xfrm>
        </p:grpSpPr>
        <p:sp>
          <p:nvSpPr>
            <p:cNvPr id="18443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1488" cy="698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cs typeface="Arial" pitchFamily="34" charset="0"/>
                </a:rPr>
                <a:t>   f</a:t>
              </a:r>
              <a:r>
                <a:rPr lang="en-US" altLang="zh-CN" sz="2400">
                  <a:solidFill>
                    <a:srgbClr val="FF0000"/>
                  </a:solidFill>
                </a:rPr>
                <a:t>ēi</a:t>
              </a:r>
              <a:r>
                <a:rPr lang="en-US" altLang="en-US" sz="2400" b="1">
                  <a:solidFill>
                    <a:srgbClr val="FF0000"/>
                  </a:solidFill>
                </a:rPr>
                <a:t>   </a:t>
              </a:r>
              <a:r>
                <a:rPr lang="en-US" altLang="en-US" sz="2400" b="1"/>
                <a:t>n</a:t>
              </a:r>
              <a:r>
                <a:rPr lang="en-US" altLang="en-US" sz="2400" b="1">
                  <a:solidFill>
                    <a:srgbClr val="008000"/>
                  </a:solidFill>
                </a:rPr>
                <a:t>i</a:t>
              </a:r>
              <a:r>
                <a:rPr lang="en-US" altLang="zh-CN" sz="2400">
                  <a:solidFill>
                    <a:srgbClr val="FF0000"/>
                  </a:solidFill>
                </a:rPr>
                <a:t>ǎo</a:t>
              </a:r>
              <a:endParaRPr lang="zh-CN" altLang="en-US" sz="2800" b="1"/>
            </a:p>
            <a:p>
              <a:pPr>
                <a:spcBef>
                  <a:spcPct val="50000"/>
                </a:spcBef>
              </a:pPr>
              <a:r>
                <a:rPr lang="en-US" altLang="zh-CN" sz="2800" b="1">
                  <a:cs typeface="Arial" pitchFamily="34" charset="0"/>
                </a:rPr>
                <a:t> </a:t>
              </a:r>
            </a:p>
          </p:txBody>
        </p:sp>
        <p:sp>
          <p:nvSpPr>
            <p:cNvPr id="18444" name="Text Box 29"/>
            <p:cNvSpPr txBox="1">
              <a:spLocks noChangeArrowheads="1"/>
            </p:cNvSpPr>
            <p:nvPr/>
          </p:nvSpPr>
          <p:spPr bwMode="auto">
            <a:xfrm>
              <a:off x="0" y="288"/>
              <a:ext cx="1488" cy="518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 dirty="0">
                  <a:latin typeface="楷体" pitchFamily="49" charset="-122"/>
                  <a:ea typeface="楷体" pitchFamily="49" charset="-122"/>
                </a:rPr>
                <a:t> </a:t>
              </a:r>
              <a:r>
                <a:rPr lang="zh-CN" altLang="en-US" sz="4800" b="1" dirty="0">
                  <a:latin typeface="楷体" pitchFamily="49" charset="-122"/>
                  <a:ea typeface="楷体" pitchFamily="49" charset="-122"/>
                </a:rPr>
                <a:t>飞鸟</a:t>
              </a:r>
            </a:p>
          </p:txBody>
        </p:sp>
      </p:grpSp>
      <p:pic>
        <p:nvPicPr>
          <p:cNvPr id="16" name="图片 3" descr="2"/>
          <p:cNvPicPr>
            <a:picLocks noChangeAspect="1" noChangeArrowheads="1"/>
          </p:cNvPicPr>
          <p:nvPr/>
        </p:nvPicPr>
        <p:blipFill>
          <a:blip r:embed="rId2" cstate="print"/>
          <a:srcRect b="56454"/>
          <a:stretch>
            <a:fillRect/>
          </a:stretch>
        </p:blipFill>
        <p:spPr bwMode="auto">
          <a:xfrm>
            <a:off x="0" y="44624"/>
            <a:ext cx="91440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067944" y="836712"/>
            <a:ext cx="2964273" cy="175432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800" b="1" dirty="0" smtClean="0">
                <a:solidFill>
                  <a:srgbClr val="FF6600"/>
                </a:solidFill>
                <a:latin typeface="楷体" pitchFamily="49" charset="-122"/>
                <a:ea typeface="楷体" pitchFamily="49" charset="-122"/>
              </a:rPr>
              <a:t>夏天</a:t>
            </a:r>
            <a:endParaRPr lang="zh-CN" altLang="en-US" sz="10800" b="1" dirty="0">
              <a:solidFill>
                <a:srgbClr val="FF66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3" descr="2"/>
          <p:cNvPicPr>
            <a:picLocks noChangeAspect="1" noChangeArrowheads="1"/>
          </p:cNvPicPr>
          <p:nvPr/>
        </p:nvPicPr>
        <p:blipFill>
          <a:blip r:embed="rId2" cstate="print"/>
          <a:srcRect b="44095"/>
          <a:stretch>
            <a:fillRect/>
          </a:stretch>
        </p:blipFill>
        <p:spPr bwMode="auto">
          <a:xfrm>
            <a:off x="0" y="44624"/>
            <a:ext cx="9144000" cy="674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1" name="文本框 1"/>
          <p:cNvSpPr txBox="1">
            <a:spLocks noChangeArrowheads="1"/>
          </p:cNvSpPr>
          <p:nvPr/>
        </p:nvSpPr>
        <p:spPr bwMode="auto">
          <a:xfrm>
            <a:off x="638175" y="930275"/>
            <a:ext cx="7018338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dirty="0" smtClean="0">
                <a:solidFill>
                  <a:srgbClr val="000000"/>
                </a:solidFill>
              </a:rPr>
              <a:t>                                  </a:t>
            </a:r>
            <a:r>
              <a:rPr lang="en-US" altLang="zh-CN" sz="2000" dirty="0" smtClean="0">
                <a:solidFill>
                  <a:srgbClr val="000000"/>
                </a:solidFill>
              </a:rPr>
              <a:t>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青</a:t>
            </a:r>
            <a:r>
              <a:rPr lang="zh-CN" altLang="en-US" sz="48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草　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红</a:t>
            </a:r>
            <a:r>
              <a:rPr lang="zh-CN" altLang="en-US" sz="48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花　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游</a:t>
            </a:r>
            <a:r>
              <a:rPr lang="zh-CN" altLang="en-US" sz="48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鱼　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飞</a:t>
            </a:r>
            <a:r>
              <a:rPr lang="zh-CN" altLang="en-US" sz="48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鸟</a:t>
            </a:r>
          </a:p>
        </p:txBody>
      </p:sp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638175" y="3500438"/>
            <a:ext cx="567372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池草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青　</a:t>
            </a:r>
            <a:r>
              <a:rPr lang="zh-CN" altLang="en-US" sz="48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山花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红　　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8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鱼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出水　</a:t>
            </a:r>
            <a:r>
              <a:rPr lang="zh-CN" altLang="en-US" sz="48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鸟</a:t>
            </a:r>
            <a:r>
              <a:rPr lang="zh-CN" altLang="en-US" sz="48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入林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79600" y="1230313"/>
            <a:ext cx="7429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44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对</a:t>
            </a:r>
            <a:endParaRPr lang="zh-CN" altLang="zh-CN" sz="44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946275" y="1998663"/>
            <a:ext cx="7429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44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对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11425" y="3500438"/>
            <a:ext cx="74136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44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511425" y="4268788"/>
            <a:ext cx="74136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44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130800" y="3500438"/>
            <a:ext cx="7429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44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130800" y="4268788"/>
            <a:ext cx="7429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4400" b="1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2040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</a:rPr>
              <a:t>我会写</a:t>
            </a:r>
            <a:endParaRPr lang="zh-CN" altLang="en-US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19200"/>
            <a:ext cx="8153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2040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</a:rPr>
              <a:t>我会写</a:t>
            </a:r>
            <a:endParaRPr lang="zh-CN" altLang="en-US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13597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33400" y="304800"/>
            <a:ext cx="20409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Calibri" pitchFamily="34" charset="0"/>
              </a:rPr>
              <a:t>我会写</a:t>
            </a:r>
            <a:endParaRPr lang="zh-CN" altLang="en-US" sz="4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066800"/>
            <a:ext cx="8229600" cy="545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4274" name="Rectangle 2"/>
          <p:cNvSpPr>
            <a:spLocks noGrp="1" noChangeArrowheads="1"/>
          </p:cNvSpPr>
          <p:nvPr/>
        </p:nvSpPr>
        <p:spPr bwMode="auto">
          <a:xfrm>
            <a:off x="740569" y="487364"/>
            <a:ext cx="1807369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知识拓展</a:t>
            </a:r>
          </a:p>
        </p:txBody>
      </p:sp>
      <p:sp>
        <p:nvSpPr>
          <p:cNvPr id="54275" name="矩形 5"/>
          <p:cNvSpPr>
            <a:spLocks noChangeArrowheads="1"/>
          </p:cNvSpPr>
          <p:nvPr/>
        </p:nvSpPr>
        <p:spPr bwMode="auto">
          <a:xfrm>
            <a:off x="228600" y="980728"/>
            <a:ext cx="4572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二十四节气歌（节选）</a:t>
            </a:r>
            <a:endParaRPr lang="en-US" altLang="zh-CN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春雨惊春清谷天，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夏满芒夏暑相连。</a:t>
            </a:r>
          </a:p>
          <a:p>
            <a:pPr algn="ctr">
              <a:lnSpc>
                <a:spcPct val="20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秋处露秋寒霜降，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冬雪雪冬小大寒。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4276" name="图片 6" descr="001tslLyzy72J2W9yib47&amp;690.jpg"/>
          <p:cNvPicPr>
            <a:picLocks noChangeAspect="1"/>
          </p:cNvPicPr>
          <p:nvPr/>
        </p:nvPicPr>
        <p:blipFill>
          <a:blip r:embed="rId3" cstate="print"/>
          <a:srcRect b="6403"/>
          <a:stretch>
            <a:fillRect/>
          </a:stretch>
        </p:blipFill>
        <p:spPr bwMode="auto">
          <a:xfrm>
            <a:off x="4495800" y="1295400"/>
            <a:ext cx="4008835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课件素材\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548680"/>
            <a:ext cx="756084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春</a:t>
            </a:r>
            <a:r>
              <a:rPr lang="en-US" altLang="zh-CN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:</a:t>
            </a:r>
            <a:r>
              <a:rPr lang="en-US" altLang="zh-CN" sz="4800" b="1" dirty="0" smtClean="0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草发芽   花吐蕊</a:t>
            </a:r>
            <a:endParaRPr lang="en-US" altLang="zh-CN" sz="4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天气暖   冰雪化</a:t>
            </a:r>
            <a:endParaRPr lang="en-US" altLang="zh-CN" sz="4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夏：</a:t>
            </a:r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太阳晒   树成荫</a:t>
            </a:r>
            <a:endParaRPr lang="en-US" altLang="zh-CN" sz="48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4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4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荷花开   知了叫</a:t>
            </a:r>
            <a:endParaRPr lang="en-US" altLang="zh-CN" sz="48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秋：</a:t>
            </a:r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 枫叶红   落叶飘</a:t>
            </a:r>
            <a:endParaRPr lang="en-US" altLang="zh-CN" sz="4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4800" b="1" dirty="0" smtClean="0"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水果香   动物忙</a:t>
            </a:r>
            <a:endParaRPr lang="en-US" altLang="zh-CN" sz="4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冬：</a:t>
            </a:r>
            <a:r>
              <a:rPr lang="zh-CN" altLang="en-US" sz="4800" b="1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4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北风吹   寒霜降</a:t>
            </a:r>
            <a:endParaRPr lang="en-US" altLang="zh-CN" sz="4800" b="1" dirty="0" smtClean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4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4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雪花飘   水结冰</a:t>
            </a:r>
            <a:endParaRPr lang="zh-CN" altLang="en-US" sz="48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内容占位符 3" descr="u=1686346726,196753251&amp;fm=23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2438400"/>
            <a:ext cx="115093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2" descr="butterfly-animat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381000"/>
            <a:ext cx="18573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304800" y="5483225"/>
            <a:ext cx="8610600" cy="1373188"/>
            <a:chOff x="0" y="0"/>
            <a:chExt cx="6005" cy="865"/>
          </a:xfrm>
        </p:grpSpPr>
        <p:sp>
          <p:nvSpPr>
            <p:cNvPr id="27653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6005" cy="737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>
                  <a:solidFill>
                    <a:srgbClr val="008000"/>
                  </a:solidFill>
                  <a:latin typeface="黑体" pitchFamily="49" charset="-122"/>
                  <a:ea typeface="黑体" pitchFamily="49" charset="-122"/>
                </a:rPr>
                <a:t>我会照样子说一说：</a:t>
              </a:r>
              <a:endParaRPr lang="en-US" altLang="zh-CN" sz="28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spcBef>
                  <a:spcPct val="50000"/>
                </a:spcBef>
              </a:pPr>
              <a:endParaRPr lang="en-US" altLang="zh-CN" sz="28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7654" name="Text Box 29"/>
            <p:cNvSpPr txBox="1">
              <a:spLocks noChangeArrowheads="1"/>
            </p:cNvSpPr>
            <p:nvPr/>
          </p:nvSpPr>
          <p:spPr bwMode="auto">
            <a:xfrm>
              <a:off x="53" y="517"/>
              <a:ext cx="5952" cy="348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2000"/>
                </a:lnSpc>
                <a:spcBef>
                  <a:spcPct val="50000"/>
                </a:spcBef>
              </a:pPr>
              <a:r>
                <a:rPr lang="zh-CN" altLang="en-US" sz="3600" b="1">
                  <a:latin typeface="楷体" pitchFamily="49" charset="-122"/>
                  <a:ea typeface="楷体" pitchFamily="49" charset="-122"/>
                </a:rPr>
                <a:t>春天池草青。     春天</a:t>
              </a:r>
              <a:r>
                <a:rPr lang="zh-CN" altLang="en-US" sz="3600" b="1" u="sng">
                  <a:latin typeface="楷体" pitchFamily="49" charset="-122"/>
                  <a:ea typeface="楷体" pitchFamily="49" charset="-122"/>
                </a:rPr>
                <a:t>        。</a:t>
              </a:r>
              <a:endParaRPr lang="zh-CN" altLang="en-US" sz="3600" b="1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78450" y="5891213"/>
            <a:ext cx="18669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桃花红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图片 4" descr="timg (2)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780928"/>
            <a:ext cx="230425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图片 5" descr="timg (3)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2780928"/>
            <a:ext cx="199437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内容占位符 3" descr="u=1686346726,196753251&amp;fm=23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4499992" cy="2708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47012"/>
            <a:ext cx="4320480" cy="2561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5" descr="timg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692696"/>
            <a:ext cx="7239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timg (1)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1484785"/>
            <a:ext cx="1224136" cy="88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958233">
            <a:off x="1714880" y="1199216"/>
            <a:ext cx="538982" cy="62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9" cstate="print"/>
          <a:srcRect l="9898" t="29842" r="7208" b="3014"/>
          <a:stretch>
            <a:fillRect/>
          </a:stretch>
        </p:blipFill>
        <p:spPr bwMode="auto">
          <a:xfrm>
            <a:off x="0" y="2780928"/>
            <a:ext cx="226774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67744" y="2780928"/>
            <a:ext cx="223224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28"/>
          <p:cNvSpPr txBox="1">
            <a:spLocks noChangeArrowheads="1"/>
          </p:cNvSpPr>
          <p:nvPr/>
        </p:nvSpPr>
        <p:spPr bwMode="auto">
          <a:xfrm>
            <a:off x="0" y="5301208"/>
            <a:ext cx="9144000" cy="181588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我会照样子说一说</a:t>
            </a:r>
            <a:r>
              <a:rPr lang="zh-CN" altLang="en-US" sz="2800" b="1" dirty="0" smtClean="0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b="1" dirty="0" smtClean="0">
              <a:solidFill>
                <a:srgbClr val="008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008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solidFill>
                <a:srgbClr val="008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 Box 29"/>
          <p:cNvSpPr txBox="1">
            <a:spLocks noChangeArrowheads="1"/>
          </p:cNvSpPr>
          <p:nvPr/>
        </p:nvSpPr>
        <p:spPr bwMode="auto">
          <a:xfrm>
            <a:off x="0" y="6021288"/>
            <a:ext cx="8839200" cy="896079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春天</a:t>
            </a:r>
            <a:r>
              <a:rPr lang="zh-CN" altLang="en-US" sz="3600" b="1" u="sng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   夏天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__________</a:t>
            </a:r>
          </a:p>
          <a:p>
            <a:pPr>
              <a:lnSpc>
                <a:spcPts val="2000"/>
              </a:lnSpc>
              <a:spcBef>
                <a:spcPct val="50000"/>
              </a:spcBef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秋天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________ 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冬天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___________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  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Picture 22" descr="butterfly-animated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115616" y="0"/>
            <a:ext cx="657665" cy="526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课件材料\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76600" y="2362200"/>
            <a:ext cx="2964273" cy="175432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800" b="1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秋天</a:t>
            </a:r>
            <a:endParaRPr lang="zh-CN" altLang="en-US" sz="10800" b="1" dirty="0">
              <a:solidFill>
                <a:srgbClr val="FFFF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课件材料\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76600" y="2362200"/>
            <a:ext cx="2964273" cy="175432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800" b="1" dirty="0" smtClean="0">
                <a:solidFill>
                  <a:schemeClr val="bg1">
                    <a:lumMod val="95000"/>
                  </a:schemeClr>
                </a:solidFill>
                <a:latin typeface="楷体" pitchFamily="49" charset="-122"/>
                <a:ea typeface="楷体" pitchFamily="49" charset="-122"/>
              </a:rPr>
              <a:t>冬天</a:t>
            </a:r>
            <a:endParaRPr lang="zh-CN" altLang="en-US" sz="10800" b="1" dirty="0">
              <a:solidFill>
                <a:schemeClr val="bg1">
                  <a:lumMod val="9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0"/>
            <a:ext cx="3429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981200"/>
            <a:ext cx="317658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905000"/>
            <a:ext cx="3378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3581400"/>
            <a:ext cx="3505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3581400" y="1918022"/>
            <a:ext cx="2133600" cy="1150938"/>
            <a:chOff x="0" y="0"/>
            <a:chExt cx="1488" cy="725"/>
          </a:xfrm>
        </p:grpSpPr>
        <p:sp>
          <p:nvSpPr>
            <p:cNvPr id="4102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1488" cy="69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0000"/>
                  </a:solidFill>
                  <a:cs typeface="Arial" pitchFamily="34" charset="0"/>
                </a:rPr>
                <a:t>ch</a:t>
              </a:r>
              <a:r>
                <a:rPr lang="en-US" altLang="en-US" sz="2400" b="1">
                  <a:solidFill>
                    <a:srgbClr val="FF0000"/>
                  </a:solidFill>
                </a:rPr>
                <a:t>ūn   f</a:t>
              </a:r>
              <a:r>
                <a:rPr lang="en-US" altLang="zh-CN" sz="2400" b="1">
                  <a:solidFill>
                    <a:srgbClr val="FF0000"/>
                  </a:solidFill>
                </a:rPr>
                <a:t>ēng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800" b="1">
                  <a:cs typeface="Arial" pitchFamily="34" charset="0"/>
                </a:rPr>
                <a:t> </a:t>
              </a:r>
            </a:p>
          </p:txBody>
        </p:sp>
        <p:sp>
          <p:nvSpPr>
            <p:cNvPr id="4103" name="Text Box 29"/>
            <p:cNvSpPr txBox="1">
              <a:spLocks noChangeArrowheads="1"/>
            </p:cNvSpPr>
            <p:nvPr/>
          </p:nvSpPr>
          <p:spPr bwMode="auto">
            <a:xfrm>
              <a:off x="192" y="240"/>
              <a:ext cx="1008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>
                  <a:latin typeface="楷体" pitchFamily="49" charset="-122"/>
                  <a:ea typeface="楷体" pitchFamily="49" charset="-122"/>
                </a:rPr>
                <a:t>春风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1219200" y="3657600"/>
            <a:ext cx="1600200" cy="1227138"/>
            <a:chOff x="48" y="0"/>
            <a:chExt cx="1008" cy="773"/>
          </a:xfrm>
        </p:grpSpPr>
        <p:sp>
          <p:nvSpPr>
            <p:cNvPr id="4105" name="Text Box 28"/>
            <p:cNvSpPr txBox="1">
              <a:spLocks noChangeArrowheads="1"/>
            </p:cNvSpPr>
            <p:nvPr/>
          </p:nvSpPr>
          <p:spPr bwMode="auto">
            <a:xfrm>
              <a:off x="48" y="0"/>
              <a:ext cx="1008" cy="326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cs typeface="Arial" pitchFamily="34" charset="0"/>
                </a:rPr>
                <a:t>xi</a:t>
              </a:r>
              <a:r>
                <a:rPr lang="en-US" altLang="zh-CN" sz="2800" b="1">
                  <a:solidFill>
                    <a:srgbClr val="FF0000"/>
                  </a:solidFill>
                </a:rPr>
                <a:t>à </a:t>
              </a:r>
              <a:r>
                <a:rPr lang="en-US" altLang="en-US" sz="2800" b="1">
                  <a:solidFill>
                    <a:srgbClr val="FF0000"/>
                  </a:solidFill>
                </a:rPr>
                <a:t>  yǔ</a:t>
              </a:r>
            </a:p>
          </p:txBody>
        </p:sp>
        <p:sp>
          <p:nvSpPr>
            <p:cNvPr id="4106" name="Text Box 29"/>
            <p:cNvSpPr txBox="1">
              <a:spLocks noChangeArrowheads="1"/>
            </p:cNvSpPr>
            <p:nvPr/>
          </p:nvSpPr>
          <p:spPr bwMode="auto">
            <a:xfrm>
              <a:off x="48" y="288"/>
              <a:ext cx="998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>
                  <a:latin typeface="楷体" pitchFamily="49" charset="-122"/>
                  <a:ea typeface="楷体" pitchFamily="49" charset="-122"/>
                </a:rPr>
                <a:t>夏雨</a:t>
              </a:r>
            </a:p>
          </p:txBody>
        </p:sp>
      </p:grpSp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6096000" y="3714030"/>
            <a:ext cx="2590800" cy="1227138"/>
            <a:chOff x="0" y="0"/>
            <a:chExt cx="1392" cy="773"/>
          </a:xfrm>
        </p:grpSpPr>
        <p:sp>
          <p:nvSpPr>
            <p:cNvPr id="4108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1392" cy="730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cs typeface="Arial" pitchFamily="34" charset="0"/>
                </a:rPr>
                <a:t>q</a:t>
              </a:r>
              <a:r>
                <a:rPr lang="en-US" altLang="en-US" sz="2800" b="1">
                  <a:solidFill>
                    <a:srgbClr val="FF0000"/>
                  </a:solidFill>
                </a:rPr>
                <a:t>iū   shu</a:t>
              </a:r>
              <a:r>
                <a:rPr lang="en-US" altLang="zh-CN" sz="2800" b="1">
                  <a:solidFill>
                    <a:srgbClr val="FF0000"/>
                  </a:solidFill>
                </a:rPr>
                <a:t>āng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800" b="1">
                  <a:cs typeface="Arial" pitchFamily="34" charset="0"/>
                </a:rPr>
                <a:t> </a:t>
              </a:r>
            </a:p>
          </p:txBody>
        </p:sp>
        <p:sp>
          <p:nvSpPr>
            <p:cNvPr id="4109" name="Text Box 29"/>
            <p:cNvSpPr txBox="1">
              <a:spLocks noChangeArrowheads="1"/>
            </p:cNvSpPr>
            <p:nvPr/>
          </p:nvSpPr>
          <p:spPr bwMode="auto">
            <a:xfrm>
              <a:off x="0" y="288"/>
              <a:ext cx="1392" cy="485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>
                  <a:latin typeface="楷体" pitchFamily="49" charset="-122"/>
                  <a:ea typeface="楷体" pitchFamily="49" charset="-122"/>
                </a:rPr>
                <a:t> 秋霜</a:t>
              </a:r>
            </a:p>
          </p:txBody>
        </p:sp>
      </p:grp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3429000" y="5450160"/>
            <a:ext cx="2286000" cy="1219200"/>
            <a:chOff x="0" y="0"/>
            <a:chExt cx="1728" cy="768"/>
          </a:xfrm>
        </p:grpSpPr>
        <p:sp>
          <p:nvSpPr>
            <p:cNvPr id="4111" name="Text Box 28"/>
            <p:cNvSpPr txBox="1">
              <a:spLocks noChangeArrowheads="1"/>
            </p:cNvSpPr>
            <p:nvPr/>
          </p:nvSpPr>
          <p:spPr bwMode="auto">
            <a:xfrm>
              <a:off x="0" y="0"/>
              <a:ext cx="1728" cy="729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cs typeface="Arial" pitchFamily="34" charset="0"/>
                </a:rPr>
                <a:t>d</a:t>
              </a:r>
              <a:r>
                <a:rPr lang="en-US" altLang="zh-CN" sz="2800" b="1">
                  <a:solidFill>
                    <a:srgbClr val="FF0000"/>
                  </a:solidFill>
                </a:rPr>
                <a:t>ō</a:t>
              </a:r>
              <a:r>
                <a:rPr lang="en-US" altLang="en-US" sz="2800" b="1">
                  <a:solidFill>
                    <a:srgbClr val="FF0000"/>
                  </a:solidFill>
                </a:rPr>
                <a:t>ng   x</a:t>
              </a:r>
              <a:r>
                <a:rPr lang="en-US" altLang="zh-CN" sz="2800" b="1">
                  <a:solidFill>
                    <a:srgbClr val="FF0000"/>
                  </a:solidFill>
                </a:rPr>
                <a:t>uě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800" b="1">
                  <a:cs typeface="Arial" pitchFamily="34" charset="0"/>
                </a:rPr>
                <a:t> </a:t>
              </a:r>
            </a:p>
          </p:txBody>
        </p:sp>
        <p:sp>
          <p:nvSpPr>
            <p:cNvPr id="4112" name="Text Box 29"/>
            <p:cNvSpPr txBox="1">
              <a:spLocks noChangeArrowheads="1"/>
            </p:cNvSpPr>
            <p:nvPr/>
          </p:nvSpPr>
          <p:spPr bwMode="auto">
            <a:xfrm>
              <a:off x="0" y="288"/>
              <a:ext cx="1728" cy="480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>
                  <a:latin typeface="楷体" pitchFamily="49" charset="-122"/>
                  <a:ea typeface="楷体" pitchFamily="49" charset="-122"/>
                </a:rPr>
                <a:t> 冬雪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373063"/>
            <a:ext cx="5057775" cy="29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Text Box 29"/>
          <p:cNvSpPr txBox="1">
            <a:spLocks noChangeArrowheads="1"/>
          </p:cNvSpPr>
          <p:nvPr/>
        </p:nvSpPr>
        <p:spPr bwMode="auto">
          <a:xfrm>
            <a:off x="2695575" y="3465513"/>
            <a:ext cx="2182813" cy="8239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春  风</a:t>
            </a:r>
          </a:p>
        </p:txBody>
      </p:sp>
      <p:sp>
        <p:nvSpPr>
          <p:cNvPr id="9231" name="Text Box 29"/>
          <p:cNvSpPr txBox="1">
            <a:spLocks noChangeArrowheads="1"/>
          </p:cNvSpPr>
          <p:nvPr/>
        </p:nvSpPr>
        <p:spPr bwMode="auto">
          <a:xfrm>
            <a:off x="5603875" y="3352800"/>
            <a:ext cx="1295400" cy="12001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latin typeface="楷体" pitchFamily="49" charset="-122"/>
                <a:ea typeface="楷体" pitchFamily="49" charset="-122"/>
              </a:rPr>
              <a:t>吹</a:t>
            </a:r>
          </a:p>
        </p:txBody>
      </p:sp>
      <p:pic>
        <p:nvPicPr>
          <p:cNvPr id="5124" name="图片 3" descr="0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3988" y="100013"/>
            <a:ext cx="2517775" cy="352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440363" y="2590800"/>
            <a:ext cx="14589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cs typeface="Arial" pitchFamily="34" charset="0"/>
              </a:rPr>
              <a:t>ch</a:t>
            </a:r>
            <a:r>
              <a:rPr lang="en-US" altLang="en-US" sz="4400" b="1">
                <a:solidFill>
                  <a:srgbClr val="FF0000"/>
                </a:solidFill>
              </a:rPr>
              <a:t>uī</a:t>
            </a:r>
            <a:r>
              <a:rPr lang="en-US" altLang="en-US" b="1">
                <a:solidFill>
                  <a:srgbClr val="FF0000"/>
                </a:solidFill>
              </a:rPr>
              <a:t> 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1" grpId="0" animBg="1"/>
      <p:bldP spid="9231" grpId="1" bldLvl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325" y="739775"/>
            <a:ext cx="4865688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Text Box 29"/>
          <p:cNvSpPr txBox="1">
            <a:spLocks noChangeArrowheads="1"/>
          </p:cNvSpPr>
          <p:nvPr/>
        </p:nvSpPr>
        <p:spPr bwMode="auto">
          <a:xfrm>
            <a:off x="1747838" y="3946525"/>
            <a:ext cx="2378075" cy="9144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夏 雨</a:t>
            </a:r>
          </a:p>
        </p:txBody>
      </p:sp>
      <p:sp>
        <p:nvSpPr>
          <p:cNvPr id="9229" name="Text Box 29"/>
          <p:cNvSpPr txBox="1">
            <a:spLocks noChangeArrowheads="1"/>
          </p:cNvSpPr>
          <p:nvPr/>
        </p:nvSpPr>
        <p:spPr bwMode="auto">
          <a:xfrm>
            <a:off x="4308475" y="3822700"/>
            <a:ext cx="1295400" cy="12001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latin typeface="楷体" pitchFamily="49" charset="-122"/>
                <a:ea typeface="楷体" pitchFamily="49" charset="-122"/>
              </a:rPr>
              <a:t>落</a:t>
            </a:r>
          </a:p>
        </p:txBody>
      </p:sp>
      <p:pic>
        <p:nvPicPr>
          <p:cNvPr id="4" name="图片 3" descr="a_756921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7013" y="1035050"/>
            <a:ext cx="3463925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222750" y="3032125"/>
            <a:ext cx="14668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5400" b="1">
                <a:solidFill>
                  <a:srgbClr val="FF0000"/>
                </a:solidFill>
                <a:cs typeface="Arial" pitchFamily="34" charset="0"/>
              </a:rPr>
              <a:t>l</a:t>
            </a:r>
            <a:r>
              <a:rPr lang="en-US" altLang="en-US" sz="5400" b="1">
                <a:solidFill>
                  <a:srgbClr val="FF0000"/>
                </a:solidFill>
              </a:rPr>
              <a:t>u</a:t>
            </a:r>
            <a:r>
              <a:rPr lang="en-US" altLang="zh-CN" sz="5400" b="1">
                <a:solidFill>
                  <a:srgbClr val="FF0000"/>
                </a:solidFill>
              </a:rPr>
              <a:t>ò </a:t>
            </a:r>
            <a:r>
              <a:rPr lang="en-US" altLang="zh-CN" b="1">
                <a:solidFill>
                  <a:srgbClr val="FF0000"/>
                </a:solidFill>
              </a:rPr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9" grpId="0" animBg="1"/>
      <p:bldP spid="9229" grpId="1" animBg="1"/>
      <p:bldP spid="9229" grpId="2" bldLvl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950" y="666750"/>
            <a:ext cx="5345113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Text Box 29"/>
          <p:cNvSpPr txBox="1">
            <a:spLocks noChangeArrowheads="1"/>
          </p:cNvSpPr>
          <p:nvPr/>
        </p:nvSpPr>
        <p:spPr bwMode="auto">
          <a:xfrm>
            <a:off x="1747838" y="3556000"/>
            <a:ext cx="2952750" cy="82232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800" b="1">
                <a:latin typeface="楷体" pitchFamily="49" charset="-122"/>
                <a:ea typeface="楷体" pitchFamily="49" charset="-122"/>
              </a:rPr>
              <a:t>秋   霜</a:t>
            </a:r>
          </a:p>
        </p:txBody>
      </p:sp>
      <p:sp>
        <p:nvSpPr>
          <p:cNvPr id="9227" name="Text Box 29"/>
          <p:cNvSpPr txBox="1">
            <a:spLocks noChangeArrowheads="1"/>
          </p:cNvSpPr>
          <p:nvPr/>
        </p:nvSpPr>
        <p:spPr bwMode="auto">
          <a:xfrm>
            <a:off x="5834063" y="3556000"/>
            <a:ext cx="1295400" cy="11874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latin typeface="楷体" pitchFamily="49" charset="-122"/>
                <a:ea typeface="楷体" pitchFamily="49" charset="-122"/>
              </a:rPr>
              <a:t>降</a:t>
            </a:r>
          </a:p>
        </p:txBody>
      </p:sp>
      <p:pic>
        <p:nvPicPr>
          <p:cNvPr id="32772" name="图片 32771" descr="timg?image&amp;quality=80&amp;size=b9999_10000&amp;sec=1486361218232&amp;di=6d3f1adfa5fbf9c3d130bd3e4042185c&amp;imgtype=0&amp;src=http%3A%2F%2Fs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936625"/>
            <a:ext cx="2888449" cy="2204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727700" y="2928938"/>
            <a:ext cx="15097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cs typeface="Arial" pitchFamily="34" charset="0"/>
              </a:rPr>
              <a:t>ji</a:t>
            </a:r>
            <a:r>
              <a:rPr lang="en-US" altLang="zh-CN" sz="4000" b="1">
                <a:solidFill>
                  <a:srgbClr val="FF0000"/>
                </a:solidFill>
              </a:rPr>
              <a:t>àng 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animBg="1"/>
      <p:bldP spid="9227" grpId="1" bldLvl="0" animBg="1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399</Words>
  <Application>Microsoft Office PowerPoint</Application>
  <PresentationFormat>全屏显示(4:3)</PresentationFormat>
  <Paragraphs>136</Paragraphs>
  <Slides>38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Office 主题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anan</dc:creator>
  <cp:lastModifiedBy>dell1</cp:lastModifiedBy>
  <cp:revision>18</cp:revision>
  <dcterms:created xsi:type="dcterms:W3CDTF">2017-02-19T14:15:36Z</dcterms:created>
  <dcterms:modified xsi:type="dcterms:W3CDTF">2019-02-21T03:38:39Z</dcterms:modified>
</cp:coreProperties>
</file>