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74" r:id="rId7"/>
    <p:sldId id="259" r:id="rId8"/>
    <p:sldId id="266" r:id="rId9"/>
    <p:sldId id="282" r:id="rId10"/>
    <p:sldId id="279" r:id="rId11"/>
    <p:sldId id="278" r:id="rId12"/>
    <p:sldId id="268" r:id="rId13"/>
    <p:sldId id="269" r:id="rId14"/>
    <p:sldId id="270" r:id="rId15"/>
    <p:sldId id="272" r:id="rId16"/>
    <p:sldId id="276" r:id="rId17"/>
    <p:sldId id="283" r:id="rId18"/>
    <p:sldId id="288" r:id="rId19"/>
    <p:sldId id="286" r:id="rId20"/>
    <p:sldId id="287" r:id="rId21"/>
    <p:sldId id="281" r:id="rId22"/>
    <p:sldId id="280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4FCE4"/>
    <a:srgbClr val="E3B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72" y="-1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06CCD-10AF-4ED5-8CA8-2287CE8C0D2C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6B0E6-661E-4CD1-8243-23CE9CB8F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24547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2020-10-15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timgsa.baidu.com/timg?image&amp;quality=80&amp;size=b9999_10000&amp;sec=1554343311751&amp;di=4937658c9d2abff532d4b026a4eda1f2&amp;imgtype=0&amp;src=http%3A%2F%2Fimage.xmcdn.com%2Fgroup43%2FM04%2F2C%2F19%2FwKgKklsfF4CQULHVAAKQMQsdzUI854.jpg%3Fop_type%3D4%26device_type%3Dios%26upload_type%3Dattachment%26name%3Dmobile_large"/>
          <p:cNvPicPr>
            <a:picLocks noChangeAspect="1" noChangeArrowheads="1"/>
          </p:cNvPicPr>
          <p:nvPr/>
        </p:nvPicPr>
        <p:blipFill>
          <a:blip r:embed="rId3" cstate="print"/>
          <a:srcRect b="4446"/>
          <a:stretch>
            <a:fillRect/>
          </a:stretch>
        </p:blipFill>
        <p:spPr bwMode="auto">
          <a:xfrm>
            <a:off x="1428728" y="2152370"/>
            <a:ext cx="5643602" cy="29911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71670" y="785800"/>
            <a:ext cx="5429288" cy="19380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父爱之舟</a:t>
            </a:r>
            <a:endParaRPr lang="en-US" altLang="zh-CN" sz="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17859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</a:t>
            </a:fld>
            <a:endParaRPr lang="zh-CN" altLang="en-US" smtClean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54343311751&amp;di=4937658c9d2abff532d4b026a4eda1f2&amp;imgtype=0&amp;src=http%3A%2F%2Fimage.xmcdn.com%2Fgroup43%2FM04%2F2C%2F19%2FwKgKklsfF4CQULHVAAKQMQsdzUI854.jpg%3Fop_type%3D4%26device_type%3Dios%26upload_type%3Dattachment%26name%3Dmobile_large"/>
          <p:cNvPicPr>
            <a:picLocks noChangeAspect="1" noChangeArrowheads="1"/>
          </p:cNvPicPr>
          <p:nvPr/>
        </p:nvPicPr>
        <p:blipFill>
          <a:blip r:embed="rId3" cstate="print"/>
          <a:srcRect b="4446"/>
          <a:stretch>
            <a:fillRect/>
          </a:stretch>
        </p:blipFill>
        <p:spPr bwMode="auto">
          <a:xfrm>
            <a:off x="1428728" y="2152370"/>
            <a:ext cx="5643602" cy="29911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2235" y="771195"/>
            <a:ext cx="3230880" cy="10147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父爱之舟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7859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10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72" y="1642452"/>
            <a:ext cx="785818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听写上节课中所学的词语。</a:t>
            </a:r>
          </a:p>
          <a:p>
            <a:r>
              <a:rPr lang="en-US" sz="2800" dirty="0" smtClean="0"/>
              <a:t>2.</a:t>
            </a:r>
            <a:r>
              <a:rPr lang="zh-CN" altLang="en-US" sz="2800" dirty="0" smtClean="0"/>
              <a:t>回顾上节课内容，说说在“我”的梦中出现了哪些难忘的场景？</a:t>
            </a:r>
          </a:p>
          <a:p>
            <a:r>
              <a:rPr lang="en-US" sz="2800" dirty="0" smtClean="0"/>
              <a:t>3.</a:t>
            </a:r>
            <a:r>
              <a:rPr lang="zh-CN" altLang="en-US" sz="2800" dirty="0" smtClean="0"/>
              <a:t>文中的父亲给你留下了什么印象？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11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480" y="1857370"/>
            <a:ext cx="6000792" cy="954107"/>
          </a:xfrm>
          <a:prstGeom prst="wedgeRectCallout">
            <a:avLst>
              <a:gd name="adj1" fmla="val -44792"/>
              <a:gd name="adj2" fmla="val 113481"/>
            </a:avLst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课文出现了五个场景，我们先来看看第一个场景。</a:t>
            </a:r>
            <a:endParaRPr lang="zh-CN" altLang="en-US" sz="2800" dirty="0"/>
          </a:p>
        </p:txBody>
      </p:sp>
      <p:pic>
        <p:nvPicPr>
          <p:cNvPr id="7" name="Picture 3" descr="http://pic1.16pic.com/00/04/35/16pic_435789_b.jpg"/>
          <p:cNvPicPr>
            <a:picLocks noChangeAspect="1" noChangeArrowheads="1"/>
          </p:cNvPicPr>
          <p:nvPr/>
        </p:nvPicPr>
        <p:blipFill>
          <a:blip r:embed="rId3" cstate="print"/>
          <a:srcRect l="48462"/>
          <a:stretch>
            <a:fillRect/>
          </a:stretch>
        </p:blipFill>
        <p:spPr bwMode="auto">
          <a:xfrm>
            <a:off x="0" y="3257561"/>
            <a:ext cx="1671390" cy="1885939"/>
          </a:xfrm>
          <a:prstGeom prst="rect">
            <a:avLst/>
          </a:prstGeom>
          <a:noFill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12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64473" y="1492237"/>
            <a:ext cx="821537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dirty="0" smtClean="0"/>
              <a:t>“心疼极了”体现出父亲对“我”的深切的关爱；“父亲动心了”在明知道自己非常贫苦的情况下，还打算为孩子换房间，体现出父亲对孩子无微不至的爱。</a:t>
            </a:r>
            <a:endParaRPr lang="zh-CN" altLang="en-US" sz="24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4473" y="3206749"/>
            <a:ext cx="821537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dirty="0" smtClean="0"/>
              <a:t>“体会到父亲挣钱的艰难”、“不肯再加钱换房子”表现出“我”对父亲艰难的体谅，也体现出儿子对父亲的爱。</a:t>
            </a:r>
          </a:p>
          <a:p>
            <a:endParaRPr lang="zh-CN" altLang="en-US" sz="2400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25153" y="680378"/>
            <a:ext cx="60007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/>
              <a:t>第一个场景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13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" grpId="0" bldLvl="0" animBg="1"/>
      <p:bldP spid="133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571618"/>
            <a:ext cx="914400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）作者详细描写庙会盛况的目的是什么？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）从哪些地方可以看出父亲对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的爱？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64292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品读第二个场景</a:t>
            </a:r>
            <a:endParaRPr lang="zh-CN" altLang="en-US" sz="3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14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1000114"/>
            <a:ext cx="7572396" cy="2369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    详细描写庙会的盛况，尤其详细描写各种小吃，表达出当时“我”想吃的愿望。“父亲觉得我太委屈了”从这句话中可以看出父亲对我的爱；“做万花筒”更能体现出父亲的爱。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15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680378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从哪些地方看出儿子对父亲的爱？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2000246"/>
            <a:ext cx="857252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dirty="0" smtClean="0"/>
              <a:t>“不敢，也不忍心叫父亲买”说明“我”非常体谅父亲，也非常爱父亲。</a:t>
            </a:r>
            <a:endParaRPr lang="zh-CN" altLang="en-US" sz="24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16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1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78580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第三个场景</a:t>
            </a:r>
            <a:endParaRPr lang="zh-CN" altLang="en-US" sz="3200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1643056"/>
            <a:ext cx="757239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详细阅读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雨雪天送我去上学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，从中我们感受到什么？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3143254"/>
            <a:ext cx="757239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    是父爱给儿子撑起了一片天，是父爱让恶劣的环境变得温暖。</a:t>
            </a:r>
            <a:endParaRPr lang="zh-CN" altLang="en-US" sz="28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17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85786" y="1857370"/>
            <a:ext cx="757239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读“无锡师范送考”这个场景的描写，体会作者沉痛的心情。</a:t>
            </a:r>
          </a:p>
          <a:p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42910" y="78580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第四个场景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18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1643056"/>
            <a:ext cx="757239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哪件小事体现了父爱？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2500312"/>
            <a:ext cx="757239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送“我”上学的路上为我缝棉被。</a:t>
            </a:r>
          </a:p>
          <a:p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42910" y="78580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第五个场景</a:t>
            </a:r>
            <a:endParaRPr lang="zh-CN" altLang="en-US" sz="3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19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3"/>
          <p:cNvSpPr txBox="1"/>
          <p:nvPr/>
        </p:nvSpPr>
        <p:spPr>
          <a:xfrm>
            <a:off x="785786" y="1428742"/>
            <a:ext cx="7572428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447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/>
              <a:t>       同学们，在日常生活中，处处充溢着浓浓的父爱和母爱。父母的爱是那慈祥的笑容，父母的爱是那亲切的话语，父母的爱是那热情的鼓励，父母的爱是那严格的要求。父母的爱表现出了多种多样的形式。可是，不论哪种形式，都让我们感到温暖，感到幸福。</a:t>
            </a:r>
          </a:p>
          <a:p>
            <a:r>
              <a:rPr lang="zh-CN" altLang="en-US" sz="2400" dirty="0" smtClean="0"/>
              <a:t>        今天，我们就一起来学习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父爱之舟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这课，去感受文中那浓浓的父爱吧。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1472" y="1214428"/>
            <a:ext cx="8072494" cy="28575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2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285852" y="1571618"/>
            <a:ext cx="757239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对文章的写法，你有什么见解？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2500312"/>
            <a:ext cx="7572396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     这篇文章选取的都是生活中的小事，从这些琐碎的小事中，蕴含着父亲对儿子深切的爱，同时也蕴含着儿子对父亲的爱和感激。这种写法叫做以小见大。</a:t>
            </a:r>
          </a:p>
          <a:p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42910" y="7858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感受写法</a:t>
            </a:r>
            <a:endParaRPr lang="zh-CN" altLang="en-US" sz="3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20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289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48" y="1857370"/>
            <a:ext cx="771527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找出文中哪些句子描写父亲对儿子的爱？。</a:t>
            </a:r>
          </a:p>
          <a:p>
            <a:r>
              <a:rPr lang="en-US" sz="2800" dirty="0" smtClean="0"/>
              <a:t>2.</a:t>
            </a:r>
            <a:r>
              <a:rPr lang="zh-CN" altLang="en-US" sz="2800" dirty="0" smtClean="0"/>
              <a:t>仿照这种写法，也写一写父亲对自己的爱。</a:t>
            </a:r>
            <a:endParaRPr lang="zh-CN" altLang="en-US" sz="28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21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20002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父爱之舟</a:t>
            </a:r>
            <a:endParaRPr lang="zh-CN" altLang="en-US" sz="3200" dirty="0"/>
          </a:p>
        </p:txBody>
      </p:sp>
      <p:sp>
        <p:nvSpPr>
          <p:cNvPr id="4" name="左大括号 3"/>
          <p:cNvSpPr/>
          <p:nvPr/>
        </p:nvSpPr>
        <p:spPr>
          <a:xfrm>
            <a:off x="2143108" y="1142990"/>
            <a:ext cx="285752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1736" y="85723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第一个场景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571736" y="135730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第二个场景</a:t>
            </a:r>
            <a:endParaRPr lang="zh-CN" altLang="en-US" sz="3200" dirty="0"/>
          </a:p>
        </p:txBody>
      </p:sp>
      <p:sp>
        <p:nvSpPr>
          <p:cNvPr id="12" name="左大括号 11"/>
          <p:cNvSpPr/>
          <p:nvPr/>
        </p:nvSpPr>
        <p:spPr>
          <a:xfrm flipH="1">
            <a:off x="5643570" y="1285866"/>
            <a:ext cx="285752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72198" y="214312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以小见大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2571736" y="192880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第三个场景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2551514" y="249974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第四个场景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2551514" y="307181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第五个场景</a:t>
            </a:r>
            <a:endParaRPr lang="zh-CN" altLang="en-US" sz="3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22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" grpId="0"/>
      <p:bldP spid="11" grpId="0"/>
      <p:bldP spid="12" grpId="0" animBg="1"/>
      <p:bldP spid="13" grpId="0"/>
      <p:bldP spid="20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1500180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</a:t>
            </a:r>
            <a:r>
              <a:rPr lang="zh-CN" altLang="en-US" sz="2400" dirty="0" smtClean="0"/>
              <a:t>自读课文，借助工具书，结合课文中的句子认识本课的生字和新词。</a:t>
            </a:r>
          </a:p>
          <a:p>
            <a:r>
              <a:rPr lang="en-US" sz="2400" dirty="0" smtClean="0"/>
              <a:t>2.</a:t>
            </a:r>
            <a:r>
              <a:rPr lang="zh-CN" altLang="en-US" sz="2400" dirty="0" smtClean="0"/>
              <a:t>用圈点批注的方法画出使你深受感动的句子，在小组内交流。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3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交流汇报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285866"/>
            <a:ext cx="7143800" cy="255454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sz="3200" dirty="0" smtClean="0"/>
              <a:t>1</a:t>
            </a:r>
            <a:r>
              <a:rPr lang="zh-CN" altLang="en-US" sz="3200" dirty="0" smtClean="0"/>
              <a:t>）大家学会了哪些生字新词？你是怎样记住它们的？</a:t>
            </a:r>
          </a:p>
          <a:p>
            <a:r>
              <a:rPr lang="zh-CN" altLang="en-US" sz="3200" dirty="0" smtClean="0"/>
              <a:t>（</a:t>
            </a:r>
            <a:r>
              <a:rPr lang="en-US" sz="3200" dirty="0" smtClean="0"/>
              <a:t>2</a:t>
            </a:r>
            <a:r>
              <a:rPr lang="zh-CN" altLang="en-US" sz="3200" dirty="0" smtClean="0"/>
              <a:t>）出示本课的生字，纠正读音，重点记住“蚕、茧、掀、席、庙、屑”等课后生字以及由这些生字组成的词语。</a:t>
            </a:r>
            <a:endParaRPr lang="zh-CN" altLang="en-US" sz="3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4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1142990"/>
            <a:ext cx="8358246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dirty="0" smtClean="0"/>
              <a:t>（</a:t>
            </a:r>
            <a:r>
              <a:rPr lang="en-US" sz="3200" dirty="0" smtClean="0"/>
              <a:t>1</a:t>
            </a:r>
            <a:r>
              <a:rPr lang="zh-CN" altLang="en-US" sz="3200" dirty="0" smtClean="0"/>
              <a:t>）课文讲了哪几件事？</a:t>
            </a:r>
          </a:p>
          <a:p>
            <a:r>
              <a:rPr lang="zh-CN" altLang="en-US" sz="3200" dirty="0" smtClean="0"/>
              <a:t>  （</a:t>
            </a:r>
            <a:r>
              <a:rPr lang="en-US" sz="3200" dirty="0" smtClean="0"/>
              <a:t>2</a:t>
            </a:r>
            <a:r>
              <a:rPr lang="zh-CN" altLang="en-US" sz="3200" dirty="0" smtClean="0"/>
              <a:t>）课文中哪些地方让你感动？说说你感动的理由。</a:t>
            </a:r>
          </a:p>
          <a:p>
            <a:r>
              <a:rPr lang="zh-CN" altLang="en-US" sz="3200" dirty="0" smtClean="0"/>
              <a:t>  （</a:t>
            </a:r>
            <a:r>
              <a:rPr lang="en-US" sz="3200" dirty="0" smtClean="0"/>
              <a:t>3</a:t>
            </a:r>
            <a:r>
              <a:rPr lang="zh-CN" altLang="en-US" sz="3200" dirty="0" smtClean="0"/>
              <a:t>）读一读让你感受最深的句子，体会人物的感情。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讨论交流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5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472" y="1785932"/>
            <a:ext cx="8143932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用自己喜欢的方式读课文，看看文中写了哪些事。</a:t>
            </a:r>
          </a:p>
          <a:p>
            <a:r>
              <a:rPr lang="en-US" sz="2800" dirty="0" smtClean="0"/>
              <a:t>2.</a:t>
            </a:r>
            <a:r>
              <a:rPr lang="zh-CN" altLang="en-US" sz="2800" dirty="0" smtClean="0"/>
              <a:t>从这些事中，我们感受到了什么？</a:t>
            </a:r>
          </a:p>
          <a:p>
            <a:r>
              <a:rPr lang="en-US" sz="2800" dirty="0" smtClean="0"/>
              <a:t>3.</a:t>
            </a:r>
            <a:r>
              <a:rPr lang="zh-CN" altLang="en-US" sz="2800" dirty="0" smtClean="0"/>
              <a:t>划出令自己感受最深的句子，把自己的感受写下来。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6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1000114"/>
            <a:ext cx="8501122" cy="3439239"/>
          </a:xfrm>
          <a:prstGeom prst="roundRect">
            <a:avLst/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    本文先回忆了过去，父亲送“我”报考学校和上学，晚上在旅馆被臭虫咬，父亲心疼的样子。</a:t>
            </a:r>
          </a:p>
          <a:p>
            <a:r>
              <a:rPr lang="en-US" sz="2800" dirty="0" smtClean="0"/>
              <a:t>     </a:t>
            </a:r>
            <a:r>
              <a:rPr lang="zh-CN" altLang="en-US" sz="2800" dirty="0" smtClean="0"/>
              <a:t>在庙会中，父亲带我去逛庙会，给我买豆腐脑，可是自己却舍不得吃，后来还给我做万花筒。</a:t>
            </a:r>
          </a:p>
          <a:p>
            <a:r>
              <a:rPr lang="zh-CN" altLang="en-US" sz="2800" dirty="0" smtClean="0"/>
              <a:t>    父亲在雨雪天气背我上学。</a:t>
            </a:r>
          </a:p>
          <a:p>
            <a:r>
              <a:rPr lang="zh-CN" altLang="en-US" sz="2800" dirty="0" smtClean="0"/>
              <a:t>    为了供我读书，家里筹钱，为了节省路费，父亲借船送我。</a:t>
            </a:r>
            <a:endParaRPr lang="zh-CN" altLang="en-US" sz="28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7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00" y="1714494"/>
            <a:ext cx="7215238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dirty="0" smtClean="0"/>
              <a:t>第一部分（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）以梦境开始，引入往事的回忆。</a:t>
            </a:r>
          </a:p>
          <a:p>
            <a:r>
              <a:rPr lang="zh-CN" altLang="en-US" sz="2800" dirty="0" smtClean="0"/>
              <a:t>第二部分（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～</a:t>
            </a:r>
            <a:r>
              <a:rPr lang="en-US" sz="2800" dirty="0" smtClean="0"/>
              <a:t>9</a:t>
            </a:r>
            <a:r>
              <a:rPr lang="zh-CN" altLang="en-US" sz="2800" dirty="0" smtClean="0"/>
              <a:t>）以小舟为线索，写了父亲对我满满的爱。</a:t>
            </a:r>
          </a:p>
          <a:p>
            <a:r>
              <a:rPr lang="zh-CN" altLang="en-US" sz="2800" dirty="0" smtClean="0"/>
              <a:t>第三部分（</a:t>
            </a:r>
            <a:r>
              <a:rPr lang="en-US" sz="2800" dirty="0" smtClean="0"/>
              <a:t>10</a:t>
            </a:r>
            <a:r>
              <a:rPr lang="zh-CN" altLang="en-US" sz="2800" dirty="0" smtClean="0"/>
              <a:t>）以梦结尾，首尾呼应，表现出作者对父亲深深的爱意。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理清脉络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0034" y="1285866"/>
            <a:ext cx="8429684" cy="30718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8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2214560"/>
            <a:ext cx="721523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2800" dirty="0" smtClean="0"/>
              <a:t>1.</a:t>
            </a:r>
            <a:r>
              <a:rPr lang="zh-CN" altLang="en-US" sz="2800" dirty="0" smtClean="0"/>
              <a:t>背写课文的生字。</a:t>
            </a:r>
          </a:p>
          <a:p>
            <a:r>
              <a:rPr lang="en-US" sz="2800" dirty="0" smtClean="0"/>
              <a:t>2.</a:t>
            </a:r>
            <a:r>
              <a:rPr lang="zh-CN" altLang="en-US" sz="2800" dirty="0" smtClean="0"/>
              <a:t>继续阅读课文，理解重点句子的意思，体会句中的思想感情。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0034" y="1785932"/>
            <a:ext cx="8429684" cy="22145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fld id="{9F55E2C3-3C8E-4A1E-89E0-0303C10EE65C}" type="slidenum">
              <a:rPr lang="zh-CN" altLang="en-US" smtClean="0"/>
              <a:t>9</a:t>
            </a:fld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1592</Words>
  <Application>Microsoft Office PowerPoint</Application>
  <PresentationFormat>全屏显示(16:9)</PresentationFormat>
  <Paragraphs>134</Paragraphs>
  <Slides>22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绿色圃中小学教育网 http://www.lspjy.com/</Manager>
  <Company>绿色圃中小学教育网 http://www.lspjy.com/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4</cp:revision>
  <dcterms:created xsi:type="dcterms:W3CDTF">2019-03-30T01:30:00Z</dcterms:created>
  <dcterms:modified xsi:type="dcterms:W3CDTF">2020-10-15T08:18:15Z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