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322" r:id="rId3"/>
    <p:sldId id="416" r:id="rId4"/>
    <p:sldId id="419" r:id="rId5"/>
    <p:sldId id="422" r:id="rId6"/>
    <p:sldId id="423" r:id="rId7"/>
    <p:sldId id="424" r:id="rId8"/>
    <p:sldId id="425" r:id="rId9"/>
    <p:sldId id="426" r:id="rId10"/>
    <p:sldId id="427" r:id="rId11"/>
    <p:sldId id="428" r:id="rId12"/>
    <p:sldId id="399" r:id="rId13"/>
    <p:sldId id="401" r:id="rId14"/>
    <p:sldId id="421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304" r:id="rId27"/>
    <p:sldId id="327" r:id="rId28"/>
    <p:sldId id="326" r:id="rId29"/>
    <p:sldId id="305" r:id="rId30"/>
    <p:sldId id="328" r:id="rId31"/>
    <p:sldId id="309" r:id="rId32"/>
    <p:sldId id="307" r:id="rId33"/>
    <p:sldId id="301" r:id="rId34"/>
    <p:sldId id="351" r:id="rId35"/>
    <p:sldId id="302" r:id="rId36"/>
    <p:sldId id="352" r:id="rId37"/>
    <p:sldId id="299" r:id="rId38"/>
    <p:sldId id="284" r:id="rId39"/>
    <p:sldId id="353" r:id="rId40"/>
  </p:sldIdLst>
  <p:sldSz cx="9144000" cy="51435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800" kern="1200" baseline="0">
        <a:solidFill>
          <a:schemeClr val="tx1"/>
        </a:solidFill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BF811"/>
    <a:srgbClr val="0099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688"/>
        <p:guide pos="2811"/>
      </p:guideLst>
    </p:cSldViewPr>
  </p:slideViewPr>
  <p:gridSpacing cx="72033" cy="7203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p>
            <a:pPr lvl="0"/>
          </a:p>
        </p:txBody>
      </p:sp>
      <p:sp>
        <p:nvSpPr>
          <p:cNvPr id="30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备注占位符 4"/>
          <p:cNvSpPr>
            <a:spLocks noGrp="1" noRot="1"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anchor="ctr">
            <a:normAutofit/>
          </a:bodyPr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p>
            <a:pPr lvl="0"/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lvl="0" defTabSz="0" fontAlgn="base">
      <a:defRPr sz="1200" kern="1200"/>
    </a:lvl1pPr>
    <a:lvl2pPr marL="0" lvl="1" indent="0" defTabSz="0" fontAlgn="base">
      <a:defRPr sz="1200" kern="1200"/>
    </a:lvl2pPr>
    <a:lvl3pPr marL="0" lvl="2" indent="0" defTabSz="0" fontAlgn="base">
      <a:defRPr sz="1200" kern="1200"/>
    </a:lvl3pPr>
    <a:lvl4pPr marL="0" lvl="3" indent="0" defTabSz="0" fontAlgn="base">
      <a:defRPr sz="1200" kern="1200"/>
    </a:lvl4pPr>
    <a:lvl5pPr marL="0" lvl="4" indent="0" defTabSz="0" fontAlgn="base">
      <a:defRPr sz="1200" kern="1200"/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fld id="{BB962C8B-B14F-4D97-AF65-F5344CB8AC3E}" type="datetime1">
              <a:rPr lang="zh-CN" altLang="en-US" sz="120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  <p:sp>
        <p:nvSpPr>
          <p:cNvPr id="205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/>
            <a:endParaRPr sz="120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  <p:sp>
        <p:nvSpPr>
          <p:cNvPr id="205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fld id="{9A0DB2DC-4C9A-4742-B13C-FB6460FD3503}" type="slidenum">
              <a:rPr lang="zh-CN">
                <a:ea typeface="宋体" panose="02010600030101010101" pitchFamily="2" charset="-122"/>
              </a:rPr>
            </a:fld>
            <a:endParaRPr lang="zh-CN">
              <a:ea typeface="宋体" panose="02010600030101010101" pitchFamily="2" charset="-122"/>
            </a:endParaRPr>
          </a:p>
        </p:txBody>
      </p:sp>
      <p:sp>
        <p:nvSpPr>
          <p:cNvPr id="2053" name="标题 2052"/>
          <p:cNvSpPr>
            <a:spLocks noGrp="1"/>
          </p:cNvSpPr>
          <p:nvPr>
            <p:ph type="ctrTitle" sz="quarter"/>
          </p:nvPr>
        </p:nvSpPr>
        <p:spPr>
          <a:xfrm>
            <a:off x="468313" y="520700"/>
            <a:ext cx="6408737" cy="7556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>
              <a:defRPr sz="3200" b="1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>
            <a:spLocks noGrp="1"/>
          </p:cNvSpPr>
          <p:nvPr>
            <p:ph type="subTitle" sz="quarter" idx="1"/>
          </p:nvPr>
        </p:nvSpPr>
        <p:spPr>
          <a:xfrm>
            <a:off x="468313" y="1347788"/>
            <a:ext cx="6400800" cy="6127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 algn="l">
              <a:buNone/>
              <a:defRPr sz="2800" kern="1200"/>
            </a:lvl1pPr>
            <a:lvl2pPr lvl="1" algn="l">
              <a:buNone/>
              <a:defRPr sz="1600" kern="1200"/>
            </a:lvl2pPr>
            <a:lvl3pPr lvl="2" algn="l">
              <a:buNone/>
              <a:defRPr sz="1600" kern="1200"/>
            </a:lvl3pPr>
            <a:lvl4pPr lvl="3" algn="l">
              <a:buNone/>
              <a:defRPr sz="1600" kern="1200"/>
            </a:lvl4pPr>
            <a:lvl5pPr lvl="4" algn="l">
              <a:buNone/>
              <a:defRPr sz="1600"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5293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6375"/>
            <a:ext cx="8229600" cy="4387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369219"/>
            <a:ext cx="3886200" cy="15740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219"/>
            <a:ext cx="3886200" cy="15740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3057525"/>
            <a:ext cx="3886200" cy="1575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3057525"/>
            <a:ext cx="3886200" cy="1575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/>
  <p:txStyles>
    <p:titleStyle>
      <a:lvl1pPr marL="914400" lvl="0" indent="-9144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rgbClr val="CC0000"/>
          </a:solidFill>
          <a:latin typeface="+mj-lt"/>
          <a:ea typeface="+mj-ea"/>
          <a:cs typeface="+mj-cs"/>
          <a:sym typeface="MS PGothic" panose="020B0600070205080204" charset="-128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b="0" i="0" u="none" kern="1200" baseline="0">
          <a:solidFill>
            <a:srgbClr val="009900"/>
          </a:solidFill>
          <a:latin typeface="+mn-lt"/>
          <a:ea typeface="+mn-ea"/>
          <a:cs typeface="+mn-cs"/>
          <a:sym typeface="MS PGothic" panose="020B0600070205080204" charset="-128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3" name="矩形 5122"/>
          <p:cNvSpPr/>
          <p:nvPr/>
        </p:nvSpPr>
        <p:spPr>
          <a:xfrm>
            <a:off x="1842135" y="250825"/>
            <a:ext cx="5759450" cy="10782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9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我的课余爱好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9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说一说，写一写：</a:t>
            </a:r>
            <a:endParaRPr lang="zh-CN" altLang="en-US"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200000"/>
              </a:lnSpc>
              <a:buSzPct val="100000"/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FF3300"/>
                </a:solidFill>
              </a:rPr>
              <a:t>我在课余喜欢_______、_____________、_______________，不过，我最喜欢的还是_____________________________。</a:t>
            </a:r>
            <a:endParaRPr lang="zh-CN" altLang="en-US" dirty="0">
              <a:solidFill>
                <a:srgbClr val="FF3300"/>
              </a:solidFill>
            </a:endParaRPr>
          </a:p>
          <a:p>
            <a:pPr>
              <a:lnSpc>
                <a:spcPct val="200000"/>
              </a:lnSpc>
              <a:buNone/>
            </a:pPr>
            <a:endParaRPr lang="zh-CN" altLang="en-US" dirty="0">
              <a:solidFill>
                <a:srgbClr val="FF3300"/>
              </a:solidFill>
            </a:endParaRPr>
          </a:p>
          <a:p>
            <a:pPr>
              <a:buNone/>
            </a:pPr>
            <a:endParaRPr lang="zh-CN" altLang="en-US" dirty="0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1489710" y="1276350"/>
            <a:ext cx="6219825" cy="252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</a:t>
            </a:r>
            <a:r>
              <a:rPr lang="zh-CN" altLang="en-US" sz="3200" b="1" dirty="0">
                <a:solidFill>
                  <a:srgbClr val="CC3300"/>
                </a:solidFill>
                <a:latin typeface="楷体" panose="02010609060101010101" charset="-122"/>
                <a:ea typeface="楷体" panose="02010609060101010101" charset="-122"/>
              </a:rPr>
              <a:t>同学们的课余生活应试是丰富多彩的;这些事情中,哪件事给你印象最深,哪件事你最感兴趣,哪件事最让你觉得高兴,哪件事是你最想告诉别人的？</a:t>
            </a:r>
            <a:r>
              <a:rPr lang="zh-CN" altLang="en-US" sz="3200" dirty="0">
                <a:solidFill>
                  <a:srgbClr val="CC33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200" dirty="0">
              <a:solidFill>
                <a:srgbClr val="CC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6550" y="534670"/>
            <a:ext cx="593090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华文新魏" panose="02010800040101010101" pitchFamily="2" charset="-122"/>
                <a:sym typeface="+mn-ea"/>
              </a:rPr>
              <a:t>首先要回忆生活，确定材料  </a:t>
            </a:r>
            <a:endParaRPr lang="zh-CN" altLang="en-US" sz="36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25604" name="矩形 25603"/>
          <p:cNvSpPr/>
          <p:nvPr/>
        </p:nvSpPr>
        <p:spPr>
          <a:xfrm rot="5400000">
            <a:off x="-789305" y="1899285"/>
            <a:ext cx="3939779" cy="812006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270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大体思路</a:t>
            </a:r>
            <a:endParaRPr lang="zh-CN" altLang="en-US" sz="2700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内容占位符 24577"/>
          <p:cNvSpPr>
            <a:spLocks noGrp="1"/>
          </p:cNvSpPr>
          <p:nvPr>
            <p:ph/>
          </p:nvPr>
        </p:nvSpPr>
        <p:spPr>
          <a:xfrm>
            <a:off x="1007745" y="1464310"/>
            <a:ext cx="6399530" cy="221488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lvl="0">
              <a:buNone/>
            </a:pPr>
            <a:r>
              <a:rPr lang="zh-CN" altLang="en-US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      </a:t>
            </a:r>
            <a:r>
              <a:rPr lang="zh-CN" altLang="en-US" sz="3600" b="1" dirty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我们喜欢做一件事总是有原因的,是什么激发了你对它特别的有兴趣?是由于同学的介绍,还是你自己独特的发现呢?我们要写出自己的真实想法.</a:t>
            </a:r>
            <a:endParaRPr lang="zh-CN" altLang="en-US" sz="3600" b="1" dirty="0">
              <a:ln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endParaRPr lang="zh-CN" altLang="en-US" sz="3600" b="1" dirty="0">
              <a:ln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endParaRPr lang="zh-CN" altLang="en-US" sz="36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endParaRPr lang="zh-CN" altLang="en-US" dirty="0"/>
          </a:p>
        </p:txBody>
      </p:sp>
      <p:sp>
        <p:nvSpPr>
          <p:cNvPr id="24580" name="文本框 24579"/>
          <p:cNvSpPr txBox="1"/>
          <p:nvPr/>
        </p:nvSpPr>
        <p:spPr>
          <a:xfrm>
            <a:off x="2627710" y="790575"/>
            <a:ext cx="4779645" cy="548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0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其次,要交代原因,写出想法</a:t>
            </a:r>
            <a:endParaRPr lang="zh-CN" altLang="en-US" sz="30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604" name="矩形 25603"/>
          <p:cNvSpPr/>
          <p:nvPr/>
        </p:nvSpPr>
        <p:spPr>
          <a:xfrm rot="5400000">
            <a:off x="-789305" y="1899285"/>
            <a:ext cx="3939779" cy="812006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270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大体思路</a:t>
            </a:r>
            <a:endParaRPr lang="zh-CN" altLang="en-US" sz="2700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2250281" y="250031"/>
            <a:ext cx="5631656" cy="857250"/>
          </a:xfrm>
        </p:spPr>
        <p:txBody>
          <a:bodyPr anchor="ctr">
            <a:scene3d>
              <a:camera prst="orthographicFront"/>
              <a:lightRig rig="threePt" dir="t"/>
            </a:scene3d>
          </a:bodyPr>
          <a:p>
            <a:r>
              <a:rPr lang="zh-CN" altLang="en-US" sz="3000" b="1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</a:t>
            </a:r>
            <a:r>
              <a:rPr lang="zh-CN" altLang="en-US" sz="3000" b="1" dirty="0">
                <a:ln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三,要抓住重点,记叙具体.</a:t>
            </a:r>
            <a:endParaRPr lang="zh-CN" altLang="en-US" sz="3000" b="1" dirty="0">
              <a:ln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1586865" y="993775"/>
            <a:ext cx="6890385" cy="3601085"/>
          </a:xfrm>
        </p:spPr>
        <p:txBody>
          <a:bodyPr/>
          <a:p>
            <a:pPr>
              <a:buNone/>
            </a:pPr>
            <a:r>
              <a:rPr lang="zh-CN" altLang="en-US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</a:t>
            </a:r>
            <a:r>
              <a:rPr lang="zh-CN" altLang="en-US" sz="3200" dirty="0">
                <a:ln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3200" b="1" dirty="0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做任何事情,往往会遇到一些困难或者挫折,面对它们你是怎么想的,又是怎么做的?这是本次作文练习的重点.同时,还需要我们把事情发展顺序写清楚,并且要把重要的地方写详细具体.</a:t>
            </a:r>
            <a:endParaRPr lang="zh-CN" altLang="en-US" sz="3200" b="1" dirty="0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 dirty="0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4" name="矩形 25603"/>
          <p:cNvSpPr/>
          <p:nvPr/>
        </p:nvSpPr>
        <p:spPr>
          <a:xfrm rot="5400000">
            <a:off x="-789305" y="1899285"/>
            <a:ext cx="3939779" cy="812006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270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大体思路</a:t>
            </a:r>
            <a:endParaRPr lang="zh-CN" altLang="en-US" sz="2700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1494235" y="195263"/>
            <a:ext cx="6172200" cy="857250"/>
          </a:xfrm>
        </p:spPr>
        <p:txBody>
          <a:bodyPr anchor="ctr"/>
          <a:p>
            <a:r>
              <a:rPr lang="zh-CN" altLang="en-US" sz="3200" b="1" dirty="0">
                <a:solidFill>
                  <a:srgbClr val="FF6600"/>
                </a:solidFill>
              </a:rPr>
              <a:t>这篇作文如何开头?</a:t>
            </a:r>
            <a:endParaRPr lang="zh-CN" altLang="en-US" sz="3200" b="1" dirty="0">
              <a:solidFill>
                <a:srgbClr val="FF6600"/>
              </a:solidFill>
            </a:endParaRP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337820" y="768985"/>
            <a:ext cx="7469505" cy="4225925"/>
          </a:xfrm>
        </p:spPr>
        <p:txBody>
          <a:bodyPr/>
          <a:p>
            <a:pPr marL="609600" indent="-609600">
              <a:lnSpc>
                <a:spcPct val="80000"/>
              </a:lnSpc>
            </a:pPr>
            <a:r>
              <a:rPr lang="zh-CN" altLang="en-US" sz="2000" b="1" dirty="0">
                <a:solidFill>
                  <a:srgbClr val="3333CC"/>
                </a:solidFill>
                <a:ea typeface="黑体" panose="02010600030101010101" pitchFamily="2" charset="-122"/>
              </a:rPr>
              <a:t>      </a:t>
            </a:r>
            <a:r>
              <a:rPr lang="zh-CN" altLang="en-US" sz="2400" b="1" dirty="0">
                <a:solidFill>
                  <a:srgbClr val="3333CC"/>
                </a:solidFill>
                <a:ea typeface="黑体" panose="02010600030101010101" pitchFamily="2" charset="-122"/>
              </a:rPr>
              <a:t> 一、</a:t>
            </a:r>
            <a:r>
              <a:rPr lang="zh-CN" altLang="en-US" sz="2400" b="1" dirty="0">
                <a:solidFill>
                  <a:srgbClr val="3333CC"/>
                </a:solidFill>
              </a:rPr>
              <a:t>自然式开头：</a:t>
            </a:r>
            <a:endParaRPr lang="zh-CN" altLang="en-US" sz="2400" b="1" dirty="0">
              <a:solidFill>
                <a:srgbClr val="3333CC"/>
              </a:solidFill>
            </a:endParaRPr>
          </a:p>
          <a:p>
            <a:pPr marL="609600" indent="-609600">
              <a:lnSpc>
                <a:spcPct val="80000"/>
              </a:lnSpc>
            </a:pPr>
            <a:r>
              <a:rPr lang="zh-CN" altLang="en-US" sz="2400" b="1" dirty="0">
                <a:solidFill>
                  <a:srgbClr val="66FF33"/>
                </a:solidFill>
              </a:rPr>
              <a:t>       </a:t>
            </a:r>
            <a:r>
              <a:rPr lang="zh-CN" altLang="en-US" sz="2400" b="1" dirty="0"/>
              <a:t>青菜萝卜，各有所爱。有人喜欢球类活动，有人喜欢婀娜多姿的舞蹈，有的喜欢开发智力的小制作，有的喜欢陶冶性情的集邮，还有的喜欢……至于我，却对看课外书情有独钟。</a:t>
            </a:r>
            <a:endParaRPr lang="zh-CN" altLang="en-US" sz="2400" b="1" dirty="0"/>
          </a:p>
          <a:p>
            <a:pPr marL="609600" indent="-609600">
              <a:lnSpc>
                <a:spcPct val="80000"/>
              </a:lnSpc>
            </a:pPr>
            <a:r>
              <a:rPr lang="zh-CN" altLang="en-US" sz="2400" b="1" dirty="0">
                <a:solidFill>
                  <a:srgbClr val="FFFFFF"/>
                </a:solidFill>
                <a:ea typeface="黑体" panose="02010600030101010101" pitchFamily="2" charset="-122"/>
              </a:rPr>
              <a:t>       </a:t>
            </a:r>
            <a:r>
              <a:rPr lang="zh-CN" altLang="en-US" sz="2400" b="1" dirty="0">
                <a:solidFill>
                  <a:srgbClr val="3333CC"/>
                </a:solidFill>
                <a:ea typeface="黑体" panose="02010600030101010101" pitchFamily="2" charset="-122"/>
              </a:rPr>
              <a:t>二、</a:t>
            </a:r>
            <a:r>
              <a:rPr lang="zh-CN" altLang="en-US" sz="2400" b="1" dirty="0">
                <a:solidFill>
                  <a:srgbClr val="3333CC"/>
                </a:solidFill>
              </a:rPr>
              <a:t>点明中心式开头:</a:t>
            </a:r>
            <a:endParaRPr lang="zh-CN" altLang="en-US" sz="2400" b="1" dirty="0">
              <a:solidFill>
                <a:srgbClr val="3333CC"/>
              </a:solidFill>
            </a:endParaRPr>
          </a:p>
          <a:p>
            <a:pPr marL="609600" indent="-609600">
              <a:lnSpc>
                <a:spcPct val="80000"/>
              </a:lnSpc>
            </a:pPr>
            <a:r>
              <a:rPr lang="zh-CN" altLang="en-US" sz="2400" b="1" dirty="0"/>
              <a:t>       我的课余生活丰富多彩，唱歌、弹琴、读书、画画我都喜欢，但我最喜欢的是读书和画画。</a:t>
            </a:r>
            <a:endParaRPr lang="zh-CN" altLang="en-US" sz="2400" b="1" dirty="0"/>
          </a:p>
          <a:p>
            <a:pPr marL="609600" indent="-609600">
              <a:lnSpc>
                <a:spcPct val="80000"/>
              </a:lnSpc>
            </a:pPr>
            <a:r>
              <a:rPr lang="zh-CN" altLang="en-US" sz="2400" b="1" dirty="0">
                <a:solidFill>
                  <a:srgbClr val="3333CC"/>
                </a:solidFill>
                <a:ea typeface="黑体" panose="02010600030101010101" pitchFamily="2" charset="-122"/>
              </a:rPr>
              <a:t>       三、</a:t>
            </a:r>
            <a:r>
              <a:rPr lang="zh-CN" altLang="en-US" sz="2400" b="1" dirty="0">
                <a:solidFill>
                  <a:srgbClr val="3333CC"/>
                </a:solidFill>
              </a:rPr>
              <a:t>疑问式开头:</a:t>
            </a:r>
            <a:endParaRPr lang="zh-CN" altLang="en-US" sz="2400" b="1" dirty="0">
              <a:solidFill>
                <a:srgbClr val="3333CC"/>
              </a:solidFill>
            </a:endParaRPr>
          </a:p>
          <a:p>
            <a:pPr marL="609600" indent="-609600">
              <a:lnSpc>
                <a:spcPct val="80000"/>
              </a:lnSpc>
            </a:pPr>
            <a:r>
              <a:rPr lang="zh-CN" altLang="en-US" sz="2400" b="1" dirty="0"/>
              <a:t>       你知道我的课余生活吗？告诉你吧，我喜欢踢足球。</a:t>
            </a:r>
            <a:endParaRPr lang="zh-CN" altLang="en-US" sz="2400" b="1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5017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 b="1" i="1" dirty="0">
                <a:solidFill>
                  <a:srgbClr val="0033CC"/>
                </a:solidFill>
                <a:ea typeface="黑体" panose="02010600030101010101" pitchFamily="2" charset="-122"/>
              </a:rPr>
              <a:t>中间部分如何写？</a:t>
            </a:r>
            <a:endParaRPr lang="zh-CN" altLang="en-US" sz="3200" b="1" i="1" dirty="0">
              <a:solidFill>
                <a:srgbClr val="0033CC"/>
              </a:solidFill>
              <a:ea typeface="黑体" panose="02010600030101010101" pitchFamily="2" charset="-122"/>
            </a:endParaRPr>
          </a:p>
        </p:txBody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>
          <a:xfrm>
            <a:off x="2357438" y="1221581"/>
            <a:ext cx="5308997" cy="3394472"/>
          </a:xfrm>
        </p:spPr>
        <p:txBody>
          <a:bodyPr/>
          <a:p>
            <a:r>
              <a:rPr lang="zh-CN" altLang="en-US" b="1" dirty="0">
                <a:solidFill>
                  <a:schemeClr val="bg1"/>
                </a:solidFill>
                <a:ea typeface="楷体" panose="02010609060101010101" charset="-122"/>
              </a:rPr>
              <a:t>       把过程写清楚。最好抓住重点，记叙具体、生动。</a:t>
            </a:r>
            <a:endParaRPr lang="zh-CN" altLang="en-US" b="1" dirty="0">
              <a:solidFill>
                <a:schemeClr val="bg1"/>
              </a:solidFill>
              <a:ea typeface="楷体" panose="02010609060101010101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ea typeface="楷体" panose="02010609060101010101" charset="-122"/>
              </a:rPr>
              <a:t>       我们在记叙一件事情前，要认真想一想，这件事的起因是什么，经过情形怎样，最后是什么结果，并按照这个顺序把过程写清楚。</a:t>
            </a:r>
            <a:endParaRPr lang="zh-CN" altLang="en-US" b="1" dirty="0">
              <a:solidFill>
                <a:schemeClr val="bg1"/>
              </a:solidFill>
              <a:ea typeface="楷体" panose="02010609060101010101" charset="-122"/>
            </a:endParaRPr>
          </a:p>
        </p:txBody>
      </p:sp>
      <p:sp>
        <p:nvSpPr>
          <p:cNvPr id="2" name="文本占位符 50178"/>
          <p:cNvSpPr>
            <a:spLocks noGrp="1"/>
          </p:cNvSpPr>
          <p:nvPr/>
        </p:nvSpPr>
        <p:spPr>
          <a:xfrm>
            <a:off x="-41275" y="1062990"/>
            <a:ext cx="8326755" cy="49974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ea typeface="楷体" panose="02010609060101010101" charset="-122"/>
              </a:rPr>
              <a:t> </a:t>
            </a:r>
            <a:r>
              <a:rPr lang="zh-CN" altLang="en-US" b="1" dirty="0">
                <a:solidFill>
                  <a:srgbClr val="C00000"/>
                </a:solidFill>
                <a:ea typeface="楷体" panose="02010609060101010101" charset="-122"/>
              </a:rPr>
              <a:t>      把过程写清楚。最好抓住重点，记叙具体、生动。</a:t>
            </a:r>
            <a:endParaRPr lang="zh-CN" altLang="en-US" b="1" dirty="0">
              <a:solidFill>
                <a:srgbClr val="C00000"/>
              </a:solidFill>
              <a:ea typeface="楷体" panose="02010609060101010101" charset="-122"/>
            </a:endParaRPr>
          </a:p>
          <a:p>
            <a:r>
              <a:rPr lang="zh-CN" altLang="en-US" b="1" dirty="0">
                <a:solidFill>
                  <a:srgbClr val="C00000"/>
                </a:solidFill>
                <a:ea typeface="楷体" panose="02010609060101010101" charset="-122"/>
              </a:rPr>
              <a:t>       我们在记叙一件事情前，要认真想一想，这件事的起因是什么，经过情形怎样，最后是什么结果，并按照这个顺序把过程写清楚。</a:t>
            </a:r>
            <a:endParaRPr lang="zh-CN" altLang="en-US" b="1" dirty="0">
              <a:solidFill>
                <a:srgbClr val="C00000"/>
              </a:solidFill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925275" y="126683"/>
            <a:ext cx="6172200" cy="857250"/>
          </a:xfrm>
        </p:spPr>
        <p:txBody>
          <a:bodyPr anchor="ctr"/>
          <a:p>
            <a:r>
              <a:rPr lang="zh-CN" altLang="en-US" sz="3600" b="1" dirty="0">
                <a:solidFill>
                  <a:schemeClr val="tx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如 何 结 尾?</a:t>
            </a:r>
            <a:endParaRPr lang="zh-CN" altLang="en-US" sz="3600" b="1" dirty="0">
              <a:solidFill>
                <a:schemeClr val="tx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-29210" y="907415"/>
            <a:ext cx="8081645" cy="5259070"/>
          </a:xfrm>
        </p:spPr>
        <p:txBody>
          <a:bodyPr/>
          <a:p>
            <a:pPr marL="609600" indent="-609600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FFFFFF"/>
                </a:solidFill>
                <a:ea typeface="黑体" panose="02010600030101010101" pitchFamily="2" charset="-122"/>
              </a:rPr>
              <a:t>            </a:t>
            </a:r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0030101010101" pitchFamily="2" charset="-122"/>
              </a:rPr>
              <a:t>一、</a:t>
            </a:r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首尾呼应式结尾:</a:t>
            </a:r>
            <a:endParaRPr lang="zh-CN" altLang="en-US" sz="24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C00000"/>
                </a:solidFill>
              </a:rPr>
              <a:t>            书可以净化人的心灵，所以：爱书吧，它是知识的源泉！ </a:t>
            </a:r>
            <a:endParaRPr lang="zh-CN" altLang="en-US" sz="2400" b="1" dirty="0">
              <a:solidFill>
                <a:srgbClr val="C00000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C00000"/>
                </a:solidFill>
                <a:ea typeface="黑体" panose="02010600030101010101" pitchFamily="2" charset="-122"/>
              </a:rPr>
              <a:t>             </a:t>
            </a:r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0030101010101" pitchFamily="2" charset="-122"/>
              </a:rPr>
              <a:t>二、</a:t>
            </a:r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篇末点题式结尾:</a:t>
            </a:r>
            <a:endParaRPr lang="zh-CN" altLang="en-US" sz="24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C00000"/>
                </a:solidFill>
              </a:rPr>
              <a:t>             画画使我的生活变得更充实、更快乐。这就是我丰富多彩的课余生活。</a:t>
            </a:r>
            <a:endParaRPr lang="zh-CN" altLang="en-US" sz="2400" b="1" dirty="0">
              <a:solidFill>
                <a:srgbClr val="C00000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C00000"/>
                </a:solidFill>
                <a:ea typeface="黑体" panose="02010600030101010101" pitchFamily="2" charset="-122"/>
              </a:rPr>
              <a:t>             </a:t>
            </a:r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0030101010101" pitchFamily="2" charset="-122"/>
              </a:rPr>
              <a:t>三、</a:t>
            </a:r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总结式的结尾:</a:t>
            </a:r>
            <a:endParaRPr lang="zh-CN" altLang="en-US" sz="24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C00000"/>
                </a:solidFill>
              </a:rPr>
              <a:t>             只要我一踢起足球，所有的烦恼都抛到九霄云外去了。足球给我的课余生活带来了无限的乐趣。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1547813" y="2247900"/>
            <a:ext cx="6169819" cy="2270522"/>
          </a:xfrm>
        </p:spPr>
        <p:txBody>
          <a:bodyPr/>
          <a:p>
            <a:endParaRPr lang="zh-CN" altLang="en-US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        </a:t>
            </a:r>
            <a:endParaRPr lang="zh-CN" altLang="en-US" sz="4050">
              <a:solidFill>
                <a:srgbClr val="FFFF00"/>
              </a:solidFill>
            </a:endParaRPr>
          </a:p>
        </p:txBody>
      </p:sp>
      <p:sp>
        <p:nvSpPr>
          <p:cNvPr id="28676" name="矩形 28675"/>
          <p:cNvSpPr/>
          <p:nvPr/>
        </p:nvSpPr>
        <p:spPr>
          <a:xfrm>
            <a:off x="2303860" y="1059656"/>
            <a:ext cx="4560094" cy="25384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0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9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佳作欣赏</a:t>
            </a:r>
            <a:endParaRPr lang="zh-CN" altLang="en-US" sz="60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9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占位符 29697"/>
          <p:cNvSpPr>
            <a:spLocks noGrp="1"/>
          </p:cNvSpPr>
          <p:nvPr>
            <p:ph type="body" idx="1"/>
          </p:nvPr>
        </p:nvSpPr>
        <p:spPr>
          <a:xfrm>
            <a:off x="220980" y="212090"/>
            <a:ext cx="8603615" cy="4192905"/>
          </a:xfrm>
        </p:spPr>
        <p:txBody>
          <a:bodyPr/>
          <a:p>
            <a:pPr algn="ctr">
              <a:buNone/>
            </a:pPr>
            <a:r>
              <a:rPr lang="zh-CN" altLang="en-US" sz="2100" b="1" dirty="0">
                <a:solidFill>
                  <a:srgbClr val="FF0000"/>
                </a:solidFill>
              </a:rPr>
              <a:t>   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我的课余爱好</a:t>
            </a:r>
            <a:endParaRPr lang="zh-CN" altLang="en-US" sz="27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>
              <a:lnSpc>
                <a:spcPct val="30000"/>
              </a:lnSpc>
              <a:buNone/>
            </a:pPr>
            <a:endParaRPr lang="zh-CN" altLang="en-US" sz="2700" b="1" dirty="0">
              <a:solidFill>
                <a:schemeClr val="accent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sz="1350" dirty="0"/>
              <a:t>           </a:t>
            </a:r>
            <a:r>
              <a:rPr lang="zh-CN" altLang="en-US" sz="1350" dirty="0">
                <a:solidFill>
                  <a:srgbClr val="FFFF00"/>
                </a:solidFill>
              </a:rPr>
              <a:t>  </a:t>
            </a:r>
            <a:r>
              <a:rPr lang="zh-CN" altLang="en-US" sz="1600" dirty="0">
                <a:solidFill>
                  <a:srgbClr val="FFFF00"/>
                </a:solidFill>
              </a:rPr>
              <a:t> 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我的课余爱好可多啦！有跳舞、弹琴、绘画……我最喜欢的就是绘画了，虽然我并没有学画画，可我觉得画画给我带来了许多快乐。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(开门见山式的开头)</a:t>
            </a:r>
            <a:b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    为什么我喜欢画画呢？我是从一件小事看出我有绘画的天赋。一次，学校要画关于安全的画。我回家后冥思苦想，终于想到照着《淘气包马小跳》上面画。我先照着书上画了一个马小跳，又画了一个张达，嘿！还真像！我又随便画好了一个小女孩，也很好看，三个人搭配起来就更好看了。我又勾线，然后涂色，终于画好了。第二天，我的画受到同学们的称赞，老师也把我的画展示给同学们看，大家都发出“哇！”的赞叹声。我的话也在全校被展览了，而且第一张就是我的呢！这时，我才发现我有绘画的天赋。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(写了为什么喜欢画画的具体原因)</a:t>
            </a:r>
            <a:b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    从这次展览中我看到了我的汗水，我的努力，让我明白了只有努力才能成功！从那时到现在，我的画一直受到老师、同学的赞美。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(道出了自己的切身体会)</a:t>
            </a:r>
            <a:b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    现在我越来越喜欢画画了，不过，我永远忘不了那次展览，因为那次展览让我知道了我有绘画的天赋，所以才创作出现在美好的作品！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(结尾点明中心,总结全文) 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0721"/>
          <p:cNvSpPr/>
          <p:nvPr/>
        </p:nvSpPr>
        <p:spPr>
          <a:xfrm>
            <a:off x="1439466" y="291346"/>
            <a:ext cx="6265069" cy="45262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学舞蹈</a:t>
            </a:r>
            <a:endParaRPr lang="zh-CN" altLang="en-US" sz="2700" b="1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 algn="ctr"/>
            <a:endParaRPr lang="zh-CN" altLang="en-US" sz="2700" b="1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/>
            <a:r>
              <a:rPr lang="zh-CN" altLang="en-US" sz="2100" b="1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我的课余生活丰富多彩，尤其是学舞蹈，让我的生活充满了快乐。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　　记得第一天上舞蹈班，没进门我就兴奋不已了，因为我最喜爱跳舞，也许这是女孩的天性吧！刚开始老师教的动作都非常简单，很容易就能学会，我感觉学舞蹈真轻松呀！慢慢地，学习的动作有了难度，有时一个动作练了好几遍也做不好，我真有点想放弃，不学算了。老师仿佛看出了我的心思，便鼓励我说：“不要着急，学舞蹈要慢慢来，老师相信你一定会跳的很好的。”我终于恢复了信心，加倍努力练习。就这样，在老师的耐心指导下，我做的动作离老师的要求越来越近了，还在小区演出中得了奖呢！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学舞蹈不但使我学会了欣赏美、表现美，而且使我变得坚强，让我拥有了战胜困难的勇气。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1736566" y="500142"/>
            <a:ext cx="5292329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lvl="0" algn="ctr">
              <a:spcBef>
                <a:spcPct val="50000"/>
              </a:spcBef>
            </a:pPr>
            <a:r>
              <a:rPr lang="zh-CN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什么是课余爱好?</a:t>
            </a:r>
            <a:endParaRPr lang="zh-CN" altLang="en-US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70" name="文本框 7169"/>
          <p:cNvSpPr txBox="1"/>
          <p:nvPr/>
        </p:nvSpPr>
        <p:spPr>
          <a:xfrm>
            <a:off x="1186736" y="1354296"/>
            <a:ext cx="5994797" cy="3520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500" b="1" dirty="0">
                <a:solidFill>
                  <a:srgbClr val="FFFF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45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就是课余课外的</a:t>
            </a:r>
            <a:r>
              <a:rPr lang="zh-CN" altLang="en-US" sz="45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5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健康的,不影响学习、生活的兴趣爱好.比如:运动</a:t>
            </a:r>
            <a:r>
              <a:rPr lang="zh-CN" altLang="en-US" sz="45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5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写作</a:t>
            </a:r>
            <a:r>
              <a:rPr lang="zh-CN" altLang="en-US" sz="45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5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上网什么的.</a:t>
            </a:r>
            <a:endParaRPr lang="zh-CN" altLang="en-US" sz="4500" b="1" dirty="0"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xfrm>
            <a:off x="1494235" y="195263"/>
            <a:ext cx="6172200" cy="857250"/>
          </a:xfrm>
        </p:spPr>
        <p:txBody>
          <a:bodyPr anchor="ctr"/>
          <a:p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414020" y="-68580"/>
            <a:ext cx="7979410" cy="4893310"/>
          </a:xfrm>
        </p:spPr>
        <p:txBody>
          <a:bodyPr/>
          <a:p>
            <a:pPr>
              <a:lnSpc>
                <a:spcPct val="80000"/>
              </a:lnSpc>
            </a:pPr>
            <a:endParaRPr lang="zh-CN" altLang="en-US" sz="1050" b="1" dirty="0"/>
          </a:p>
          <a:p>
            <a:pPr>
              <a:lnSpc>
                <a:spcPct val="80000"/>
              </a:lnSpc>
            </a:pPr>
            <a:r>
              <a:rPr lang="zh-CN" altLang="en-US" sz="1050" b="1" dirty="0"/>
              <a:t>　</a:t>
            </a:r>
            <a:r>
              <a:rPr lang="zh-CN" altLang="en-US" sz="1200" b="1" dirty="0">
                <a:ea typeface="楷体" panose="02010609060101010101" charset="-122"/>
              </a:rPr>
              <a:t>　</a:t>
            </a:r>
            <a:r>
              <a:rPr lang="zh-CN" altLang="en-US" sz="2000" b="1" dirty="0">
                <a:solidFill>
                  <a:srgbClr val="7030A0"/>
                </a:solidFill>
                <a:latin typeface="楷体_GB2312" panose="02010609030101010101" pitchFamily="1" charset="-122"/>
                <a:ea typeface="楷体" panose="02010609060101010101" charset="-122"/>
              </a:rPr>
              <a:t>我的课余爱好，既不是在热闹的球场上，也不在喧哗的大街，而是在图书馆里。</a:t>
            </a:r>
            <a:endParaRPr lang="zh-CN" altLang="en-US" sz="2000" b="1" dirty="0">
              <a:solidFill>
                <a:srgbClr val="7030A0"/>
              </a:solidFill>
              <a:latin typeface="楷体_GB2312" panose="02010609030101010101" pitchFamily="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楷体_GB2312" panose="02010609030101010101" pitchFamily="1" charset="-122"/>
                <a:ea typeface="楷体" panose="02010609060101010101" charset="-122"/>
              </a:rPr>
              <a:t>　　一放学，我就飞快地跑回家看书。在我的书架上，堆着看不完的书。童话书，把我带到令人神往的仙境；科技书，在我面前展现出四个现代化的雄伟蓝图；智力测验，使我绞尽脑汁，冥思苦想；战斗故事，把我带到枪林弹雨的沙场；小实验，又使我沉浸在知识的海洋里。我看过《格林童话》，《红楼梦》，《三国演义》……多少本书啊！</a:t>
            </a:r>
            <a:endParaRPr lang="zh-CN" altLang="en-US" sz="2000" b="1" dirty="0">
              <a:solidFill>
                <a:srgbClr val="7030A0"/>
              </a:solidFill>
              <a:latin typeface="楷体_GB2312" panose="02010609030101010101" pitchFamily="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楷体_GB2312" panose="02010609030101010101" pitchFamily="1" charset="-122"/>
                <a:ea typeface="楷体" panose="02010609060101010101" charset="-122"/>
              </a:rPr>
              <a:t>　　书是我最亲密的伙伴，书使我对未来充满无限向往，书使我知识更加丰富。不管是朋友们的欢笑声，还是那喧哗的遭杂声，都不能打扰我。</a:t>
            </a:r>
            <a:endParaRPr lang="zh-CN" altLang="en-US" sz="2000" b="1" dirty="0">
              <a:solidFill>
                <a:srgbClr val="7030A0"/>
              </a:solidFill>
              <a:latin typeface="楷体_GB2312" panose="02010609030101010101" pitchFamily="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楷体_GB2312" panose="02010609030101010101" pitchFamily="1" charset="-122"/>
                <a:ea typeface="楷体" panose="02010609060101010101" charset="-122"/>
              </a:rPr>
              <a:t>　　我爱书，吃饭时，捧着它；睡觉时，恋恋不舍地把它放好。我看完一本又一本，总是贪婪地看不够，看不厌。</a:t>
            </a:r>
            <a:endParaRPr lang="zh-CN" altLang="en-US" sz="2000" b="1" dirty="0">
              <a:solidFill>
                <a:srgbClr val="7030A0"/>
              </a:solidFill>
              <a:latin typeface="楷体_GB2312" panose="02010609030101010101" pitchFamily="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楷体_GB2312" panose="02010609030101010101" pitchFamily="1" charset="-122"/>
                <a:ea typeface="楷体" panose="02010609060101010101" charset="-122"/>
              </a:rPr>
              <a:t>　　书包里，放着《成语故事》，《西游记》；书架上，堆放着《学古诗》，《醒世恒言》等各种类型的书。</a:t>
            </a:r>
            <a:endParaRPr lang="zh-CN" altLang="en-US" sz="2000" b="1" dirty="0">
              <a:solidFill>
                <a:srgbClr val="7030A0"/>
              </a:solidFill>
              <a:latin typeface="楷体_GB2312" panose="02010609030101010101" pitchFamily="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楷体_GB2312" panose="02010609030101010101" pitchFamily="1" charset="-122"/>
                <a:ea typeface="楷体" panose="02010609060101010101" charset="-122"/>
              </a:rPr>
              <a:t>　　书占据了我的课余生活。</a:t>
            </a:r>
            <a:endParaRPr lang="zh-CN" altLang="en-US" sz="2000" b="1" dirty="0">
              <a:solidFill>
                <a:srgbClr val="7030A0"/>
              </a:solidFill>
              <a:latin typeface="楷体_GB2312" panose="02010609030101010101" pitchFamily="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楷体_GB2312" panose="02010609030101010101" pitchFamily="1" charset="-122"/>
                <a:ea typeface="楷体" panose="02010609060101010101" charset="-122"/>
              </a:rPr>
              <a:t>　　我的课余生活，虽然没有欢声笑语，但却充满了乐趣。</a:t>
            </a:r>
            <a:endParaRPr lang="zh-CN" altLang="en-US" sz="2000" b="1" dirty="0">
              <a:solidFill>
                <a:srgbClr val="7030A0"/>
              </a:solidFill>
              <a:latin typeface="楷体_GB2312" panose="02010609030101010101" pitchFamily="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xfrm>
            <a:off x="1494235" y="411956"/>
            <a:ext cx="6172200" cy="857250"/>
          </a:xfrm>
        </p:spPr>
        <p:txBody>
          <a:bodyPr anchor="ctr"/>
          <a:p>
            <a:r>
              <a:rPr lang="zh-CN" altLang="en-US" b="1" dirty="0">
                <a:solidFill>
                  <a:srgbClr val="0033CC"/>
                </a:solidFill>
                <a:ea typeface="黑体" panose="02010600030101010101" pitchFamily="2" charset="-122"/>
              </a:rPr>
              <a:t>学 滑 冰</a:t>
            </a:r>
            <a:br>
              <a:rPr lang="zh-CN" altLang="en-US" b="1" dirty="0">
                <a:solidFill>
                  <a:srgbClr val="0033CC"/>
                </a:solidFill>
                <a:ea typeface="黑体" panose="02010600030101010101" pitchFamily="2" charset="-122"/>
              </a:rPr>
            </a:br>
            <a:endParaRPr lang="zh-CN" altLang="en-US" b="1" dirty="0">
              <a:solidFill>
                <a:srgbClr val="0033CC"/>
              </a:solidFill>
              <a:ea typeface="黑体" panose="02010600030101010101" pitchFamily="2" charset="-122"/>
            </a:endParaRPr>
          </a:p>
        </p:txBody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zh-CN" altLang="en-US" sz="600" dirty="0"/>
              <a:t>        </a:t>
            </a:r>
            <a:r>
              <a:rPr lang="zh-CN" altLang="en-US" sz="1350" b="1" dirty="0">
                <a:latin typeface="楷体" panose="02010609060101010101" charset="-122"/>
                <a:ea typeface="楷体" panose="02010609060101010101" charset="-122"/>
              </a:rPr>
              <a:t>   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告别了一天的学习压力，轻松的课余生活又来到了</a:t>
            </a: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……   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让我再难忘的是到人民广场去滑旱冰。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刚开始，我滑得很慢很难慢，还常常弄得“四脚朝天”，爸爸在边上看着我说：“你一定要掌握好平衡才能滑好，不然就滑不好旱冰的”。我说：“知道了”，我便照爸爸说的去滑了一圈又一圈，果然，我滑得慢慢好起来了。只见爸爸又拿出了几个瓶子放在地上一字排开，叫我练习滑交叉。交叉</a:t>
            </a: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就是把两只脚交叉绕过瓶子，刚开始，我怎么也学不会，爸爸又说：“你还是要平衡身体才能滑好”。我说：“好”。我就学着学着，一会就有一点会了，我好高兴啊！爸爸在边上说：“加油！加油！不能骄傲”。我说：“行”。不知不觉时间不早了得回家了</a:t>
            </a: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      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就这样，我的课余生活因有了滑旱冰而快乐</a:t>
            </a: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   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1828800" y="1707356"/>
            <a:ext cx="6172200" cy="857250"/>
          </a:xfrm>
        </p:spPr>
        <p:txBody>
          <a:bodyPr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/>
            <a:r>
              <a:rPr lang="zh-CN" altLang="en-US" sz="3200" b="1" dirty="0">
                <a:ln/>
                <a:solidFill>
                  <a:schemeClr val="accent4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</a:rPr>
              <a:t>习作内容：我的课余爱好</a:t>
            </a:r>
            <a:br>
              <a:rPr lang="zh-CN" altLang="en-US" sz="3200" b="1" dirty="0">
                <a:ln/>
                <a:solidFill>
                  <a:schemeClr val="accent4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r>
              <a:rPr lang="zh-CN" altLang="en-US" sz="3200" b="1" dirty="0">
                <a:ln/>
                <a:solidFill>
                  <a:schemeClr val="accent4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</a:rPr>
              <a:t>写作要点：１、语句通顺</a:t>
            </a:r>
            <a:br>
              <a:rPr lang="zh-CN" altLang="en-US" sz="3200" b="1" dirty="0">
                <a:ln/>
                <a:solidFill>
                  <a:schemeClr val="accent4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r>
              <a:rPr lang="zh-CN" altLang="en-US" sz="3200" b="1" dirty="0">
                <a:ln/>
                <a:solidFill>
                  <a:schemeClr val="accent4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</a:rPr>
              <a:t>　　　　　２、条理清晰</a:t>
            </a:r>
            <a:br>
              <a:rPr lang="zh-CN" altLang="en-US" sz="3200" b="1" dirty="0">
                <a:ln/>
                <a:solidFill>
                  <a:schemeClr val="accent4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r>
              <a:rPr lang="zh-CN" altLang="en-US" sz="3200" b="1" dirty="0">
                <a:ln/>
                <a:solidFill>
                  <a:schemeClr val="accent4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</a:rPr>
              <a:t>　　　　　３、重点突出</a:t>
            </a:r>
            <a:br>
              <a:rPr lang="zh-CN" altLang="en-US" sz="3200" b="1" dirty="0">
                <a:ln/>
                <a:solidFill>
                  <a:schemeClr val="accent4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r>
              <a:rPr lang="zh-CN" altLang="en-US" sz="3200" b="1" dirty="0">
                <a:ln/>
                <a:solidFill>
                  <a:schemeClr val="accent4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</a:rPr>
              <a:t>习作题目：自拟。例如：《看书》《学英语》 《我的课余爱好》</a:t>
            </a:r>
            <a:br>
              <a:rPr lang="zh-CN" altLang="en-US" sz="3200" b="1" dirty="0">
                <a:ln/>
                <a:solidFill>
                  <a:schemeClr val="accent4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</a:rPr>
            </a:br>
            <a:r>
              <a:rPr lang="zh-CN" altLang="en-US" sz="3200" b="1" dirty="0">
                <a:ln/>
                <a:solidFill>
                  <a:schemeClr val="accent4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</a:rPr>
              <a:t>《有趣的课余生活》等。</a:t>
            </a:r>
            <a:endParaRPr lang="zh-CN" altLang="en-US" sz="3200" b="1" dirty="0">
              <a:ln/>
              <a:solidFill>
                <a:schemeClr val="accent4"/>
              </a:solidFill>
              <a:effectLst/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9" name="矩形 36868"/>
          <p:cNvSpPr/>
          <p:nvPr/>
        </p:nvSpPr>
        <p:spPr>
          <a:xfrm>
            <a:off x="2087166" y="951310"/>
            <a:ext cx="4699397" cy="270033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27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思维导图</a:t>
            </a:r>
            <a:endParaRPr lang="zh-CN" altLang="en-US" sz="27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35841"/>
          <p:cNvSpPr/>
          <p:nvPr/>
        </p:nvSpPr>
        <p:spPr>
          <a:xfrm>
            <a:off x="3168254" y="735806"/>
            <a:ext cx="1295400" cy="59412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介绍我最喜欢的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课余爱好是什么？</a:t>
            </a:r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矩形 35842"/>
          <p:cNvSpPr/>
          <p:nvPr/>
        </p:nvSpPr>
        <p:spPr>
          <a:xfrm>
            <a:off x="3275410" y="3327797"/>
            <a:ext cx="1296590" cy="73937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简洁收尾，抒发自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己的感想，升华文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章主题。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3221831" y="1869281"/>
            <a:ext cx="1296591" cy="9715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详细介绍喜欢这个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爱好的原因，通过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事例写明都有哪些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具体表现。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1601391" y="2031206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我的课余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爱好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2412206" y="1815704"/>
            <a:ext cx="756047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6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7" name="左大括号 35846"/>
          <p:cNvSpPr/>
          <p:nvPr/>
        </p:nvSpPr>
        <p:spPr>
          <a:xfrm>
            <a:off x="2357438" y="951310"/>
            <a:ext cx="810816" cy="2808684"/>
          </a:xfrm>
          <a:prstGeom prst="leftBrace">
            <a:avLst>
              <a:gd name="adj1" fmla="val 288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5848" name="椭圆 35847"/>
          <p:cNvSpPr/>
          <p:nvPr/>
        </p:nvSpPr>
        <p:spPr>
          <a:xfrm>
            <a:off x="2412206" y="573881"/>
            <a:ext cx="702469" cy="325041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开头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9" name="椭圆 35848"/>
          <p:cNvSpPr/>
          <p:nvPr/>
        </p:nvSpPr>
        <p:spPr>
          <a:xfrm>
            <a:off x="2519363" y="1653779"/>
            <a:ext cx="702469" cy="37742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中间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0" name="椭圆 35849"/>
          <p:cNvSpPr/>
          <p:nvPr/>
        </p:nvSpPr>
        <p:spPr>
          <a:xfrm>
            <a:off x="2519363" y="3057525"/>
            <a:ext cx="702469" cy="43219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结尾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1" name="矩形 35850"/>
          <p:cNvSpPr/>
          <p:nvPr/>
        </p:nvSpPr>
        <p:spPr>
          <a:xfrm>
            <a:off x="4356497" y="465535"/>
            <a:ext cx="756047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6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2" name="矩形 35851"/>
          <p:cNvSpPr/>
          <p:nvPr/>
        </p:nvSpPr>
        <p:spPr>
          <a:xfrm>
            <a:off x="5166122" y="627460"/>
            <a:ext cx="1565672" cy="70127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可用几种不同的开头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方式把自己的课余爱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好介绍出来。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3" name="矩形 35852"/>
          <p:cNvSpPr/>
          <p:nvPr/>
        </p:nvSpPr>
        <p:spPr>
          <a:xfrm>
            <a:off x="4410075" y="1815704"/>
            <a:ext cx="756047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6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4" name="矩形 35853"/>
          <p:cNvSpPr/>
          <p:nvPr/>
        </p:nvSpPr>
        <p:spPr>
          <a:xfrm>
            <a:off x="5219700" y="1491854"/>
            <a:ext cx="1890713" cy="3238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起因</a:t>
            </a:r>
            <a:r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为什么会有这个爱好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5" name="左中括号 35854"/>
          <p:cNvSpPr/>
          <p:nvPr/>
        </p:nvSpPr>
        <p:spPr>
          <a:xfrm>
            <a:off x="5166122" y="1707356"/>
            <a:ext cx="53578" cy="1296591"/>
          </a:xfrm>
          <a:prstGeom prst="leftBracket">
            <a:avLst>
              <a:gd name="adj" fmla="val 201668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350"/>
          </a:p>
        </p:txBody>
      </p:sp>
      <p:sp>
        <p:nvSpPr>
          <p:cNvPr id="35856" name="矩形 35855"/>
          <p:cNvSpPr/>
          <p:nvPr/>
        </p:nvSpPr>
        <p:spPr>
          <a:xfrm>
            <a:off x="4463654" y="3112294"/>
            <a:ext cx="756047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6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7" name="矩形 35856"/>
          <p:cNvSpPr/>
          <p:nvPr/>
        </p:nvSpPr>
        <p:spPr>
          <a:xfrm>
            <a:off x="5274469" y="2842022"/>
            <a:ext cx="2726531" cy="32504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结果：目前，你对这个爱好的痴迷程度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8" name="矩形 35857"/>
          <p:cNvSpPr/>
          <p:nvPr/>
        </p:nvSpPr>
        <p:spPr>
          <a:xfrm>
            <a:off x="5219700" y="2031206"/>
            <a:ext cx="2646760" cy="648891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经过：把过程写清楚。在你遇到困难的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时候，别人是怎么鼓励你的，你又是怎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么做的</a:t>
            </a:r>
            <a:r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9" name="矩形 35858"/>
          <p:cNvSpPr/>
          <p:nvPr/>
        </p:nvSpPr>
        <p:spPr>
          <a:xfrm>
            <a:off x="5219700" y="3327797"/>
            <a:ext cx="1782366" cy="75604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从课余生活中，你总结了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怎样的生活道理？你想告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诉别人什么样的启示。</a:t>
            </a: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/>
          <p:cNvPicPr>
            <a:picLocks noChangeAspect="1"/>
          </p:cNvPicPr>
          <p:nvPr/>
        </p:nvPicPr>
        <p:blipFill>
          <a:blip r:embed="rId1"/>
          <a:srcRect b="3432"/>
          <a:stretch>
            <a:fillRect/>
          </a:stretch>
        </p:blipFill>
        <p:spPr>
          <a:xfrm>
            <a:off x="0" y="-15875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标题 20482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国学小课堂：《声律启蒙》</a:t>
            </a:r>
            <a:endParaRPr lang="zh-CN" altLang="en-US" dirty="0"/>
          </a:p>
        </p:txBody>
      </p:sp>
      <p:sp>
        <p:nvSpPr>
          <p:cNvPr id="20484" name="内容占位符 20483"/>
          <p:cNvSpPr>
            <a:spLocks noGrp="1"/>
          </p:cNvSpPr>
          <p:nvPr>
            <p:ph sz="half" idx="1"/>
          </p:nvPr>
        </p:nvSpPr>
        <p:spPr>
          <a:xfrm>
            <a:off x="1187450" y="917575"/>
            <a:ext cx="5257800" cy="3394075"/>
          </a:xfrm>
          <a:ln/>
        </p:spPr>
        <p:txBody>
          <a:bodyPr/>
          <a:p>
            <a:pPr>
              <a:lnSpc>
                <a:spcPct val="150000"/>
              </a:lnSpc>
            </a:pPr>
            <a:r>
              <a:rPr lang="zh-CN" altLang="en-US" kern="1200" dirty="0"/>
              <a:t>是训练儿童掌握声韵格律的启蒙读物。包罗天文、地理、花木、鸟兽、人物、器物等的虚实应对。声韵协调，琅琅上口，从单字到多字的层层属对，读起来，如唱歌般。儿童在朗诵中可得到语音、词汇、修辞的训练。</a:t>
            </a:r>
            <a:endParaRPr lang="zh-CN" altLang="en-US" kern="1200" dirty="0"/>
          </a:p>
          <a:p>
            <a:pPr>
              <a:lnSpc>
                <a:spcPct val="150000"/>
              </a:lnSpc>
            </a:pPr>
            <a:endParaRPr lang="zh-CN" altLang="en-US" kern="1200" dirty="0"/>
          </a:p>
          <a:p>
            <a:pPr>
              <a:buNone/>
            </a:pPr>
            <a:endParaRPr lang="zh-CN" altLang="en-US" kern="1200" dirty="0"/>
          </a:p>
        </p:txBody>
      </p:sp>
      <p:pic>
        <p:nvPicPr>
          <p:cNvPr id="20485" name="内容占位符 2048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61150" y="2428875"/>
            <a:ext cx="1508125" cy="2160588"/>
          </a:xfrm>
          <a:ln/>
          <a:effectLst>
            <a:outerShdw dist="45791" dir="3378595" algn="ctr" rotWithShape="0">
              <a:schemeClr val="bg2"/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/>
          <p:cNvPicPr>
            <a:picLocks noChangeAspect="1"/>
          </p:cNvPicPr>
          <p:nvPr/>
        </p:nvPicPr>
        <p:blipFill>
          <a:blip r:embed="rId1"/>
          <a:srcRect b="24118"/>
          <a:stretch>
            <a:fillRect/>
          </a:stretch>
        </p:blipFill>
        <p:spPr>
          <a:xfrm>
            <a:off x="-33337" y="1588"/>
            <a:ext cx="9202737" cy="5145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内容占位符 21506"/>
          <p:cNvSpPr>
            <a:spLocks noGrp="1"/>
          </p:cNvSpPr>
          <p:nvPr>
            <p:ph/>
          </p:nvPr>
        </p:nvSpPr>
        <p:spPr>
          <a:xfrm>
            <a:off x="1547813" y="268288"/>
            <a:ext cx="6780212" cy="4387850"/>
          </a:xfrm>
          <a:ln/>
        </p:spPr>
        <p:txBody>
          <a:bodyPr/>
          <a:p>
            <a:pPr lvl="0">
              <a:lnSpc>
                <a:spcPct val="200000"/>
              </a:lnSpc>
            </a:pPr>
            <a:r>
              <a:rPr lang="zh-CN" altLang="en-US" sz="1600"/>
              <a:t>云对雨，雪对风，晚照对晴空。</a:t>
            </a:r>
            <a:endParaRPr lang="zh-CN" altLang="en-US" sz="1600"/>
          </a:p>
          <a:p>
            <a:pPr lvl="0">
              <a:lnSpc>
                <a:spcPct val="200000"/>
              </a:lnSpc>
            </a:pPr>
            <a:r>
              <a:rPr lang="zh-CN" altLang="en-US" sz="1600"/>
              <a:t>来鸿对去燕，宿鸟对鸣虫。</a:t>
            </a:r>
            <a:endParaRPr lang="zh-CN" altLang="en-US" sz="1600"/>
          </a:p>
          <a:p>
            <a:pPr lvl="0">
              <a:lnSpc>
                <a:spcPct val="200000"/>
              </a:lnSpc>
            </a:pPr>
            <a:r>
              <a:rPr lang="zh-CN" altLang="en-US" sz="1600"/>
              <a:t>三尺剑，六钧弓，岭北对江东。</a:t>
            </a:r>
            <a:endParaRPr lang="zh-CN" altLang="en-US" sz="1600"/>
          </a:p>
          <a:p>
            <a:pPr lvl="0">
              <a:lnSpc>
                <a:spcPct val="200000"/>
              </a:lnSpc>
            </a:pPr>
            <a:r>
              <a:rPr lang="zh-CN" altLang="en-US" sz="1600"/>
              <a:t>人间清暑殿，天上广寒宫。</a:t>
            </a:r>
            <a:endParaRPr lang="zh-CN" altLang="en-US" sz="1600"/>
          </a:p>
          <a:p>
            <a:pPr lvl="0">
              <a:lnSpc>
                <a:spcPct val="200000"/>
              </a:lnSpc>
            </a:pPr>
            <a:r>
              <a:rPr lang="zh-CN" altLang="en-US" sz="1600"/>
              <a:t>两岸晓烟杨柳绿，一园春雨杏花红。</a:t>
            </a:r>
            <a:endParaRPr lang="zh-CN" altLang="en-US" sz="1600"/>
          </a:p>
          <a:p>
            <a:pPr lvl="0">
              <a:lnSpc>
                <a:spcPct val="200000"/>
              </a:lnSpc>
            </a:pPr>
            <a:r>
              <a:rPr lang="zh-CN" altLang="en-US" sz="1600"/>
              <a:t>两鬓风霜，途次早行之客；一蓑烟雨，溪边晚钓之翁。</a:t>
            </a:r>
            <a:endParaRPr lang="zh-CN" altLang="en-US" sz="16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/>
          <p:cNvPicPr>
            <a:picLocks noChangeAspect="1"/>
          </p:cNvPicPr>
          <p:nvPr/>
        </p:nvPicPr>
        <p:blipFill>
          <a:blip r:embed="rId1"/>
          <a:srcRect b="24118"/>
          <a:stretch>
            <a:fillRect/>
          </a:stretch>
        </p:blipFill>
        <p:spPr>
          <a:xfrm>
            <a:off x="-33337" y="1588"/>
            <a:ext cx="9202737" cy="5145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流程图: 可选过程 22530"/>
          <p:cNvSpPr/>
          <p:nvPr/>
        </p:nvSpPr>
        <p:spPr>
          <a:xfrm>
            <a:off x="4932363" y="1058863"/>
            <a:ext cx="3529012" cy="720725"/>
          </a:xfrm>
          <a:prstGeom prst="flowChartAlternateProcess">
            <a:avLst/>
          </a:prstGeom>
          <a:solidFill>
            <a:srgbClr val="FBF811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2532" name="内容占位符 22531"/>
          <p:cNvPicPr>
            <a:picLocks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1222375" y="349250"/>
            <a:ext cx="3397250" cy="4387850"/>
          </a:xfrm>
          <a:ln/>
        </p:spPr>
      </p:pic>
      <p:sp>
        <p:nvSpPr>
          <p:cNvPr id="22533" name="文本框 22532"/>
          <p:cNvSpPr txBox="1"/>
          <p:nvPr/>
        </p:nvSpPr>
        <p:spPr>
          <a:xfrm>
            <a:off x="5164138" y="1173163"/>
            <a:ext cx="2938462" cy="2011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800" b="1" dirty="0">
                <a:ea typeface="黑体" panose="02010600030101010101" pitchFamily="2" charset="-122"/>
              </a:rPr>
              <a:t>现在，就来把这些写一写：</a:t>
            </a:r>
            <a:endParaRPr lang="zh-CN" altLang="en-US" sz="1800" b="1" dirty="0">
              <a:ea typeface="黑体" panose="02010600030101010101" pitchFamily="2" charset="-122"/>
            </a:endParaRPr>
          </a:p>
          <a:p>
            <a:pPr lvl="0"/>
            <a:endParaRPr lang="zh-CN" altLang="en-US" sz="1800" b="1" dirty="0">
              <a:ea typeface="黑体" panose="02010600030101010101" pitchFamily="2" charset="-122"/>
            </a:endParaRPr>
          </a:p>
          <a:p>
            <a:pPr lvl="0"/>
            <a:endParaRPr lang="zh-CN" altLang="en-US" sz="1800" dirty="0"/>
          </a:p>
          <a:p>
            <a:pPr lvl="0"/>
            <a:endParaRPr lang="zh-CN" altLang="en-US" sz="1800" dirty="0"/>
          </a:p>
          <a:p>
            <a:pPr lvl="0"/>
            <a:endParaRPr lang="zh-CN" altLang="en-US" sz="1800" dirty="0"/>
          </a:p>
          <a:p>
            <a:pPr lvl="0"/>
            <a:endParaRPr lang="zh-CN" altLang="en-US" sz="1800" dirty="0"/>
          </a:p>
          <a:p>
            <a:pPr lvl="0"/>
            <a:endParaRPr lang="zh-CN" altLang="en-US" sz="1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流程图: 可选过程 23553"/>
          <p:cNvSpPr/>
          <p:nvPr/>
        </p:nvSpPr>
        <p:spPr>
          <a:xfrm>
            <a:off x="682625" y="3940175"/>
            <a:ext cx="5762625" cy="720725"/>
          </a:xfrm>
          <a:prstGeom prst="flowChartAlternateProcess">
            <a:avLst/>
          </a:prstGeom>
          <a:solidFill>
            <a:srgbClr val="FBF811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55" name="标题 23554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pPr algn="ctr"/>
            <a:r>
              <a:rPr lang="en-US" altLang="zh-CN"/>
              <a:t>3</a:t>
            </a:r>
            <a:r>
              <a:rPr lang="zh-CN" altLang="en-US"/>
              <a:t>、关于“课外生活”的好词好句好段</a:t>
            </a:r>
            <a:endParaRPr lang="zh-CN" altLang="en-US"/>
          </a:p>
        </p:txBody>
      </p:sp>
      <p:pic>
        <p:nvPicPr>
          <p:cNvPr id="23556" name="内容占位符 2355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7200" y="946150"/>
            <a:ext cx="8229600" cy="3040063"/>
          </a:xfrm>
          <a:ln/>
        </p:spPr>
      </p:pic>
      <p:sp>
        <p:nvSpPr>
          <p:cNvPr id="23557" name="文本框 23556"/>
          <p:cNvSpPr txBox="1"/>
          <p:nvPr/>
        </p:nvSpPr>
        <p:spPr>
          <a:xfrm>
            <a:off x="827088" y="3940175"/>
            <a:ext cx="577056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000" dirty="0">
                <a:ea typeface="黑体" panose="02010600030101010101" pitchFamily="2" charset="-122"/>
              </a:rPr>
              <a:t>大声读一读，抄写一遍。</a:t>
            </a:r>
            <a:endParaRPr lang="zh-CN" altLang="en-US" sz="4000" dirty="0"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好词造好句：</a:t>
            </a:r>
            <a:endParaRPr lang="zh-CN" altLang="en-US" dirty="0"/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dirty="0">
                <a:solidFill>
                  <a:srgbClr val="FF0000"/>
                </a:solidFill>
              </a:rPr>
              <a:t>开卷有益：</a:t>
            </a:r>
            <a:r>
              <a:rPr lang="zh-CN" altLang="en-US" dirty="0"/>
              <a:t>读了一下午的书,小明一下收获不少,果然是开卷有益啊。</a:t>
            </a:r>
            <a:endParaRPr lang="zh-CN" altLang="en-US" dirty="0"/>
          </a:p>
          <a:p>
            <a:r>
              <a:rPr lang="zh-CN" altLang="en-US" dirty="0">
                <a:solidFill>
                  <a:srgbClr val="FF0000"/>
                </a:solidFill>
              </a:rPr>
              <a:t>全神贯注：</a:t>
            </a:r>
            <a:r>
              <a:rPr lang="zh-CN" altLang="en-US" dirty="0"/>
              <a:t>教室里，同学们都在全神贯注地听讲。</a:t>
            </a:r>
            <a:endParaRPr lang="zh-CN" altLang="en-US" dirty="0"/>
          </a:p>
          <a:p>
            <a:r>
              <a:rPr lang="zh-CN" altLang="en-US" dirty="0">
                <a:solidFill>
                  <a:srgbClr val="FF0000"/>
                </a:solidFill>
              </a:rPr>
              <a:t>津津有味：</a:t>
            </a:r>
            <a:r>
              <a:rPr lang="zh-CN" altLang="en-US" dirty="0"/>
              <a:t>今天我买了一本漫画,一回家就津津有味地看了起来。</a:t>
            </a:r>
            <a:endParaRPr lang="zh-CN" altLang="en-US" dirty="0"/>
          </a:p>
          <a:p>
            <a:r>
              <a:rPr lang="zh-CN" altLang="en-US" dirty="0">
                <a:solidFill>
                  <a:srgbClr val="FF0000"/>
                </a:solidFill>
              </a:rPr>
              <a:t>游山玩水：</a:t>
            </a:r>
            <a:r>
              <a:rPr lang="zh-CN" altLang="en-US" dirty="0"/>
              <a:t>旅行，未必是游山玩水，也可以是走入寻常巷陌。</a:t>
            </a:r>
            <a:endParaRPr lang="zh-CN" altLang="en-US" dirty="0"/>
          </a:p>
          <a:p>
            <a:r>
              <a:rPr lang="zh-CN" altLang="en-US" dirty="0">
                <a:solidFill>
                  <a:srgbClr val="FF0000"/>
                </a:solidFill>
              </a:rPr>
              <a:t>流连忘返：</a:t>
            </a:r>
            <a:r>
              <a:rPr lang="zh-CN" altLang="en-US" dirty="0"/>
              <a:t>周末去公园玩了一整天，优美的景色让我流连忘返。</a:t>
            </a:r>
            <a:endParaRPr lang="zh-CN" altLang="en-US" dirty="0"/>
          </a:p>
          <a:p>
            <a:r>
              <a:rPr lang="zh-CN" altLang="en-US" dirty="0">
                <a:solidFill>
                  <a:srgbClr val="FF0000"/>
                </a:solidFill>
              </a:rPr>
              <a:t>景色迷人：</a:t>
            </a:r>
            <a:r>
              <a:rPr lang="zh-CN" altLang="en-US" dirty="0"/>
              <a:t>每到杏花开放的季节，森林公园景色迷人。</a:t>
            </a:r>
            <a:endParaRPr lang="zh-CN" altLang="en-US" dirty="0"/>
          </a:p>
          <a:p>
            <a:r>
              <a:rPr lang="zh-CN" altLang="en-US" dirty="0">
                <a:solidFill>
                  <a:srgbClr val="FF0000"/>
                </a:solidFill>
              </a:rPr>
              <a:t>汗流浃背：</a:t>
            </a:r>
            <a:r>
              <a:rPr lang="zh-CN" altLang="en-US" dirty="0"/>
              <a:t>一场足球赛下来，我已经是汗流浃背。</a:t>
            </a:r>
            <a:endParaRPr lang="zh-CN" altLang="en-US" dirty="0"/>
          </a:p>
          <a:p>
            <a:r>
              <a:rPr lang="zh-CN" altLang="en-US" dirty="0">
                <a:solidFill>
                  <a:srgbClr val="FF0000"/>
                </a:solidFill>
              </a:rPr>
              <a:t>气喘吁吁：</a:t>
            </a:r>
            <a:r>
              <a:rPr lang="zh-CN" altLang="en-US" dirty="0"/>
              <a:t>一口气爬到五楼，我竟然有些气喘吁吁。</a:t>
            </a:r>
            <a:endParaRPr lang="zh-CN" altLang="en-US" dirty="0"/>
          </a:p>
          <a:p>
            <a:r>
              <a:rPr lang="zh-CN" altLang="en-US" dirty="0">
                <a:solidFill>
                  <a:srgbClr val="FF0000"/>
                </a:solidFill>
              </a:rPr>
              <a:t>丰富多彩：</a:t>
            </a:r>
            <a:r>
              <a:rPr lang="zh-CN" altLang="en-US" dirty="0"/>
              <a:t>现实的世界丰富多彩，一定不要沉迷于网络之中。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课外活动有哪些类别：</a:t>
            </a:r>
            <a:endParaRPr lang="zh-CN" altLang="en-US"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1619250" y="1200150"/>
            <a:ext cx="7067550" cy="3394075"/>
          </a:xfrm>
        </p:spPr>
        <p:txBody>
          <a:bodyPr/>
          <a:p>
            <a:r>
              <a:rPr lang="zh-CN" altLang="en-US" dirty="0"/>
              <a:t>１、体育游戏类</a:t>
            </a:r>
            <a:endParaRPr lang="zh-CN" altLang="en-US" dirty="0"/>
          </a:p>
          <a:p>
            <a:r>
              <a:rPr lang="zh-CN" altLang="en-US" dirty="0"/>
              <a:t>２、兴趣辅导班类</a:t>
            </a:r>
            <a:endParaRPr lang="zh-CN" altLang="en-US" dirty="0"/>
          </a:p>
          <a:p>
            <a:r>
              <a:rPr lang="zh-CN" altLang="en-US" dirty="0"/>
              <a:t>３、居家爱好类</a:t>
            </a:r>
            <a:endParaRPr lang="zh-CN" altLang="en-US" dirty="0"/>
          </a:p>
          <a:p>
            <a:r>
              <a:rPr lang="zh-CN" altLang="en-US" dirty="0"/>
              <a:t>４、家务劳动类</a:t>
            </a:r>
            <a:endParaRPr lang="zh-CN" altLang="en-US" dirty="0"/>
          </a:p>
          <a:p>
            <a:r>
              <a:rPr lang="zh-CN" altLang="en-US" dirty="0"/>
              <a:t> 5、旅游休闲类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anchor="ctr"/>
          <a:p>
            <a:r>
              <a:rPr lang="zh-CN" altLang="en-US"/>
              <a:t>如何写开头</a:t>
            </a:r>
            <a:endParaRPr lang="zh-CN" altLang="en-US"/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ln/>
        </p:spPr>
        <p:txBody>
          <a:bodyPr vert="horz"/>
          <a:p>
            <a:r>
              <a:rPr lang="zh-CN" altLang="en-US" dirty="0">
                <a:solidFill>
                  <a:srgbClr val="FF0000"/>
                </a:solidFill>
              </a:rPr>
              <a:t>作文没有固定格式，无论开头，还是结尾。</a:t>
            </a:r>
            <a:endParaRPr lang="zh-CN" altLang="en-US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但基本上还是有一些基本的套路，要先学会基本套路，然后自己求新、求变。</a:t>
            </a:r>
            <a:endParaRPr lang="zh-CN" altLang="en-US" dirty="0">
              <a:solidFill>
                <a:srgbClr val="FF0000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开头：说明自己爱好的情况，然后确定这篇要作文要写的一项课外生活。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讨论时，写下的那几句话，可以搬过来。</a:t>
            </a:r>
            <a:endParaRPr lang="zh-CN" altLang="en-US" dirty="0"/>
          </a:p>
          <a:p>
            <a:r>
              <a:rPr lang="zh-CN" altLang="en-US" dirty="0"/>
              <a:t>示例：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anchor="ctr"/>
          <a:p>
            <a:r>
              <a:rPr lang="zh-CN" altLang="en-US"/>
              <a:t>常见开头：</a:t>
            </a:r>
            <a:endParaRPr lang="zh-CN" altLang="en-US"/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229600" cy="3679825"/>
          </a:xfrm>
          <a:ln/>
        </p:spPr>
        <p:txBody>
          <a:bodyPr vert="horz"/>
          <a:p>
            <a:pPr>
              <a:lnSpc>
                <a:spcPct val="150000"/>
              </a:lnSpc>
            </a:pPr>
            <a:r>
              <a:rPr lang="zh-CN" altLang="en-US" sz="1600" dirty="0"/>
              <a:t>每个同学都有自己的爱好，有自己的课余生活，一个属于自己的小天地。我的课余生活最大的乐趣是踢足球。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我是一个活泼开朗的小男孩。除了紧张的学习生活之外，还有丰富多彩的课余生活。比如：玩电脑、打篮球、骑车……不过，我最喜欢的是游泳，给我的生活带来了不少的快乐。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俗话说：青菜萝卜，各有所爱。有人喜欢球类活动，有人喜欢婀娜多姿的舞蹈，有的喜欢开发智力的小制作，有的喜欢陶冶性情的集邮，还有的喜欢……至于我却对看课外书情有独钟。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endParaRPr lang="zh-CN" altLang="en-US" sz="1600" dirty="0"/>
          </a:p>
          <a:p>
            <a:pPr>
              <a:lnSpc>
                <a:spcPct val="150000"/>
              </a:lnSpc>
            </a:pPr>
            <a:endParaRPr lang="zh-CN" altLang="en-US" sz="1600" dirty="0"/>
          </a:p>
          <a:p>
            <a:endParaRPr lang="zh-CN" altLang="en-US" sz="1600" dirty="0"/>
          </a:p>
        </p:txBody>
      </p:sp>
      <p:sp>
        <p:nvSpPr>
          <p:cNvPr id="26628" name="文本框 26627"/>
          <p:cNvSpPr txBox="1"/>
          <p:nvPr/>
        </p:nvSpPr>
        <p:spPr>
          <a:xfrm>
            <a:off x="1474788" y="1438275"/>
            <a:ext cx="6843712" cy="822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 lvl="0"/>
            <a:r>
              <a:rPr lang="en-US" altLang="zh-CN" sz="2400">
                <a:ea typeface="楷体" panose="02010609060101010101" charset="-122"/>
              </a:rPr>
              <a:t>       </a:t>
            </a:r>
            <a:endParaRPr lang="en-US" altLang="zh-CN" sz="2400">
              <a:ea typeface="楷体" panose="02010609060101010101" charset="-122"/>
            </a:endParaRPr>
          </a:p>
          <a:p>
            <a:pPr lvl="0"/>
            <a:r>
              <a:rPr lang="en-US" altLang="zh-CN" sz="2400">
                <a:ea typeface="楷体" panose="02010609060101010101" charset="-122"/>
              </a:rPr>
              <a:t>       </a:t>
            </a:r>
            <a:endParaRPr lang="en-US" altLang="zh-CN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anchor="ctr"/>
          <a:p>
            <a:r>
              <a:rPr lang="zh-CN" altLang="en-US"/>
              <a:t>常见开头：</a:t>
            </a:r>
            <a:endParaRPr lang="zh-CN" altLang="en-US"/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ln/>
        </p:spPr>
        <p:txBody>
          <a:bodyPr vert="horz"/>
          <a:p>
            <a:r>
              <a:rPr lang="zh-CN" altLang="en-US"/>
              <a:t>我的课余生活丰富多彩，五花八门，但我最喜欢的还是下象棋。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你知道我的课余生活吗？告诉你吧，我喜欢踢足球。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“当当，当！当当，当</a:t>
            </a:r>
            <a:r>
              <a:rPr lang="en-US" altLang="zh-CN"/>
              <a:t>……”</a:t>
            </a:r>
            <a:r>
              <a:rPr lang="zh-CN" altLang="en-US"/>
              <a:t>下课铃响，放学啦！我的课余生活又开始了！我最喜欢的是踢毽子。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anchor="ctr"/>
          <a:p>
            <a:r>
              <a:rPr lang="zh-CN" altLang="en-US"/>
              <a:t>如何好写结尾：</a:t>
            </a:r>
            <a:endParaRPr lang="zh-CN" altLang="en-US"/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ln/>
        </p:spPr>
        <p:txBody>
          <a:bodyPr vert="horz"/>
          <a:p>
            <a:r>
              <a:rPr lang="zh-CN" altLang="en-US" dirty="0"/>
              <a:t>结尾：自己在这项课余生活中得到的收获。</a:t>
            </a:r>
            <a:endParaRPr lang="zh-CN" altLang="en-US" dirty="0"/>
          </a:p>
          <a:p>
            <a:r>
              <a:rPr lang="zh-CN" altLang="en-US" dirty="0"/>
              <a:t>1、感受：</a:t>
            </a:r>
            <a:endParaRPr lang="zh-CN" altLang="en-US" dirty="0"/>
          </a:p>
          <a:p>
            <a:r>
              <a:rPr lang="zh-CN" altLang="en-US" dirty="0"/>
              <a:t>2：道理：</a:t>
            </a:r>
            <a:endParaRPr lang="zh-CN" altLang="en-US" dirty="0"/>
          </a:p>
          <a:p>
            <a:r>
              <a:rPr lang="zh-CN" altLang="en-US" dirty="0"/>
              <a:t>3、结果：</a:t>
            </a:r>
            <a:endParaRPr lang="zh-CN" altLang="en-US" dirty="0"/>
          </a:p>
          <a:p>
            <a:r>
              <a:rPr lang="zh-CN" altLang="en-US" dirty="0"/>
              <a:t>4、以上相结合。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anchor="ctr"/>
          <a:p>
            <a:r>
              <a:rPr lang="zh-CN" altLang="en-US"/>
              <a:t>常见结尾：</a:t>
            </a:r>
            <a:endParaRPr lang="zh-CN" altLang="en-US"/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457200" y="1060450"/>
            <a:ext cx="8229600" cy="3533775"/>
          </a:xfrm>
          <a:ln/>
        </p:spPr>
        <p:txBody>
          <a:bodyPr vert="horz"/>
          <a:p>
            <a:pPr>
              <a:lnSpc>
                <a:spcPct val="150000"/>
              </a:lnSpc>
            </a:pPr>
            <a:r>
              <a:rPr lang="zh-CN" altLang="en-US" sz="1400" dirty="0"/>
              <a:t>这就是我的课余生活。看书丰富了我的课外知识，开拓了我的视野，让我学到很多东西。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跑步、打球锻炼了我的身体和意志，让我长得更高、更结实。我的课余生活真是丰富多彩、充实而有意义。   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爬山虽然很辛苦，但是为了锻炼身体，我还是要继续下去，只要天气不下雨，我每天都坚持去爬山，因为我爱爬山。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通过学习滑旱冰，让我懂得了不向困难低头，从哪里摔倒就从哪里爬起来。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滑旱冰使我锻炼了身体，培养了勇敢的意志，丰富了我的课余生活，给我的课余生活带来了无比的快乐。</a:t>
            </a:r>
            <a:endParaRPr lang="zh-CN" altLang="en-US" sz="1400" dirty="0"/>
          </a:p>
          <a:p>
            <a:pPr>
              <a:lnSpc>
                <a:spcPct val="150000"/>
              </a:lnSpc>
            </a:pPr>
            <a:endParaRPr lang="zh-CN" altLang="en-US" sz="1400" dirty="0"/>
          </a:p>
          <a:p>
            <a:pPr>
              <a:lnSpc>
                <a:spcPct val="150000"/>
              </a:lnSpc>
            </a:pPr>
            <a:endParaRPr lang="zh-CN" altLang="en-US" sz="1400" dirty="0"/>
          </a:p>
          <a:p>
            <a:endParaRPr lang="zh-CN" altLang="en-US" sz="1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anchor="ctr"/>
          <a:p>
            <a:r>
              <a:rPr lang="zh-CN" altLang="en-US"/>
              <a:t>如何写过程</a:t>
            </a:r>
            <a:endParaRPr lang="zh-CN" altLang="en-US"/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ln/>
        </p:spPr>
        <p:txBody>
          <a:bodyPr vert="horz"/>
          <a:p>
            <a:r>
              <a:rPr lang="zh-CN" altLang="en-US"/>
              <a:t>中间：介绍这项课外生活的过程和乐趣。</a:t>
            </a:r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、怎样爱上这项活动的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、介绍活动的过程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、写活动的乐趣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按照活动过程，有条理地叙述，既要写好周围的场面、气氛等，又要注意写好活动的细节，特别是自己心里的感受。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占位符 31745"/>
          <p:cNvSpPr>
            <a:spLocks noGrp="1"/>
          </p:cNvSpPr>
          <p:nvPr>
            <p:ph type="body" idx="1"/>
          </p:nvPr>
        </p:nvSpPr>
        <p:spPr>
          <a:xfrm>
            <a:off x="1330325" y="431800"/>
            <a:ext cx="7058025" cy="3394075"/>
          </a:xfrm>
          <a:ln/>
        </p:spPr>
        <p:txBody>
          <a:bodyPr vert="horz"/>
          <a:p>
            <a:pPr>
              <a:lnSpc>
                <a:spcPct val="150000"/>
              </a:lnSpc>
            </a:pPr>
            <a:r>
              <a:rPr lang="zh-CN" altLang="en-US" sz="1400"/>
              <a:t>我</a:t>
            </a:r>
            <a:r>
              <a:rPr lang="zh-CN" altLang="en-US" sz="1400">
                <a:latin typeface="微软雅黑" panose="020B0503020204020204" charset="-122"/>
              </a:rPr>
              <a:t>的课余生活丰富多彩，尤其是学舞蹈，让我的生活充满了快乐。</a:t>
            </a:r>
            <a:endParaRPr lang="zh-CN" altLang="en-US" sz="1400">
              <a:latin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charset="-122"/>
              </a:rPr>
              <a:t>记得第一天上舞蹈班，没进门我就兴奋不已了，因为我最喜爱跳舞，也许这就是女孩的天性吧！刚开始老师教的动作都非常简单，很容易就能学会，我感觉学舞蹈真轻松呀！慢慢地，学习的动作有了难度，有时一个动作练了好几遍也做不好，我真有点想放弃，不学算了。老师仿佛看出了我的心思，便鼓励我说：“不要着急，学舞蹈要慢慢来，老师相信你一定会跳的很好的。”我终于恢复了信心，加倍努力练习。就这样，在老师的耐心指导下，我做的动作离老师的要求越来越近了，还在小区演出中得了奖呢！</a:t>
            </a:r>
            <a:endParaRPr lang="zh-CN" altLang="en-US" sz="1400">
              <a:latin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charset="-122"/>
              </a:rPr>
              <a:t>学舞蹈不但使我学会了欣赏美、表现美，而且使我变得坚强，让我拥有了战胜困难的勇气。</a:t>
            </a:r>
            <a:endParaRPr lang="zh-CN" altLang="en-US" sz="1400">
              <a:latin typeface="微软雅黑" panose="020B0503020204020204" charset="-122"/>
            </a:endParaRPr>
          </a:p>
          <a:p>
            <a:endParaRPr lang="zh-CN" altLang="en-US" sz="1400">
              <a:latin typeface="微软雅黑" panose="020B0503020204020204" charset="-122"/>
            </a:endParaRPr>
          </a:p>
        </p:txBody>
      </p:sp>
      <p:sp>
        <p:nvSpPr>
          <p:cNvPr id="31747" name="标题 31746"/>
          <p:cNvSpPr>
            <a:spLocks noGrp="1"/>
          </p:cNvSpPr>
          <p:nvPr>
            <p:ph type="title"/>
          </p:nvPr>
        </p:nvSpPr>
        <p:spPr>
          <a:xfrm>
            <a:off x="169863" y="277813"/>
            <a:ext cx="8229600" cy="857250"/>
          </a:xfrm>
          <a:ln/>
        </p:spPr>
        <p:txBody>
          <a:bodyPr vert="horz" anchor="ctr"/>
          <a:p>
            <a:r>
              <a:rPr lang="zh-CN" altLang="en-US"/>
              <a:t>学舞蹈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CC3300"/>
                </a:solidFill>
              </a:rPr>
              <a:t>给大家写下你的课外生活吧！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457200" y="1416050"/>
            <a:ext cx="8229600" cy="3394075"/>
          </a:xfrm>
          <a:ln/>
        </p:spPr>
        <p:txBody>
          <a:bodyPr/>
          <a:p>
            <a:r>
              <a:rPr lang="zh-CN" altLang="en-US" b="1" dirty="0">
                <a:solidFill>
                  <a:srgbClr val="CC3300"/>
                </a:solidFill>
              </a:rPr>
              <a:t>1、能让大家读了之后，知道你的课外生活是什么样子，最喜欢什么。</a:t>
            </a:r>
            <a:endParaRPr lang="zh-CN" altLang="en-US" b="1" dirty="0">
              <a:solidFill>
                <a:srgbClr val="CC3300"/>
              </a:solidFill>
            </a:endParaRPr>
          </a:p>
          <a:p>
            <a:r>
              <a:rPr lang="zh-CN" altLang="en-US" b="1" dirty="0">
                <a:solidFill>
                  <a:srgbClr val="CC3300"/>
                </a:solidFill>
              </a:rPr>
              <a:t>2、把自己参加活动的过程写具体，写出自己的体验和快乐。</a:t>
            </a:r>
            <a:endParaRPr lang="zh-CN" altLang="en-US" b="1" dirty="0">
              <a:solidFill>
                <a:srgbClr val="CC3300"/>
              </a:solidFill>
            </a:endParaRPr>
          </a:p>
          <a:p>
            <a:r>
              <a:rPr lang="zh-CN" altLang="en-US" b="1" dirty="0">
                <a:solidFill>
                  <a:srgbClr val="CC3300"/>
                </a:solidFill>
              </a:rPr>
              <a:t>3、写出自己在课外活动中的收获。</a:t>
            </a:r>
            <a:endParaRPr lang="zh-CN" altLang="en-US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ctrTitle"/>
          </p:nvPr>
        </p:nvSpPr>
        <p:spPr>
          <a:xfrm>
            <a:off x="539750" y="736600"/>
            <a:ext cx="6408738" cy="755650"/>
          </a:xfrm>
          <a:ln/>
        </p:spPr>
        <p:txBody>
          <a:bodyPr anchor="ctr"/>
          <a:p>
            <a:pPr defTabSz="914400">
              <a:buNone/>
            </a:pPr>
            <a:r>
              <a:rPr lang="zh-CN" altLang="en-US" sz="2800" kern="1200" baseline="0" dirty="0">
                <a:latin typeface="微软雅黑" panose="020B0503020204020204" charset="-122"/>
                <a:ea typeface="微软雅黑" panose="020B0503020204020204" charset="-122"/>
                <a:sym typeface="MS PGothic" panose="020B0600070205080204" charset="-128"/>
              </a:rPr>
              <a:t>感谢同学们听我的讲课，希望你感受到了阅读与写作的快乐。</a:t>
            </a:r>
            <a:br>
              <a:rPr lang="zh-CN" altLang="en-US" sz="2800" kern="1200" baseline="0" dirty="0">
                <a:latin typeface="微软雅黑" panose="020B0503020204020204" charset="-122"/>
                <a:ea typeface="微软雅黑" panose="020B0503020204020204" charset="-122"/>
                <a:sym typeface="MS PGothic" panose="020B0600070205080204" charset="-128"/>
              </a:rPr>
            </a:br>
            <a:r>
              <a:rPr lang="zh-CN" altLang="en-US" sz="2800" kern="1200" baseline="0" dirty="0">
                <a:latin typeface="微软雅黑" panose="020B0503020204020204" charset="-122"/>
                <a:ea typeface="微软雅黑" panose="020B0503020204020204" charset="-122"/>
                <a:sym typeface="MS PGothic" panose="020B0600070205080204" charset="-128"/>
              </a:rPr>
              <a:t>希望下节课，还能看到你！</a:t>
            </a:r>
            <a:endParaRPr lang="zh-CN" altLang="en-US" sz="2800" kern="1200" baseline="0" dirty="0">
              <a:latin typeface="微软雅黑" panose="020B0503020204020204" charset="-122"/>
              <a:ea typeface="微软雅黑" panose="020B0503020204020204" charset="-122"/>
              <a:sym typeface="MS PGothic" panose="020B060007020508020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857250"/>
          </a:xfrm>
        </p:spPr>
        <p:txBody>
          <a:bodyPr vert="horz" anchor="ctr"/>
          <a:p>
            <a:r>
              <a:rPr lang="zh-CN" altLang="en-US" sz="2000" dirty="0"/>
              <a:t>１、体育游戏，</a:t>
            </a:r>
            <a:endParaRPr lang="zh-CN" altLang="en-US" sz="2000" dirty="0"/>
          </a:p>
        </p:txBody>
      </p:sp>
      <p:pic>
        <p:nvPicPr>
          <p:cNvPr id="13315" name="内容占位符 13314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1258888" y="1200150"/>
            <a:ext cx="2681287" cy="1639888"/>
          </a:xfrm>
        </p:spPr>
      </p:pic>
      <p:pic>
        <p:nvPicPr>
          <p:cNvPr id="13316" name="内容占位符 13315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140200" y="1190625"/>
            <a:ext cx="2376488" cy="1674813"/>
          </a:xfrm>
        </p:spPr>
      </p:pic>
      <p:pic>
        <p:nvPicPr>
          <p:cNvPr id="13317" name="内容占位符 13316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1271588" y="2954338"/>
            <a:ext cx="2652712" cy="1804987"/>
          </a:xfrm>
        </p:spPr>
      </p:pic>
      <p:pic>
        <p:nvPicPr>
          <p:cNvPr id="13318" name="内容占位符 13317"/>
          <p:cNvPicPr>
            <a:picLocks noChangeAspect="1"/>
          </p:cNvPicPr>
          <p:nvPr>
            <p:ph sz="quarter" idx="4"/>
          </p:nvPr>
        </p:nvPicPr>
        <p:blipFill>
          <a:blip r:embed="rId4"/>
          <a:srcRect r="10599"/>
          <a:stretch>
            <a:fillRect/>
          </a:stretch>
        </p:blipFill>
        <p:spPr>
          <a:xfrm>
            <a:off x="4140200" y="2968625"/>
            <a:ext cx="2376488" cy="1778000"/>
          </a:xfrm>
        </p:spPr>
      </p:pic>
      <p:sp>
        <p:nvSpPr>
          <p:cNvPr id="13319" name="文本框 13318"/>
          <p:cNvSpPr txBox="1"/>
          <p:nvPr/>
        </p:nvSpPr>
        <p:spPr>
          <a:xfrm>
            <a:off x="2482850" y="554038"/>
            <a:ext cx="4984750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dirty="0">
                <a:solidFill>
                  <a:srgbClr val="009900"/>
                </a:solidFill>
              </a:rPr>
              <a:t>如：滑轮滑、踢毽子、滑板、跳绳、打沙包……</a:t>
            </a:r>
            <a:br>
              <a:rPr lang="zh-CN" altLang="en-US" dirty="0">
                <a:solidFill>
                  <a:srgbClr val="009900"/>
                </a:solidFill>
              </a:rPr>
            </a:br>
            <a:endParaRPr lang="zh-CN" altLang="en-US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vert="horz" anchor="ctr"/>
          <a:p>
            <a:r>
              <a:rPr lang="zh-CN" altLang="en-US" sz="2000" dirty="0"/>
              <a:t>２、兴趣辅导 </a:t>
            </a:r>
            <a:endParaRPr lang="zh-CN" altLang="en-US" sz="2000" dirty="0"/>
          </a:p>
        </p:txBody>
      </p:sp>
      <p:pic>
        <p:nvPicPr>
          <p:cNvPr id="14339" name="内容占位符 14338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1092200" y="1131888"/>
            <a:ext cx="2473325" cy="1854200"/>
          </a:xfrm>
        </p:spPr>
      </p:pic>
      <p:pic>
        <p:nvPicPr>
          <p:cNvPr id="14340" name="内容占位符 14339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724275" y="1131888"/>
            <a:ext cx="2489200" cy="1800225"/>
          </a:xfrm>
        </p:spPr>
      </p:pic>
      <p:pic>
        <p:nvPicPr>
          <p:cNvPr id="14341" name="内容占位符 14340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1060450" y="3078163"/>
            <a:ext cx="2493963" cy="1800225"/>
          </a:xfrm>
        </p:spPr>
      </p:pic>
      <p:pic>
        <p:nvPicPr>
          <p:cNvPr id="14342" name="内容占位符 14341"/>
          <p:cNvPicPr>
            <a:picLocks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3709988" y="3076575"/>
            <a:ext cx="2519362" cy="1800225"/>
          </a:xfrm>
        </p:spPr>
      </p:pic>
      <p:sp>
        <p:nvSpPr>
          <p:cNvPr id="14343" name="文本框 14342"/>
          <p:cNvSpPr txBox="1"/>
          <p:nvPr/>
        </p:nvSpPr>
        <p:spPr>
          <a:xfrm>
            <a:off x="2339975" y="482600"/>
            <a:ext cx="49831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dirty="0">
                <a:solidFill>
                  <a:srgbClr val="009900"/>
                </a:solidFill>
              </a:rPr>
              <a:t>如绘画书法、舞蹈、弹琴、学篮球、跆拳道……</a:t>
            </a:r>
            <a:endParaRPr lang="zh-CN" altLang="en-US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437563" cy="857250"/>
          </a:xfrm>
        </p:spPr>
        <p:txBody>
          <a:bodyPr vert="horz" anchor="ctr"/>
          <a:p>
            <a:r>
              <a:rPr lang="zh-CN" altLang="en-US" sz="2000" dirty="0"/>
              <a:t>３、居家爱好</a:t>
            </a:r>
            <a:br>
              <a:rPr lang="zh-CN" altLang="en-US" sz="2000" dirty="0"/>
            </a:br>
            <a:endParaRPr lang="zh-CN" altLang="en-US" sz="2000" dirty="0"/>
          </a:p>
        </p:txBody>
      </p:sp>
      <p:pic>
        <p:nvPicPr>
          <p:cNvPr id="15363" name="内容占位符 15362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1403350" y="1058863"/>
            <a:ext cx="2184400" cy="1639887"/>
          </a:xfrm>
        </p:spPr>
      </p:pic>
      <p:pic>
        <p:nvPicPr>
          <p:cNvPr id="15364" name="内容占位符 15363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779838" y="1019175"/>
            <a:ext cx="2520950" cy="1679575"/>
          </a:xfrm>
        </p:spPr>
      </p:pic>
      <p:pic>
        <p:nvPicPr>
          <p:cNvPr id="15365" name="内容占位符 15364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1403350" y="2860675"/>
            <a:ext cx="2160588" cy="1892300"/>
          </a:xfrm>
        </p:spPr>
      </p:pic>
      <p:pic>
        <p:nvPicPr>
          <p:cNvPr id="15366" name="内容占位符 15365"/>
          <p:cNvPicPr>
            <a:picLocks noChangeAspect="1"/>
          </p:cNvPicPr>
          <p:nvPr>
            <p:ph sz="quarter" idx="4"/>
          </p:nvPr>
        </p:nvPicPr>
        <p:blipFill>
          <a:blip r:embed="rId4"/>
          <a:srcRect r="9766"/>
          <a:stretch>
            <a:fillRect/>
          </a:stretch>
        </p:blipFill>
        <p:spPr>
          <a:xfrm>
            <a:off x="3781425" y="2860675"/>
            <a:ext cx="2533650" cy="1873250"/>
          </a:xfrm>
        </p:spPr>
      </p:pic>
      <p:sp>
        <p:nvSpPr>
          <p:cNvPr id="15367" name="文本框 15366"/>
          <p:cNvSpPr txBox="1"/>
          <p:nvPr/>
        </p:nvSpPr>
        <p:spPr>
          <a:xfrm>
            <a:off x="2411413" y="338138"/>
            <a:ext cx="573246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dirty="0">
                <a:solidFill>
                  <a:srgbClr val="009900"/>
                </a:solidFill>
              </a:rPr>
              <a:t> 如听音乐，看书、上网、做手工、养宠物、种花木……</a:t>
            </a:r>
            <a:endParaRPr lang="zh-CN" altLang="en-US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/>
        <p:txBody>
          <a:bodyPr vert="horz" anchor="ctr"/>
          <a:p>
            <a:r>
              <a:rPr lang="zh-CN" altLang="en-US" dirty="0"/>
              <a:t>４、家务劳动 </a:t>
            </a:r>
            <a:endParaRPr lang="zh-CN" altLang="en-US" dirty="0"/>
          </a:p>
        </p:txBody>
      </p:sp>
      <p:pic>
        <p:nvPicPr>
          <p:cNvPr id="16387" name="内容占位符 16386"/>
          <p:cNvPicPr>
            <a:picLocks noChangeAspect="1"/>
          </p:cNvPicPr>
          <p:nvPr>
            <p:ph sz="half" idx="1"/>
          </p:nvPr>
        </p:nvPicPr>
        <p:blipFill>
          <a:blip r:embed="rId1"/>
          <a:srcRect l="10464" t="11386" r="12151" b="10612"/>
          <a:stretch>
            <a:fillRect/>
          </a:stretch>
        </p:blipFill>
        <p:spPr>
          <a:xfrm>
            <a:off x="457200" y="1381125"/>
            <a:ext cx="4038600" cy="3030538"/>
          </a:xfrm>
        </p:spPr>
      </p:pic>
      <p:pic>
        <p:nvPicPr>
          <p:cNvPr id="16388" name="内容占位符 1638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382713"/>
            <a:ext cx="4038600" cy="3028950"/>
          </a:xfrm>
        </p:spPr>
      </p:pic>
      <p:sp>
        <p:nvSpPr>
          <p:cNvPr id="16389" name="文本框 16388"/>
          <p:cNvSpPr txBox="1"/>
          <p:nvPr/>
        </p:nvSpPr>
        <p:spPr>
          <a:xfrm>
            <a:off x="2700338" y="482600"/>
            <a:ext cx="33829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dirty="0">
                <a:solidFill>
                  <a:srgbClr val="009900"/>
                </a:solidFill>
              </a:rPr>
              <a:t>如洗衣服、刷碗、打扫卫生……</a:t>
            </a:r>
            <a:endParaRPr lang="zh-CN" altLang="en-US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/>
        <p:txBody>
          <a:bodyPr vert="horz" anchor="ctr"/>
          <a:p>
            <a:r>
              <a:rPr lang="en-US" altLang="zh-CN"/>
              <a:t>5</a:t>
            </a:r>
            <a:r>
              <a:rPr lang="zh-CN" altLang="en-US"/>
              <a:t>、旅游休闲，如：逛公园、旅游、钓鱼、骑行</a:t>
            </a:r>
            <a:r>
              <a:rPr lang="en-US" altLang="zh-CN"/>
              <a:t>……</a:t>
            </a:r>
            <a:endParaRPr lang="en-US" altLang="zh-CN"/>
          </a:p>
        </p:txBody>
      </p:sp>
      <p:pic>
        <p:nvPicPr>
          <p:cNvPr id="17411" name="内容占位符 17410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57200" y="1557338"/>
            <a:ext cx="4038600" cy="2679700"/>
          </a:xfrm>
        </p:spPr>
      </p:pic>
      <p:pic>
        <p:nvPicPr>
          <p:cNvPr id="17412" name="内容占位符 174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547813"/>
            <a:ext cx="4038600" cy="269716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/>
        <p:txBody>
          <a:bodyPr vert="horz" anchor="ctr"/>
          <a:p>
            <a:r>
              <a:rPr lang="zh-CN" altLang="en-US"/>
              <a:t>注意：</a:t>
            </a:r>
            <a:endParaRPr lang="zh-CN" altLang="en-US"/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1258888" y="1201738"/>
            <a:ext cx="5330825" cy="3394075"/>
          </a:xfrm>
        </p:spPr>
        <p:txBody>
          <a:bodyPr vert="horz"/>
          <a:p>
            <a:pPr>
              <a:lnSpc>
                <a:spcPct val="150000"/>
              </a:lnSpc>
            </a:pPr>
            <a:r>
              <a:rPr lang="en-US" altLang="zh-CN"/>
              <a:t>1</a:t>
            </a:r>
            <a:r>
              <a:rPr lang="zh-CN" altLang="en-US"/>
              <a:t>、有的同学把偶然参加的一两次活动作为课余生活，如：扶老奶奶过马路，帮大人抓小偷；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、有的同学课余生活是不健康的或危险的，如偷玉米、玩弹弓、捉鸟等；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、还有的课余生活是不提倡的休闲娱乐方式。如容易上瘾的电脑游戏、手机游戏。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18436" name="图片 18435"/>
          <p:cNvPicPr>
            <a:picLocks noChangeAspect="1"/>
          </p:cNvPicPr>
          <p:nvPr/>
        </p:nvPicPr>
        <p:blipFill>
          <a:blip r:embed="rId1"/>
          <a:srcRect b="10666"/>
          <a:stretch>
            <a:fillRect/>
          </a:stretch>
        </p:blipFill>
        <p:spPr>
          <a:xfrm>
            <a:off x="395288" y="1131888"/>
            <a:ext cx="846137" cy="70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8436"/>
          <p:cNvPicPr>
            <a:picLocks noChangeAspect="1"/>
          </p:cNvPicPr>
          <p:nvPr/>
        </p:nvPicPr>
        <p:blipFill>
          <a:blip r:embed="rId1"/>
          <a:srcRect b="10666"/>
          <a:stretch>
            <a:fillRect/>
          </a:stretch>
        </p:blipFill>
        <p:spPr>
          <a:xfrm>
            <a:off x="395288" y="1924050"/>
            <a:ext cx="846137" cy="70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8437"/>
          <p:cNvPicPr>
            <a:picLocks noChangeAspect="1"/>
          </p:cNvPicPr>
          <p:nvPr/>
        </p:nvPicPr>
        <p:blipFill>
          <a:blip r:embed="rId1"/>
          <a:srcRect b="10666"/>
          <a:stretch>
            <a:fillRect/>
          </a:stretch>
        </p:blipFill>
        <p:spPr>
          <a:xfrm>
            <a:off x="466725" y="2716213"/>
            <a:ext cx="846138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校车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4917</Words>
  <Application>WPS 演示</Application>
  <PresentationFormat>全屏显示(4:3)</PresentationFormat>
  <Paragraphs>292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82" baseType="lpstr">
      <vt:lpstr>Arial</vt:lpstr>
      <vt:lpstr>宋体</vt:lpstr>
      <vt:lpstr>Wingdings</vt:lpstr>
      <vt:lpstr>Calibri</vt:lpstr>
      <vt:lpstr>方正粗倩简体</vt:lpstr>
      <vt:lpstr>方正隶二简体</vt:lpstr>
      <vt:lpstr>隶书</vt:lpstr>
      <vt:lpstr>微软雅黑</vt:lpstr>
      <vt:lpstr>黑体</vt:lpstr>
      <vt:lpstr>方正超粗黑简体</vt:lpstr>
      <vt:lpstr>Times New Roman</vt:lpstr>
      <vt:lpstr>Haettenschweiler</vt:lpstr>
      <vt:lpstr>Mistral</vt:lpstr>
      <vt:lpstr>Arial Unicode MS</vt:lpstr>
      <vt:lpstr>MS PGothic</vt:lpstr>
      <vt:lpstr>Rockwell</vt:lpstr>
      <vt:lpstr>方正粗宋简体</vt:lpstr>
      <vt:lpstr>Verdana</vt:lpstr>
      <vt:lpstr>Arial Black</vt:lpstr>
      <vt:lpstr>楷体_GB2312</vt:lpstr>
      <vt:lpstr>华文细黑</vt:lpstr>
      <vt:lpstr>MS UI Gothic</vt:lpstr>
      <vt:lpstr>华文楷体</vt:lpstr>
      <vt:lpstr>方正静蕾简体</vt:lpstr>
      <vt:lpstr>Latha</vt:lpstr>
      <vt:lpstr>Segoe Print</vt:lpstr>
      <vt:lpstr>新宋体</vt:lpstr>
      <vt:lpstr>华文琥珀</vt:lpstr>
      <vt:lpstr>Franklin Gothic Medium</vt:lpstr>
      <vt:lpstr>Tahoma</vt:lpstr>
      <vt:lpstr>Franklin Gothic Book</vt:lpstr>
      <vt:lpstr>Wingdings 2</vt:lpstr>
      <vt:lpstr>华文新魏</vt:lpstr>
      <vt:lpstr>楷体</vt:lpstr>
      <vt:lpstr>华文中宋</vt:lpstr>
      <vt:lpstr>Century Gothic</vt:lpstr>
      <vt:lpstr>时尚中黑简体</vt:lpstr>
      <vt:lpstr>PMingLiU</vt:lpstr>
      <vt:lpstr>RayGun</vt:lpstr>
      <vt:lpstr>Webdings</vt:lpstr>
      <vt:lpstr>幼圆</vt:lpstr>
      <vt:lpstr>腾祥铚谦幼儿简</vt:lpstr>
      <vt:lpstr>华文行楷</vt:lpstr>
      <vt:lpstr>校车</vt:lpstr>
      <vt:lpstr>PowerPoint 演示文稿</vt:lpstr>
      <vt:lpstr>PowerPoint 演示文稿</vt:lpstr>
      <vt:lpstr>课外活动有哪些类别：</vt:lpstr>
      <vt:lpstr>１、体育游戏，</vt:lpstr>
      <vt:lpstr>２、兴趣辅导 </vt:lpstr>
      <vt:lpstr>３、居家爱好 </vt:lpstr>
      <vt:lpstr>４、家务劳动 </vt:lpstr>
      <vt:lpstr>5、旅游休闲，如：逛公园、旅游、钓鱼、骑行……</vt:lpstr>
      <vt:lpstr>注意：</vt:lpstr>
      <vt:lpstr>说一说，写一写：</vt:lpstr>
      <vt:lpstr>PowerPoint 演示文稿</vt:lpstr>
      <vt:lpstr>PowerPoint 演示文稿</vt:lpstr>
      <vt:lpstr>第三,要抓住重点,记叙具体.</vt:lpstr>
      <vt:lpstr>这篇作文如何开头?</vt:lpstr>
      <vt:lpstr>中间部分如何写？</vt:lpstr>
      <vt:lpstr>如 何 结 尾?</vt:lpstr>
      <vt:lpstr>PowerPoint 演示文稿</vt:lpstr>
      <vt:lpstr>PowerPoint 演示文稿</vt:lpstr>
      <vt:lpstr>PowerPoint 演示文稿</vt:lpstr>
      <vt:lpstr>PowerPoint 演示文稿</vt:lpstr>
      <vt:lpstr>学 滑 冰 </vt:lpstr>
      <vt:lpstr>习作内容：我的课余爱好 写作要点：１、语句通顺 　　　　　２、条理清晰 　　　　　３、重点突出 习作题目：自拟。例如：《看书》《学英语》 《我的课余爱好》 《有趣的课余生活》等。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5</cp:revision>
  <dcterms:created xsi:type="dcterms:W3CDTF">2007-05-10T00:51:00Z</dcterms:created>
  <dcterms:modified xsi:type="dcterms:W3CDTF">2016-12-13T14:59:48Z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