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1" r:id="rId4"/>
  </p:sldMasterIdLst>
  <p:notesMasterIdLst>
    <p:notesMasterId r:id="rId17"/>
  </p:notesMasterIdLst>
  <p:sldIdLst>
    <p:sldId id="265" r:id="rId5"/>
    <p:sldId id="362" r:id="rId6"/>
    <p:sldId id="311" r:id="rId7"/>
    <p:sldId id="312" r:id="rId8"/>
    <p:sldId id="272" r:id="rId9"/>
    <p:sldId id="283" r:id="rId10"/>
    <p:sldId id="330" r:id="rId11"/>
    <p:sldId id="332" r:id="rId12"/>
    <p:sldId id="333" r:id="rId13"/>
    <p:sldId id="334" r:id="rId14"/>
    <p:sldId id="335" r:id="rId15"/>
    <p:sldId id="302" r:id="rId16"/>
    <p:sldId id="417" r:id="rId18"/>
    <p:sldId id="418" r:id="rId19"/>
    <p:sldId id="278" r:id="rId20"/>
    <p:sldId id="287" r:id="rId21"/>
    <p:sldId id="288" r:id="rId22"/>
    <p:sldId id="289" r:id="rId23"/>
    <p:sldId id="285" r:id="rId24"/>
    <p:sldId id="363" r:id="rId25"/>
    <p:sldId id="305" r:id="rId26"/>
    <p:sldId id="324" r:id="rId27"/>
    <p:sldId id="308" r:id="rId28"/>
    <p:sldId id="325" r:id="rId29"/>
    <p:sldId id="400" r:id="rId30"/>
    <p:sldId id="419" r:id="rId31"/>
    <p:sldId id="290" r:id="rId32"/>
    <p:sldId id="294" r:id="rId33"/>
    <p:sldId id="295" r:id="rId34"/>
    <p:sldId id="296" r:id="rId35"/>
    <p:sldId id="297" r:id="rId36"/>
    <p:sldId id="299" r:id="rId37"/>
    <p:sldId id="300" r:id="rId38"/>
    <p:sldId id="310" r:id="rId39"/>
    <p:sldId id="306" r:id="rId40"/>
    <p:sldId id="307" r:id="rId41"/>
    <p:sldId id="292" r:id="rId42"/>
    <p:sldId id="313" r:id="rId43"/>
    <p:sldId id="315" r:id="rId44"/>
    <p:sldId id="320" r:id="rId45"/>
    <p:sldId id="298" r:id="rId46"/>
    <p:sldId id="364" r:id="rId4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FF0066"/>
    <a:srgbClr val="008000"/>
    <a:srgbClr val="0000FF"/>
    <a:srgbClr val="3333FF"/>
    <a:srgbClr val="CC66FF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63"/>
    <p:restoredTop sz="94581"/>
  </p:normalViewPr>
  <p:slideViewPr>
    <p:cSldViewPr showGuides="1">
      <p:cViewPr varScale="1">
        <p:scale>
          <a:sx n="85" d="100"/>
          <a:sy n="85" d="100"/>
        </p:scale>
        <p:origin x="-1116" y="-84"/>
      </p:cViewPr>
      <p:guideLst>
        <p:guide orient="horz" pos="213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0" Type="http://schemas.openxmlformats.org/officeDocument/2006/relationships/tableStyles" Target="tableStyles.xml"/><Relationship Id="rId5" Type="http://schemas.openxmlformats.org/officeDocument/2006/relationships/slide" Target="slides/slide1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51203" name="Rectangle 2"/>
          <p:cNvSpPr>
            <a:spLocks noRo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4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r>
              <a:rPr lang="zh-CN" altLang="en-US" dirty="0">
                <a:latin typeface="宋体" panose="02010600030101010101" pitchFamily="2" charset="-122"/>
              </a:rPr>
              <a:t>本文节选自鲁迅的短篇小说</a:t>
            </a:r>
            <a:r>
              <a:rPr lang="en-US" altLang="zh-CN" dirty="0">
                <a:latin typeface="宋体" panose="02010600030101010101" pitchFamily="2" charset="-122"/>
              </a:rPr>
              <a:t>《</a:t>
            </a:r>
            <a:r>
              <a:rPr lang="zh-CN" altLang="en-US" dirty="0">
                <a:latin typeface="宋体" panose="02010600030101010101" pitchFamily="2" charset="-122"/>
              </a:rPr>
              <a:t>故乡</a:t>
            </a:r>
            <a:r>
              <a:rPr lang="en-US" altLang="zh-CN" dirty="0">
                <a:latin typeface="宋体" panose="02010600030101010101" pitchFamily="2" charset="-122"/>
              </a:rPr>
              <a:t>》</a:t>
            </a:r>
            <a:r>
              <a:rPr lang="zh-CN" altLang="en-US" dirty="0">
                <a:latin typeface="宋体" panose="02010600030101010101" pitchFamily="2" charset="-122"/>
              </a:rPr>
              <a:t>。课文通过</a:t>
            </a:r>
            <a:r>
              <a:rPr lang="zh-CN" altLang="en-US" dirty="0">
                <a:latin typeface="Arial" panose="020B0604020202020204" pitchFamily="34" charset="0"/>
              </a:rPr>
              <a:t>“</a:t>
            </a:r>
            <a:r>
              <a:rPr lang="zh-CN" altLang="en-US" dirty="0">
                <a:latin typeface="宋体" panose="02010600030101010101" pitchFamily="2" charset="-122"/>
              </a:rPr>
              <a:t>我</a:t>
            </a:r>
            <a:r>
              <a:rPr lang="zh-CN" altLang="en-US" dirty="0">
                <a:latin typeface="Arial" panose="020B0604020202020204" pitchFamily="34" charset="0"/>
              </a:rPr>
              <a:t>”</a:t>
            </a:r>
            <a:r>
              <a:rPr lang="zh-CN" altLang="en-US" dirty="0">
                <a:latin typeface="宋体" panose="02010600030101010101" pitchFamily="2" charset="-122"/>
              </a:rPr>
              <a:t>的回忆，刻画了一个见识丰富而又活泼可爱、聪明能干的农村少年──闰土的形象，反映了</a:t>
            </a:r>
            <a:r>
              <a:rPr lang="zh-CN" altLang="en-US" dirty="0">
                <a:latin typeface="Arial" panose="020B0604020202020204" pitchFamily="34" charset="0"/>
              </a:rPr>
              <a:t>“</a:t>
            </a:r>
            <a:r>
              <a:rPr lang="zh-CN" altLang="en-US" dirty="0">
                <a:latin typeface="宋体" panose="02010600030101010101" pitchFamily="2" charset="-122"/>
              </a:rPr>
              <a:t>我</a:t>
            </a:r>
            <a:r>
              <a:rPr lang="zh-CN" altLang="en-US" dirty="0">
                <a:latin typeface="Arial" panose="020B0604020202020204" pitchFamily="34" charset="0"/>
              </a:rPr>
              <a:t>”</a:t>
            </a:r>
            <a:r>
              <a:rPr lang="zh-CN" altLang="en-US" dirty="0">
                <a:latin typeface="宋体" panose="02010600030101010101" pitchFamily="2" charset="-122"/>
              </a:rPr>
              <a:t>与他儿时短暂而又真挚的友谊以及对他的怀念之情。</a:t>
            </a:r>
            <a:endParaRPr lang="zh-CN" altLang="en-US" dirty="0">
              <a:latin typeface="宋体" panose="02010600030101010101" pitchFamily="2" charset="-122"/>
            </a:endParaRPr>
          </a:p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4"/>
          <p:cNvSpPr/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227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en-US" altLang="zh-CN" sz="14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sz="1400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en-US" altLang="zh-CN" sz="14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sz="1400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en-US" altLang="zh-CN" sz="14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sz="1400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30"/>
          <p:cNvSpPr/>
          <p:nvPr/>
        </p:nvSpPr>
        <p:spPr>
          <a:xfrm rot="20700000" flipH="1">
            <a:off x="6426200" y="636588"/>
            <a:ext cx="896938" cy="619124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224" name="组合 16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225" name="组合 17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7913"/>
            <a:ext cx="9144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21313"/>
            <a:ext cx="9144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2938"/>
            <a:ext cx="9144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3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46" name="组合 10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247" name="组合 14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9" name="组合 5"/>
          <p:cNvGrpSpPr/>
          <p:nvPr/>
        </p:nvGrpSpPr>
        <p:grpSpPr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21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270" name="组合 9"/>
          <p:cNvGrpSpPr/>
          <p:nvPr/>
        </p:nvGrpSpPr>
        <p:grpSpPr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25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任意多边形: 形状 13"/>
          <p:cNvSpPr/>
          <p:nvPr/>
        </p:nvSpPr>
        <p:spPr>
          <a:xfrm>
            <a:off x="0" y="4887913"/>
            <a:ext cx="9144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任意多边形: 形状 14"/>
          <p:cNvSpPr/>
          <p:nvPr/>
        </p:nvSpPr>
        <p:spPr>
          <a:xfrm>
            <a:off x="0" y="5421313"/>
            <a:ext cx="9144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5"/>
          <p:cNvSpPr/>
          <p:nvPr/>
        </p:nvSpPr>
        <p:spPr>
          <a:xfrm>
            <a:off x="0" y="5722938"/>
            <a:ext cx="9144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2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733425"/>
            <a:ext cx="4627800" cy="54036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6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en-US" altLang="zh-CN" sz="14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sz="1400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en-US" altLang="zh-CN" sz="14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sz="1400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en-US" altLang="zh-CN" sz="14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sz="1400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en-US" altLang="zh-CN" sz="14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sz="1400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en-US" altLang="zh-CN" sz="14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sz="1400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en-US" altLang="zh-CN" sz="14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sz="1400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en-US" altLang="zh-CN" sz="14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sz="1400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en-US" altLang="zh-CN" sz="14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sz="1400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81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1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1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4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en-US" altLang="zh-CN" sz="1400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4"/>
          <p:cNvGrpSpPr/>
          <p:nvPr/>
        </p:nvGrpSpPr>
        <p:grpSpPr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051" name="组合 15"/>
          <p:cNvGrpSpPr/>
          <p:nvPr/>
        </p:nvGrpSpPr>
        <p:grpSpPr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5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3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lvl1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2pPr>
      <a:lvl3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3pPr>
      <a:lvl4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4pPr>
      <a:lvl5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171450" indent="-171450" algn="l" defTabSz="685800" rtl="0" fontAlgn="base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 i="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 i="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 i="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1" i="1" u="none" kern="1200" baseline="0">
          <a:solidFill>
            <a:srgbClr val="FFFF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1" i="1" u="none" kern="1200" baseline="0">
          <a:solidFill>
            <a:srgbClr val="FFFF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1" i="1" u="none" kern="1200" baseline="0">
          <a:solidFill>
            <a:srgbClr val="FFFF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1" i="1" u="none" kern="1200" baseline="0">
          <a:solidFill>
            <a:srgbClr val="FFFF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1" i="1" u="none" kern="1200" baseline="0">
          <a:solidFill>
            <a:srgbClr val="FFFF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1" i="1" u="none" kern="1200" baseline="0">
          <a:solidFill>
            <a:srgbClr val="FFFF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1" i="1" u="none" kern="1200" baseline="0">
          <a:solidFill>
            <a:srgbClr val="FFFF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400" b="1" i="1" u="none" kern="1200" baseline="0">
          <a:solidFill>
            <a:srgbClr val="FFFF00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6.GIF"/><Relationship Id="rId5" Type="http://schemas.openxmlformats.org/officeDocument/2006/relationships/slide" Target="slide3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slide" Target="slide9.xml"/><Relationship Id="rId7" Type="http://schemas.openxmlformats.org/officeDocument/2006/relationships/image" Target="../media/image6.GIF"/><Relationship Id="rId6" Type="http://schemas.openxmlformats.org/officeDocument/2006/relationships/slide" Target="slide8.xml"/><Relationship Id="rId5" Type="http://schemas.openxmlformats.org/officeDocument/2006/relationships/image" Target="../media/image17.jpeg"/><Relationship Id="rId4" Type="http://schemas.openxmlformats.org/officeDocument/2006/relationships/image" Target="../media/image16.GIF"/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1" Type="http://schemas.openxmlformats.org/officeDocument/2006/relationships/slideLayout" Target="../slideLayouts/slideLayout18.xml"/><Relationship Id="rId10" Type="http://schemas.openxmlformats.org/officeDocument/2006/relationships/image" Target="../media/image18.GIF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hyperlink" Target="&#30475;&#29916;.swf" TargetMode="External"/><Relationship Id="rId1" Type="http://schemas.openxmlformats.org/officeDocument/2006/relationships/hyperlink" Target="&#38634;&#22320;&#25429;&#40479;.swf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&#38634;&#22320;&#25429;&#40479;.swf" TargetMode="External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&#30475;&#29916;.swf" TargetMode="External"/><Relationship Id="rId1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5.xml"/><Relationship Id="rId1" Type="http://schemas.openxmlformats.org/officeDocument/2006/relationships/slide" Target="slide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2.jpeg"/><Relationship Id="rId1" Type="http://schemas.openxmlformats.org/officeDocument/2006/relationships/image" Target="../media/image31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Picture 14" descr="pic_2707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0" y="-9525"/>
            <a:ext cx="9178925" cy="6884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1" name="WordArt 9"/>
          <p:cNvSpPr>
            <a:spLocks noChangeArrowheads="1" noChangeShapeType="1" noTextEdit="1"/>
          </p:cNvSpPr>
          <p:nvPr/>
        </p:nvSpPr>
        <p:spPr bwMode="auto">
          <a:xfrm>
            <a:off x="1219200" y="1600200"/>
            <a:ext cx="4114800" cy="9906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" cap="none" spc="0" normalizeH="0" baseline="0" noProof="0" dirty="0">
                <a:ln w="9525">
                  <a:noFill/>
                  <a:rou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华文中宋"/>
                <a:ea typeface="宋体" panose="02010600030101010101" pitchFamily="2" charset="-122"/>
                <a:cs typeface="+mn-cs"/>
              </a:rPr>
              <a:t>17 </a:t>
            </a:r>
            <a:r>
              <a:rPr kumimoji="0" lang="zh-CN" altLang="en-US" sz="3600" b="1" i="0" u="none" strike="noStrike" kern="10" cap="none" spc="0" normalizeH="0" baseline="0" noProof="0" dirty="0">
                <a:ln w="9525">
                  <a:noFill/>
                  <a:rou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华文中宋"/>
                <a:ea typeface="宋体" panose="02010600030101010101" pitchFamily="2" charset="-122"/>
                <a:cs typeface="+mn-cs"/>
              </a:rPr>
              <a:t>少年闰土</a:t>
            </a:r>
            <a:endParaRPr kumimoji="0" lang="zh-CN" altLang="en-US" sz="3600" b="1" i="0" u="none" strike="noStrike" kern="10" cap="none" spc="0" normalizeH="0" baseline="0" noProof="0" dirty="0">
              <a:ln w="9525">
                <a:noFill/>
                <a:rou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华文中宋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6" name="TextBox 6"/>
          <p:cNvSpPr txBox="1"/>
          <p:nvPr/>
        </p:nvSpPr>
        <p:spPr>
          <a:xfrm>
            <a:off x="407670" y="3736340"/>
            <a:ext cx="44958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solidFill>
                  <a:srgbClr val="FFFF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作者：鲁迅</a:t>
            </a:r>
            <a:endParaRPr lang="zh-CN" altLang="en-US" sz="5400" dirty="0">
              <a:solidFill>
                <a:srgbClr val="FFFF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54737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近义词</a:t>
            </a:r>
            <a:br>
              <a: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郑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重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（慎重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）  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伶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俐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（机灵）</a:t>
            </a:r>
            <a:b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盼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望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（期望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）  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许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愿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（许诺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）</a:t>
            </a:r>
            <a:b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无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端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（无故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）  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希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奇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（希罕）</a:t>
            </a:r>
            <a:b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允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许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（答应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）  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熟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记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（熟知）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892175"/>
            <a:ext cx="9144000" cy="566102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反义词</a:t>
            </a:r>
            <a:b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郑重</a:t>
            </a: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轻率</a:t>
            </a:r>
            <a: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)    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伶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俐</a:t>
            </a: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笨拙</a:t>
            </a:r>
            <a: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)</a:t>
            </a:r>
            <a:b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熟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识</a:t>
            </a: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生疏</a:t>
            </a:r>
            <a: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)    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允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许</a:t>
            </a: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禁止</a:t>
            </a: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)</a:t>
            </a:r>
            <a:b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zh-CN" sz="48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8850" name="AutoShape 2"/>
          <p:cNvSpPr/>
          <p:nvPr/>
        </p:nvSpPr>
        <p:spPr>
          <a:xfrm>
            <a:off x="533400" y="1066800"/>
            <a:ext cx="8382000" cy="46482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6000" dirty="0">
                <a:solidFill>
                  <a:srgbClr val="0099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一读课文，想一想课文主要讲了什么？</a:t>
            </a:r>
            <a:endParaRPr lang="zh-CN" altLang="en-US" sz="6000" dirty="0">
              <a:solidFill>
                <a:srgbClr val="0099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1930" y="889635"/>
            <a:ext cx="874077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chemeClr val="bg1">
                    <a:lumMod val="50000"/>
                  </a:schemeClr>
                </a:solidFill>
              </a:rPr>
              <a:t>课文节选自鲁迅的短篇小说《故乡》。文中通过“我”的回忆，刻画了一个（　   ）而又（　    ）、（      　）的农村少年——闰土的形象，反映了“我”与他儿时短暂而又真挚的友谊以及对他的（　       ）。</a:t>
            </a:r>
            <a:endParaRPr lang="zh-CN" altLang="en-US" sz="400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53490" y="1525905"/>
            <a:ext cx="711517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chemeClr val="bg1">
                    <a:lumMod val="50000"/>
                  </a:schemeClr>
                </a:solidFill>
              </a:rPr>
              <a:t>沙地捕鸟：有趣，表现闰土聪明能干。</a:t>
            </a:r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200">
                <a:solidFill>
                  <a:schemeClr val="bg1">
                    <a:lumMod val="50000"/>
                  </a:schemeClr>
                </a:solidFill>
              </a:rPr>
              <a:t>海边拾贝：好玩，表现闰土见多识广。</a:t>
            </a:r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200">
                <a:solidFill>
                  <a:schemeClr val="bg1">
                    <a:lumMod val="50000"/>
                  </a:schemeClr>
                </a:solidFill>
              </a:rPr>
              <a:t>看瓜刺猹：惊险，表现闰土机智勇敢。</a:t>
            </a:r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200">
                <a:solidFill>
                  <a:schemeClr val="bg1">
                    <a:lumMod val="50000"/>
                  </a:schemeClr>
                </a:solidFill>
              </a:rPr>
              <a:t>看跳鱼儿：奇妙，表现闰土知识丰富。</a:t>
            </a:r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4648200" cy="17526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主要内容</a:t>
            </a:r>
            <a:endParaRPr kumimoji="0" lang="zh-CN" altLang="en-US" sz="60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50531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8534400" cy="3006725"/>
          </a:xfr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r>
              <a:rPr lang="zh-CN" altLang="en-US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　</a:t>
            </a: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　　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课文先描绘了“我”记忆中看瓜刺猹的闰土，接着写与闰土相识、相处的过程，最后写两人的分别和友谊。</a:t>
            </a: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 </a:t>
            </a:r>
            <a:endParaRPr lang="zh-CN" altLang="en-US" sz="44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仿宋" pitchFamily="2" charset="-122"/>
              <a:ea typeface="华文仿宋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609600" y="4800600"/>
            <a:ext cx="7924800" cy="1306513"/>
            <a:chOff x="480" y="3024"/>
            <a:chExt cx="4896" cy="823"/>
          </a:xfrm>
        </p:grpSpPr>
        <p:pic>
          <p:nvPicPr>
            <p:cNvPr id="24581" name="Picture 5" descr="pic_27074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0" y="3024"/>
              <a:ext cx="1680" cy="8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2" name="Picture 6" descr="06051609381452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36" y="3024"/>
              <a:ext cx="1440" cy="8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3" name="Picture 7" descr="pic_2707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" y="3024"/>
              <a:ext cx="1584" cy="82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0531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0531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50531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/>
      <p:bldP spid="15053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1052513"/>
            <a:ext cx="2514600" cy="8382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问题探讨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61795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2728913"/>
            <a:ext cx="7315200" cy="3367088"/>
          </a:xfr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、闰土这个名字是怎样来的？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buNone/>
            </a:pP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、“我”和闰土初次见面是怎样的情景？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buNone/>
            </a:pP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、课文记叙了我和闰土的哪几件事？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４、你觉得闰土是个怎样的孩子？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1796" name="Text Box 4"/>
          <p:cNvSpPr txBox="1"/>
          <p:nvPr/>
        </p:nvSpPr>
        <p:spPr>
          <a:xfrm>
            <a:off x="3048000" y="2119313"/>
            <a:ext cx="441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你能回答这些问题吗？</a:t>
            </a:r>
            <a:endParaRPr lang="zh-CN" altLang="en-US" sz="32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5" name="Picture 7" descr="g_cha_p_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747713"/>
            <a:ext cx="1257300" cy="144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6179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charRg st="1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61795">
                                            <p:txEl>
                                              <p:charRg st="15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charRg st="35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61795">
                                            <p:txEl>
                                              <p:charRg st="35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charRg st="53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61795">
                                            <p:txEl>
                                              <p:charRg st="53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/>
      <p:bldP spid="161795" grpId="0" build="p"/>
      <p:bldP spid="1617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371600"/>
            <a:ext cx="5410200" cy="838200"/>
          </a:xfrm>
        </p:spPr>
        <p:txBody>
          <a:bodyPr vert="horz" wrap="square" lIns="91440" tIns="45720" rIns="91440" bIns="45720" numCol="1" anchor="ctr" anchorCtr="0" compatLnSpc="1"/>
          <a:p>
            <a:pPr eaLnBrk="1" hangingPunct="1"/>
            <a:r>
              <a:rPr lang="zh-CN" altLang="en-US" sz="3600" b="1" i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１、“闰土”名字的由来</a:t>
            </a:r>
            <a:endParaRPr lang="zh-CN" altLang="en-US" sz="3600" b="1" i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28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124200"/>
            <a:ext cx="7772400" cy="34639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 他和我仿佛年纪，闰月生的，五行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（五行指水、金、火、木、土。）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缺土，所以他的父亲叫他闰土。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33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8" grpId="0"/>
      <p:bldP spid="16281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898525"/>
            <a:ext cx="6781800" cy="12192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２、初次见面的情景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3844" name="Text Box 4"/>
          <p:cNvSpPr txBox="1"/>
          <p:nvPr/>
        </p:nvSpPr>
        <p:spPr>
          <a:xfrm>
            <a:off x="838200" y="2041525"/>
            <a:ext cx="73914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课文在写“我”与闰土初次见面的情景时主要是对人物的什么方面进行描写呢？在这里闰土给你留下了怎样的印象呢？</a:t>
            </a:r>
            <a:endParaRPr lang="zh-CN" altLang="en-US" sz="2800" b="1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2" name="WordArt 5"/>
          <p:cNvSpPr>
            <a:spLocks noTextEdit="1"/>
          </p:cNvSpPr>
          <p:nvPr/>
        </p:nvSpPr>
        <p:spPr>
          <a:xfrm>
            <a:off x="3352800" y="3489325"/>
            <a:ext cx="2133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977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外貌描写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46" name="Rectangle 6"/>
          <p:cNvSpPr>
            <a:spLocks noGrp="1" noChangeArrowheads="1"/>
          </p:cNvSpPr>
          <p:nvPr>
            <p:ph idx="1"/>
          </p:nvPr>
        </p:nvSpPr>
        <p:spPr>
          <a:xfrm>
            <a:off x="838200" y="4556125"/>
            <a:ext cx="7543800" cy="1406525"/>
          </a:xfr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r>
              <a:rPr lang="zh-CN" altLang="en-US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        他正在厨房里，紫色的圆脸，头戴一顶小毡帽，颈上套一个明晃晃的银项圈。</a:t>
            </a:r>
            <a:endParaRPr lang="zh-CN" altLang="en-US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ea typeface="华文仿宋" pitchFamily="2" charset="-122"/>
            </a:endParaRPr>
          </a:p>
        </p:txBody>
      </p:sp>
      <p:sp>
        <p:nvSpPr>
          <p:cNvPr id="163847" name="Text Box 7"/>
          <p:cNvSpPr txBox="1"/>
          <p:nvPr/>
        </p:nvSpPr>
        <p:spPr>
          <a:xfrm>
            <a:off x="3200400" y="6003925"/>
            <a:ext cx="2819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健康、可爱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63844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70" decel="100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770" decel="100000"/>
                                        <p:tgtEl>
                                          <p:spTgt spid="2765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846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846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846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38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2" grpId="0"/>
      <p:bldP spid="163846" grpId="0" build="p"/>
      <p:bldP spid="1638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WordArt 4"/>
          <p:cNvSpPr>
            <a:spLocks noTextEdit="1"/>
          </p:cNvSpPr>
          <p:nvPr/>
        </p:nvSpPr>
        <p:spPr>
          <a:xfrm>
            <a:off x="914400" y="1371600"/>
            <a:ext cx="71628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4125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二读课文，了解课文内容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9749" name="Text Box 5"/>
          <p:cNvSpPr txBox="1"/>
          <p:nvPr/>
        </p:nvSpPr>
        <p:spPr>
          <a:xfrm>
            <a:off x="914400" y="3429000"/>
            <a:ext cx="7696200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华文中宋" pitchFamily="2" charset="-122"/>
              </a:rPr>
              <a:t>      课文主要写了哪些关于闰土的事？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6" name="图片 50179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00" y="3600450"/>
            <a:ext cx="2241550" cy="325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50180" descr="图片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913" y="3887788"/>
            <a:ext cx="1663700" cy="231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50181" descr="图片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3663" y="4149725"/>
            <a:ext cx="1482725" cy="209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3" name="矩形 50182"/>
          <p:cNvSpPr/>
          <p:nvPr/>
        </p:nvSpPr>
        <p:spPr>
          <a:xfrm>
            <a:off x="827088" y="692150"/>
            <a:ext cx="7632700" cy="3384550"/>
          </a:xfrm>
          <a:prstGeom prst="rect">
            <a:avLst/>
          </a:prstGeom>
          <a:solidFill>
            <a:schemeClr val="bg1">
              <a:alpha val="89803"/>
            </a:schemeClr>
          </a:solidFill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2000" b="1" dirty="0">
                <a:solidFill>
                  <a:srgbClr val="EB140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EB140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鲁迅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(1881—1936)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1881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日诞生于浙江省绍兴城里一个破落的封建士大夫家庭，原名樟寿，后改名树人，字豫才，“鲁迅”是发表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狂人日记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时开始用的笔名。中国现代伟大的文学家，翻译家和新文学运动的奠基人。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狂人日记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孔乙己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等显示了文学革命的实绩，奠定了新文学的基础；杰作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阿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Q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正传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发表，为新文学历史树立了一座丰碑，对中国作家和世界作家产生了巨大影响。他卓越的文学成就，不仅丰富了中华民族的文化艺术宝库，而且也是对世界文学的巨大贡献。鲁迅是世界文坛上最有成就的作家之一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0" name="图片 50183" descr="DSDS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8350" y="5661025"/>
            <a:ext cx="381000" cy="285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26634"/>
          <p:cNvGrpSpPr/>
          <p:nvPr/>
        </p:nvGrpSpPr>
        <p:grpSpPr>
          <a:xfrm>
            <a:off x="468313" y="188913"/>
            <a:ext cx="3240087" cy="2663825"/>
            <a:chOff x="703" y="1071"/>
            <a:chExt cx="2813" cy="2313"/>
          </a:xfrm>
        </p:grpSpPr>
        <p:pic>
          <p:nvPicPr>
            <p:cNvPr id="19477" name="图片 26627" descr="pic_30169"/>
            <p:cNvPicPr>
              <a:picLocks noChangeAspect="1"/>
            </p:cNvPicPr>
            <p:nvPr/>
          </p:nvPicPr>
          <p:blipFill>
            <a:blip r:embed="rId1"/>
            <a:srcRect l="4211" t="13582" r="16356" b="3029"/>
            <a:stretch>
              <a:fillRect/>
            </a:stretch>
          </p:blipFill>
          <p:spPr>
            <a:xfrm>
              <a:off x="884" y="1253"/>
              <a:ext cx="2405" cy="18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8" name="图片 26629" descr="x1pIuxx1VYmtQtN0XzG83IKmYdbYBDTsJqoZ556Fzs-HXsKj8gf5-WHUcZrHlidH8CiCyKTKM4Pwbv_ClzqtcIkqhjnZ7Eyh1fvxsfBmPfyKBs7Do1vf1mPoCan74pVNPLW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3" y="1071"/>
              <a:ext cx="2813" cy="231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36" name="矩形 26635"/>
          <p:cNvSpPr/>
          <p:nvPr/>
        </p:nvSpPr>
        <p:spPr>
          <a:xfrm>
            <a:off x="755650" y="2852738"/>
            <a:ext cx="23764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雪天捕鸟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3" name="组合 26639"/>
          <p:cNvGrpSpPr/>
          <p:nvPr/>
        </p:nvGrpSpPr>
        <p:grpSpPr>
          <a:xfrm>
            <a:off x="5292725" y="188913"/>
            <a:ext cx="3240088" cy="2663825"/>
            <a:chOff x="2562" y="1389"/>
            <a:chExt cx="2813" cy="2313"/>
          </a:xfrm>
        </p:grpSpPr>
        <p:pic>
          <p:nvPicPr>
            <p:cNvPr id="19475" name="图片 26636" descr="pic_270744b"/>
            <p:cNvPicPr>
              <a:picLocks noChangeAspect="1"/>
            </p:cNvPicPr>
            <p:nvPr/>
          </p:nvPicPr>
          <p:blipFill>
            <a:blip r:embed="rId3"/>
            <a:srcRect b="50861"/>
            <a:stretch>
              <a:fillRect/>
            </a:stretch>
          </p:blipFill>
          <p:spPr>
            <a:xfrm>
              <a:off x="2789" y="1661"/>
              <a:ext cx="2304" cy="176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6" name="图片 26633" descr="x1pIuxx1VYmtQtN0XzG83IKmYdbYBDTsJqoZ556Fzs-HXsKj8gf5-WHUcZrHlidH8CiCyKTKM4Pwbv_ClzqtcIkqhjnZ7Eyh1fvxsfBmPfyKBs7Do1vf1mPoCan74pVNPLW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2" y="1389"/>
              <a:ext cx="2813" cy="231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1" name="矩形 26640"/>
          <p:cNvSpPr/>
          <p:nvPr/>
        </p:nvSpPr>
        <p:spPr>
          <a:xfrm>
            <a:off x="5867400" y="2852738"/>
            <a:ext cx="23764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月夜刺猹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4" name="组合 26642"/>
          <p:cNvGrpSpPr/>
          <p:nvPr/>
        </p:nvGrpSpPr>
        <p:grpSpPr>
          <a:xfrm>
            <a:off x="5292725" y="3644900"/>
            <a:ext cx="3240088" cy="2663825"/>
            <a:chOff x="748" y="2642"/>
            <a:chExt cx="2041" cy="1678"/>
          </a:xfrm>
        </p:grpSpPr>
        <p:pic>
          <p:nvPicPr>
            <p:cNvPr id="19473" name="图片 26641" descr="cj3-00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3" y="2704"/>
              <a:ext cx="1996" cy="15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4" name="图片 26638" descr="x1pIuxx1VYmtQtN0XzG83IKmYdbYBDTsJqoZ556Fzs-HXsKj8gf5-WHUcZrHlidH8CiCyKTKM4Pwbv_ClzqtcIkqhjnZ7Eyh1fvxsfBmPfyKBs7Do1vf1mPoCan74pVNPLW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8" y="2642"/>
              <a:ext cx="2041" cy="16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4" name="矩形 26643"/>
          <p:cNvSpPr/>
          <p:nvPr/>
        </p:nvSpPr>
        <p:spPr>
          <a:xfrm>
            <a:off x="5797550" y="6183313"/>
            <a:ext cx="25193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夏日拾贝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5" name="组合 26650"/>
          <p:cNvGrpSpPr/>
          <p:nvPr/>
        </p:nvGrpSpPr>
        <p:grpSpPr>
          <a:xfrm>
            <a:off x="468313" y="3644900"/>
            <a:ext cx="3240087" cy="2663825"/>
            <a:chOff x="612" y="2432"/>
            <a:chExt cx="2041" cy="1678"/>
          </a:xfrm>
        </p:grpSpPr>
        <p:pic>
          <p:nvPicPr>
            <p:cNvPr id="19471" name="图片 26646" descr="U1043P1T1D14574489F21DT20071221145214"/>
            <p:cNvPicPr>
              <a:picLocks noChangeAspect="1"/>
            </p:cNvPicPr>
            <p:nvPr/>
          </p:nvPicPr>
          <p:blipFill>
            <a:blip r:embed="rId5"/>
            <a:srcRect t="37138" r="42273"/>
            <a:stretch>
              <a:fillRect/>
            </a:stretch>
          </p:blipFill>
          <p:spPr>
            <a:xfrm>
              <a:off x="703" y="2614"/>
              <a:ext cx="1905" cy="13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2" name="图片 26649" descr="x1pIuxx1VYmtQtN0XzG83IKmYdbYBDTsJqoZ556Fzs-HXsKj8gf5-WHUcZrHlidH8CiCyKTKM4Pwbv_ClzqtcIkqhjnZ7Eyh1fvxsfBmPfyKBs7Do1vf1mPoCan74pVNPLW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2" y="2432"/>
              <a:ext cx="2041" cy="16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5" name="矩形 26644"/>
          <p:cNvSpPr/>
          <p:nvPr/>
        </p:nvSpPr>
        <p:spPr>
          <a:xfrm>
            <a:off x="755650" y="6183313"/>
            <a:ext cx="26638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潮汛看鱼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466" name="矩形 26652"/>
          <p:cNvSpPr/>
          <p:nvPr/>
        </p:nvSpPr>
        <p:spPr>
          <a:xfrm>
            <a:off x="2832100" y="4940300"/>
            <a:ext cx="18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9467" name="图片 26654" descr="DSDS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56550" y="3141663"/>
            <a:ext cx="38100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8" name="图片 26655" descr="DSDS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87675" y="3068638"/>
            <a:ext cx="381000" cy="285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9" name="矩形 26656"/>
          <p:cNvSpPr/>
          <p:nvPr/>
        </p:nvSpPr>
        <p:spPr>
          <a:xfrm>
            <a:off x="8459788" y="3573463"/>
            <a:ext cx="684212" cy="2879725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70" name="图片 26653" descr="GFFFS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88350" y="6237288"/>
            <a:ext cx="571500" cy="428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6" grpId="0"/>
      <p:bldP spid="26641" grpId="0"/>
      <p:bldP spid="26644" grpId="0"/>
      <p:bldP spid="266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6" name="Text Box 4"/>
          <p:cNvSpPr txBox="1"/>
          <p:nvPr/>
        </p:nvSpPr>
        <p:spPr>
          <a:xfrm>
            <a:off x="323850" y="1722438"/>
            <a:ext cx="8337550" cy="692150"/>
          </a:xfrm>
          <a:prstGeom prst="rect">
            <a:avLst/>
          </a:prstGeom>
          <a:noFill/>
          <a:ln w="50800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FF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快速阅读课文</a:t>
            </a:r>
            <a:r>
              <a:rPr lang="en-US" altLang="zh-CN" sz="3600" b="1" dirty="0">
                <a:solidFill>
                  <a:srgbClr val="00FF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600" b="1" dirty="0">
                <a:solidFill>
                  <a:srgbClr val="00FF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3600" b="1" dirty="0">
                <a:solidFill>
                  <a:srgbClr val="00FF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16</a:t>
            </a:r>
            <a:r>
              <a:rPr lang="zh-CN" altLang="en-US" sz="3600" b="1" dirty="0">
                <a:solidFill>
                  <a:srgbClr val="00FF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自然段，思考填空：</a:t>
            </a:r>
            <a:endParaRPr lang="zh-CN" altLang="en-US" sz="3600" b="1" dirty="0">
              <a:solidFill>
                <a:srgbClr val="00FF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4038" name="Text Box 6"/>
          <p:cNvSpPr txBox="1"/>
          <p:nvPr/>
        </p:nvSpPr>
        <p:spPr>
          <a:xfrm>
            <a:off x="755650" y="4097338"/>
            <a:ext cx="2673350" cy="862012"/>
          </a:xfrm>
          <a:prstGeom prst="rect">
            <a:avLst/>
          </a:prstGeom>
          <a:solidFill>
            <a:srgbClr val="0000FF"/>
          </a:solidFill>
          <a:ln w="38100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00FF00"/>
                </a:solidFill>
                <a:latin typeface="Tahoma" panose="020B0604030504040204" pitchFamily="34" charset="0"/>
                <a:ea typeface="宋体" panose="02010600030101010101" pitchFamily="2" charset="-122"/>
                <a:hlinkClick r:id="rId1" action="ppaction://hlinkfile"/>
              </a:rPr>
              <a:t>雪地捕鸟</a:t>
            </a:r>
            <a:endParaRPr lang="zh-CN" altLang="en-US" sz="4800" b="1" dirty="0">
              <a:solidFill>
                <a:srgbClr val="00FF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4039" name="Text Box 7"/>
          <p:cNvSpPr txBox="1"/>
          <p:nvPr/>
        </p:nvSpPr>
        <p:spPr>
          <a:xfrm>
            <a:off x="827088" y="5538788"/>
            <a:ext cx="2673350" cy="862012"/>
          </a:xfrm>
          <a:prstGeom prst="rect">
            <a:avLst/>
          </a:prstGeom>
          <a:solidFill>
            <a:srgbClr val="0000FF"/>
          </a:solidFill>
          <a:ln w="38100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1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  <a:hlinkClick r:id="rId2" action="ppaction://hlinkfile"/>
              </a:rPr>
              <a:t>看瓜刺猹</a:t>
            </a:r>
            <a:endParaRPr lang="zh-CN" altLang="en-US" sz="4800" b="1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4040" name="Text Box 8"/>
          <p:cNvSpPr txBox="1"/>
          <p:nvPr/>
        </p:nvSpPr>
        <p:spPr>
          <a:xfrm>
            <a:off x="4932363" y="4097338"/>
            <a:ext cx="2673350" cy="862012"/>
          </a:xfrm>
          <a:prstGeom prst="rect">
            <a:avLst/>
          </a:prstGeom>
          <a:solidFill>
            <a:srgbClr val="0000FF"/>
          </a:solidFill>
          <a:ln w="38100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  <a:hlinkClick r:id="" action="ppaction://noaction"/>
              </a:rPr>
              <a:t>海边拾贝</a:t>
            </a:r>
            <a:endParaRPr lang="zh-CN" altLang="en-US" sz="4800" b="1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4041" name="Text Box 9"/>
          <p:cNvSpPr txBox="1"/>
          <p:nvPr/>
        </p:nvSpPr>
        <p:spPr>
          <a:xfrm>
            <a:off x="4932363" y="5538788"/>
            <a:ext cx="2673350" cy="862012"/>
          </a:xfrm>
          <a:prstGeom prst="rect">
            <a:avLst/>
          </a:prstGeom>
          <a:solidFill>
            <a:srgbClr val="0000FF"/>
          </a:solidFill>
          <a:ln w="38100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1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  <a:hlinkClick r:id="" action="ppaction://noaction"/>
              </a:rPr>
              <a:t>看跳鱼儿</a:t>
            </a:r>
            <a:endParaRPr lang="zh-CN" altLang="en-US" sz="4800" b="1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4042" name="Text Box 10"/>
          <p:cNvSpPr txBox="1"/>
          <p:nvPr/>
        </p:nvSpPr>
        <p:spPr>
          <a:xfrm>
            <a:off x="323850" y="2730500"/>
            <a:ext cx="6958013" cy="812800"/>
          </a:xfrm>
          <a:prstGeom prst="rect">
            <a:avLst/>
          </a:prstGeom>
          <a:noFill/>
          <a:ln w="50800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FF00"/>
                </a:solidFill>
                <a:latin typeface="Tahoma" panose="020B0604030504040204" pitchFamily="34" charset="0"/>
                <a:ea typeface="楷体_GB2312" pitchFamily="49" charset="-122"/>
              </a:rPr>
              <a:t>闰土向“我”讲了哪几件事？</a:t>
            </a:r>
            <a:endParaRPr lang="zh-CN" altLang="en-US" sz="4400" b="1" dirty="0">
              <a:solidFill>
                <a:srgbClr val="FFFF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44044" name="Text Box 12"/>
          <p:cNvSpPr txBox="1"/>
          <p:nvPr/>
        </p:nvSpPr>
        <p:spPr>
          <a:xfrm>
            <a:off x="323850" y="1577975"/>
            <a:ext cx="8459788" cy="1971675"/>
          </a:xfrm>
          <a:prstGeom prst="rect">
            <a:avLst/>
          </a:prstGeom>
          <a:solidFill>
            <a:srgbClr val="00FF00"/>
          </a:solidFill>
          <a:ln w="5080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在这四件事中，你最喜欢哪件事？请你像闰土那样，把你最感兴趣的一件事向其他同学介绍介绍。 </a:t>
            </a:r>
            <a:endParaRPr lang="zh-CN" altLang="en-US" sz="4000" b="1" dirty="0">
              <a:solidFill>
                <a:srgbClr val="FF00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pull dir="r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03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403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403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500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500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500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403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403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 build="allAtOnce"/>
      <p:bldP spid="44036" grpId="1" animBg="1" build="allAtOnce"/>
      <p:bldP spid="44038" grpId="0" animBg="1"/>
      <p:bldP spid="44039" grpId="0" animBg="1"/>
      <p:bldP spid="44040" grpId="0" animBg="1"/>
      <p:bldP spid="44041" grpId="0" animBg="1"/>
      <p:bldP spid="44042" grpId="0" animBg="1"/>
      <p:bldP spid="44042" grpId="1" animBg="1"/>
      <p:bldP spid="440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22" name="Picture 4" descr="http://s13.sinaimg.cn/bmiddle/4c7b3cbc444aee97ccee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71600"/>
            <a:ext cx="7848600" cy="541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Rectangle 4"/>
          <p:cNvSpPr/>
          <p:nvPr/>
        </p:nvSpPr>
        <p:spPr>
          <a:xfrm>
            <a:off x="133350" y="914400"/>
            <a:ext cx="4362450" cy="109855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  <a:hlinkClick r:id="rId2" action="ppaction://hlinkfile"/>
              </a:rPr>
              <a:t>雪地捕鸟</a:t>
            </a:r>
            <a:endParaRPr lang="zh-CN" altLang="en-US" sz="6600" b="1" dirty="0">
              <a:solidFill>
                <a:srgbClr val="FF0066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3022" name="Picture 14" descr="045"/>
          <p:cNvPicPr>
            <a:picLocks noChangeAspect="1"/>
          </p:cNvPicPr>
          <p:nvPr/>
        </p:nvPicPr>
        <p:blipFill>
          <a:blip r:embed="rId1"/>
          <a:srcRect r="21782" b="2626"/>
          <a:stretch>
            <a:fillRect/>
          </a:stretch>
        </p:blipFill>
        <p:spPr>
          <a:xfrm>
            <a:off x="990600" y="1219200"/>
            <a:ext cx="6858000" cy="545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Rectangle 16"/>
          <p:cNvSpPr/>
          <p:nvPr/>
        </p:nvSpPr>
        <p:spPr>
          <a:xfrm>
            <a:off x="990600" y="1111250"/>
            <a:ext cx="3048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  <a:hlinkClick r:id="" action="ppaction://noaction"/>
              </a:rPr>
              <a:t>海边拾贝</a:t>
            </a:r>
            <a:endParaRPr lang="zh-CN" altLang="en-US" sz="3600" b="1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Picture 2" descr="http://t11.baidu.com/it/u=3292085091,1549864259&amp;fm=15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219200"/>
            <a:ext cx="7010400" cy="5383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Rectangle 6"/>
          <p:cNvSpPr/>
          <p:nvPr/>
        </p:nvSpPr>
        <p:spPr>
          <a:xfrm>
            <a:off x="1066800" y="1295400"/>
            <a:ext cx="3352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  <a:hlinkClick r:id="rId2" action="ppaction://hlinkfile"/>
              </a:rPr>
              <a:t>看瓜刺猹</a:t>
            </a:r>
            <a:endParaRPr lang="zh-CN" altLang="en-US" sz="4000" b="1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65537" descr="inink,200708071330464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矩形 65538"/>
          <p:cNvSpPr/>
          <p:nvPr/>
        </p:nvSpPr>
        <p:spPr>
          <a:xfrm>
            <a:off x="3924300" y="549275"/>
            <a:ext cx="13716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小跳鱼</a:t>
            </a:r>
            <a:endParaRPr lang="zh-CN" altLang="en-US" sz="360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53490" y="1525905"/>
            <a:ext cx="711517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chemeClr val="bg1">
                    <a:lumMod val="50000"/>
                  </a:schemeClr>
                </a:solidFill>
              </a:rPr>
              <a:t>沙地捕鸟：有趣，表现闰土聪明能干。</a:t>
            </a:r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200">
                <a:solidFill>
                  <a:schemeClr val="bg1">
                    <a:lumMod val="50000"/>
                  </a:schemeClr>
                </a:solidFill>
              </a:rPr>
              <a:t>海边拾贝：好玩，表现闰土见多识广。</a:t>
            </a:r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200">
                <a:solidFill>
                  <a:schemeClr val="bg1">
                    <a:lumMod val="50000"/>
                  </a:schemeClr>
                </a:solidFill>
              </a:rPr>
              <a:t>看瓜刺猹：惊险，表现闰土机智勇敢。</a:t>
            </a:r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3200">
                <a:solidFill>
                  <a:schemeClr val="bg1">
                    <a:lumMod val="50000"/>
                  </a:schemeClr>
                </a:solidFill>
              </a:rPr>
              <a:t>看跳鱼儿：奇妙，表现闰土知识丰富。</a:t>
            </a:r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5891" name="Rectangle 3"/>
          <p:cNvSpPr>
            <a:spLocks noGrp="1" noChangeArrowheads="1"/>
          </p:cNvSpPr>
          <p:nvPr>
            <p:ph idx="1"/>
          </p:nvPr>
        </p:nvSpPr>
        <p:spPr>
          <a:xfrm>
            <a:off x="4800600" y="2286000"/>
            <a:ext cx="3505200" cy="42672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健康可爱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热情友好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见识丰富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机智勇敢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聪明能干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……</a:t>
            </a:r>
            <a:endParaRPr kumimoji="0" lang="en-US" altLang="zh-CN" sz="4000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2590800" y="762000"/>
            <a:ext cx="4114800" cy="838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黑体" panose="02010609060101010101" pitchFamily="2" charset="-122"/>
                <a:cs typeface="+mn-cs"/>
              </a:rPr>
              <a:t>闰土的形象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 panose="020B0604030504040204" pitchFamily="34" charset="0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165894" name="Picture 6" descr="pic_2707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743200"/>
            <a:ext cx="3124200" cy="312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6589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65891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65891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charRg st="15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65891">
                                            <p:txEl>
                                              <p:charRg st="15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charRg st="2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65891">
                                            <p:txEl>
                                              <p:charRg st="2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charRg st="25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65891">
                                            <p:txEl>
                                              <p:charRg st="25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 build="p"/>
      <p:bldP spid="16589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143000"/>
            <a:ext cx="7696200" cy="2286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闰土是个活泼可爱的少年，作者是从哪些方面去写闰土的？请同学们画出有关句子，读一读。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5843" name="WordArt 4"/>
          <p:cNvSpPr>
            <a:spLocks noTextEdit="1"/>
          </p:cNvSpPr>
          <p:nvPr/>
        </p:nvSpPr>
        <p:spPr>
          <a:xfrm>
            <a:off x="2971800" y="4191000"/>
            <a:ext cx="5181600" cy="152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2903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三读课文</a:t>
            </a:r>
            <a:endParaRPr lang="zh-CN" altLang="en-US" sz="3600" b="1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41338"/>
            <a:ext cx="7696200" cy="1143000"/>
          </a:xfrm>
        </p:spPr>
        <p:txBody>
          <a:bodyPr vert="horz" wrap="square" lIns="91440" tIns="45720" rIns="91440" bIns="45720" numCol="1" anchor="ctr" anchorCtr="0" compatLnSpc="1"/>
          <a:p>
            <a:pPr eaLnBrk="1" hangingPunct="1"/>
            <a:r>
              <a:rPr lang="zh-CN" altLang="en-US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中宋" pitchFamily="2" charset="-122"/>
              </a:rPr>
              <a:t>外貌描写</a:t>
            </a:r>
            <a:endParaRPr lang="zh-CN" altLang="en-US" b="1" dirty="0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ea typeface="华文中宋" pitchFamily="2" charset="-122"/>
            </a:endParaRPr>
          </a:p>
        </p:txBody>
      </p:sp>
      <p:sp>
        <p:nvSpPr>
          <p:cNvPr id="17305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455738"/>
            <a:ext cx="8153400" cy="4495800"/>
          </a:xfr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r>
              <a:rPr lang="zh-CN" altLang="en-US" sz="4400" b="1" dirty="0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        其间有一个十一二岁的少年，项带银圈</a:t>
            </a:r>
            <a:endParaRPr lang="en-US" altLang="zh-CN" sz="4400" b="1" dirty="0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ea typeface="华文仿宋" pitchFamily="2" charset="-122"/>
            </a:endParaRPr>
          </a:p>
          <a:p>
            <a:pPr eaLnBrk="1" hangingPunct="1">
              <a:buNone/>
            </a:pPr>
            <a:r>
              <a:rPr lang="zh-CN" altLang="en-US" sz="4400" b="1" dirty="0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        他正在厨房里，紫色的圆脸，头戴一顶小毡帽，颈上套一个明晃晃的银项圈</a:t>
            </a:r>
            <a:r>
              <a:rPr lang="en-US" altLang="zh-CN" sz="4400" b="1" dirty="0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……</a:t>
            </a:r>
            <a:endParaRPr lang="en-US" altLang="zh-CN" sz="4400" b="1" dirty="0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ea typeface="华文仿宋" pitchFamily="2" charset="-122"/>
            </a:endParaRPr>
          </a:p>
        </p:txBody>
      </p:sp>
      <p:pic>
        <p:nvPicPr>
          <p:cNvPr id="36868" name="Picture 5" descr="HaoSc25_1066_2005251153475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4200" y="5113338"/>
            <a:ext cx="1524000" cy="120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3581400" y="5875338"/>
            <a:ext cx="301942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FF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健康可爱</a:t>
            </a:r>
            <a:endParaRPr lang="zh-CN" altLang="en-US" sz="4800" b="1" dirty="0">
              <a:solidFill>
                <a:srgbClr val="FFFF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305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305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305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305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7305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charRg st="2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3059">
                                            <p:txEl>
                                              <p:charRg st="2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3059">
                                            <p:txEl>
                                              <p:charRg st="2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3059">
                                            <p:txEl>
                                              <p:charRg st="2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3059">
                                            <p:txEl>
                                              <p:charRg st="2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73059">
                                            <p:txEl>
                                              <p:charRg st="26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8" grpId="0"/>
      <p:bldP spid="17305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4450" name="Rectangle 2"/>
          <p:cNvSpPr/>
          <p:nvPr/>
        </p:nvSpPr>
        <p:spPr>
          <a:xfrm>
            <a:off x="0" y="1295400"/>
            <a:ext cx="9144000" cy="5486400"/>
          </a:xfrm>
          <a:prstGeom prst="rect">
            <a:avLst/>
          </a:prstGeom>
          <a:noFill/>
          <a:ln w="9525">
            <a:noFill/>
          </a:ln>
        </p:spPr>
        <p:txBody>
          <a:bodyPr tIns="0" bIns="0" anchor="ctr"/>
          <a:p>
            <a:pPr indent="317500"/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短篇小说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故乡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的素材，是鲁迅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1919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年从北京回故乡的见闻，但它深刻地概括了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1921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年前三十年内，特别是辛亥革命后十年间中国农村经济凋敝、农民生活日益贫困的历史，反映了那个时代的社会风貌。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1919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8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，鲁迅从北京回到故乡绍兴，与同族十多户人家共同卖掉新台门故宅，带着母亲、三弟及家属来到北京。这次回到乡间，幼年的伙伴、农民章闰水特地从海边农村进城来探望鲁迅。章闰水年纪刚过三十，已是满脸皱纹，形容憔悴，讲述了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农村做人总是难，一点东西拿出去总是要捐三四回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的悲惨处境，引起了鲁迅深切的同情。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矩形 3"/>
          <p:cNvSpPr/>
          <p:nvPr/>
        </p:nvSpPr>
        <p:spPr>
          <a:xfrm>
            <a:off x="228600" y="677863"/>
            <a:ext cx="3810000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写作背景</a:t>
            </a:r>
            <a:endParaRPr lang="zh-CN" altLang="en-US" sz="5400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990600"/>
            <a:ext cx="3810000" cy="1066800"/>
          </a:xfrm>
        </p:spPr>
        <p:txBody>
          <a:bodyPr vert="horz" wrap="square" lIns="91440" tIns="45720" rIns="91440" bIns="45720" numCol="1" anchor="ctr" anchorCtr="0" compatLnSpc="1"/>
          <a:p>
            <a:pPr eaLnBrk="1" hangingPunct="1"/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中宋" pitchFamily="2" charset="-122"/>
              </a:rPr>
              <a:t>动作描写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ea typeface="华文中宋" pitchFamily="2" charset="-122"/>
            </a:endParaRPr>
          </a:p>
        </p:txBody>
      </p:sp>
      <p:sp>
        <p:nvSpPr>
          <p:cNvPr id="1740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05000"/>
            <a:ext cx="8458200" cy="3886200"/>
          </a:xfr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r>
              <a:rPr lang="zh-CN" altLang="en-US" sz="36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      </a:t>
            </a:r>
            <a:r>
              <a:rPr lang="en-US" altLang="zh-CN" sz="36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1</a:t>
            </a:r>
            <a:r>
              <a:rPr lang="zh-CN" altLang="en-US" sz="36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、手捏一柄钢叉，向一匹猹尽力地刺去。</a:t>
            </a:r>
            <a:endParaRPr lang="zh-CN" altLang="en-US" sz="3600" b="1" dirty="0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ea typeface="华文仿宋" pitchFamily="2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      </a:t>
            </a:r>
            <a:r>
              <a:rPr lang="en-US" altLang="zh-CN" sz="36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2</a:t>
            </a:r>
            <a:r>
              <a:rPr lang="zh-CN" altLang="en-US" sz="36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、他见人很怕羞，只是不怕我，没有旁人的时候，便和我说话，于是不到半日，我们便熟识了。</a:t>
            </a:r>
            <a:endParaRPr lang="zh-CN" altLang="en-US" sz="3600" b="1" dirty="0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ea typeface="华文仿宋" pitchFamily="2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       </a:t>
            </a:r>
            <a:r>
              <a:rPr lang="en-US" altLang="zh-CN" sz="36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3</a:t>
            </a:r>
            <a:r>
              <a:rPr lang="zh-CN" altLang="en-US" sz="36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、他也躲到厨房里，哭着不肯出门</a:t>
            </a:r>
            <a:r>
              <a:rPr lang="en-US" altLang="zh-CN" sz="36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……</a:t>
            </a:r>
            <a:endParaRPr lang="en-US" altLang="zh-CN" sz="3600" b="1" dirty="0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ea typeface="华文仿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08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08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7408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charRg st="2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4083">
                                            <p:txEl>
                                              <p:charRg st="26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083">
                                            <p:txEl>
                                              <p:charRg st="2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74083">
                                            <p:txEl>
                                              <p:charRg st="2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charRg st="2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charRg st="76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4083">
                                            <p:txEl>
                                              <p:charRg st="76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083">
                                            <p:txEl>
                                              <p:charRg st="76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74083">
                                            <p:txEl>
                                              <p:charRg st="76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charRg st="76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2" grpId="0"/>
      <p:bldP spid="17408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447800"/>
            <a:ext cx="6172200" cy="10668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语言描写</a:t>
            </a:r>
            <a:endParaRPr kumimoji="0" lang="zh-CN" altLang="en-US" sz="7200" b="1" i="1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7510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3074988"/>
            <a:ext cx="8534400" cy="34020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、只记得闰土很高兴，说是上城之后，见了许多没有见过的东西。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2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、他说：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这不能。须大雪下了才好，我们沙地上，下了雪，我扫出一块空地来，用短棒支起一个大竹匾，撒下秕谷，看鸟雀来吃时，我远远地将缚在棒上的绳子只一拉，那鸟雀就罩在竹匾下了。什么都有：稻鸡，角鸡，鹁鸪，蓝背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……” 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8916" name="Picture 5" descr="zasejinsique_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0" y="1931988"/>
            <a:ext cx="1076325" cy="83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5107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5107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charRg st="39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5107">
                                            <p:txEl>
                                              <p:charRg st="39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5107">
                                            <p:txEl>
                                              <p:charRg st="39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6" grpId="0"/>
      <p:bldP spid="17510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715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600200"/>
            <a:ext cx="8382000" cy="45720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、闰土又对我说：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现在太冷，你夏天到我们这里来。我们日里到海边捡贝壳去，红的绿的都有，鬼见怕也有，观音手也有。晚上我和爹管西瓜去，你也去。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         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、“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不是。走路的人口渴了摘一个瓜吃，我们这里是不算偷的。要管的是獾猪，刺猬，猹。月亮地下，你听，啦啦地响了，猹在咬瓜了。你便捏了胡叉，轻轻地走去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……”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9939" name="Picture 5" descr="pic_2276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2800" y="5638800"/>
            <a:ext cx="1295400" cy="83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715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715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715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charRg st="81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7155">
                                            <p:txEl>
                                              <p:charRg st="81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7155">
                                            <p:txEl>
                                              <p:charRg st="81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7155">
                                            <p:txEl>
                                              <p:charRg st="81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8179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239838"/>
            <a:ext cx="8534400" cy="325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    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        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、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有胡叉呢。走到了，看见猹了，你便刺。这畜生很伶俐，倒向你奔来，反从胯下窜了。它的皮毛是油一般的滑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……”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         6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、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我们沙地里，潮汛要来的时候，就有许多跳鱼儿只是跳，都有青蛙似的两个脚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……”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3962400" y="4419600"/>
            <a:ext cx="4724400" cy="2209800"/>
            <a:chOff x="2928" y="3168"/>
            <a:chExt cx="2448" cy="694"/>
          </a:xfrm>
        </p:grpSpPr>
        <p:pic>
          <p:nvPicPr>
            <p:cNvPr id="40964" name="Picture 7" descr="b20051118165343_1341_BGN81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28" y="3168"/>
              <a:ext cx="1200" cy="69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0965" name="Picture 8" descr="2006916910269159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24" y="3168"/>
              <a:ext cx="1152" cy="69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8179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8179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8179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charRg st="68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8179">
                                            <p:txEl>
                                              <p:charRg st="68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8179">
                                            <p:txEl>
                                              <p:charRg st="68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78179">
                                            <p:txEl>
                                              <p:charRg st="68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charRg st="68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9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011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447800"/>
            <a:ext cx="8382000" cy="32004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     品析句子</a:t>
            </a:r>
            <a:endParaRPr kumimoji="0" lang="zh-CN" altLang="en-US" sz="72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2947" name="Rectangle 3"/>
          <p:cNvSpPr/>
          <p:nvPr/>
        </p:nvSpPr>
        <p:spPr>
          <a:xfrm>
            <a:off x="0" y="1295400"/>
            <a:ext cx="9144000" cy="2057400"/>
          </a:xfrm>
          <a:prstGeom prst="rect">
            <a:avLst/>
          </a:prstGeom>
          <a:noFill/>
          <a:ln w="9525">
            <a:noFill/>
          </a:ln>
        </p:spPr>
        <p:txBody>
          <a:bodyPr tIns="0" bIns="0" anchor="ctr"/>
          <a:p>
            <a:r>
              <a:rPr lang="en-US" altLang="zh-CN" sz="28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①</a:t>
            </a:r>
            <a:r>
              <a:rPr lang="zh-CN" altLang="en-US" sz="32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我那时并不知道这所谓猹的是怎么一件东西──便是现在也没有知道──只是无端地觉得状如小狗而很凶猛。</a:t>
            </a:r>
            <a:endParaRPr lang="zh-CN" altLang="en-US" sz="32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48" name="Rectangle 4"/>
          <p:cNvSpPr/>
          <p:nvPr/>
        </p:nvSpPr>
        <p:spPr>
          <a:xfrm>
            <a:off x="152400" y="3124200"/>
            <a:ext cx="8991600" cy="3810000"/>
          </a:xfrm>
          <a:prstGeom prst="rect">
            <a:avLst/>
          </a:prstGeom>
          <a:noFill/>
          <a:ln w="9525">
            <a:noFill/>
          </a:ln>
        </p:spPr>
        <p:txBody>
          <a:bodyPr tIns="0" bIns="0" anchor="ctr"/>
          <a:p>
            <a:r>
              <a:rPr lang="zh-CN" altLang="en-US" sz="3600" dirty="0">
                <a:solidFill>
                  <a:srgbClr val="00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这句话中的两个破折号是起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补充说明</a:t>
            </a:r>
            <a:r>
              <a:rPr lang="zh-CN" altLang="en-US" sz="36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的作用。</a:t>
            </a:r>
            <a:r>
              <a:rPr lang="zh-CN" altLang="en-US" sz="36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6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无端</a:t>
            </a:r>
            <a:r>
              <a:rPr lang="zh-CN" altLang="en-US" sz="36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6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一词是</a:t>
            </a:r>
            <a:r>
              <a:rPr lang="zh-CN" altLang="en-US" sz="36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6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没有理由，没有根据</a:t>
            </a:r>
            <a:r>
              <a:rPr lang="zh-CN" altLang="en-US" sz="36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6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的意思。整句的意思是说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不仅那时，就是现在也都不知道猹是一种什么动物，只是主观上认为它的样子像狗而且很凶猛。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endParaRPr lang="en-US" altLang="zh-CN" sz="4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49" name="Rectangle 5"/>
          <p:cNvSpPr/>
          <p:nvPr/>
        </p:nvSpPr>
        <p:spPr>
          <a:xfrm>
            <a:off x="304800" y="5410200"/>
            <a:ext cx="4343400" cy="517525"/>
          </a:xfrm>
          <a:prstGeom prst="rect">
            <a:avLst/>
          </a:prstGeom>
          <a:noFill/>
          <a:ln w="9525">
            <a:noFill/>
          </a:ln>
        </p:spPr>
        <p:txBody>
          <a:bodyPr tIns="0" bIns="0" anchor="ctr"/>
          <a:p>
            <a:pPr eaLnBrk="0" hangingPunct="0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  <p:bldP spid="82948" grpId="0"/>
      <p:bldP spid="8294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4" name="Rectangle 2"/>
          <p:cNvSpPr/>
          <p:nvPr/>
        </p:nvSpPr>
        <p:spPr>
          <a:xfrm>
            <a:off x="609600" y="1905000"/>
            <a:ext cx="5748338" cy="974725"/>
          </a:xfrm>
          <a:prstGeom prst="rect">
            <a:avLst/>
          </a:prstGeom>
          <a:noFill/>
          <a:ln w="9525">
            <a:noFill/>
          </a:ln>
        </p:spPr>
        <p:txBody>
          <a:bodyPr tIns="0" bIns="0" anchor="ctr"/>
          <a:p>
            <a:pPr eaLnBrk="0" hangingPunct="0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3971" name="Rectangle 3"/>
          <p:cNvSpPr/>
          <p:nvPr/>
        </p:nvSpPr>
        <p:spPr>
          <a:xfrm>
            <a:off x="0" y="2678113"/>
            <a:ext cx="9144000" cy="4332287"/>
          </a:xfrm>
          <a:prstGeom prst="rect">
            <a:avLst/>
          </a:prstGeom>
          <a:noFill/>
          <a:ln w="9525">
            <a:noFill/>
          </a:ln>
        </p:spPr>
        <p:txBody>
          <a:bodyPr tIns="0" bIns="0" anchor="ctr"/>
          <a:p>
            <a:r>
              <a:rPr lang="zh-CN" altLang="en-US" sz="3200" dirty="0">
                <a:solidFill>
                  <a:srgbClr val="00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solidFill>
                  <a:srgbClr val="00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</a:t>
            </a:r>
            <a:r>
              <a:rPr lang="zh-CN" altLang="en-US" sz="3200" dirty="0">
                <a:solidFill>
                  <a:srgbClr val="00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rgbClr val="00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向来</a:t>
            </a:r>
            <a:r>
              <a:rPr lang="zh-CN" altLang="en-US" sz="3200" dirty="0">
                <a:solidFill>
                  <a:srgbClr val="00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dirty="0">
                <a:solidFill>
                  <a:srgbClr val="00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新鲜事</a:t>
            </a:r>
            <a:r>
              <a:rPr lang="zh-CN" altLang="en-US" sz="3200" dirty="0">
                <a:solidFill>
                  <a:srgbClr val="00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rgbClr val="00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闰土对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讲的那许多关于农村、海边的事</a:t>
            </a:r>
            <a:r>
              <a:rPr lang="zh-CN" altLang="en-US" sz="3200" dirty="0">
                <a:solidFill>
                  <a:srgbClr val="00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这些事</a:t>
            </a:r>
            <a:r>
              <a:rPr lang="zh-CN" altLang="en-US" sz="32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从来都不知道，所以感到新鲜。</a:t>
            </a:r>
            <a:r>
              <a:rPr lang="zh-CN" altLang="en-US" sz="32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如许</a:t>
            </a:r>
            <a:r>
              <a:rPr lang="zh-CN" altLang="en-US" sz="32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3200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如此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像这样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句子从两个方面述说这些新鲜事：一是海边有如此多的五色的贝壳，二是讲关于西瓜被猹等动物咬食破坏的危险。</a:t>
            </a:r>
            <a:r>
              <a:rPr lang="zh-CN" altLang="en-US" sz="32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向来不知道这许多新鲜事，因为</a:t>
            </a:r>
            <a:r>
              <a:rPr lang="zh-CN" altLang="en-US" sz="32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过着衣来伸手、饭来张口的生活，从未接触过这些事。这句话表达了</a:t>
            </a:r>
            <a:r>
              <a:rPr lang="zh-CN" altLang="en-US" sz="32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chemeClr val="bg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对少年闰土的羡慕和钦佩。</a:t>
            </a:r>
            <a:endParaRPr lang="zh-CN" altLang="en-US" sz="3200" dirty="0">
              <a:solidFill>
                <a:schemeClr val="bg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3972" name="Rectangle 4"/>
          <p:cNvSpPr/>
          <p:nvPr/>
        </p:nvSpPr>
        <p:spPr>
          <a:xfrm>
            <a:off x="0" y="762000"/>
            <a:ext cx="9144000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②</a:t>
            </a:r>
            <a:r>
              <a:rPr lang="zh-CN" altLang="en-US" sz="3200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我素不知道天下有这许多新鲜事：</a:t>
            </a:r>
            <a:endParaRPr lang="en-US" altLang="zh-CN" sz="3200" dirty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海边有如许五色的贝壳；西瓜有这样危险的经历，我先前单知道它在水果店里出卖罢了。</a:t>
            </a:r>
            <a:endParaRPr lang="en-US" altLang="zh-CN" sz="3200" dirty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charRg st="2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2">
                                            <p:txEl>
                                              <p:charRg st="2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972">
                                            <p:txEl>
                                              <p:charRg st="2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charRg st="0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971">
                                            <p:txEl>
                                              <p:charRg st="0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3971">
                                            <p:txEl>
                                              <p:charRg st="0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build="allAtOnce"/>
      <p:bldP spid="83972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5943600" cy="19812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③ 他们都和我一样，只看见院子里高墙上的四角的天空。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896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2286000"/>
            <a:ext cx="8610600" cy="3581400"/>
          </a:xfr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    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      </a:t>
            </a:r>
            <a:r>
              <a:rPr lang="en-US" altLang="zh-CN" sz="36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我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和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往常的朋友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是些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少爷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，整天生活在大院里，不能广泛地接触大自然，像井底之蛙，眼界狭窄。这句话表达了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我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对自己所处环境的不满，流露了对农村丰富</a:t>
            </a:r>
            <a:endParaRPr lang="en-US" altLang="zh-CN" sz="36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ea typeface="华文仿宋" pitchFamily="2" charset="-122"/>
            </a:endParaRPr>
          </a:p>
          <a:p>
            <a:pPr eaLnBrk="1" hangingPunct="1">
              <a:buNone/>
            </a:pP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仿宋" pitchFamily="2" charset="-122"/>
              </a:rPr>
              <a:t>多彩生活的向往。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ea typeface="华文仿宋" pitchFamily="2" charset="-122"/>
            </a:endParaRPr>
          </a:p>
        </p:txBody>
      </p:sp>
      <p:pic>
        <p:nvPicPr>
          <p:cNvPr id="168964" name="Picture 4" descr="1829_200511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4495800"/>
            <a:ext cx="2743200" cy="236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charRg st="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8963">
                                            <p:txEl>
                                              <p:charRg st="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8963">
                                            <p:txEl>
                                              <p:charRg st="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8963">
                                            <p:txEl>
                                              <p:charRg st="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8963">
                                            <p:txEl>
                                              <p:charRg st="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68963">
                                            <p:txEl>
                                              <p:charRg st="0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charRg st="89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8963">
                                            <p:txEl>
                                              <p:charRg st="89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8963">
                                            <p:txEl>
                                              <p:charRg st="89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8963">
                                            <p:txEl>
                                              <p:charRg st="89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8963">
                                            <p:txEl>
                                              <p:charRg st="89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68963">
                                            <p:txEl>
                                              <p:charRg st="89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2" grpId="0"/>
      <p:bldP spid="16896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81" name="Text Box 1029"/>
          <p:cNvSpPr txBox="1"/>
          <p:nvPr/>
        </p:nvSpPr>
        <p:spPr>
          <a:xfrm>
            <a:off x="0" y="4144963"/>
            <a:ext cx="2133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方正舒体" pitchFamily="2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方正舒体" pitchFamily="2" charset="-122"/>
              </a:rPr>
              <a:t>我”盼望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4582" name="Text Box 1030"/>
          <p:cNvSpPr txBox="1"/>
          <p:nvPr/>
        </p:nvSpPr>
        <p:spPr>
          <a:xfrm>
            <a:off x="1981200" y="1981200"/>
            <a:ext cx="2590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紫色的圆脸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83" name="Text Box 1031"/>
          <p:cNvSpPr txBox="1"/>
          <p:nvPr/>
        </p:nvSpPr>
        <p:spPr>
          <a:xfrm>
            <a:off x="1981200" y="2514600"/>
            <a:ext cx="2590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头戴小毡帽</a:t>
            </a:r>
            <a:endParaRPr lang="zh-CN" altLang="en-US" sz="2800" b="1" dirty="0">
              <a:solidFill>
                <a:schemeClr val="bg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84" name="Text Box 1032"/>
          <p:cNvSpPr txBox="1"/>
          <p:nvPr/>
        </p:nvSpPr>
        <p:spPr>
          <a:xfrm>
            <a:off x="1981200" y="3048000"/>
            <a:ext cx="2590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颈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套银项圈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85" name="AutoShape 1033"/>
          <p:cNvSpPr/>
          <p:nvPr/>
        </p:nvSpPr>
        <p:spPr bwMode="auto">
          <a:xfrm>
            <a:off x="3962400" y="2133600"/>
            <a:ext cx="152400" cy="1295400"/>
          </a:xfrm>
          <a:prstGeom prst="rightBrace">
            <a:avLst>
              <a:gd name="adj1" fmla="val 70833"/>
              <a:gd name="adj2" fmla="val 50000"/>
            </a:avLst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6" name="Text Box 1034"/>
          <p:cNvSpPr txBox="1"/>
          <p:nvPr/>
        </p:nvSpPr>
        <p:spPr>
          <a:xfrm>
            <a:off x="4191000" y="21336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幼圆" pitchFamily="49" charset="-122"/>
              </a:rPr>
              <a:t>健康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24587" name="Text Box 1035"/>
          <p:cNvSpPr txBox="1"/>
          <p:nvPr/>
        </p:nvSpPr>
        <p:spPr>
          <a:xfrm>
            <a:off x="4191000" y="28194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幼圆" pitchFamily="49" charset="-122"/>
              </a:rPr>
              <a:t>可爱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24589" name="Text Box 1037"/>
          <p:cNvSpPr txBox="1"/>
          <p:nvPr/>
        </p:nvSpPr>
        <p:spPr>
          <a:xfrm>
            <a:off x="2438400" y="41148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6600"/>
                </a:solidFill>
                <a:latin typeface="Times New Roman" panose="02020603050405020304" pitchFamily="18" charset="0"/>
                <a:ea typeface="方正舒体" pitchFamily="2" charset="-122"/>
              </a:rPr>
              <a:t>喜欢</a:t>
            </a:r>
            <a:endParaRPr lang="zh-CN" altLang="en-US" sz="3200" b="1" dirty="0">
              <a:solidFill>
                <a:srgbClr val="CC66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4590" name="Text Box 1038"/>
          <p:cNvSpPr txBox="1"/>
          <p:nvPr/>
        </p:nvSpPr>
        <p:spPr>
          <a:xfrm>
            <a:off x="5410200" y="1828800"/>
            <a:ext cx="1752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hlinkClick r:id="rId1" action="ppaction://hlinksldjump"/>
              </a:rPr>
              <a:t>雪天捕鸟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91" name="Text Box 1039"/>
          <p:cNvSpPr txBox="1"/>
          <p:nvPr/>
        </p:nvSpPr>
        <p:spPr>
          <a:xfrm>
            <a:off x="5410200" y="2286000"/>
            <a:ext cx="1676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C000"/>
                </a:solidFill>
                <a:latin typeface="Times New Roman" panose="02020603050405020304" pitchFamily="18" charset="0"/>
                <a:ea typeface="楷体_GB2312" pitchFamily="49" charset="-122"/>
              </a:rPr>
              <a:t>夏日拾贝</a:t>
            </a:r>
            <a:endParaRPr lang="zh-CN" altLang="en-US" sz="2800" b="1" dirty="0">
              <a:solidFill>
                <a:srgbClr val="FFC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92" name="Text Box 1040"/>
          <p:cNvSpPr txBox="1"/>
          <p:nvPr/>
        </p:nvSpPr>
        <p:spPr>
          <a:xfrm>
            <a:off x="5410200" y="2743200"/>
            <a:ext cx="1676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hlinkClick r:id="" action="ppaction://noaction"/>
              </a:rPr>
              <a:t>月夜刺猹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" action="ppaction://noaction"/>
              </a:rPr>
              <a:t> </a:t>
            </a:r>
            <a:endParaRPr lang="zh-CN" altLang="en-US" sz="24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93" name="Text Box 1041"/>
          <p:cNvSpPr txBox="1"/>
          <p:nvPr/>
        </p:nvSpPr>
        <p:spPr>
          <a:xfrm>
            <a:off x="5410200" y="3200400"/>
            <a:ext cx="1676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hlinkClick r:id="" action="ppaction://noaction"/>
              </a:rPr>
              <a:t>潮汛看鱼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" action="ppaction://noaction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94" name="AutoShape 1042"/>
          <p:cNvSpPr/>
          <p:nvPr/>
        </p:nvSpPr>
        <p:spPr>
          <a:xfrm>
            <a:off x="7162800" y="1981200"/>
            <a:ext cx="152400" cy="1600200"/>
          </a:xfrm>
          <a:prstGeom prst="rightBrace">
            <a:avLst>
              <a:gd name="adj1" fmla="val 87500"/>
              <a:gd name="adj2" fmla="val 50000"/>
            </a:avLst>
          </a:prstGeom>
          <a:noFill/>
          <a:ln w="2857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endParaRPr lang="zh-CN" altLang="en-US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4595" name="Text Box 1043"/>
          <p:cNvSpPr txBox="1"/>
          <p:nvPr/>
        </p:nvSpPr>
        <p:spPr>
          <a:xfrm>
            <a:off x="7467600" y="18288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幼圆" pitchFamily="49" charset="-122"/>
              </a:rPr>
              <a:t>聪明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24597" name="Text Box 1045"/>
          <p:cNvSpPr txBox="1"/>
          <p:nvPr/>
        </p:nvSpPr>
        <p:spPr>
          <a:xfrm>
            <a:off x="7467600" y="3001963"/>
            <a:ext cx="1676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幼圆" pitchFamily="49" charset="-122"/>
              </a:rPr>
              <a:t>见识广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24598" name="Text Box 1046"/>
          <p:cNvSpPr txBox="1"/>
          <p:nvPr/>
        </p:nvSpPr>
        <p:spPr>
          <a:xfrm>
            <a:off x="7467600" y="2392363"/>
            <a:ext cx="1143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幼圆" pitchFamily="49" charset="-122"/>
              </a:rPr>
              <a:t>勇敢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24599" name="Text Box 1047"/>
          <p:cNvSpPr txBox="1"/>
          <p:nvPr/>
        </p:nvSpPr>
        <p:spPr>
          <a:xfrm>
            <a:off x="3733800" y="4114800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方正舒体" pitchFamily="2" charset="-122"/>
                <a:ea typeface="方正舒体" pitchFamily="2" charset="-122"/>
                <a:hlinkClick r:id="" action="ppaction://noaction"/>
              </a:rPr>
              <a:t>羡慕 佩服</a:t>
            </a:r>
            <a:endParaRPr lang="zh-CN" altLang="en-US" sz="3200" b="1" dirty="0">
              <a:solidFill>
                <a:srgbClr val="000000"/>
              </a:solidFill>
              <a:latin typeface="方正舒体" pitchFamily="2" charset="-122"/>
              <a:ea typeface="方正舒体" pitchFamily="2" charset="-122"/>
              <a:hlinkClick r:id="" action="ppaction://noaction"/>
            </a:endParaRPr>
          </a:p>
        </p:txBody>
      </p:sp>
      <p:sp>
        <p:nvSpPr>
          <p:cNvPr id="24600" name="Text Box 1048"/>
          <p:cNvSpPr txBox="1"/>
          <p:nvPr/>
        </p:nvSpPr>
        <p:spPr>
          <a:xfrm>
            <a:off x="5867400" y="41148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6600"/>
                </a:solidFill>
                <a:latin typeface="Times New Roman" panose="02020603050405020304" pitchFamily="18" charset="0"/>
                <a:ea typeface="方正舒体" pitchFamily="2" charset="-122"/>
              </a:rPr>
              <a:t>向往</a:t>
            </a:r>
            <a:endParaRPr lang="zh-CN" altLang="en-US" sz="3200" b="1" dirty="0">
              <a:solidFill>
                <a:srgbClr val="CC66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4601" name="Text Box 1049"/>
          <p:cNvSpPr txBox="1"/>
          <p:nvPr/>
        </p:nvSpPr>
        <p:spPr>
          <a:xfrm>
            <a:off x="6858000" y="41148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方正舒体" pitchFamily="2" charset="-122"/>
                <a:hlinkClick r:id="" action="ppaction://noaction"/>
              </a:rPr>
              <a:t>难舍难分</a:t>
            </a:r>
            <a:endParaRPr lang="zh-CN" altLang="en-US" sz="3200" b="1" dirty="0"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46101" name="Text Box 1066"/>
          <p:cNvSpPr txBox="1"/>
          <p:nvPr/>
        </p:nvSpPr>
        <p:spPr>
          <a:xfrm>
            <a:off x="250825" y="2492375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少年</a:t>
            </a:r>
            <a:r>
              <a:rPr lang="zh-CN" altLang="en-US" sz="28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hlinkClick r:id="rId2" action="ppaction://hlinksldjump"/>
              </a:rPr>
              <a:t>闰土</a:t>
            </a:r>
            <a:endParaRPr lang="zh-CN" altLang="en-US" sz="28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hlinkClick r:id="rId2" action="ppaction://hlinksldjump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7200" y="5257800"/>
            <a:ext cx="7010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（我的思想感情的变化）</a:t>
            </a:r>
            <a:endParaRPr lang="zh-CN" altLang="en-US" sz="4000" dirty="0">
              <a:solidFill>
                <a:srgbClr val="FF0066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3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  <p:bldP spid="24583" grpId="0"/>
      <p:bldP spid="24584" grpId="0"/>
      <p:bldP spid="24585" grpId="0" animBg="1"/>
      <p:bldP spid="24586" grpId="0"/>
      <p:bldP spid="24587" grpId="0"/>
      <p:bldP spid="24589" grpId="0"/>
      <p:bldP spid="24590" grpId="0"/>
      <p:bldP spid="24591" grpId="0"/>
      <p:bldP spid="24592" grpId="0"/>
      <p:bldP spid="24593" grpId="0"/>
      <p:bldP spid="24594" grpId="0" animBg="1"/>
      <p:bldP spid="24595" grpId="0"/>
      <p:bldP spid="24597" grpId="0"/>
      <p:bldP spid="24598" grpId="0"/>
      <p:bldP spid="24599" grpId="0"/>
      <p:bldP spid="24600" grpId="0"/>
      <p:bldP spid="2460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8" name="Text Box 6"/>
          <p:cNvSpPr txBox="1"/>
          <p:nvPr/>
        </p:nvSpPr>
        <p:spPr>
          <a:xfrm>
            <a:off x="5410200" y="1647825"/>
            <a:ext cx="2952750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看插图，</a:t>
            </a:r>
            <a:r>
              <a:rPr lang="zh-CN" altLang="en-US" sz="3200" b="1" dirty="0">
                <a:solidFill>
                  <a:srgbClr val="00B050"/>
                </a:solidFill>
                <a:latin typeface="Tahoma" panose="020B0604030504040204" pitchFamily="34" charset="0"/>
                <a:ea typeface="楷体_GB2312" pitchFamily="49" charset="-122"/>
              </a:rPr>
              <a:t>设身处地想一想，两位感情深厚的小伙伴分别时会说些什么。请大家小组讨论讨论，然后演给大家看。 </a:t>
            </a:r>
            <a:endParaRPr lang="zh-CN" altLang="en-US" sz="3200" b="1" dirty="0">
              <a:solidFill>
                <a:srgbClr val="00B05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pic>
        <p:nvPicPr>
          <p:cNvPr id="3079" name="Picture 7" descr="chatu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163" y="990600"/>
            <a:ext cx="3754437" cy="541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52400" y="2844800"/>
            <a:ext cx="89154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17500" eaLnBrk="0" hangingPunct="0"/>
            <a:r>
              <a:rPr lang="zh-CN" altLang="en-US" sz="3600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小说是用第一人称写的，里面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的思想感情真实地反映了鲁迅的思想感情，但这是文学作品，经过虚构、想象，所以不能说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就是鲁迅。课文是小说中的一段插叙，题目</a:t>
            </a: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少年闰土</a:t>
            </a: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是编者加的，节选出来的章节所表现出来的中心思想与</a:t>
            </a: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故乡</a:t>
            </a: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整篇小说的主题是有差异的。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3" name="Rectangle 4"/>
          <p:cNvSpPr/>
          <p:nvPr/>
        </p:nvSpPr>
        <p:spPr>
          <a:xfrm>
            <a:off x="152400" y="1231900"/>
            <a:ext cx="89154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后来，鲁迅将这次回乡的经历，艺术地再现于小说</a:t>
            </a: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故乡</a:t>
            </a: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之中，并以章闰水为原型，塑造了闰土这个深刻隽永的人物形象</a:t>
            </a: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704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4800" y="1752600"/>
            <a:ext cx="8540750" cy="5029200"/>
          </a:xfr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3600" dirty="0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          </a:t>
            </a:r>
            <a:r>
              <a:rPr lang="en-US" altLang="zh-CN" sz="4000" dirty="0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(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深蓝地</a:t>
            </a:r>
            <a:r>
              <a:rPr lang="en-US" altLang="zh-CN" sz="4000" dirty="0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)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天空（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中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）挂着（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一轮金黄的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）圆月，下面是（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海边的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）沙地，都种着（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一望无际的碧绿的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）西瓜。其间有一个（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十一二岁的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）少年，（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项带银圈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，）手捏一柄钢叉，向一匹猹（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尽力地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）刺去。那猹却将身一扭，反从他的胯下逃走了。</a:t>
            </a:r>
            <a:endParaRPr lang="zh-CN" altLang="en-US" sz="4000" dirty="0">
              <a:effectLst>
                <a:outerShdw blurRad="38100" dist="38100" dir="2700000">
                  <a:srgbClr val="C0C0C0"/>
                </a:outerShdw>
              </a:effectLst>
              <a:ea typeface="楷体_GB2312" pitchFamily="49" charset="-122"/>
            </a:endParaRPr>
          </a:p>
          <a:p>
            <a:pPr eaLnBrk="1" hangingPunct="1"/>
            <a:endParaRPr lang="en-US" altLang="zh-CN" sz="4000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48131" name="TextBox 3"/>
          <p:cNvSpPr txBox="1"/>
          <p:nvPr/>
        </p:nvSpPr>
        <p:spPr>
          <a:xfrm>
            <a:off x="0" y="609600"/>
            <a:ext cx="63246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solidFill>
                  <a:srgbClr val="00B05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朗读并背诵</a:t>
            </a:r>
            <a:endParaRPr lang="zh-CN" altLang="en-US" sz="6600" dirty="0">
              <a:solidFill>
                <a:srgbClr val="00B05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143000"/>
            <a:ext cx="3810000" cy="8382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拓展阅读</a:t>
            </a:r>
            <a:endParaRPr kumimoji="0" lang="zh-CN" altLang="en-US" sz="4400" b="1" i="0" u="none" strike="noStrike" kern="0" cap="none" spc="0" normalizeH="0" baseline="0" noProof="0" smtClean="0">
              <a:ln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76131" name="Rectangle 3"/>
          <p:cNvSpPr>
            <a:spLocks noGrp="1" noChangeArrowheads="1"/>
          </p:cNvSpPr>
          <p:nvPr>
            <p:ph idx="1"/>
          </p:nvPr>
        </p:nvSpPr>
        <p:spPr>
          <a:xfrm>
            <a:off x="1676400" y="2057400"/>
            <a:ext cx="5562600" cy="35194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课文最后说他们从此没有再见面，其实三十年后，他们俩又见面了，不过三十年后的闰土改变太大了，究竟是什么原因使他发生改变的呢？有兴趣知道的同学，请去找找鲁迅的小说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——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故乡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来读读吧！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9156" name="Picture 6" descr="2005111002238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4200" y="4495800"/>
            <a:ext cx="1695450" cy="1695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charRg st="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76131">
                                            <p:txEl>
                                              <p:charRg st="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76131">
                                            <p:txEl>
                                              <p:charRg st="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76131">
                                            <p:txEl>
                                              <p:charRg st="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/>
      <p:bldP spid="176131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4" name="文本框 56321"/>
          <p:cNvSpPr txBox="1"/>
          <p:nvPr/>
        </p:nvSpPr>
        <p:spPr>
          <a:xfrm>
            <a:off x="684213" y="476250"/>
            <a:ext cx="6048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作业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任选一个</a:t>
            </a:r>
            <a:r>
              <a:rPr lang="zh-CN" altLang="en-US" sz="2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16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6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675" name="组合 56322"/>
          <p:cNvGrpSpPr/>
          <p:nvPr/>
        </p:nvGrpSpPr>
        <p:grpSpPr>
          <a:xfrm>
            <a:off x="5219700" y="2924175"/>
            <a:ext cx="3287713" cy="3529013"/>
            <a:chOff x="3107" y="2251"/>
            <a:chExt cx="1662" cy="1678"/>
          </a:xfrm>
        </p:grpSpPr>
        <p:pic>
          <p:nvPicPr>
            <p:cNvPr id="28677" name="图片 56323" descr="06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243" y="2251"/>
              <a:ext cx="1526" cy="159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8" name="矩形 56324"/>
            <p:cNvSpPr/>
            <p:nvPr/>
          </p:nvSpPr>
          <p:spPr>
            <a:xfrm>
              <a:off x="3107" y="3612"/>
              <a:ext cx="499" cy="317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676" name="矩形 56325"/>
          <p:cNvSpPr/>
          <p:nvPr/>
        </p:nvSpPr>
        <p:spPr>
          <a:xfrm>
            <a:off x="611188" y="1412875"/>
            <a:ext cx="8353425" cy="4113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阅读鲁迅的小说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故乡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，与同学交流阅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读体会。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endParaRPr lang="zh-CN" altLang="en-US" sz="10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endParaRPr lang="zh-CN" altLang="en-US" sz="10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介绍你的同学。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endParaRPr lang="zh-CN" altLang="en-US" sz="10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endParaRPr lang="zh-CN" altLang="en-US" sz="10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写一写童年趣事。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4388" name="Picture 4" descr="pic_2707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47800"/>
            <a:ext cx="8229600" cy="533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4394" name="Text Box 10"/>
          <p:cNvSpPr txBox="1"/>
          <p:nvPr/>
        </p:nvSpPr>
        <p:spPr>
          <a:xfrm>
            <a:off x="-76200" y="787400"/>
            <a:ext cx="7162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Arial" panose="020B0604020202020204" pitchFamily="34" charset="0"/>
                <a:ea typeface="华文中宋" pitchFamily="2" charset="-122"/>
              </a:rPr>
              <a:t>齐读课后</a:t>
            </a: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ea typeface="华文中宋" pitchFamily="2" charset="-122"/>
              </a:rPr>
              <a:t>《</a:t>
            </a:r>
            <a:r>
              <a:rPr lang="zh-CN" altLang="en-US" sz="3200" b="1" dirty="0">
                <a:solidFill>
                  <a:srgbClr val="00B050"/>
                </a:solidFill>
                <a:latin typeface="Arial" panose="020B0604020202020204" pitchFamily="34" charset="0"/>
                <a:ea typeface="华文中宋" pitchFamily="2" charset="-122"/>
              </a:rPr>
              <a:t>资料袋</a:t>
            </a: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ea typeface="华文中宋" pitchFamily="2" charset="-122"/>
              </a:rPr>
              <a:t>》</a:t>
            </a:r>
            <a:r>
              <a:rPr lang="zh-CN" altLang="en-US" sz="3200" b="1" dirty="0">
                <a:solidFill>
                  <a:srgbClr val="00B050"/>
                </a:solidFill>
                <a:latin typeface="Arial" panose="020B0604020202020204" pitchFamily="34" charset="0"/>
                <a:ea typeface="华文中宋" pitchFamily="2" charset="-122"/>
              </a:rPr>
              <a:t>中关于鲁迅的资料</a:t>
            </a:r>
            <a:endParaRPr lang="zh-CN" altLang="en-US" sz="3200" b="1" dirty="0">
              <a:solidFill>
                <a:srgbClr val="00B05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7410" name="Picture 9" descr="Gif0405_0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5029200"/>
            <a:ext cx="15240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7706" name="Picture 10" descr="pic_2707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514600"/>
            <a:ext cx="6705600" cy="124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WordArt 11"/>
          <p:cNvSpPr>
            <a:spLocks noTextEdit="1"/>
          </p:cNvSpPr>
          <p:nvPr/>
        </p:nvSpPr>
        <p:spPr>
          <a:xfrm>
            <a:off x="5257800" y="5486400"/>
            <a:ext cx="33528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注音组词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08" name="Text Box 12"/>
          <p:cNvSpPr txBox="1"/>
          <p:nvPr/>
        </p:nvSpPr>
        <p:spPr>
          <a:xfrm>
            <a:off x="1143000" y="1143000"/>
            <a:ext cx="1219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niǚ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扭动</a:t>
            </a:r>
            <a:endParaRPr lang="zh-CN" altLang="en-US" sz="32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09" name="Text Box 13"/>
          <p:cNvSpPr txBox="1"/>
          <p:nvPr/>
        </p:nvSpPr>
        <p:spPr>
          <a:xfrm>
            <a:off x="2133600" y="3810000"/>
            <a:ext cx="1219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kuà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胯下</a:t>
            </a:r>
            <a:endParaRPr lang="zh-CN" altLang="en-US" sz="32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10" name="Text Box 14"/>
          <p:cNvSpPr txBox="1"/>
          <p:nvPr/>
        </p:nvSpPr>
        <p:spPr>
          <a:xfrm>
            <a:off x="2971800" y="1143000"/>
            <a:ext cx="1219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chú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厨房</a:t>
            </a:r>
            <a:endParaRPr lang="zh-CN" altLang="en-US" sz="32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11" name="Text Box 15"/>
          <p:cNvSpPr txBox="1"/>
          <p:nvPr/>
        </p:nvSpPr>
        <p:spPr>
          <a:xfrm>
            <a:off x="3733800" y="3810000"/>
            <a:ext cx="1447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tào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圈套</a:t>
            </a:r>
            <a:endParaRPr lang="zh-CN" altLang="en-US" sz="32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12" name="Text Box 16"/>
          <p:cNvSpPr txBox="1"/>
          <p:nvPr/>
        </p:nvSpPr>
        <p:spPr>
          <a:xfrm>
            <a:off x="4724400" y="1143000"/>
            <a:ext cx="1143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wèi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刺猬</a:t>
            </a:r>
            <a:endParaRPr lang="zh-CN" altLang="en-US" sz="32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13" name="Text Box 17"/>
          <p:cNvSpPr txBox="1"/>
          <p:nvPr/>
        </p:nvSpPr>
        <p:spPr>
          <a:xfrm>
            <a:off x="5791200" y="3810000"/>
            <a:ext cx="1905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chù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畜生</a:t>
            </a:r>
            <a:endParaRPr lang="zh-CN" altLang="en-US" sz="32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14" name="Text Box 18"/>
          <p:cNvSpPr txBox="1"/>
          <p:nvPr/>
        </p:nvSpPr>
        <p:spPr>
          <a:xfrm>
            <a:off x="6477000" y="1143000"/>
            <a:ext cx="1219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cuàn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逃窜</a:t>
            </a:r>
            <a:endParaRPr lang="zh-CN" altLang="en-US" sz="32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57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7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7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7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7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7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7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7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77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77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77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77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7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7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8" grpId="0"/>
      <p:bldP spid="157709" grpId="0"/>
      <p:bldP spid="157710" grpId="0"/>
      <p:bldP spid="157711" grpId="0"/>
      <p:bldP spid="157712" grpId="0"/>
      <p:bldP spid="157713" grpId="0"/>
      <p:bldP spid="1577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TextBox 1"/>
          <p:cNvSpPr txBox="1"/>
          <p:nvPr/>
        </p:nvSpPr>
        <p:spPr>
          <a:xfrm>
            <a:off x="228600" y="777875"/>
            <a:ext cx="36385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抄写词语：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35" name="TextBox 2"/>
          <p:cNvSpPr txBox="1"/>
          <p:nvPr/>
        </p:nvSpPr>
        <p:spPr>
          <a:xfrm>
            <a:off x="0" y="1485900"/>
            <a:ext cx="9144000" cy="478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2" charset="-122"/>
                <a:ea typeface="楷体_GB2312" pitchFamily="49" charset="-122"/>
              </a:rPr>
              <a:t>捏住   扭转   胯下   祭祀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  <a:latin typeface="黑体" panose="02010609060101010101" pitchFamily="2" charset="-122"/>
              <a:ea typeface="楷体_GB2312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4400" b="1" dirty="0">
              <a:solidFill>
                <a:schemeClr val="bg1">
                  <a:lumMod val="50000"/>
                </a:schemeClr>
              </a:solidFill>
              <a:latin typeface="黑体" panose="02010609060101010101" pitchFamily="2" charset="-122"/>
              <a:ea typeface="楷体_GB2312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2" charset="-122"/>
                <a:ea typeface="楷体_GB2312" pitchFamily="49" charset="-122"/>
              </a:rPr>
              <a:t>鸟雀   厨房   毡帽   项圈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  <a:latin typeface="黑体" panose="02010609060101010101" pitchFamily="2" charset="-122"/>
              <a:ea typeface="楷体_GB2312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4400" b="1" dirty="0">
              <a:solidFill>
                <a:schemeClr val="bg1">
                  <a:lumMod val="50000"/>
                </a:schemeClr>
              </a:solidFill>
              <a:latin typeface="黑体" panose="02010609060101010101" pitchFamily="2" charset="-122"/>
              <a:ea typeface="楷体_GB2312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2" charset="-122"/>
                <a:ea typeface="楷体_GB2312" pitchFamily="49" charset="-122"/>
              </a:rPr>
              <a:t>套住   熟识   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楷体_GB2312" pitchFamily="49" charset="-122"/>
              </a:rPr>
              <a:t>空地 </a:t>
            </a:r>
            <a:r>
              <a:rPr lang="zh-CN" altLang="en-US" sz="44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2" charset="-122"/>
                <a:ea typeface="楷体_GB2312" pitchFamily="49" charset="-122"/>
              </a:rPr>
              <a:t>  撒下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  <a:latin typeface="黑体" panose="02010609060101010101" pitchFamily="2" charset="-122"/>
              <a:ea typeface="楷体_GB2312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4400" b="1" dirty="0">
              <a:solidFill>
                <a:schemeClr val="bg1">
                  <a:lumMod val="50000"/>
                </a:schemeClr>
              </a:solidFill>
              <a:latin typeface="黑体" panose="02010609060101010101" pitchFamily="2" charset="-122"/>
              <a:ea typeface="楷体_GB2312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2" charset="-122"/>
                <a:ea typeface="楷体_GB2312" pitchFamily="49" charset="-122"/>
              </a:rPr>
              <a:t>刺猬   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楷体_GB2312" pitchFamily="49" charset="-122"/>
              </a:rPr>
              <a:t>畜生</a:t>
            </a:r>
            <a:r>
              <a:rPr lang="zh-CN" altLang="en-US" sz="44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2" charset="-122"/>
                <a:ea typeface="楷体_GB2312" pitchFamily="49" charset="-122"/>
              </a:rPr>
              <a:t>   伶俐   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楷体_GB2312" pitchFamily="49" charset="-122"/>
              </a:rPr>
              <a:t>逃窜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8726" name="Text Box 6"/>
          <p:cNvSpPr txBox="1"/>
          <p:nvPr/>
        </p:nvSpPr>
        <p:spPr>
          <a:xfrm>
            <a:off x="1371600" y="2590800"/>
            <a:ext cx="8382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B050"/>
                </a:solidFill>
                <a:latin typeface="Arial" panose="020B0604020202020204" pitchFamily="34" charset="0"/>
                <a:ea typeface="华文中宋" pitchFamily="2" charset="-122"/>
              </a:rPr>
              <a:t>正</a:t>
            </a:r>
            <a:endParaRPr lang="zh-CN" altLang="en-US" sz="4000" b="1" dirty="0">
              <a:solidFill>
                <a:srgbClr val="00B05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8727" name="Text Box 7"/>
          <p:cNvSpPr txBox="1"/>
          <p:nvPr/>
        </p:nvSpPr>
        <p:spPr>
          <a:xfrm>
            <a:off x="5029200" y="2590800"/>
            <a:ext cx="990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B050"/>
                </a:solidFill>
                <a:latin typeface="Arial" panose="020B0604020202020204" pitchFamily="34" charset="0"/>
                <a:ea typeface="华文中宋" pitchFamily="2" charset="-122"/>
              </a:rPr>
              <a:t>佛</a:t>
            </a:r>
            <a:endParaRPr lang="zh-CN" altLang="en-US" sz="4000" b="1" dirty="0">
              <a:solidFill>
                <a:srgbClr val="00B05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8728" name="Text Box 8"/>
          <p:cNvSpPr txBox="1"/>
          <p:nvPr/>
        </p:nvSpPr>
        <p:spPr>
          <a:xfrm>
            <a:off x="1371600" y="5029200"/>
            <a:ext cx="762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B050"/>
                </a:solidFill>
                <a:latin typeface="Arial" panose="020B0604020202020204" pitchFamily="34" charset="0"/>
                <a:ea typeface="华文中宋" pitchFamily="2" charset="-122"/>
              </a:rPr>
              <a:t>供</a:t>
            </a:r>
            <a:endParaRPr lang="zh-CN" altLang="en-US" sz="4000" b="1" dirty="0">
              <a:solidFill>
                <a:srgbClr val="00B05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8729" name="Text Box 9"/>
          <p:cNvSpPr txBox="1"/>
          <p:nvPr/>
        </p:nvSpPr>
        <p:spPr>
          <a:xfrm>
            <a:off x="5029200" y="5029200"/>
            <a:ext cx="1066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B050"/>
                </a:solidFill>
                <a:latin typeface="Arial" panose="020B0604020202020204" pitchFamily="34" charset="0"/>
                <a:ea typeface="华文中宋" pitchFamily="2" charset="-122"/>
              </a:rPr>
              <a:t>畜</a:t>
            </a:r>
            <a:endParaRPr lang="zh-CN" altLang="en-US" sz="4000" b="1" dirty="0">
              <a:solidFill>
                <a:srgbClr val="00B05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8730" name="AutoShape 10"/>
          <p:cNvSpPr/>
          <p:nvPr/>
        </p:nvSpPr>
        <p:spPr bwMode="auto">
          <a:xfrm>
            <a:off x="1981200" y="2362200"/>
            <a:ext cx="304800" cy="1143000"/>
          </a:xfrm>
          <a:prstGeom prst="leftBrace">
            <a:avLst>
              <a:gd name="adj1" fmla="val 31250"/>
              <a:gd name="adj2" fmla="val 50000"/>
            </a:avLst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8731" name="AutoShape 11"/>
          <p:cNvSpPr/>
          <p:nvPr/>
        </p:nvSpPr>
        <p:spPr bwMode="auto">
          <a:xfrm>
            <a:off x="5638800" y="2362200"/>
            <a:ext cx="304800" cy="1143000"/>
          </a:xfrm>
          <a:prstGeom prst="leftBrace">
            <a:avLst>
              <a:gd name="adj1" fmla="val 31250"/>
              <a:gd name="adj2" fmla="val 50000"/>
            </a:avLst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8732" name="AutoShape 12"/>
          <p:cNvSpPr/>
          <p:nvPr/>
        </p:nvSpPr>
        <p:spPr bwMode="auto">
          <a:xfrm>
            <a:off x="2057400" y="4876800"/>
            <a:ext cx="228600" cy="1066800"/>
          </a:xfrm>
          <a:prstGeom prst="leftBrace">
            <a:avLst>
              <a:gd name="adj1" fmla="val 38889"/>
              <a:gd name="adj2" fmla="val 50000"/>
            </a:avLst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8733" name="AutoShape 13"/>
          <p:cNvSpPr/>
          <p:nvPr/>
        </p:nvSpPr>
        <p:spPr bwMode="auto">
          <a:xfrm>
            <a:off x="5791200" y="4800600"/>
            <a:ext cx="228600" cy="1219200"/>
          </a:xfrm>
          <a:prstGeom prst="leftBrace">
            <a:avLst>
              <a:gd name="adj1" fmla="val 44444"/>
              <a:gd name="adj2" fmla="val 50000"/>
            </a:avLst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8734" name="Text Box 14"/>
          <p:cNvSpPr txBox="1"/>
          <p:nvPr/>
        </p:nvSpPr>
        <p:spPr>
          <a:xfrm>
            <a:off x="2286000" y="2362200"/>
            <a:ext cx="2590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正（</a:t>
            </a:r>
            <a:r>
              <a:rPr lang="en-US" altLang="zh-CN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zhèng</a:t>
            </a: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）在</a:t>
            </a:r>
            <a:endParaRPr lang="zh-CN" altLang="en-US" sz="28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8735" name="Text Box 15"/>
          <p:cNvSpPr txBox="1"/>
          <p:nvPr/>
        </p:nvSpPr>
        <p:spPr>
          <a:xfrm>
            <a:off x="2286000" y="3048000"/>
            <a:ext cx="2667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正（</a:t>
            </a:r>
            <a:r>
              <a:rPr lang="en-US" altLang="zh-CN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zhēng</a:t>
            </a: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）月</a:t>
            </a:r>
            <a:endParaRPr lang="zh-CN" altLang="en-US" sz="28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8736" name="Text Box 16"/>
          <p:cNvSpPr txBox="1"/>
          <p:nvPr/>
        </p:nvSpPr>
        <p:spPr>
          <a:xfrm>
            <a:off x="6019800" y="2362200"/>
            <a:ext cx="2057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仿佛（</a:t>
            </a:r>
            <a:r>
              <a:rPr lang="en-US" altLang="zh-CN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fú</a:t>
            </a: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8737" name="Text Box 17"/>
          <p:cNvSpPr txBox="1"/>
          <p:nvPr/>
        </p:nvSpPr>
        <p:spPr>
          <a:xfrm>
            <a:off x="6019800" y="3124200"/>
            <a:ext cx="2209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神佛（</a:t>
            </a:r>
            <a:r>
              <a:rPr lang="en-US" altLang="zh-CN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fó</a:t>
            </a: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8738" name="Text Box 18"/>
          <p:cNvSpPr txBox="1"/>
          <p:nvPr/>
        </p:nvSpPr>
        <p:spPr>
          <a:xfrm>
            <a:off x="2286000" y="4648200"/>
            <a:ext cx="2590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供（</a:t>
            </a:r>
            <a:r>
              <a:rPr lang="en-US" altLang="zh-CN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gòng</a:t>
            </a: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）品</a:t>
            </a:r>
            <a:endParaRPr lang="zh-CN" altLang="en-US" sz="28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8739" name="Text Box 19"/>
          <p:cNvSpPr txBox="1"/>
          <p:nvPr/>
        </p:nvSpPr>
        <p:spPr>
          <a:xfrm>
            <a:off x="2286000" y="5562600"/>
            <a:ext cx="2514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提供（</a:t>
            </a:r>
            <a:r>
              <a:rPr lang="en-US" altLang="zh-CN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en-US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ō</a:t>
            </a:r>
            <a:r>
              <a:rPr lang="en-US" altLang="zh-CN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8740" name="Text Box 20"/>
          <p:cNvSpPr txBox="1"/>
          <p:nvPr/>
        </p:nvSpPr>
        <p:spPr>
          <a:xfrm>
            <a:off x="6019800" y="4648200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畜（</a:t>
            </a:r>
            <a:r>
              <a:rPr lang="en-US" altLang="zh-CN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chù</a:t>
            </a: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）生</a:t>
            </a:r>
            <a:endParaRPr lang="zh-CN" altLang="en-US" sz="28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8741" name="Text Box 21"/>
          <p:cNvSpPr txBox="1"/>
          <p:nvPr/>
        </p:nvSpPr>
        <p:spPr>
          <a:xfrm>
            <a:off x="6019800" y="5562600"/>
            <a:ext cx="2514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畜（</a:t>
            </a:r>
            <a:r>
              <a:rPr lang="en-US" altLang="zh-CN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xù</a:t>
            </a: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）牧业</a:t>
            </a:r>
            <a:endParaRPr lang="zh-CN" altLang="en-US" sz="28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0" y="781050"/>
            <a:ext cx="67056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1" u="none" strike="noStrike" kern="10" cap="none" spc="0" normalizeH="0" baseline="0" noProof="0" dirty="0">
                <a:ln w="9525">
                  <a:noFill/>
                  <a:rou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多音字积累</a:t>
            </a:r>
            <a:endParaRPr kumimoji="0" lang="zh-CN" altLang="en-US" sz="7200" b="1" i="1" u="none" strike="noStrike" kern="10" cap="none" spc="0" normalizeH="0" baseline="0" noProof="0" dirty="0">
              <a:ln w="9525">
                <a:noFill/>
                <a:round/>
              </a:ln>
              <a:solidFill>
                <a:srgbClr val="00B05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8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5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58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58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58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8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8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58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8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8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58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5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8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8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158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8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8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58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158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8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8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158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8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8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158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6" grpId="0"/>
      <p:bldP spid="158727" grpId="0"/>
      <p:bldP spid="158728" grpId="0"/>
      <p:bldP spid="158729" grpId="0"/>
      <p:bldP spid="158730" grpId="0" animBg="1"/>
      <p:bldP spid="158731" grpId="0" animBg="1"/>
      <p:bldP spid="158732" grpId="0" animBg="1"/>
      <p:bldP spid="158733" grpId="0" animBg="1"/>
      <p:bldP spid="158734" grpId="0"/>
      <p:bldP spid="158735" grpId="0"/>
      <p:bldP spid="158736" grpId="0"/>
      <p:bldP spid="158737" grpId="0"/>
      <p:bldP spid="158738" grpId="0"/>
      <p:bldP spid="158739" grpId="0"/>
      <p:bldP spid="158740" grpId="0"/>
      <p:bldP spid="1587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304800" y="898525"/>
            <a:ext cx="5791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比一比，组词语</a:t>
            </a:r>
            <a:r>
              <a:rPr lang="zh-CN" altLang="en-US" sz="4000" b="1" dirty="0">
                <a:solidFill>
                  <a:srgbClr val="00B050"/>
                </a:solidFill>
                <a:latin typeface="Times New Roman" panose="02020603050405020304" pitchFamily="18" charset="0"/>
                <a:ea typeface="方正舒体" pitchFamily="2" charset="-122"/>
              </a:rPr>
              <a:t>。</a:t>
            </a:r>
            <a:endParaRPr lang="zh-CN" altLang="en-US" sz="4000" b="1" dirty="0">
              <a:solidFill>
                <a:srgbClr val="00B05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0483" name="Text Box 4"/>
          <p:cNvSpPr txBox="1"/>
          <p:nvPr/>
        </p:nvSpPr>
        <p:spPr>
          <a:xfrm>
            <a:off x="685800" y="1600200"/>
            <a:ext cx="259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租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4" name="Text Box 5"/>
          <p:cNvSpPr txBox="1"/>
          <p:nvPr/>
        </p:nvSpPr>
        <p:spPr>
          <a:xfrm>
            <a:off x="3352800" y="1600200"/>
            <a:ext cx="259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缚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5" name="Text Box 6"/>
          <p:cNvSpPr txBox="1"/>
          <p:nvPr/>
        </p:nvSpPr>
        <p:spPr>
          <a:xfrm>
            <a:off x="6019800" y="1600200"/>
            <a:ext cx="259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胯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6" name="Text Box 7"/>
          <p:cNvSpPr txBox="1"/>
          <p:nvPr/>
        </p:nvSpPr>
        <p:spPr>
          <a:xfrm>
            <a:off x="685800" y="20875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祖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7" name="Text Box 8"/>
          <p:cNvSpPr txBox="1"/>
          <p:nvPr/>
        </p:nvSpPr>
        <p:spPr>
          <a:xfrm>
            <a:off x="685800" y="26209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组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8" name="Text Box 9"/>
          <p:cNvSpPr txBox="1"/>
          <p:nvPr/>
        </p:nvSpPr>
        <p:spPr>
          <a:xfrm>
            <a:off x="3352800" y="20875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傅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9" name="Text Box 10"/>
          <p:cNvSpPr txBox="1"/>
          <p:nvPr/>
        </p:nvSpPr>
        <p:spPr>
          <a:xfrm>
            <a:off x="3352800" y="26209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搏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0" name="Text Box 11"/>
          <p:cNvSpPr txBox="1"/>
          <p:nvPr/>
        </p:nvSpPr>
        <p:spPr>
          <a:xfrm>
            <a:off x="6019800" y="20875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跨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1" name="Text Box 12"/>
          <p:cNvSpPr txBox="1"/>
          <p:nvPr/>
        </p:nvSpPr>
        <p:spPr>
          <a:xfrm>
            <a:off x="6019800" y="26209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挎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2" name="Text Box 13"/>
          <p:cNvSpPr txBox="1"/>
          <p:nvPr/>
        </p:nvSpPr>
        <p:spPr>
          <a:xfrm>
            <a:off x="685800" y="31543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阻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3" name="Text Box 14"/>
          <p:cNvSpPr txBox="1"/>
          <p:nvPr/>
        </p:nvSpPr>
        <p:spPr>
          <a:xfrm>
            <a:off x="3352800" y="31543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膊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4" name="Text Box 15"/>
          <p:cNvSpPr txBox="1"/>
          <p:nvPr/>
        </p:nvSpPr>
        <p:spPr>
          <a:xfrm>
            <a:off x="6019800" y="31543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垮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5" name="Text Box 16"/>
          <p:cNvSpPr txBox="1"/>
          <p:nvPr/>
        </p:nvSpPr>
        <p:spPr>
          <a:xfrm>
            <a:off x="685800" y="39163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扭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6" name="Text Box 17"/>
          <p:cNvSpPr txBox="1"/>
          <p:nvPr/>
        </p:nvSpPr>
        <p:spPr>
          <a:xfrm>
            <a:off x="685800" y="44497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钮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7" name="Text Box 18"/>
          <p:cNvSpPr txBox="1"/>
          <p:nvPr/>
        </p:nvSpPr>
        <p:spPr>
          <a:xfrm>
            <a:off x="685800" y="52117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拜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8" name="Text Box 19"/>
          <p:cNvSpPr txBox="1"/>
          <p:nvPr/>
        </p:nvSpPr>
        <p:spPr>
          <a:xfrm>
            <a:off x="685800" y="57451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湃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9" name="Text Box 20"/>
          <p:cNvSpPr txBox="1"/>
          <p:nvPr/>
        </p:nvSpPr>
        <p:spPr>
          <a:xfrm>
            <a:off x="3352800" y="39163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允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00" name="Text Box 21"/>
          <p:cNvSpPr txBox="1"/>
          <p:nvPr/>
        </p:nvSpPr>
        <p:spPr>
          <a:xfrm>
            <a:off x="3352800" y="44497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充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01" name="Text Box 22"/>
          <p:cNvSpPr txBox="1"/>
          <p:nvPr/>
        </p:nvSpPr>
        <p:spPr>
          <a:xfrm>
            <a:off x="3352800" y="52117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厨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02" name="Text Box 23"/>
          <p:cNvSpPr txBox="1"/>
          <p:nvPr/>
        </p:nvSpPr>
        <p:spPr>
          <a:xfrm>
            <a:off x="3352800" y="57451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橱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03" name="Text Box 24"/>
          <p:cNvSpPr txBox="1"/>
          <p:nvPr/>
        </p:nvSpPr>
        <p:spPr>
          <a:xfrm>
            <a:off x="6019800" y="39163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稻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04" name="Text Box 25"/>
          <p:cNvSpPr txBox="1"/>
          <p:nvPr/>
        </p:nvSpPr>
        <p:spPr>
          <a:xfrm>
            <a:off x="6019800" y="44497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滔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05" name="Text Box 26"/>
          <p:cNvSpPr txBox="1"/>
          <p:nvPr/>
        </p:nvSpPr>
        <p:spPr>
          <a:xfrm>
            <a:off x="6019800" y="52117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郑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06" name="Text Box 27"/>
          <p:cNvSpPr txBox="1"/>
          <p:nvPr/>
        </p:nvSpPr>
        <p:spPr>
          <a:xfrm>
            <a:off x="6019800" y="5745163"/>
            <a:ext cx="2590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rPr>
              <a:t>正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>
          <a:xfrm>
            <a:off x="1676400" y="1600200"/>
            <a:ext cx="1066800" cy="2119313"/>
            <a:chOff x="1056" y="1056"/>
            <a:chExt cx="672" cy="1335"/>
          </a:xfrm>
        </p:grpSpPr>
        <p:sp>
          <p:nvSpPr>
            <p:cNvPr id="20536" name="Text Box 29"/>
            <p:cNvSpPr txBox="1"/>
            <p:nvPr/>
          </p:nvSpPr>
          <p:spPr>
            <a:xfrm>
              <a:off x="1056" y="1056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楷体_GB2312" pitchFamily="49" charset="-122"/>
                  <a:ea typeface="楷体_GB2312" pitchFamily="49" charset="-122"/>
                </a:rPr>
                <a:t>出租</a:t>
              </a:r>
              <a:endParaRPr lang="zh-CN" altLang="en-US" sz="28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0537" name="Text Box 30"/>
            <p:cNvSpPr txBox="1"/>
            <p:nvPr/>
          </p:nvSpPr>
          <p:spPr>
            <a:xfrm>
              <a:off x="1056" y="1392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楷体_GB2312" pitchFamily="49" charset="-122"/>
                  <a:ea typeface="楷体_GB2312" pitchFamily="49" charset="-122"/>
                </a:rPr>
                <a:t>祖先</a:t>
              </a:r>
              <a:endParaRPr lang="zh-CN" altLang="en-US" sz="28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0538" name="Text Box 31"/>
            <p:cNvSpPr txBox="1"/>
            <p:nvPr/>
          </p:nvSpPr>
          <p:spPr>
            <a:xfrm>
              <a:off x="1056" y="1728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组织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0539" name="Text Box 32"/>
            <p:cNvSpPr txBox="1"/>
            <p:nvPr/>
          </p:nvSpPr>
          <p:spPr>
            <a:xfrm>
              <a:off x="1056" y="2064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阻挡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" name="Group 33"/>
          <p:cNvGrpSpPr/>
          <p:nvPr/>
        </p:nvGrpSpPr>
        <p:grpSpPr>
          <a:xfrm>
            <a:off x="4343400" y="1600200"/>
            <a:ext cx="1066800" cy="2119313"/>
            <a:chOff x="2736" y="1056"/>
            <a:chExt cx="672" cy="1335"/>
          </a:xfrm>
        </p:grpSpPr>
        <p:sp>
          <p:nvSpPr>
            <p:cNvPr id="20532" name="Text Box 34"/>
            <p:cNvSpPr txBox="1"/>
            <p:nvPr/>
          </p:nvSpPr>
          <p:spPr>
            <a:xfrm>
              <a:off x="2736" y="1056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束缚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0533" name="Text Box 35"/>
            <p:cNvSpPr txBox="1"/>
            <p:nvPr/>
          </p:nvSpPr>
          <p:spPr>
            <a:xfrm>
              <a:off x="2736" y="1392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师傅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0534" name="Text Box 36"/>
            <p:cNvSpPr txBox="1"/>
            <p:nvPr/>
          </p:nvSpPr>
          <p:spPr>
            <a:xfrm>
              <a:off x="2736" y="1728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搏斗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0535" name="Text Box 37"/>
            <p:cNvSpPr txBox="1"/>
            <p:nvPr/>
          </p:nvSpPr>
          <p:spPr>
            <a:xfrm>
              <a:off x="2736" y="2064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胳膊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4" name="Group 38"/>
          <p:cNvGrpSpPr/>
          <p:nvPr/>
        </p:nvGrpSpPr>
        <p:grpSpPr>
          <a:xfrm>
            <a:off x="7010400" y="1600200"/>
            <a:ext cx="1066800" cy="2119313"/>
            <a:chOff x="4416" y="1056"/>
            <a:chExt cx="672" cy="1335"/>
          </a:xfrm>
        </p:grpSpPr>
        <p:sp>
          <p:nvSpPr>
            <p:cNvPr id="20528" name="Text Box 39"/>
            <p:cNvSpPr txBox="1"/>
            <p:nvPr/>
          </p:nvSpPr>
          <p:spPr>
            <a:xfrm>
              <a:off x="4416" y="1056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胯下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0529" name="Text Box 40"/>
            <p:cNvSpPr txBox="1"/>
            <p:nvPr/>
          </p:nvSpPr>
          <p:spPr>
            <a:xfrm>
              <a:off x="4416" y="1392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跨越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0530" name="Text Box 41"/>
            <p:cNvSpPr txBox="1"/>
            <p:nvPr/>
          </p:nvSpPr>
          <p:spPr>
            <a:xfrm>
              <a:off x="4416" y="1728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挎包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0531" name="Text Box 42"/>
            <p:cNvSpPr txBox="1"/>
            <p:nvPr/>
          </p:nvSpPr>
          <p:spPr>
            <a:xfrm>
              <a:off x="4416" y="2064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垮台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5" name="Group 43"/>
          <p:cNvGrpSpPr/>
          <p:nvPr/>
        </p:nvGrpSpPr>
        <p:grpSpPr>
          <a:xfrm>
            <a:off x="1676400" y="3962400"/>
            <a:ext cx="1066800" cy="1052513"/>
            <a:chOff x="1056" y="2496"/>
            <a:chExt cx="672" cy="663"/>
          </a:xfrm>
        </p:grpSpPr>
        <p:sp>
          <p:nvSpPr>
            <p:cNvPr id="20526" name="Text Box 44"/>
            <p:cNvSpPr txBox="1"/>
            <p:nvPr/>
          </p:nvSpPr>
          <p:spPr>
            <a:xfrm>
              <a:off x="1056" y="2496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楷体_GB2312" pitchFamily="49" charset="-122"/>
                  <a:ea typeface="楷体_GB2312" pitchFamily="49" charset="-122"/>
                </a:rPr>
                <a:t>扭打</a:t>
              </a:r>
              <a:endParaRPr lang="zh-CN" altLang="en-US" sz="28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0527" name="Text Box 45"/>
            <p:cNvSpPr txBox="1"/>
            <p:nvPr/>
          </p:nvSpPr>
          <p:spPr>
            <a:xfrm>
              <a:off x="1056" y="2832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楷体_GB2312" pitchFamily="49" charset="-122"/>
                  <a:ea typeface="楷体_GB2312" pitchFamily="49" charset="-122"/>
                </a:rPr>
                <a:t>钮扣</a:t>
              </a:r>
              <a:endParaRPr lang="zh-CN" altLang="en-US" sz="28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6" name="Group 46"/>
          <p:cNvGrpSpPr/>
          <p:nvPr/>
        </p:nvGrpSpPr>
        <p:grpSpPr>
          <a:xfrm>
            <a:off x="1676400" y="5257800"/>
            <a:ext cx="1066800" cy="1052513"/>
            <a:chOff x="1056" y="3312"/>
            <a:chExt cx="672" cy="663"/>
          </a:xfrm>
        </p:grpSpPr>
        <p:sp>
          <p:nvSpPr>
            <p:cNvPr id="20524" name="Text Box 47"/>
            <p:cNvSpPr txBox="1"/>
            <p:nvPr/>
          </p:nvSpPr>
          <p:spPr>
            <a:xfrm>
              <a:off x="1056" y="3312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楷体_GB2312" pitchFamily="49" charset="-122"/>
                  <a:ea typeface="楷体_GB2312" pitchFamily="49" charset="-122"/>
                </a:rPr>
                <a:t>拜年</a:t>
              </a:r>
              <a:endParaRPr lang="zh-CN" altLang="en-US" sz="28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0525" name="Text Box 48"/>
            <p:cNvSpPr txBox="1"/>
            <p:nvPr/>
          </p:nvSpPr>
          <p:spPr>
            <a:xfrm>
              <a:off x="1056" y="3648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楷体_GB2312" pitchFamily="49" charset="-122"/>
                  <a:ea typeface="楷体_GB2312" pitchFamily="49" charset="-122"/>
                </a:rPr>
                <a:t>澎湃</a:t>
              </a:r>
              <a:endParaRPr lang="zh-CN" altLang="en-US" sz="28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7" name="Group 49"/>
          <p:cNvGrpSpPr/>
          <p:nvPr/>
        </p:nvGrpSpPr>
        <p:grpSpPr>
          <a:xfrm>
            <a:off x="4343400" y="3962400"/>
            <a:ext cx="1066800" cy="1052513"/>
            <a:chOff x="2736" y="2496"/>
            <a:chExt cx="672" cy="663"/>
          </a:xfrm>
        </p:grpSpPr>
        <p:sp>
          <p:nvSpPr>
            <p:cNvPr id="20522" name="Text Box 50"/>
            <p:cNvSpPr txBox="1"/>
            <p:nvPr/>
          </p:nvSpPr>
          <p:spPr>
            <a:xfrm>
              <a:off x="2736" y="2496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允许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0523" name="Text Box 51"/>
            <p:cNvSpPr txBox="1"/>
            <p:nvPr/>
          </p:nvSpPr>
          <p:spPr>
            <a:xfrm>
              <a:off x="2736" y="2832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充分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8" name="Group 52"/>
          <p:cNvGrpSpPr/>
          <p:nvPr/>
        </p:nvGrpSpPr>
        <p:grpSpPr>
          <a:xfrm>
            <a:off x="4343400" y="5257800"/>
            <a:ext cx="1066800" cy="1052513"/>
            <a:chOff x="2736" y="3312"/>
            <a:chExt cx="672" cy="663"/>
          </a:xfrm>
        </p:grpSpPr>
        <p:sp>
          <p:nvSpPr>
            <p:cNvPr id="20520" name="Text Box 53"/>
            <p:cNvSpPr txBox="1"/>
            <p:nvPr/>
          </p:nvSpPr>
          <p:spPr>
            <a:xfrm>
              <a:off x="2736" y="3312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厨房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0521" name="Text Box 54"/>
            <p:cNvSpPr txBox="1"/>
            <p:nvPr/>
          </p:nvSpPr>
          <p:spPr>
            <a:xfrm>
              <a:off x="2736" y="3648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橱窗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9" name="Group 55"/>
          <p:cNvGrpSpPr/>
          <p:nvPr/>
        </p:nvGrpSpPr>
        <p:grpSpPr>
          <a:xfrm>
            <a:off x="7010400" y="3962400"/>
            <a:ext cx="1066800" cy="1052513"/>
            <a:chOff x="4416" y="2496"/>
            <a:chExt cx="672" cy="663"/>
          </a:xfrm>
        </p:grpSpPr>
        <p:sp>
          <p:nvSpPr>
            <p:cNvPr id="20518" name="Text Box 56"/>
            <p:cNvSpPr txBox="1"/>
            <p:nvPr/>
          </p:nvSpPr>
          <p:spPr>
            <a:xfrm>
              <a:off x="4416" y="2496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稻米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0519" name="Text Box 57"/>
            <p:cNvSpPr txBox="1"/>
            <p:nvPr/>
          </p:nvSpPr>
          <p:spPr>
            <a:xfrm>
              <a:off x="4416" y="2832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滔天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0" name="Group 58"/>
          <p:cNvGrpSpPr/>
          <p:nvPr/>
        </p:nvGrpSpPr>
        <p:grpSpPr>
          <a:xfrm>
            <a:off x="7010400" y="5257800"/>
            <a:ext cx="1066800" cy="1052513"/>
            <a:chOff x="4416" y="3312"/>
            <a:chExt cx="672" cy="663"/>
          </a:xfrm>
        </p:grpSpPr>
        <p:sp>
          <p:nvSpPr>
            <p:cNvPr id="20516" name="Text Box 59"/>
            <p:cNvSpPr txBox="1"/>
            <p:nvPr/>
          </p:nvSpPr>
          <p:spPr>
            <a:xfrm>
              <a:off x="4416" y="3312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郑重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0517" name="Text Box 60"/>
            <p:cNvSpPr txBox="1"/>
            <p:nvPr/>
          </p:nvSpPr>
          <p:spPr>
            <a:xfrm>
              <a:off x="4416" y="3648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正午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0</TotalTime>
  <Words>3785</Words>
  <Application>WPS 演示</Application>
  <PresentationFormat>全屏显示(4:3)</PresentationFormat>
  <Paragraphs>379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42</vt:i4>
      </vt:variant>
    </vt:vector>
  </HeadingPairs>
  <TitlesOfParts>
    <vt:vector size="65" baseType="lpstr">
      <vt:lpstr>Arial</vt:lpstr>
      <vt:lpstr>宋体</vt:lpstr>
      <vt:lpstr>Wingdings</vt:lpstr>
      <vt:lpstr>Tahoma</vt:lpstr>
      <vt:lpstr>微软雅黑</vt:lpstr>
      <vt:lpstr>Times New Roman</vt:lpstr>
      <vt:lpstr>华文中宋</vt:lpstr>
      <vt:lpstr>楷体</vt:lpstr>
      <vt:lpstr>华文中宋</vt:lpstr>
      <vt:lpstr>黑体</vt:lpstr>
      <vt:lpstr>楷体_GB2312</vt:lpstr>
      <vt:lpstr>方正舒体</vt:lpstr>
      <vt:lpstr>Arial Unicode MS</vt:lpstr>
      <vt:lpstr>Calibri</vt:lpstr>
      <vt:lpstr>华文仿宋</vt:lpstr>
      <vt:lpstr>华文行楷</vt:lpstr>
      <vt:lpstr>Arial</vt:lpstr>
      <vt:lpstr>幼圆</vt:lpstr>
      <vt:lpstr>新宋体</vt:lpstr>
      <vt:lpstr>仿宋</vt:lpstr>
      <vt:lpstr>Ocean</vt:lpstr>
      <vt:lpstr>3_Office 主题​​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近义词    郑重（慎重）  伶俐（机灵）    盼望（期望）  许愿（许诺）     无端（无故）  希奇（希罕）    允许（答应）  熟记（熟知）</vt:lpstr>
      <vt:lpstr>反义词        郑重(轻率)    伶俐(笨拙)        熟识(生疏)    允许(禁止) </vt:lpstr>
      <vt:lpstr>PowerPoint 演示文稿</vt:lpstr>
      <vt:lpstr>PowerPoint 演示文稿</vt:lpstr>
      <vt:lpstr>PowerPoint 演示文稿</vt:lpstr>
      <vt:lpstr>主要内容</vt:lpstr>
      <vt:lpstr>问题探讨</vt:lpstr>
      <vt:lpstr>１、“闰土”名字的由来</vt:lpstr>
      <vt:lpstr>２、初次见面的情景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闰土是个活泼可爱的少年，作者是从哪些方面去写闰土的？请同学们画出有关句子，读一读。</vt:lpstr>
      <vt:lpstr>外貌描写</vt:lpstr>
      <vt:lpstr>动作描写</vt:lpstr>
      <vt:lpstr>语言描写</vt:lpstr>
      <vt:lpstr>PowerPoint 演示文稿</vt:lpstr>
      <vt:lpstr>PowerPoint 演示文稿</vt:lpstr>
      <vt:lpstr>     品析句子</vt:lpstr>
      <vt:lpstr>PowerPoint 演示文稿</vt:lpstr>
      <vt:lpstr>PowerPoint 演示文稿</vt:lpstr>
      <vt:lpstr>     ③ 他们都和我一样，只看见院子里高墙上的四角的天空。</vt:lpstr>
      <vt:lpstr>PowerPoint 演示文稿</vt:lpstr>
      <vt:lpstr>PowerPoint 演示文稿</vt:lpstr>
      <vt:lpstr>PowerPoint 演示文稿</vt:lpstr>
      <vt:lpstr>拓展阅读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LIU</cp:lastModifiedBy>
  <cp:revision>701</cp:revision>
  <dcterms:created xsi:type="dcterms:W3CDTF">2017-11-07T23:57:00Z</dcterms:created>
  <dcterms:modified xsi:type="dcterms:W3CDTF">2018-11-11T23:55:21Z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2052-10.8.0.6206</vt:lpwstr>
  </property>
</Properties>
</file>