
<file path=[Content_Types].xml><?xml version="1.0" encoding="utf-8"?>
<Types xmlns="http://schemas.openxmlformats.org/package/2006/content-types"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5"/>
  </p:notesMasterIdLst>
  <p:sldIdLst>
    <p:sldId id="283" r:id="rId2"/>
    <p:sldId id="324" r:id="rId3"/>
    <p:sldId id="325" r:id="rId4"/>
    <p:sldId id="326" r:id="rId5"/>
    <p:sldId id="327" r:id="rId6"/>
    <p:sldId id="328" r:id="rId7"/>
    <p:sldId id="329" r:id="rId8"/>
    <p:sldId id="284" r:id="rId9"/>
    <p:sldId id="285" r:id="rId10"/>
    <p:sldId id="286" r:id="rId11"/>
    <p:sldId id="287" r:id="rId12"/>
    <p:sldId id="288" r:id="rId13"/>
    <p:sldId id="289" r:id="rId14"/>
    <p:sldId id="290" r:id="rId15"/>
    <p:sldId id="291" r:id="rId16"/>
    <p:sldId id="292" r:id="rId17"/>
    <p:sldId id="293" r:id="rId18"/>
    <p:sldId id="294" r:id="rId19"/>
    <p:sldId id="295" r:id="rId20"/>
    <p:sldId id="330" r:id="rId21"/>
    <p:sldId id="296" r:id="rId22"/>
    <p:sldId id="297" r:id="rId23"/>
    <p:sldId id="298" r:id="rId24"/>
    <p:sldId id="331" r:id="rId25"/>
    <p:sldId id="332" r:id="rId26"/>
    <p:sldId id="299" r:id="rId27"/>
    <p:sldId id="307" r:id="rId28"/>
    <p:sldId id="308" r:id="rId29"/>
    <p:sldId id="309" r:id="rId30"/>
    <p:sldId id="310" r:id="rId31"/>
    <p:sldId id="311" r:id="rId32"/>
    <p:sldId id="312" r:id="rId33"/>
    <p:sldId id="313" r:id="rId34"/>
    <p:sldId id="314" r:id="rId35"/>
    <p:sldId id="315" r:id="rId36"/>
    <p:sldId id="316" r:id="rId37"/>
    <p:sldId id="317" r:id="rId38"/>
    <p:sldId id="318" r:id="rId39"/>
    <p:sldId id="319" r:id="rId40"/>
    <p:sldId id="320" r:id="rId41"/>
    <p:sldId id="321" r:id="rId42"/>
    <p:sldId id="322" r:id="rId43"/>
    <p:sldId id="323" r:id="rId4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D113A9D2-9D6B-4929-AA2D-F23B5EE8CBE7}" styleName="主题样式 2 - 强调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6" d="100"/>
          <a:sy n="76" d="100"/>
        </p:scale>
        <p:origin x="-1194" y="21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6BFDC8B-8B1B-4F1B-93FE-E7C7AEA230C2}" type="datetimeFigureOut">
              <a:rPr lang="zh-CN" altLang="en-US" smtClean="0"/>
              <a:pPr/>
              <a:t>2011/11/4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2D983FC-6F9D-4E06-93B2-E5860D7E7F4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13355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C810549-4779-4A5A-9F4A-5B250960E5B3}" type="slidenum">
              <a:rPr lang="en-US" altLang="zh-CN"/>
              <a:pPr/>
              <a:t>32</a:t>
            </a:fld>
            <a:endParaRPr lang="en-US" altLang="zh-CN"/>
          </a:p>
        </p:txBody>
      </p:sp>
      <p:sp>
        <p:nvSpPr>
          <p:cNvPr id="235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5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</p:spPr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A92B26D-0866-4204-9906-D4AB3950C6A8}" type="slidenum">
              <a:rPr lang="en-US" altLang="zh-CN"/>
              <a:pPr/>
              <a:t>42</a:t>
            </a:fld>
            <a:endParaRPr lang="en-US" altLang="zh-CN"/>
          </a:p>
        </p:txBody>
      </p:sp>
      <p:sp>
        <p:nvSpPr>
          <p:cNvPr id="194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</p:spPr>
        <p:txBody>
          <a:bodyPr/>
          <a:lstStyle/>
          <a:p>
            <a:endParaRPr lang="zh-CN" altLang="zh-CN" sz="2400" b="1">
              <a:solidFill>
                <a:srgbClr val="FF0000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27DEDA-3CBB-4283-9342-90FA7D1941CC}" type="datetimeFigureOut">
              <a:rPr lang="zh-CN" altLang="en-US" smtClean="0"/>
              <a:pPr/>
              <a:t>2011/11/4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1154AE-94A7-4F84-96D2-6A6F31FD349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27DEDA-3CBB-4283-9342-90FA7D1941CC}" type="datetimeFigureOut">
              <a:rPr lang="zh-CN" altLang="en-US" smtClean="0"/>
              <a:pPr/>
              <a:t>2011/11/4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1154AE-94A7-4F84-96D2-6A6F31FD349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27DEDA-3CBB-4283-9342-90FA7D1941CC}" type="datetimeFigureOut">
              <a:rPr lang="zh-CN" altLang="en-US" smtClean="0"/>
              <a:pPr/>
              <a:t>2011/11/4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1154AE-94A7-4F84-96D2-6A6F31FD349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27DEDA-3CBB-4283-9342-90FA7D1941CC}" type="datetimeFigureOut">
              <a:rPr lang="zh-CN" altLang="en-US" smtClean="0"/>
              <a:pPr/>
              <a:t>2011/11/4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1154AE-94A7-4F84-96D2-6A6F31FD349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27DEDA-3CBB-4283-9342-90FA7D1941CC}" type="datetimeFigureOut">
              <a:rPr lang="zh-CN" altLang="en-US" smtClean="0"/>
              <a:pPr/>
              <a:t>2011/11/4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1154AE-94A7-4F84-96D2-6A6F31FD349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27DEDA-3CBB-4283-9342-90FA7D1941CC}" type="datetimeFigureOut">
              <a:rPr lang="zh-CN" altLang="en-US" smtClean="0"/>
              <a:pPr/>
              <a:t>2011/11/4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1154AE-94A7-4F84-96D2-6A6F31FD349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27DEDA-3CBB-4283-9342-90FA7D1941CC}" type="datetimeFigureOut">
              <a:rPr lang="zh-CN" altLang="en-US" smtClean="0"/>
              <a:pPr/>
              <a:t>2011/11/4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1154AE-94A7-4F84-96D2-6A6F31FD349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27DEDA-3CBB-4283-9342-90FA7D1941CC}" type="datetimeFigureOut">
              <a:rPr lang="zh-CN" altLang="en-US" smtClean="0"/>
              <a:pPr/>
              <a:t>2011/11/4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1154AE-94A7-4F84-96D2-6A6F31FD349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27DEDA-3CBB-4283-9342-90FA7D1941CC}" type="datetimeFigureOut">
              <a:rPr lang="zh-CN" altLang="en-US" smtClean="0"/>
              <a:pPr/>
              <a:t>2011/11/4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1154AE-94A7-4F84-96D2-6A6F31FD349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27DEDA-3CBB-4283-9342-90FA7D1941CC}" type="datetimeFigureOut">
              <a:rPr lang="zh-CN" altLang="en-US" smtClean="0"/>
              <a:pPr/>
              <a:t>2011/11/4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1154AE-94A7-4F84-96D2-6A6F31FD349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27DEDA-3CBB-4283-9342-90FA7D1941CC}" type="datetimeFigureOut">
              <a:rPr lang="zh-CN" altLang="en-US" smtClean="0"/>
              <a:pPr/>
              <a:t>2011/11/4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1154AE-94A7-4F84-96D2-6A6F31FD349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27DEDA-3CBB-4283-9342-90FA7D1941CC}" type="datetimeFigureOut">
              <a:rPr lang="zh-CN" altLang="en-US" smtClean="0"/>
              <a:pPr/>
              <a:t>2011/11/4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01154AE-94A7-4F84-96D2-6A6F31FD349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BD05094_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71800" y="3573016"/>
            <a:ext cx="3352800" cy="2876550"/>
          </a:xfrm>
          <a:prstGeom prst="rect">
            <a:avLst/>
          </a:prstGeom>
          <a:noFill/>
        </p:spPr>
      </p:pic>
      <p:sp>
        <p:nvSpPr>
          <p:cNvPr id="3075" name="WordArt 3"/>
          <p:cNvSpPr>
            <a:spLocks noChangeArrowheads="1" noChangeShapeType="1" noTextEdit="1"/>
          </p:cNvSpPr>
          <p:nvPr/>
        </p:nvSpPr>
        <p:spPr bwMode="auto">
          <a:xfrm>
            <a:off x="503548" y="1484784"/>
            <a:ext cx="8136904" cy="2232248"/>
          </a:xfrm>
          <a:prstGeom prst="rect">
            <a:avLst/>
          </a:prstGeom>
        </p:spPr>
        <p:txBody>
          <a:bodyPr spcFirstLastPara="1" wrap="none" fromWordArt="1">
            <a:prstTxWarp prst="textArchUp">
              <a:avLst>
                <a:gd name="adj" fmla="val 10870164"/>
              </a:avLst>
            </a:prstTxWarp>
          </a:bodyPr>
          <a:lstStyle/>
          <a:p>
            <a:pPr algn="ctr"/>
            <a:r>
              <a:rPr lang="en-US" altLang="zh-CN" sz="4400" b="1" kern="10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reflection blurRad="6350" stA="55000" endA="50" endPos="85000" dist="29997" dir="5400000" sy="-100000" algn="bl" rotWithShape="0"/>
                </a:effectLst>
                <a:latin typeface="Mistral" pitchFamily="66" charset="0"/>
                <a:ea typeface="宋体"/>
              </a:rPr>
              <a:t>Language point</a:t>
            </a:r>
            <a:endParaRPr lang="zh-CN" altLang="en-US" sz="4400" b="1" kern="10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228600">
                  <a:schemeClr val="accent5">
                    <a:satMod val="175000"/>
                    <a:alpha val="40000"/>
                  </a:schemeClr>
                </a:glow>
                <a:reflection blurRad="6350" stA="55000" endA="50" endPos="85000" dist="29997" dir="5400000" sy="-100000" algn="bl" rotWithShape="0"/>
              </a:effectLst>
              <a:latin typeface="Mistral" pitchFamily="66" charset="0"/>
              <a:ea typeface="宋体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5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457200" y="381000"/>
            <a:ext cx="8229600" cy="6019800"/>
          </a:xfrm>
        </p:spPr>
        <p:txBody>
          <a:bodyPr/>
          <a:lstStyle/>
          <a:p>
            <a:pPr>
              <a:lnSpc>
                <a:spcPct val="90000"/>
              </a:lnSpc>
              <a:buFontTx/>
              <a:buNone/>
            </a:pPr>
            <a:r>
              <a:rPr lang="en-US" altLang="zh-CN" b="1"/>
              <a:t>3. He strongly </a:t>
            </a:r>
            <a:r>
              <a:rPr lang="en-US" altLang="zh-CN" b="1">
                <a:solidFill>
                  <a:srgbClr val="FF3300"/>
                </a:solidFill>
                <a:latin typeface="Monotype Corsiva" pitchFamily="66" charset="0"/>
              </a:rPr>
              <a:t>believed in</a:t>
            </a:r>
            <a:r>
              <a:rPr lang="en-US" altLang="zh-CN" b="1"/>
              <a:t> the three principles: nationalism; people’s rights; people’s livelihood.                                          </a:t>
            </a:r>
            <a:r>
              <a:rPr lang="zh-CN" altLang="en-US" b="1">
                <a:ea typeface="隶书" pitchFamily="49" charset="-122"/>
              </a:rPr>
              <a:t>他坚信三条原则：民族，民权，民生。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zh-CN" altLang="en-US" b="1"/>
              <a:t>   </a:t>
            </a:r>
            <a:r>
              <a:rPr lang="en-US" altLang="zh-CN" b="1">
                <a:solidFill>
                  <a:srgbClr val="FF3300"/>
                </a:solidFill>
                <a:latin typeface="Monotype Corsiva" pitchFamily="66" charset="0"/>
              </a:rPr>
              <a:t>believe in</a:t>
            </a:r>
            <a:r>
              <a:rPr lang="en-US" altLang="zh-CN" b="1"/>
              <a:t>  </a:t>
            </a:r>
            <a:r>
              <a:rPr lang="zh-CN" altLang="en-US" b="1">
                <a:solidFill>
                  <a:srgbClr val="0000CC"/>
                </a:solidFill>
                <a:ea typeface="隶书" pitchFamily="49" charset="-122"/>
              </a:rPr>
              <a:t>信任，信仰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zh-CN" altLang="en-US" b="1"/>
              <a:t>   </a:t>
            </a:r>
            <a:r>
              <a:rPr lang="en-US" altLang="zh-CN" b="1"/>
              <a:t>Do you </a:t>
            </a:r>
            <a:r>
              <a:rPr lang="en-US" altLang="zh-CN" b="1">
                <a:latin typeface="Monotype Corsiva" pitchFamily="66" charset="0"/>
              </a:rPr>
              <a:t>believe in</a:t>
            </a:r>
            <a:r>
              <a:rPr lang="en-US" altLang="zh-CN" b="1"/>
              <a:t> God?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US" altLang="zh-CN" b="1"/>
              <a:t>   We </a:t>
            </a:r>
            <a:r>
              <a:rPr lang="en-US" altLang="zh-CN" b="1">
                <a:latin typeface="Monotype Corsiva" pitchFamily="66" charset="0"/>
              </a:rPr>
              <a:t>believe in</a:t>
            </a:r>
            <a:r>
              <a:rPr lang="en-US" altLang="zh-CN" b="1"/>
              <a:t> our government.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US" altLang="zh-CN" b="1"/>
              <a:t>   </a:t>
            </a:r>
            <a:r>
              <a:rPr lang="en-US" altLang="zh-CN" b="1">
                <a:solidFill>
                  <a:srgbClr val="FF3300"/>
                </a:solidFill>
                <a:latin typeface="Monotype Corsiva" pitchFamily="66" charset="0"/>
              </a:rPr>
              <a:t>believe sb. = believe what sb. says</a:t>
            </a:r>
            <a:r>
              <a:rPr lang="en-US" altLang="zh-CN" b="1">
                <a:solidFill>
                  <a:srgbClr val="FF3300"/>
                </a:solidFill>
              </a:rPr>
              <a:t> </a:t>
            </a:r>
            <a:r>
              <a:rPr lang="zh-CN" altLang="en-US" b="1">
                <a:solidFill>
                  <a:srgbClr val="0000CC"/>
                </a:solidFill>
                <a:ea typeface="隶书" pitchFamily="49" charset="-122"/>
              </a:rPr>
              <a:t>相信某人的话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zh-CN" altLang="en-US" b="1">
                <a:solidFill>
                  <a:srgbClr val="FF3300"/>
                </a:solidFill>
              </a:rPr>
              <a:t>   </a:t>
            </a:r>
            <a:r>
              <a:rPr lang="en-US" altLang="zh-CN" b="1">
                <a:solidFill>
                  <a:srgbClr val="FF3300"/>
                </a:solidFill>
                <a:latin typeface="Monotype Corsiva" pitchFamily="66" charset="0"/>
              </a:rPr>
              <a:t>believe in sb.</a:t>
            </a:r>
            <a:r>
              <a:rPr lang="en-US" altLang="zh-CN" b="1"/>
              <a:t> </a:t>
            </a:r>
            <a:r>
              <a:rPr lang="zh-CN" altLang="en-US" b="1">
                <a:solidFill>
                  <a:srgbClr val="0000CC"/>
                </a:solidFill>
                <a:latin typeface="隶书" pitchFamily="49" charset="-122"/>
                <a:ea typeface="隶书" pitchFamily="49" charset="-122"/>
              </a:rPr>
              <a:t>信任某人 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zh-CN" altLang="en-US" b="1"/>
              <a:t>   </a:t>
            </a:r>
            <a:r>
              <a:rPr lang="en-US" altLang="zh-CN" b="1"/>
              <a:t>I </a:t>
            </a:r>
            <a:r>
              <a:rPr lang="en-US" altLang="zh-CN" b="1">
                <a:latin typeface="Monotype Corsiva" pitchFamily="66" charset="0"/>
              </a:rPr>
              <a:t>believe</a:t>
            </a:r>
            <a:r>
              <a:rPr lang="en-US" altLang="zh-CN" b="1"/>
              <a:t> what he said because I </a:t>
            </a:r>
            <a:r>
              <a:rPr lang="en-US" altLang="zh-CN" b="1">
                <a:latin typeface="Monotype Corsiva" pitchFamily="66" charset="0"/>
              </a:rPr>
              <a:t>believe in</a:t>
            </a:r>
            <a:r>
              <a:rPr lang="en-US" altLang="zh-CN" b="1"/>
              <a:t> him.</a:t>
            </a:r>
            <a:endParaRPr lang="en-US" altLang="zh-CN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1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1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19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19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19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19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19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4" grpId="0" build="p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381000"/>
            <a:ext cx="8229600" cy="5562600"/>
          </a:xfrm>
        </p:spPr>
        <p:txBody>
          <a:bodyPr/>
          <a:lstStyle/>
          <a:p>
            <a:pPr>
              <a:buFontTx/>
              <a:buNone/>
            </a:pPr>
            <a:r>
              <a:rPr lang="en-US" altLang="zh-CN" b="1"/>
              <a:t>4. He fought for the black people and was </a:t>
            </a:r>
            <a:r>
              <a:rPr lang="en-US" altLang="zh-CN" b="1">
                <a:solidFill>
                  <a:srgbClr val="FF3300"/>
                </a:solidFill>
                <a:latin typeface="Monotype Corsiva" pitchFamily="66" charset="0"/>
              </a:rPr>
              <a:t>in prison</a:t>
            </a:r>
            <a:r>
              <a:rPr lang="en-US" altLang="zh-CN" b="1"/>
              <a:t> for thirty years.                              </a:t>
            </a:r>
            <a:r>
              <a:rPr lang="zh-CN" altLang="en-US" b="1">
                <a:ea typeface="隶书" pitchFamily="49" charset="-122"/>
              </a:rPr>
              <a:t>他为黑人而战且坐过三十年监狱。</a:t>
            </a:r>
          </a:p>
          <a:p>
            <a:pPr>
              <a:buFontTx/>
              <a:buNone/>
            </a:pPr>
            <a:r>
              <a:rPr lang="zh-CN" altLang="en-US" b="1"/>
              <a:t>   </a:t>
            </a:r>
            <a:r>
              <a:rPr lang="en-US" altLang="zh-CN" b="1">
                <a:solidFill>
                  <a:srgbClr val="FF3300"/>
                </a:solidFill>
                <a:latin typeface="Monotype Corsiva" pitchFamily="66" charset="0"/>
              </a:rPr>
              <a:t>be in prison</a:t>
            </a:r>
            <a:r>
              <a:rPr lang="en-US" altLang="zh-CN" b="1"/>
              <a:t> </a:t>
            </a:r>
            <a:r>
              <a:rPr lang="zh-CN" altLang="en-US" b="1">
                <a:solidFill>
                  <a:srgbClr val="0000CC"/>
                </a:solidFill>
                <a:ea typeface="隶书" pitchFamily="49" charset="-122"/>
              </a:rPr>
              <a:t>在狱中，被监禁</a:t>
            </a:r>
          </a:p>
          <a:p>
            <a:pPr>
              <a:buFontTx/>
              <a:buNone/>
            </a:pPr>
            <a:r>
              <a:rPr lang="zh-CN" altLang="en-US" b="1"/>
              <a:t>    </a:t>
            </a:r>
            <a:r>
              <a:rPr lang="en-US" altLang="zh-CN" b="1"/>
              <a:t>He </a:t>
            </a:r>
            <a:r>
              <a:rPr lang="en-US" altLang="zh-CN" b="1">
                <a:latin typeface="Monotype Corsiva" pitchFamily="66" charset="0"/>
              </a:rPr>
              <a:t>has been in prison</a:t>
            </a:r>
            <a:r>
              <a:rPr lang="en-US" altLang="zh-CN" b="1"/>
              <a:t> for five years.</a:t>
            </a:r>
          </a:p>
          <a:p>
            <a:pPr>
              <a:buFontTx/>
              <a:buNone/>
            </a:pPr>
            <a:r>
              <a:rPr lang="en-US" altLang="zh-CN" b="1"/>
              <a:t>    </a:t>
            </a:r>
            <a:r>
              <a:rPr lang="en-US" altLang="zh-CN" b="1">
                <a:solidFill>
                  <a:srgbClr val="FF3300"/>
                </a:solidFill>
                <a:latin typeface="Monotype Corsiva" pitchFamily="66" charset="0"/>
              </a:rPr>
              <a:t>put…in prison</a:t>
            </a:r>
            <a:r>
              <a:rPr lang="en-US" altLang="zh-CN" b="1"/>
              <a:t> </a:t>
            </a:r>
            <a:r>
              <a:rPr lang="en-US" altLang="zh-CN" b="1">
                <a:solidFill>
                  <a:srgbClr val="FF00FF"/>
                </a:solidFill>
              </a:rPr>
              <a:t>= </a:t>
            </a:r>
            <a:r>
              <a:rPr lang="en-US" altLang="zh-CN" b="1">
                <a:solidFill>
                  <a:srgbClr val="FF00FF"/>
                </a:solidFill>
                <a:latin typeface="Monotype Corsiva" pitchFamily="66" charset="0"/>
              </a:rPr>
              <a:t>send…to prison </a:t>
            </a:r>
            <a:r>
              <a:rPr lang="en-US" altLang="zh-CN" b="1">
                <a:solidFill>
                  <a:srgbClr val="FF00FF"/>
                </a:solidFill>
              </a:rPr>
              <a:t>= </a:t>
            </a:r>
            <a:r>
              <a:rPr lang="en-US" altLang="zh-CN" b="1">
                <a:solidFill>
                  <a:srgbClr val="FF00FF"/>
                </a:solidFill>
                <a:latin typeface="Monotype Corsiva" pitchFamily="66" charset="0"/>
              </a:rPr>
              <a:t>throw …into prison</a:t>
            </a:r>
            <a:r>
              <a:rPr lang="en-US" altLang="zh-CN" b="1"/>
              <a:t> </a:t>
            </a:r>
            <a:r>
              <a:rPr lang="zh-CN" altLang="en-US" b="1">
                <a:solidFill>
                  <a:srgbClr val="0000CC"/>
                </a:solidFill>
                <a:ea typeface="隶书" pitchFamily="49" charset="-122"/>
              </a:rPr>
              <a:t>把</a:t>
            </a:r>
            <a:r>
              <a:rPr lang="en-US" altLang="zh-CN" b="1">
                <a:solidFill>
                  <a:srgbClr val="0000CC"/>
                </a:solidFill>
                <a:ea typeface="隶书" pitchFamily="49" charset="-122"/>
              </a:rPr>
              <a:t>……</a:t>
            </a:r>
            <a:r>
              <a:rPr lang="zh-CN" altLang="en-US" b="1">
                <a:solidFill>
                  <a:srgbClr val="0000CC"/>
                </a:solidFill>
                <a:ea typeface="隶书" pitchFamily="49" charset="-122"/>
              </a:rPr>
              <a:t>投入监狱</a:t>
            </a:r>
          </a:p>
          <a:p>
            <a:pPr>
              <a:buFontTx/>
              <a:buNone/>
            </a:pPr>
            <a:r>
              <a:rPr lang="zh-CN" altLang="en-US" b="1"/>
              <a:t>    </a:t>
            </a:r>
            <a:r>
              <a:rPr lang="en-US" altLang="zh-CN" b="1"/>
              <a:t>The car thieves </a:t>
            </a:r>
            <a:r>
              <a:rPr lang="en-US" altLang="zh-CN" b="1">
                <a:latin typeface="Monotype Corsiva" pitchFamily="66" charset="0"/>
              </a:rPr>
              <a:t>have been put in prison</a:t>
            </a:r>
            <a:r>
              <a:rPr lang="en-US" altLang="zh-CN" b="1"/>
              <a:t>.</a:t>
            </a:r>
          </a:p>
          <a:p>
            <a:pPr>
              <a:buFontTx/>
              <a:buNone/>
            </a:pPr>
            <a:r>
              <a:rPr lang="en-US" altLang="zh-CN" b="1"/>
              <a:t>    He </a:t>
            </a:r>
            <a:r>
              <a:rPr lang="en-US" altLang="zh-CN" b="1">
                <a:latin typeface="Monotype Corsiva" pitchFamily="66" charset="0"/>
              </a:rPr>
              <a:t>was sent to prison</a:t>
            </a:r>
            <a:r>
              <a:rPr lang="en-US" altLang="zh-CN" b="1"/>
              <a:t> for ten years. </a:t>
            </a:r>
          </a:p>
          <a:p>
            <a:pPr>
              <a:buFontTx/>
              <a:buNone/>
            </a:pPr>
            <a:endParaRPr lang="en-US" altLang="zh-CN" sz="2800"/>
          </a:p>
          <a:p>
            <a:pPr>
              <a:buFontTx/>
              <a:buNone/>
            </a:pPr>
            <a:endParaRPr lang="en-US" altLang="zh-CN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2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2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2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2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2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2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92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92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9" grpId="0" build="p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457200" y="381000"/>
            <a:ext cx="8229600" cy="5562600"/>
          </a:xfrm>
        </p:spPr>
        <p:txBody>
          <a:bodyPr/>
          <a:lstStyle/>
          <a:p>
            <a:pPr>
              <a:lnSpc>
                <a:spcPct val="90000"/>
              </a:lnSpc>
              <a:buFontTx/>
              <a:buNone/>
            </a:pPr>
            <a:r>
              <a:rPr lang="en-US" altLang="zh-CN" sz="2800" b="1" dirty="0"/>
              <a:t>5. </a:t>
            </a:r>
            <a:r>
              <a:rPr lang="en-US" altLang="zh-CN" b="1" dirty="0">
                <a:solidFill>
                  <a:srgbClr val="FF3300"/>
                </a:solidFill>
                <a:latin typeface="Monotype Corsiva" pitchFamily="66" charset="0"/>
              </a:rPr>
              <a:t>The time when</a:t>
            </a:r>
            <a:r>
              <a:rPr lang="en-US" altLang="zh-CN" sz="2800" b="1" dirty="0"/>
              <a:t> I first met Nelson Mandela was a very difficult </a:t>
            </a:r>
            <a:r>
              <a:rPr lang="en-US" altLang="zh-CN" b="1" dirty="0">
                <a:solidFill>
                  <a:srgbClr val="FF3300"/>
                </a:solidFill>
                <a:latin typeface="Monotype Corsiva" pitchFamily="66" charset="0"/>
              </a:rPr>
              <a:t>period</a:t>
            </a:r>
            <a:r>
              <a:rPr lang="en-US" altLang="zh-CN" sz="2800" b="1" dirty="0">
                <a:solidFill>
                  <a:srgbClr val="FF3300"/>
                </a:solidFill>
              </a:rPr>
              <a:t> </a:t>
            </a:r>
            <a:r>
              <a:rPr lang="en-US" altLang="zh-CN" sz="2800" b="1" dirty="0"/>
              <a:t>of my life. 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US" altLang="zh-CN" sz="2800" b="1" dirty="0"/>
              <a:t>    </a:t>
            </a:r>
            <a:r>
              <a:rPr lang="en-US" altLang="zh-CN" b="1" dirty="0">
                <a:solidFill>
                  <a:srgbClr val="FF3300"/>
                </a:solidFill>
                <a:latin typeface="Monotype Corsiva" pitchFamily="66" charset="0"/>
              </a:rPr>
              <a:t>period</a:t>
            </a:r>
            <a:r>
              <a:rPr lang="en-US" altLang="zh-CN" b="1" dirty="0"/>
              <a:t> </a:t>
            </a:r>
            <a:r>
              <a:rPr lang="zh-CN" altLang="en-US" sz="2800" b="1" dirty="0">
                <a:solidFill>
                  <a:srgbClr val="0000CC"/>
                </a:solidFill>
                <a:ea typeface="隶书" pitchFamily="49" charset="-122"/>
              </a:rPr>
              <a:t>期间，时期，学校的一节课，周期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zh-CN" altLang="en-US" sz="2800" b="1" dirty="0"/>
              <a:t>    </a:t>
            </a:r>
            <a:r>
              <a:rPr lang="en-US" altLang="zh-CN" sz="2800" b="1" dirty="0"/>
              <a:t>Let’s finish this </a:t>
            </a:r>
            <a:r>
              <a:rPr lang="en-US" altLang="zh-CN" b="1" dirty="0">
                <a:latin typeface="Monotype Corsiva" pitchFamily="66" charset="0"/>
              </a:rPr>
              <a:t>period</a:t>
            </a:r>
            <a:r>
              <a:rPr lang="en-US" altLang="zh-CN" sz="2800" b="1" dirty="0"/>
              <a:t> and have a break.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US" altLang="zh-CN" sz="2800" b="1" dirty="0"/>
              <a:t>    a period of rotation </a:t>
            </a:r>
            <a:r>
              <a:rPr lang="zh-CN" altLang="en-US" sz="2800" b="1" dirty="0"/>
              <a:t>自转周期</a:t>
            </a:r>
            <a:endParaRPr lang="zh-CN" altLang="en-US" sz="2800" b="1" dirty="0">
              <a:solidFill>
                <a:srgbClr val="FF3300"/>
              </a:solidFill>
            </a:endParaRPr>
          </a:p>
          <a:p>
            <a:pPr>
              <a:lnSpc>
                <a:spcPct val="90000"/>
              </a:lnSpc>
              <a:buFontTx/>
              <a:buNone/>
            </a:pPr>
            <a:r>
              <a:rPr lang="zh-CN" altLang="en-US" b="1" dirty="0">
                <a:latin typeface="Monotype Corsiva" pitchFamily="66" charset="0"/>
              </a:rPr>
              <a:t>    </a:t>
            </a:r>
            <a:r>
              <a:rPr lang="en-US" altLang="zh-CN" b="1" dirty="0">
                <a:solidFill>
                  <a:srgbClr val="FF3300"/>
                </a:solidFill>
                <a:latin typeface="Monotype Corsiva" pitchFamily="66" charset="0"/>
              </a:rPr>
              <a:t>the time when</a:t>
            </a:r>
            <a:r>
              <a:rPr lang="en-US" altLang="zh-CN" sz="2800" b="1" dirty="0"/>
              <a:t> </a:t>
            </a:r>
            <a:r>
              <a:rPr lang="zh-CN" altLang="en-US" sz="2800" b="1" dirty="0">
                <a:solidFill>
                  <a:srgbClr val="0000CC"/>
                </a:solidFill>
                <a:latin typeface="隶书" pitchFamily="49" charset="-122"/>
                <a:ea typeface="隶书" pitchFamily="49" charset="-122"/>
              </a:rPr>
              <a:t>其中</a:t>
            </a:r>
            <a:r>
              <a:rPr lang="en-US" altLang="zh-CN" sz="2800" b="1" dirty="0">
                <a:solidFill>
                  <a:srgbClr val="0000CC"/>
                </a:solidFill>
                <a:latin typeface="隶书" pitchFamily="49" charset="-122"/>
                <a:ea typeface="隶书" pitchFamily="49" charset="-122"/>
              </a:rPr>
              <a:t>when </a:t>
            </a:r>
            <a:r>
              <a:rPr lang="zh-CN" altLang="en-US" sz="2800" b="1" dirty="0">
                <a:solidFill>
                  <a:srgbClr val="0000CC"/>
                </a:solidFill>
                <a:latin typeface="隶书" pitchFamily="49" charset="-122"/>
                <a:ea typeface="隶书" pitchFamily="49" charset="-122"/>
              </a:rPr>
              <a:t>引起定语从句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zh-CN" altLang="en-US" sz="2800" b="1" dirty="0"/>
              <a:t>    </a:t>
            </a:r>
            <a:r>
              <a:rPr lang="en-US" altLang="zh-CN" sz="2800" b="1" dirty="0"/>
              <a:t>This was </a:t>
            </a:r>
            <a:r>
              <a:rPr lang="en-US" altLang="zh-CN" b="1" dirty="0">
                <a:latin typeface="Monotype Corsiva" pitchFamily="66" charset="0"/>
              </a:rPr>
              <a:t>a time when</a:t>
            </a:r>
            <a:r>
              <a:rPr lang="en-US" altLang="zh-CN" sz="2800" b="1" dirty="0"/>
              <a:t> you had got to have a passbook to live in Johannesburg.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US" altLang="zh-CN" sz="2800" b="1" dirty="0"/>
              <a:t>    Do you still remember </a:t>
            </a:r>
            <a:r>
              <a:rPr lang="en-US" altLang="zh-CN" b="1" dirty="0">
                <a:latin typeface="Monotype Corsiva" pitchFamily="66" charset="0"/>
              </a:rPr>
              <a:t>the time when</a:t>
            </a:r>
            <a:r>
              <a:rPr lang="en-US" altLang="zh-CN" sz="2800" b="1" dirty="0"/>
              <a:t> we first met?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US" altLang="zh-CN" sz="2800" b="1" dirty="0"/>
              <a:t>    </a:t>
            </a:r>
            <a:endParaRPr lang="en-US" altLang="zh-CN" sz="2000" dirty="0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102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" dur="500"/>
                                        <p:tgtEl>
                                          <p:spTgt spid="102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7" dur="500"/>
                                        <p:tgtEl>
                                          <p:spTgt spid="102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2" dur="500"/>
                                        <p:tgtEl>
                                          <p:spTgt spid="1024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7" dur="500"/>
                                        <p:tgtEl>
                                          <p:spTgt spid="1024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2" dur="500"/>
                                        <p:tgtEl>
                                          <p:spTgt spid="1024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7" dur="500"/>
                                        <p:tgtEl>
                                          <p:spTgt spid="1024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42" dur="500"/>
                                        <p:tgtEl>
                                          <p:spTgt spid="1024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2" grpId="0" build="p" autoUpdateAnimBg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457200" y="381000"/>
            <a:ext cx="8229600" cy="5562600"/>
          </a:xfrm>
        </p:spPr>
        <p:txBody>
          <a:bodyPr/>
          <a:lstStyle/>
          <a:p>
            <a:pPr>
              <a:buFontTx/>
              <a:buNone/>
            </a:pPr>
            <a:r>
              <a:rPr lang="en-US" altLang="zh-CN" b="1" dirty="0"/>
              <a:t>6. It was in 1952 and Mandela was the black lawyer </a:t>
            </a:r>
            <a:r>
              <a:rPr lang="en-US" altLang="zh-CN" b="1" dirty="0">
                <a:solidFill>
                  <a:srgbClr val="FF0000"/>
                </a:solidFill>
              </a:rPr>
              <a:t>to whom</a:t>
            </a:r>
            <a:r>
              <a:rPr lang="en-US" altLang="zh-CN" b="1" dirty="0"/>
              <a:t> I went for </a:t>
            </a:r>
            <a:r>
              <a:rPr lang="en-US" altLang="zh-CN" b="1" dirty="0">
                <a:solidFill>
                  <a:srgbClr val="FF0000"/>
                </a:solidFill>
              </a:rPr>
              <a:t>advice</a:t>
            </a:r>
            <a:r>
              <a:rPr lang="en-US" altLang="zh-CN" b="1" dirty="0"/>
              <a:t>. He offered guidance to poor black people on their legal problems. He was generous with his time, </a:t>
            </a:r>
            <a:r>
              <a:rPr lang="en-US" altLang="zh-CN" b="1" dirty="0">
                <a:solidFill>
                  <a:srgbClr val="FF0000"/>
                </a:solidFill>
              </a:rPr>
              <a:t>for which</a:t>
            </a:r>
            <a:r>
              <a:rPr lang="en-US" altLang="zh-CN" b="1" dirty="0"/>
              <a:t> I was grateful. </a:t>
            </a:r>
          </a:p>
          <a:p>
            <a:pPr>
              <a:buFontTx/>
              <a:buNone/>
            </a:pPr>
            <a:r>
              <a:rPr lang="en-US" altLang="zh-CN" b="1" dirty="0"/>
              <a:t>   </a:t>
            </a:r>
            <a:r>
              <a:rPr lang="zh-CN" altLang="en-US" b="1" dirty="0"/>
              <a:t>那是在</a:t>
            </a:r>
            <a:r>
              <a:rPr lang="en-US" altLang="zh-CN" b="1" dirty="0"/>
              <a:t>1952</a:t>
            </a:r>
            <a:r>
              <a:rPr lang="zh-CN" altLang="en-US" b="1" dirty="0"/>
              <a:t>年，曼德拉是我寻求帮助的一位黑人律师。他为那些穷苦黑人提供法律指导。他十分慷慨得给与我时间，我为此非常感激。</a:t>
            </a:r>
            <a:endParaRPr lang="zh-CN" altLang="en-US" dirty="0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112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2" dur="500"/>
                                        <p:tgtEl>
                                          <p:spTgt spid="112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6" grpId="0" build="p" autoUpdateAnimBg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6" name="Text Box 8"/>
          <p:cNvSpPr txBox="1">
            <a:spLocks noChangeArrowheads="1"/>
          </p:cNvSpPr>
          <p:nvPr/>
        </p:nvSpPr>
        <p:spPr bwMode="auto">
          <a:xfrm>
            <a:off x="250825" y="1052513"/>
            <a:ext cx="8532813" cy="3748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dirty="0">
                <a:solidFill>
                  <a:schemeClr val="accent2"/>
                </a:solidFill>
              </a:rPr>
              <a:t>To whom I went for advice</a:t>
            </a:r>
            <a:r>
              <a:rPr lang="zh-CN" altLang="en-US" sz="3200" dirty="0"/>
              <a:t>是定语从句修饰</a:t>
            </a:r>
            <a:r>
              <a:rPr lang="en-US" altLang="zh-CN" sz="3200" dirty="0">
                <a:solidFill>
                  <a:schemeClr val="accent2"/>
                </a:solidFill>
              </a:rPr>
              <a:t>the</a:t>
            </a:r>
            <a:r>
              <a:rPr lang="en-US" altLang="zh-CN" sz="3200" dirty="0"/>
              <a:t> </a:t>
            </a:r>
            <a:r>
              <a:rPr lang="en-US" altLang="zh-CN" sz="3200" dirty="0">
                <a:solidFill>
                  <a:schemeClr val="accent2"/>
                </a:solidFill>
              </a:rPr>
              <a:t>black lawyer</a:t>
            </a:r>
            <a:r>
              <a:rPr lang="en-US" altLang="zh-CN" sz="3200" dirty="0"/>
              <a:t>,</a:t>
            </a:r>
            <a:r>
              <a:rPr lang="zh-CN" altLang="en-US" sz="3200" dirty="0"/>
              <a:t>关系代词</a:t>
            </a:r>
            <a:r>
              <a:rPr lang="en-US" altLang="zh-CN" sz="3200" dirty="0">
                <a:solidFill>
                  <a:schemeClr val="accent2"/>
                </a:solidFill>
              </a:rPr>
              <a:t>whom</a:t>
            </a:r>
            <a:r>
              <a:rPr lang="en-US" altLang="zh-CN" sz="3200" dirty="0"/>
              <a:t> </a:t>
            </a:r>
            <a:r>
              <a:rPr lang="zh-CN" altLang="en-US" sz="3200" dirty="0"/>
              <a:t>前介词用</a:t>
            </a:r>
            <a:r>
              <a:rPr lang="en-US" altLang="zh-CN" sz="3200" dirty="0">
                <a:solidFill>
                  <a:schemeClr val="accent2"/>
                </a:solidFill>
              </a:rPr>
              <a:t>to</a:t>
            </a:r>
            <a:r>
              <a:rPr lang="en-US" altLang="zh-CN" sz="3200" dirty="0"/>
              <a:t>, </a:t>
            </a:r>
            <a:r>
              <a:rPr lang="zh-CN" altLang="en-US" sz="3200" dirty="0"/>
              <a:t>是因为从句里动词</a:t>
            </a:r>
            <a:r>
              <a:rPr lang="en-US" altLang="zh-CN" sz="3200" dirty="0">
                <a:solidFill>
                  <a:schemeClr val="accent2"/>
                </a:solidFill>
              </a:rPr>
              <a:t>went</a:t>
            </a:r>
            <a:r>
              <a:rPr lang="zh-CN" altLang="en-US" sz="3200" dirty="0"/>
              <a:t>的搭配需要，即</a:t>
            </a:r>
            <a:r>
              <a:rPr lang="en-US" altLang="zh-CN" sz="3200" dirty="0"/>
              <a:t>: </a:t>
            </a:r>
            <a:r>
              <a:rPr lang="en-US" altLang="zh-CN" sz="3200" dirty="0">
                <a:solidFill>
                  <a:schemeClr val="accent2"/>
                </a:solidFill>
              </a:rPr>
              <a:t>whom I went to for advice. </a:t>
            </a:r>
          </a:p>
          <a:p>
            <a:pPr>
              <a:spcBef>
                <a:spcPct val="50000"/>
              </a:spcBef>
            </a:pPr>
            <a:r>
              <a:rPr lang="en-US" altLang="zh-CN" sz="3200" dirty="0">
                <a:solidFill>
                  <a:schemeClr val="accent2"/>
                </a:solidFill>
              </a:rPr>
              <a:t>For witch I was grateful</a:t>
            </a:r>
            <a:r>
              <a:rPr lang="zh-CN" altLang="en-US" sz="3200" dirty="0"/>
              <a:t>一句中，关系代词 </a:t>
            </a:r>
            <a:r>
              <a:rPr lang="en-US" altLang="zh-CN" sz="3200" dirty="0">
                <a:solidFill>
                  <a:schemeClr val="accent2"/>
                </a:solidFill>
              </a:rPr>
              <a:t>which</a:t>
            </a:r>
            <a:r>
              <a:rPr lang="zh-CN" altLang="en-US" sz="3200" dirty="0"/>
              <a:t>前用介词 </a:t>
            </a:r>
            <a:r>
              <a:rPr lang="en-US" altLang="zh-CN" sz="3200" dirty="0">
                <a:solidFill>
                  <a:schemeClr val="accent2"/>
                </a:solidFill>
              </a:rPr>
              <a:t>for</a:t>
            </a:r>
            <a:r>
              <a:rPr lang="zh-CN" altLang="en-US" sz="3200" dirty="0"/>
              <a:t>是由于从句中形容词 </a:t>
            </a:r>
            <a:r>
              <a:rPr lang="en-US" altLang="zh-CN" sz="3200" dirty="0">
                <a:solidFill>
                  <a:schemeClr val="accent2"/>
                </a:solidFill>
              </a:rPr>
              <a:t>grateful</a:t>
            </a:r>
            <a:r>
              <a:rPr lang="zh-CN" altLang="en-US" sz="3200" dirty="0"/>
              <a:t>的搭配： </a:t>
            </a:r>
            <a:r>
              <a:rPr lang="en-US" altLang="zh-CN" sz="3200" dirty="0">
                <a:solidFill>
                  <a:schemeClr val="accent2"/>
                </a:solidFill>
              </a:rPr>
              <a:t>be grateful for </a:t>
            </a:r>
            <a:r>
              <a:rPr lang="en-US" altLang="zh-CN" sz="3200" dirty="0" err="1">
                <a:solidFill>
                  <a:schemeClr val="accent2"/>
                </a:solidFill>
              </a:rPr>
              <a:t>sth</a:t>
            </a:r>
            <a:r>
              <a:rPr lang="zh-CN" altLang="en-US" sz="3200" dirty="0"/>
              <a:t>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5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539750" y="692150"/>
            <a:ext cx="7632700" cy="4965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altLang="zh-CN" sz="3200" b="1"/>
              <a:t>  1) </a:t>
            </a:r>
            <a:r>
              <a:rPr lang="en-US" altLang="zh-CN" sz="3200" b="1">
                <a:solidFill>
                  <a:srgbClr val="FF3300"/>
                </a:solidFill>
              </a:rPr>
              <a:t>advise sb. on sth.</a:t>
            </a:r>
            <a:r>
              <a:rPr lang="en-US" altLang="zh-CN" sz="3200" b="1"/>
              <a:t> </a:t>
            </a:r>
            <a:r>
              <a:rPr lang="zh-CN" altLang="en-US" sz="3200" b="1">
                <a:solidFill>
                  <a:srgbClr val="0000CC"/>
                </a:solidFill>
              </a:rPr>
              <a:t>就</a:t>
            </a:r>
            <a:r>
              <a:rPr lang="en-US" altLang="zh-CN" sz="3200" b="1">
                <a:solidFill>
                  <a:srgbClr val="0000CC"/>
                </a:solidFill>
              </a:rPr>
              <a:t>……</a:t>
            </a:r>
            <a:r>
              <a:rPr lang="zh-CN" altLang="en-US" sz="3200" b="1">
                <a:solidFill>
                  <a:srgbClr val="0000CC"/>
                </a:solidFill>
              </a:rPr>
              <a:t>给某人出主意</a:t>
            </a:r>
          </a:p>
          <a:p>
            <a:r>
              <a:rPr lang="zh-CN" altLang="en-US" sz="3200" b="1"/>
              <a:t>    </a:t>
            </a:r>
            <a:r>
              <a:rPr lang="en-US" altLang="zh-CN" sz="3200" b="1"/>
              <a:t>I have advised you on that subject.</a:t>
            </a:r>
          </a:p>
          <a:p>
            <a:r>
              <a:rPr lang="en-US" altLang="zh-CN" sz="3200" b="1"/>
              <a:t>   2) </a:t>
            </a:r>
            <a:r>
              <a:rPr lang="en-US" altLang="zh-CN" sz="3200" b="1">
                <a:solidFill>
                  <a:srgbClr val="FF3300"/>
                </a:solidFill>
              </a:rPr>
              <a:t>advise sb. to do sth.</a:t>
            </a:r>
            <a:r>
              <a:rPr lang="en-US" altLang="zh-CN" sz="3200" b="1"/>
              <a:t> </a:t>
            </a:r>
            <a:r>
              <a:rPr lang="zh-CN" altLang="en-US" sz="3200" b="1">
                <a:solidFill>
                  <a:srgbClr val="0000CC"/>
                </a:solidFill>
              </a:rPr>
              <a:t>建议某人干</a:t>
            </a:r>
            <a:r>
              <a:rPr lang="en-US" altLang="zh-CN" sz="3200" b="1">
                <a:solidFill>
                  <a:srgbClr val="0000CC"/>
                </a:solidFill>
              </a:rPr>
              <a:t>……</a:t>
            </a:r>
          </a:p>
          <a:p>
            <a:r>
              <a:rPr lang="en-US" altLang="zh-CN" sz="3200" b="1"/>
              <a:t>    Our monitor advises me to practice more spoken English.</a:t>
            </a:r>
          </a:p>
          <a:p>
            <a:r>
              <a:rPr lang="en-US" altLang="zh-CN" sz="3200" b="1"/>
              <a:t>   3) </a:t>
            </a:r>
            <a:r>
              <a:rPr lang="en-US" altLang="zh-CN" sz="3200" b="1">
                <a:solidFill>
                  <a:srgbClr val="FF3300"/>
                </a:solidFill>
              </a:rPr>
              <a:t>advise that +(should) do</a:t>
            </a:r>
          </a:p>
          <a:p>
            <a:r>
              <a:rPr lang="en-US" altLang="zh-CN" sz="3200" b="1"/>
              <a:t>   I advise that you (should) not eat fruit that isn’t ripe.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3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638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638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638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638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638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467544" y="404664"/>
            <a:ext cx="8153400" cy="5904656"/>
          </a:xfrm>
        </p:spPr>
        <p:txBody>
          <a:bodyPr>
            <a:normAutofit lnSpcReduction="10000"/>
          </a:bodyPr>
          <a:lstStyle/>
          <a:p>
            <a:pPr>
              <a:lnSpc>
                <a:spcPct val="90000"/>
              </a:lnSpc>
              <a:buFontTx/>
              <a:buNone/>
            </a:pPr>
            <a:r>
              <a:rPr lang="en-US" altLang="zh-CN" sz="2800" b="1" dirty="0"/>
              <a:t>7. </a:t>
            </a:r>
            <a:r>
              <a:rPr lang="en-US" altLang="zh-CN" b="1" dirty="0"/>
              <a:t>The last thirty years have </a:t>
            </a:r>
            <a:r>
              <a:rPr lang="en-US" altLang="zh-CN" b="1" dirty="0">
                <a:solidFill>
                  <a:srgbClr val="FF3300"/>
                </a:solidFill>
                <a:latin typeface="Monotype Corsiva" pitchFamily="66" charset="0"/>
              </a:rPr>
              <a:t>seen</a:t>
            </a:r>
            <a:r>
              <a:rPr lang="en-US" altLang="zh-CN" b="1" dirty="0">
                <a:solidFill>
                  <a:srgbClr val="FF3300"/>
                </a:solidFill>
              </a:rPr>
              <a:t> </a:t>
            </a:r>
            <a:r>
              <a:rPr lang="en-US" altLang="zh-CN" b="1" dirty="0"/>
              <a:t>the greatest number of laws stopping our rights and progress, until today we have reached a </a:t>
            </a:r>
            <a:r>
              <a:rPr lang="en-US" altLang="zh-CN" b="1" dirty="0">
                <a:solidFill>
                  <a:srgbClr val="FF3300"/>
                </a:solidFill>
                <a:latin typeface="Monotype Corsiva" pitchFamily="66" charset="0"/>
              </a:rPr>
              <a:t>stage</a:t>
            </a:r>
            <a:r>
              <a:rPr lang="en-US" altLang="zh-CN" b="1" dirty="0"/>
              <a:t> where we have almost no rights at all. </a:t>
            </a:r>
            <a:endParaRPr lang="en-US" altLang="zh-CN" b="1" dirty="0" smtClean="0"/>
          </a:p>
          <a:p>
            <a:pPr>
              <a:lnSpc>
                <a:spcPct val="90000"/>
              </a:lnSpc>
              <a:buFontTx/>
              <a:buNone/>
            </a:pPr>
            <a:r>
              <a:rPr lang="en-US" altLang="zh-CN" b="1" dirty="0">
                <a:latin typeface="隶书" pitchFamily="49" charset="-122"/>
                <a:ea typeface="隶书" pitchFamily="49" charset="-122"/>
              </a:rPr>
              <a:t> </a:t>
            </a:r>
            <a:r>
              <a:rPr lang="en-US" altLang="zh-CN" b="1" dirty="0" smtClean="0">
                <a:latin typeface="隶书" pitchFamily="49" charset="-122"/>
                <a:ea typeface="隶书" pitchFamily="49" charset="-122"/>
              </a:rPr>
              <a:t> </a:t>
            </a:r>
            <a:r>
              <a:rPr lang="zh-CN" altLang="en-US" b="1" dirty="0" smtClean="0">
                <a:latin typeface="隶书" pitchFamily="49" charset="-122"/>
                <a:ea typeface="隶书" pitchFamily="49" charset="-122"/>
              </a:rPr>
              <a:t>过</a:t>
            </a:r>
            <a:r>
              <a:rPr lang="zh-CN" altLang="en-US" b="1" dirty="0">
                <a:latin typeface="隶书" pitchFamily="49" charset="-122"/>
                <a:ea typeface="隶书" pitchFamily="49" charset="-122"/>
              </a:rPr>
              <a:t>去３０年来所出现的大量法律剥夺了我们的权利，阻挡我们的进步，一直到今天，，我们还处在几乎没有什么权利都没有的阶段。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zh-CN" altLang="en-US" sz="2800" b="1" dirty="0">
                <a:solidFill>
                  <a:srgbClr val="FF3300"/>
                </a:solidFill>
              </a:rPr>
              <a:t>   </a:t>
            </a:r>
            <a:r>
              <a:rPr lang="en-US" altLang="zh-CN" b="1" dirty="0">
                <a:solidFill>
                  <a:srgbClr val="FF3300"/>
                </a:solidFill>
                <a:latin typeface="Monotype Corsiva" pitchFamily="66" charset="0"/>
              </a:rPr>
              <a:t>see</a:t>
            </a:r>
            <a:r>
              <a:rPr lang="en-US" altLang="zh-CN" sz="2800" b="1" dirty="0">
                <a:solidFill>
                  <a:srgbClr val="FF3300"/>
                </a:solidFill>
                <a:latin typeface="Monotype Corsiva" pitchFamily="66" charset="0"/>
              </a:rPr>
              <a:t>  </a:t>
            </a:r>
            <a:r>
              <a:rPr lang="zh-CN" altLang="en-US" sz="2800" b="1" dirty="0">
                <a:solidFill>
                  <a:srgbClr val="0000CC"/>
                </a:solidFill>
                <a:latin typeface="隶书" pitchFamily="49" charset="-122"/>
                <a:ea typeface="隶书" pitchFamily="49" charset="-122"/>
              </a:rPr>
              <a:t>在此句意为</a:t>
            </a:r>
            <a:r>
              <a:rPr lang="zh-CN" altLang="en-US" sz="2800" b="1" dirty="0">
                <a:solidFill>
                  <a:srgbClr val="0000CC"/>
                </a:solidFill>
                <a:latin typeface="Arial"/>
                <a:ea typeface="隶书" pitchFamily="49" charset="-122"/>
              </a:rPr>
              <a:t>“</a:t>
            </a:r>
            <a:r>
              <a:rPr lang="zh-CN" altLang="en-US" sz="2800" b="1" dirty="0">
                <a:solidFill>
                  <a:srgbClr val="0000CC"/>
                </a:solidFill>
                <a:latin typeface="隶书" pitchFamily="49" charset="-122"/>
                <a:ea typeface="隶书" pitchFamily="49" charset="-122"/>
              </a:rPr>
              <a:t>经历；有</a:t>
            </a:r>
            <a:r>
              <a:rPr lang="en-US" altLang="zh-CN" sz="2800" b="1" dirty="0">
                <a:solidFill>
                  <a:srgbClr val="0000CC"/>
                </a:solidFill>
                <a:latin typeface="隶书" pitchFamily="49" charset="-122"/>
                <a:ea typeface="隶书" pitchFamily="49" charset="-122"/>
              </a:rPr>
              <a:t>..</a:t>
            </a:r>
            <a:r>
              <a:rPr lang="zh-CN" altLang="en-US" sz="2800" b="1" dirty="0">
                <a:solidFill>
                  <a:srgbClr val="0000CC"/>
                </a:solidFill>
                <a:latin typeface="隶书" pitchFamily="49" charset="-122"/>
                <a:ea typeface="隶书" pitchFamily="49" charset="-122"/>
              </a:rPr>
              <a:t>经历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zh-CN" altLang="en-US" sz="2800" b="1" dirty="0">
                <a:solidFill>
                  <a:srgbClr val="0000CC"/>
                </a:solidFill>
                <a:latin typeface="隶书" pitchFamily="49" charset="-122"/>
                <a:ea typeface="隶书" pitchFamily="49" charset="-122"/>
              </a:rPr>
              <a:t>　</a:t>
            </a:r>
            <a:r>
              <a:rPr lang="en-US" altLang="zh-CN" sz="2800" b="1" dirty="0">
                <a:latin typeface="Times New Roman" pitchFamily="18" charset="0"/>
                <a:ea typeface="隶书" pitchFamily="49" charset="-122"/>
              </a:rPr>
              <a:t>You and I have seen some good times together.</a:t>
            </a:r>
            <a:r>
              <a:rPr lang="en-US" altLang="zh-CN" sz="2800" b="1" dirty="0">
                <a:solidFill>
                  <a:srgbClr val="0000CC"/>
                </a:solidFill>
                <a:latin typeface="Times New Roman" pitchFamily="18" charset="0"/>
                <a:ea typeface="隶书" pitchFamily="49" charset="-122"/>
              </a:rPr>
              <a:t> </a:t>
            </a:r>
            <a:r>
              <a:rPr lang="zh-CN" altLang="en-US" sz="2800" b="1" dirty="0">
                <a:solidFill>
                  <a:srgbClr val="0000CC"/>
                </a:solidFill>
                <a:latin typeface="Times New Roman" pitchFamily="18" charset="0"/>
                <a:ea typeface="隶书" pitchFamily="49" charset="-122"/>
              </a:rPr>
              <a:t>你我一起共同度过一段美好的时光。　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zh-CN" altLang="en-US" sz="2800" b="1" dirty="0">
                <a:solidFill>
                  <a:srgbClr val="0000CC"/>
                </a:solidFill>
                <a:latin typeface="Times New Roman" pitchFamily="18" charset="0"/>
                <a:ea typeface="隶书" pitchFamily="49" charset="-122"/>
              </a:rPr>
              <a:t>    </a:t>
            </a:r>
            <a:r>
              <a:rPr lang="en-US" altLang="zh-CN" sz="2800" b="1" dirty="0">
                <a:latin typeface="Times New Roman" pitchFamily="18" charset="0"/>
                <a:ea typeface="隶书" pitchFamily="49" charset="-122"/>
              </a:rPr>
              <a:t>during the war he saw service in the Far East.</a:t>
            </a:r>
            <a:r>
              <a:rPr lang="en-US" altLang="zh-CN" sz="2800" b="1" dirty="0">
                <a:solidFill>
                  <a:srgbClr val="0000CC"/>
                </a:solidFill>
                <a:latin typeface="Times New Roman" pitchFamily="18" charset="0"/>
                <a:ea typeface="隶书" pitchFamily="49" charset="-122"/>
              </a:rPr>
              <a:t> 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zh-CN" altLang="en-US" sz="2800" b="1" dirty="0">
                <a:solidFill>
                  <a:srgbClr val="0000CC"/>
                </a:solidFill>
                <a:latin typeface="Times New Roman" pitchFamily="18" charset="0"/>
                <a:ea typeface="隶书" pitchFamily="49" charset="-122"/>
              </a:rPr>
              <a:t>　战争期间他在远东服役。　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2" dur="500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7" dur="500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2" dur="500"/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7" dur="500"/>
                                        <p:tgtEl>
                                          <p:spTgt spid="143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2" dur="500"/>
                                        <p:tgtEl>
                                          <p:spTgt spid="1433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 build="p" autoUpdateAnimBg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2" name="Text Box 4"/>
          <p:cNvSpPr txBox="1">
            <a:spLocks noChangeArrowheads="1"/>
          </p:cNvSpPr>
          <p:nvPr/>
        </p:nvSpPr>
        <p:spPr bwMode="auto">
          <a:xfrm>
            <a:off x="250825" y="404813"/>
            <a:ext cx="8642350" cy="3568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>
                <a:solidFill>
                  <a:srgbClr val="FF0000"/>
                </a:solidFill>
              </a:rPr>
              <a:t>Stage</a:t>
            </a:r>
            <a:r>
              <a:rPr lang="en-US" altLang="zh-CN"/>
              <a:t>: </a:t>
            </a:r>
          </a:p>
          <a:p>
            <a:pPr>
              <a:spcBef>
                <a:spcPct val="50000"/>
              </a:spcBef>
            </a:pPr>
            <a:r>
              <a:rPr lang="en-US" altLang="zh-CN"/>
              <a:t>       </a:t>
            </a:r>
            <a:r>
              <a:rPr lang="en-US" altLang="zh-CN" sz="3200"/>
              <a:t>1 </a:t>
            </a:r>
            <a:r>
              <a:rPr lang="zh-CN" altLang="en-US" sz="3200"/>
              <a:t>舞台　</a:t>
            </a:r>
          </a:p>
          <a:p>
            <a:pPr>
              <a:spcBef>
                <a:spcPct val="50000"/>
              </a:spcBef>
            </a:pPr>
            <a:r>
              <a:rPr lang="zh-CN" altLang="en-US" sz="3200"/>
              <a:t>         </a:t>
            </a:r>
            <a:r>
              <a:rPr lang="en-US" altLang="zh-CN" sz="3200"/>
              <a:t>I went on stage and did my show. </a:t>
            </a:r>
          </a:p>
          <a:p>
            <a:pPr>
              <a:spcBef>
                <a:spcPct val="50000"/>
              </a:spcBef>
            </a:pPr>
            <a:r>
              <a:rPr lang="zh-CN" altLang="en-US" sz="3200"/>
              <a:t>　</a:t>
            </a:r>
            <a:r>
              <a:rPr lang="en-US" altLang="zh-CN" sz="3200"/>
              <a:t>2 </a:t>
            </a:r>
            <a:r>
              <a:rPr lang="zh-CN" altLang="en-US" sz="3200"/>
              <a:t>阶段，时期  </a:t>
            </a:r>
          </a:p>
          <a:p>
            <a:pPr>
              <a:spcBef>
                <a:spcPct val="50000"/>
              </a:spcBef>
            </a:pPr>
            <a:r>
              <a:rPr lang="zh-CN" altLang="en-US" sz="3200"/>
              <a:t>         </a:t>
            </a:r>
            <a:r>
              <a:rPr lang="en-US" altLang="zh-CN" sz="3200"/>
              <a:t>the plan is still in its early stages</a:t>
            </a:r>
            <a:r>
              <a:rPr lang="en-US" altLang="zh-CN"/>
              <a:t>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288" y="2924175"/>
            <a:ext cx="8064500" cy="3662363"/>
          </a:xfrm>
        </p:spPr>
        <p:txBody>
          <a:bodyPr/>
          <a:lstStyle/>
          <a:p>
            <a:pPr>
              <a:buFontTx/>
              <a:buNone/>
            </a:pPr>
            <a:r>
              <a:rPr lang="en-US" altLang="zh-CN" dirty="0"/>
              <a:t> </a:t>
            </a:r>
            <a:r>
              <a:rPr lang="en-US" altLang="zh-CN" dirty="0">
                <a:solidFill>
                  <a:srgbClr val="FF0000"/>
                </a:solidFill>
              </a:rPr>
              <a:t>in a position to do sth </a:t>
            </a:r>
            <a:r>
              <a:rPr lang="zh-CN" altLang="en-US" dirty="0">
                <a:solidFill>
                  <a:srgbClr val="FF0000"/>
                </a:solidFill>
              </a:rPr>
              <a:t>能够，有能力</a:t>
            </a:r>
          </a:p>
          <a:p>
            <a:pPr>
              <a:buFontTx/>
              <a:buNone/>
            </a:pPr>
            <a:r>
              <a:rPr lang="en-US" altLang="zh-CN" dirty="0"/>
              <a:t>I’m not in a position to help you right now. </a:t>
            </a:r>
          </a:p>
          <a:p>
            <a:pPr>
              <a:buFontTx/>
              <a:buNone/>
            </a:pPr>
            <a:r>
              <a:rPr lang="en-US" altLang="zh-CN" dirty="0">
                <a:solidFill>
                  <a:srgbClr val="FF0000"/>
                </a:solidFill>
              </a:rPr>
              <a:t>In/out of position </a:t>
            </a:r>
            <a:r>
              <a:rPr lang="zh-CN" altLang="en-US" dirty="0">
                <a:solidFill>
                  <a:srgbClr val="FF0000"/>
                </a:solidFill>
              </a:rPr>
              <a:t>在适当的位置，在不适当的位置</a:t>
            </a:r>
          </a:p>
          <a:p>
            <a:pPr>
              <a:buFontTx/>
              <a:buNone/>
            </a:pPr>
            <a:r>
              <a:rPr lang="en-US" altLang="zh-CN" dirty="0"/>
              <a:t>This chair is out of position. Please put it back in position. </a:t>
            </a:r>
          </a:p>
        </p:txBody>
      </p:sp>
      <p:sp>
        <p:nvSpPr>
          <p:cNvPr id="15364" name="Text Box 4"/>
          <p:cNvSpPr txBox="1">
            <a:spLocks noChangeArrowheads="1"/>
          </p:cNvSpPr>
          <p:nvPr/>
        </p:nvSpPr>
        <p:spPr bwMode="auto">
          <a:xfrm>
            <a:off x="468313" y="188913"/>
            <a:ext cx="8064500" cy="2800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dirty="0"/>
              <a:t>8.We were put into a </a:t>
            </a:r>
            <a:r>
              <a:rPr lang="en-US" altLang="zh-CN" sz="3200" dirty="0">
                <a:solidFill>
                  <a:srgbClr val="FF0000"/>
                </a:solidFill>
              </a:rPr>
              <a:t>position</a:t>
            </a:r>
            <a:r>
              <a:rPr lang="en-US" altLang="zh-CN" sz="3200" dirty="0"/>
              <a:t> in which we had either to accept we were less important of fight the government</a:t>
            </a:r>
            <a:r>
              <a:rPr lang="en-US" altLang="zh-CN" sz="3200" dirty="0" smtClean="0"/>
              <a:t>.</a:t>
            </a:r>
          </a:p>
          <a:p>
            <a:pPr>
              <a:spcBef>
                <a:spcPct val="50000"/>
              </a:spcBef>
            </a:pPr>
            <a:r>
              <a:rPr lang="zh-CN" altLang="en-US" sz="3200" dirty="0" smtClean="0"/>
              <a:t>我</a:t>
            </a:r>
            <a:r>
              <a:rPr lang="zh-CN" altLang="en-US" sz="3200" dirty="0"/>
              <a:t>们被置于这样一个境地：要么我们被迫接受低人一等的现实，要么更政府作斗争。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53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53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53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23850" y="3213100"/>
            <a:ext cx="8351838" cy="2835275"/>
          </a:xfrm>
        </p:spPr>
        <p:txBody>
          <a:bodyPr/>
          <a:lstStyle/>
          <a:p>
            <a:r>
              <a:rPr lang="zh-CN" altLang="en-US">
                <a:solidFill>
                  <a:schemeClr val="accent2"/>
                </a:solidFill>
              </a:rPr>
              <a:t>用</a:t>
            </a:r>
            <a:r>
              <a:rPr lang="en-US" altLang="zh-CN">
                <a:solidFill>
                  <a:schemeClr val="accent2"/>
                </a:solidFill>
              </a:rPr>
              <a:t>only</a:t>
            </a:r>
            <a:r>
              <a:rPr lang="zh-CN" altLang="en-US">
                <a:solidFill>
                  <a:schemeClr val="accent2"/>
                </a:solidFill>
              </a:rPr>
              <a:t>修饰副词或状语又放在句首时，这个句子要局部倒装。</a:t>
            </a:r>
          </a:p>
          <a:p>
            <a:r>
              <a:rPr lang="en-US" altLang="zh-CN"/>
              <a:t>Only in this way can you solve the problem </a:t>
            </a:r>
          </a:p>
          <a:p>
            <a:r>
              <a:rPr lang="en-US" altLang="zh-CN">
                <a:solidFill>
                  <a:schemeClr val="accent2"/>
                </a:solidFill>
              </a:rPr>
              <a:t>Only </a:t>
            </a:r>
            <a:r>
              <a:rPr lang="zh-CN" altLang="en-US">
                <a:solidFill>
                  <a:schemeClr val="accent2"/>
                </a:solidFill>
              </a:rPr>
              <a:t>如果修饰主语，句子不需要倒装</a:t>
            </a:r>
            <a:r>
              <a:rPr lang="zh-CN" altLang="en-US"/>
              <a:t>。</a:t>
            </a:r>
          </a:p>
          <a:p>
            <a:r>
              <a:rPr lang="en-US" altLang="zh-CN"/>
              <a:t>Only one thing can make him change his mind. </a:t>
            </a:r>
          </a:p>
        </p:txBody>
      </p:sp>
      <p:sp>
        <p:nvSpPr>
          <p:cNvPr id="17412" name="Text Box 4"/>
          <p:cNvSpPr txBox="1">
            <a:spLocks noChangeArrowheads="1"/>
          </p:cNvSpPr>
          <p:nvPr/>
        </p:nvSpPr>
        <p:spPr bwMode="auto">
          <a:xfrm>
            <a:off x="395288" y="260350"/>
            <a:ext cx="8424862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zh-CN"/>
          </a:p>
        </p:txBody>
      </p:sp>
      <p:sp>
        <p:nvSpPr>
          <p:cNvPr id="17413" name="Text Box 5"/>
          <p:cNvSpPr txBox="1">
            <a:spLocks noChangeArrowheads="1"/>
          </p:cNvSpPr>
          <p:nvPr/>
        </p:nvSpPr>
        <p:spPr bwMode="auto">
          <a:xfrm>
            <a:off x="395288" y="260350"/>
            <a:ext cx="8353425" cy="301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/>
              <a:t>9. We first broke the law in a way which was peaceful</a:t>
            </a:r>
            <a:r>
              <a:rPr lang="en-US" altLang="zh-CN" sz="3200">
                <a:solidFill>
                  <a:srgbClr val="FF0000"/>
                </a:solidFill>
              </a:rPr>
              <a:t>…only then</a:t>
            </a:r>
            <a:r>
              <a:rPr lang="en-US" altLang="zh-CN" sz="3200"/>
              <a:t> did we decide to answer violence with violence. </a:t>
            </a:r>
            <a:r>
              <a:rPr lang="zh-CN" altLang="en-US" sz="3200"/>
              <a:t>首先我们用和平的方式来破坏法律；而当这种方式也得不到允许时，</a:t>
            </a:r>
            <a:r>
              <a:rPr lang="en-US" altLang="zh-CN" sz="3200"/>
              <a:t>..</a:t>
            </a:r>
            <a:r>
              <a:rPr lang="zh-CN" altLang="en-US" sz="3200"/>
              <a:t>只有到这个时候，我们才决定用暴力反抗暴力。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74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74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74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quality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1. quality n. </a:t>
            </a:r>
            <a:r>
              <a:rPr lang="zh-CN" altLang="en-US" dirty="0"/>
              <a:t>质量     （不可数</a:t>
            </a:r>
            <a:r>
              <a:rPr lang="en-US" altLang="zh-CN" dirty="0"/>
              <a:t>n.</a:t>
            </a:r>
            <a:r>
              <a:rPr lang="zh-CN" altLang="en-US" dirty="0"/>
              <a:t>）</a:t>
            </a:r>
          </a:p>
          <a:p>
            <a:pPr marL="0" indent="0">
              <a:buNone/>
            </a:pPr>
            <a:r>
              <a:rPr lang="zh-CN" altLang="en-US" dirty="0"/>
              <a:t>             </a:t>
            </a:r>
            <a:r>
              <a:rPr lang="zh-CN" altLang="en-US" dirty="0" smtClean="0"/>
              <a:t>             </a:t>
            </a:r>
            <a:r>
              <a:rPr lang="zh-CN" altLang="en-US" dirty="0"/>
              <a:t>品质；特性（可数</a:t>
            </a:r>
            <a:r>
              <a:rPr lang="en-US" altLang="zh-CN" dirty="0"/>
              <a:t>n.</a:t>
            </a:r>
            <a:r>
              <a:rPr lang="zh-CN" altLang="en-US" dirty="0" smtClean="0"/>
              <a:t>）</a:t>
            </a:r>
            <a:endParaRPr lang="en-US" altLang="zh-CN" dirty="0" smtClean="0"/>
          </a:p>
          <a:p>
            <a:pPr marL="0" indent="0">
              <a:buNone/>
            </a:pPr>
            <a:r>
              <a:rPr lang="en-US" altLang="zh-CN" dirty="0"/>
              <a:t> </a:t>
            </a:r>
            <a:r>
              <a:rPr lang="en-US" altLang="zh-CN" dirty="0" smtClean="0"/>
              <a:t>     </a:t>
            </a:r>
            <a:r>
              <a:rPr lang="zh-CN" altLang="en-US" dirty="0" smtClean="0"/>
              <a:t>   </a:t>
            </a:r>
            <a:r>
              <a:rPr lang="en-US" altLang="zh-CN" dirty="0"/>
              <a:t>quantity  </a:t>
            </a:r>
            <a:r>
              <a:rPr lang="zh-CN" altLang="en-US" dirty="0"/>
              <a:t>数量   </a:t>
            </a:r>
            <a:r>
              <a:rPr lang="en-US" altLang="zh-CN" dirty="0"/>
              <a:t>a large /small quantity of </a:t>
            </a:r>
            <a:r>
              <a:rPr lang="en-US" altLang="zh-CN" dirty="0" smtClean="0"/>
              <a:t>               </a:t>
            </a:r>
            <a:r>
              <a:rPr lang="en-US" altLang="zh-CN" dirty="0"/>
              <a:t>large /great quantities of</a:t>
            </a:r>
          </a:p>
          <a:p>
            <a:r>
              <a:rPr lang="en-US" altLang="zh-CN" dirty="0"/>
              <a:t> 1).Quality is more important than quantity</a:t>
            </a:r>
            <a:r>
              <a:rPr lang="en-US" altLang="zh-CN" dirty="0" smtClean="0"/>
              <a:t>.</a:t>
            </a:r>
          </a:p>
          <a:p>
            <a:r>
              <a:rPr lang="en-US" altLang="zh-CN" dirty="0"/>
              <a:t> 2).products of good /poor quality </a:t>
            </a:r>
            <a:endParaRPr lang="en-US" altLang="zh-CN" dirty="0" smtClean="0"/>
          </a:p>
          <a:p>
            <a:r>
              <a:rPr lang="en-US" altLang="zh-CN" dirty="0"/>
              <a:t>3).She shows qualities of </a:t>
            </a:r>
            <a:r>
              <a:rPr lang="en-US" altLang="zh-CN" dirty="0" smtClean="0"/>
              <a:t>leadership.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908668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79512" y="476672"/>
            <a:ext cx="8229600" cy="5400600"/>
          </a:xfrm>
        </p:spPr>
        <p:txBody>
          <a:bodyPr>
            <a:normAutofit fontScale="92500" lnSpcReduction="10000"/>
          </a:bodyPr>
          <a:lstStyle/>
          <a:p>
            <a:r>
              <a:rPr lang="en-US" altLang="zh-CN" dirty="0" smtClean="0"/>
              <a:t>Only </a:t>
            </a:r>
            <a:r>
              <a:rPr lang="zh-CN" altLang="en-US" dirty="0"/>
              <a:t>位于句首，修饰副词、介词短语或状语从句时，句子采用部分倒装的语序；修饰状语从句时，只有主句采用部分倒装的语序。</a:t>
            </a:r>
          </a:p>
          <a:p>
            <a:r>
              <a:rPr lang="zh-CN" altLang="en-US" dirty="0"/>
              <a:t>如：① </a:t>
            </a:r>
            <a:r>
              <a:rPr lang="en-US" altLang="zh-CN" dirty="0"/>
              <a:t>Only in this way can you come up with a solution to the problem.</a:t>
            </a:r>
            <a:r>
              <a:rPr lang="zh-CN" altLang="en-US" dirty="0"/>
              <a:t>只有这样，你才能想出解决这个问题的办法。</a:t>
            </a:r>
          </a:p>
          <a:p>
            <a:r>
              <a:rPr lang="zh-CN" altLang="en-US" dirty="0"/>
              <a:t>② </a:t>
            </a:r>
            <a:r>
              <a:rPr lang="en-US" altLang="zh-CN" dirty="0"/>
              <a:t>Only after being asked three times did he come to the meeting.</a:t>
            </a:r>
            <a:r>
              <a:rPr lang="zh-CN" altLang="en-US" dirty="0"/>
              <a:t>叫了三次他才来参加会议。</a:t>
            </a:r>
          </a:p>
          <a:p>
            <a:r>
              <a:rPr lang="zh-CN" altLang="en-US" dirty="0"/>
              <a:t>③ </a:t>
            </a:r>
            <a:r>
              <a:rPr lang="en-US" altLang="zh-CN" dirty="0"/>
              <a:t>Only when he is seriously ill does he ever stay in bed.</a:t>
            </a:r>
            <a:r>
              <a:rPr lang="zh-CN" altLang="en-US" dirty="0"/>
              <a:t>病的很重时，他才卧床休息。</a:t>
            </a:r>
          </a:p>
          <a:p>
            <a:r>
              <a:rPr lang="en-US" altLang="zh-CN" dirty="0"/>
              <a:t>Only then did I realize my mistake. </a:t>
            </a:r>
            <a:r>
              <a:rPr lang="zh-CN" altLang="en-US" dirty="0"/>
              <a:t>直到那时我才知道我的错误</a:t>
            </a:r>
            <a:r>
              <a:rPr lang="en-US" altLang="zh-CN" dirty="0"/>
              <a:t>.</a:t>
            </a:r>
            <a:r>
              <a:rPr lang="zh-CN" altLang="en-US" dirty="0"/>
              <a:t>）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973915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288" y="1916113"/>
            <a:ext cx="8229600" cy="4525962"/>
          </a:xfrm>
        </p:spPr>
        <p:txBody>
          <a:bodyPr>
            <a:normAutofit fontScale="85000" lnSpcReduction="20000"/>
          </a:bodyPr>
          <a:lstStyle/>
          <a:p>
            <a:r>
              <a:rPr lang="en-US" altLang="zh-CN" dirty="0">
                <a:solidFill>
                  <a:srgbClr val="FF0000"/>
                </a:solidFill>
              </a:rPr>
              <a:t>Turn to: </a:t>
            </a:r>
            <a:r>
              <a:rPr lang="zh-CN" altLang="en-US" dirty="0">
                <a:solidFill>
                  <a:srgbClr val="FF0000"/>
                </a:solidFill>
              </a:rPr>
              <a:t>求助于；转向</a:t>
            </a:r>
          </a:p>
          <a:p>
            <a:r>
              <a:rPr lang="en-US" altLang="zh-CN" dirty="0"/>
              <a:t>I tried to stand on my own two feet rather than </a:t>
            </a:r>
            <a:r>
              <a:rPr lang="en-US" altLang="zh-CN" b="1" dirty="0">
                <a:solidFill>
                  <a:srgbClr val="FF0000"/>
                </a:solidFill>
              </a:rPr>
              <a:t>turned to</a:t>
            </a:r>
            <a:r>
              <a:rPr lang="en-US" altLang="zh-CN" dirty="0"/>
              <a:t> my parents </a:t>
            </a:r>
          </a:p>
          <a:p>
            <a:r>
              <a:rPr lang="en-US" altLang="zh-CN" b="1" dirty="0">
                <a:solidFill>
                  <a:srgbClr val="FF0000"/>
                </a:solidFill>
              </a:rPr>
              <a:t>Turn </a:t>
            </a:r>
            <a:r>
              <a:rPr lang="en-US" altLang="zh-CN" b="1" dirty="0" smtClean="0">
                <a:solidFill>
                  <a:srgbClr val="FF0000"/>
                </a:solidFill>
              </a:rPr>
              <a:t>to</a:t>
            </a:r>
            <a:r>
              <a:rPr lang="en-US" altLang="zh-CN" dirty="0" smtClean="0"/>
              <a:t> </a:t>
            </a:r>
            <a:r>
              <a:rPr lang="en-US" altLang="zh-CN" dirty="0"/>
              <a:t>the left and you will find the </a:t>
            </a:r>
            <a:r>
              <a:rPr lang="en-US" altLang="zh-CN" dirty="0" smtClean="0"/>
              <a:t>post.</a:t>
            </a:r>
          </a:p>
          <a:p>
            <a:r>
              <a:rPr lang="en-US" altLang="zh-CN" dirty="0"/>
              <a:t>She had no one to turn to for advice.</a:t>
            </a:r>
          </a:p>
          <a:p>
            <a:r>
              <a:rPr lang="zh-CN" altLang="en-US" dirty="0"/>
              <a:t>她没有一个可以商量的人。</a:t>
            </a:r>
          </a:p>
          <a:p>
            <a:r>
              <a:rPr lang="en-US" altLang="zh-CN" dirty="0"/>
              <a:t>Who can I turn to in my hour of need? </a:t>
            </a:r>
            <a:r>
              <a:rPr lang="zh-CN" altLang="en-US" dirty="0"/>
              <a:t>在我需要的时候我能向谁求助呢？</a:t>
            </a:r>
          </a:p>
          <a:p>
            <a:r>
              <a:rPr lang="en-US" altLang="zh-CN" dirty="0"/>
              <a:t>As they were out of work,??Mr and Mrs Black had to turn to their relatives for help.</a:t>
            </a:r>
            <a:r>
              <a:rPr lang="zh-CN" altLang="en-US" dirty="0"/>
              <a:t>布莱克夫妇由于失业，不得不向亲戚求帮助。</a:t>
            </a:r>
          </a:p>
          <a:p>
            <a:endParaRPr lang="en-US" altLang="zh-CN" dirty="0"/>
          </a:p>
        </p:txBody>
      </p:sp>
      <p:sp>
        <p:nvSpPr>
          <p:cNvPr id="18436" name="Text Box 4"/>
          <p:cNvSpPr txBox="1">
            <a:spLocks noChangeArrowheads="1"/>
          </p:cNvSpPr>
          <p:nvPr/>
        </p:nvSpPr>
        <p:spPr bwMode="auto">
          <a:xfrm>
            <a:off x="539750" y="188913"/>
            <a:ext cx="7920038" cy="1554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/>
              <a:t>10.Why did Nelson Mandela </a:t>
            </a:r>
            <a:r>
              <a:rPr lang="en-US" altLang="zh-CN" sz="3200">
                <a:solidFill>
                  <a:srgbClr val="FF0000"/>
                </a:solidFill>
              </a:rPr>
              <a:t>turn to</a:t>
            </a:r>
            <a:r>
              <a:rPr lang="en-US" altLang="zh-CN" sz="3200"/>
              <a:t> violence to make black and white people equal?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381000"/>
            <a:ext cx="8229600" cy="5568950"/>
          </a:xfrm>
        </p:spPr>
        <p:txBody>
          <a:bodyPr/>
          <a:lstStyle/>
          <a:p>
            <a:pPr>
              <a:lnSpc>
                <a:spcPct val="90000"/>
              </a:lnSpc>
              <a:buFontTx/>
              <a:buNone/>
            </a:pPr>
            <a:r>
              <a:rPr lang="en-US" altLang="zh-CN" b="1">
                <a:latin typeface="Arial Narrow" pitchFamily="34" charset="0"/>
              </a:rPr>
              <a:t>11. I did not work again for twenty years until Mr. Mandela and the ANC </a:t>
            </a:r>
            <a:r>
              <a:rPr lang="en-US" altLang="zh-CN" b="1">
                <a:solidFill>
                  <a:srgbClr val="FF3300"/>
                </a:solidFill>
                <a:latin typeface="Monotype Corsiva" pitchFamily="66" charset="0"/>
              </a:rPr>
              <a:t>came to power</a:t>
            </a:r>
            <a:r>
              <a:rPr lang="en-US" altLang="zh-CN" b="1">
                <a:latin typeface="Arial Narrow" pitchFamily="34" charset="0"/>
              </a:rPr>
              <a:t> in 1993. 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US" altLang="zh-CN" b="1">
                <a:latin typeface="Arial Narrow" pitchFamily="34" charset="0"/>
              </a:rPr>
              <a:t>    </a:t>
            </a:r>
            <a:r>
              <a:rPr lang="en-US" altLang="zh-CN" b="1">
                <a:solidFill>
                  <a:srgbClr val="FF3300"/>
                </a:solidFill>
                <a:latin typeface="Monotype Corsiva" pitchFamily="66" charset="0"/>
              </a:rPr>
              <a:t>come to power </a:t>
            </a:r>
            <a:r>
              <a:rPr lang="zh-CN" altLang="en-US" b="1">
                <a:solidFill>
                  <a:schemeClr val="accent2"/>
                </a:solidFill>
                <a:latin typeface="Arial Narrow" pitchFamily="34" charset="0"/>
                <a:ea typeface="隶书" pitchFamily="49" charset="-122"/>
              </a:rPr>
              <a:t>上台；当权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zh-CN" altLang="en-US" b="1">
                <a:solidFill>
                  <a:schemeClr val="accent2"/>
                </a:solidFill>
                <a:latin typeface="Arial Narrow" pitchFamily="34" charset="0"/>
              </a:rPr>
              <a:t>    </a:t>
            </a:r>
            <a:r>
              <a:rPr lang="en-US" altLang="zh-CN" b="1">
                <a:solidFill>
                  <a:srgbClr val="FF3300"/>
                </a:solidFill>
                <a:latin typeface="Monotype Corsiva" pitchFamily="66" charset="0"/>
              </a:rPr>
              <a:t>in power</a:t>
            </a:r>
            <a:r>
              <a:rPr lang="en-US" altLang="zh-CN" b="1">
                <a:solidFill>
                  <a:schemeClr val="accent2"/>
                </a:solidFill>
                <a:latin typeface="Arial Narrow" pitchFamily="34" charset="0"/>
              </a:rPr>
              <a:t> </a:t>
            </a:r>
            <a:r>
              <a:rPr lang="zh-CN" altLang="en-US" b="1">
                <a:solidFill>
                  <a:schemeClr val="accent2"/>
                </a:solidFill>
                <a:latin typeface="Arial Narrow" pitchFamily="34" charset="0"/>
                <a:ea typeface="隶书" pitchFamily="49" charset="-122"/>
              </a:rPr>
              <a:t>执政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zh-CN" altLang="en-US" b="1">
                <a:solidFill>
                  <a:schemeClr val="accent2"/>
                </a:solidFill>
                <a:latin typeface="Arial Narrow" pitchFamily="34" charset="0"/>
                <a:ea typeface="隶书" pitchFamily="49" charset="-122"/>
              </a:rPr>
              <a:t>    </a:t>
            </a:r>
            <a:r>
              <a:rPr lang="en-US" altLang="zh-CN" b="1">
                <a:solidFill>
                  <a:srgbClr val="FF3300"/>
                </a:solidFill>
                <a:latin typeface="Monotype Corsiva" pitchFamily="66" charset="0"/>
              </a:rPr>
              <a:t>take power</a:t>
            </a:r>
            <a:r>
              <a:rPr lang="en-US" altLang="zh-CN" b="1">
                <a:solidFill>
                  <a:schemeClr val="accent2"/>
                </a:solidFill>
                <a:latin typeface="Arial Narrow" pitchFamily="34" charset="0"/>
                <a:ea typeface="隶书" pitchFamily="49" charset="-122"/>
              </a:rPr>
              <a:t> </a:t>
            </a:r>
            <a:r>
              <a:rPr lang="zh-CN" altLang="en-US" b="1">
                <a:solidFill>
                  <a:schemeClr val="accent2"/>
                </a:solidFill>
                <a:latin typeface="Arial Narrow" pitchFamily="34" charset="0"/>
                <a:ea typeface="隶书" pitchFamily="49" charset="-122"/>
              </a:rPr>
              <a:t>用武力夺取政权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zh-CN" altLang="en-US" b="1">
                <a:latin typeface="Arial Narrow" pitchFamily="34" charset="0"/>
              </a:rPr>
              <a:t>   </a:t>
            </a:r>
            <a:r>
              <a:rPr lang="en-US" altLang="zh-CN" b="1">
                <a:latin typeface="Arial Narrow" pitchFamily="34" charset="0"/>
              </a:rPr>
              <a:t>Things have changed a lot since he </a:t>
            </a:r>
            <a:r>
              <a:rPr lang="en-US" altLang="zh-CN" b="1">
                <a:latin typeface="Monotype Corsiva" pitchFamily="66" charset="0"/>
              </a:rPr>
              <a:t>came to power</a:t>
            </a:r>
            <a:r>
              <a:rPr lang="en-US" altLang="zh-CN" b="1">
                <a:latin typeface="Arial Narrow" pitchFamily="34" charset="0"/>
              </a:rPr>
              <a:t>.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US" altLang="zh-CN" b="1">
                <a:latin typeface="Arial Narrow" pitchFamily="34" charset="0"/>
              </a:rPr>
              <a:t>    How long has he been </a:t>
            </a:r>
            <a:r>
              <a:rPr lang="en-US" altLang="zh-CN" b="1">
                <a:latin typeface="Monotype Corsiva" pitchFamily="66" charset="0"/>
              </a:rPr>
              <a:t>in power</a:t>
            </a:r>
            <a:r>
              <a:rPr lang="en-US" altLang="zh-CN" b="1">
                <a:latin typeface="Arial Narrow" pitchFamily="34" charset="0"/>
              </a:rPr>
              <a:t>?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US" altLang="zh-CN" b="1">
                <a:latin typeface="Arial Narrow" pitchFamily="34" charset="0"/>
              </a:rPr>
              <a:t>    the general had tried to </a:t>
            </a:r>
            <a:r>
              <a:rPr lang="en-US" altLang="zh-CN" b="1">
                <a:latin typeface="Monotype Corsiva" pitchFamily="66" charset="0"/>
              </a:rPr>
              <a:t>take power</a:t>
            </a:r>
            <a:r>
              <a:rPr lang="en-US" altLang="zh-CN" b="1">
                <a:latin typeface="Arial Narrow" pitchFamily="34" charset="0"/>
              </a:rPr>
              <a:t>, but he failed at last. 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US" altLang="zh-CN" b="1">
                <a:latin typeface="Arial Narrow" pitchFamily="34" charset="0"/>
              </a:rPr>
              <a:t>    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04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04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04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04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048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048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048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3" grpId="0" build="p" autoUpdateAnimBg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457200" y="304800"/>
            <a:ext cx="8458200" cy="6248400"/>
          </a:xfrm>
        </p:spPr>
        <p:txBody>
          <a:bodyPr/>
          <a:lstStyle/>
          <a:p>
            <a:pPr>
              <a:lnSpc>
                <a:spcPct val="90000"/>
              </a:lnSpc>
              <a:buFontTx/>
              <a:buNone/>
            </a:pPr>
            <a:r>
              <a:rPr lang="en-US" altLang="zh-CN" b="1">
                <a:latin typeface="Arial Narrow" pitchFamily="34" charset="0"/>
              </a:rPr>
              <a:t>12. All the terror and </a:t>
            </a:r>
            <a:r>
              <a:rPr lang="en-US" altLang="zh-CN" b="1">
                <a:solidFill>
                  <a:srgbClr val="FF3300"/>
                </a:solidFill>
                <a:latin typeface="Monotype Corsiva" pitchFamily="66" charset="0"/>
              </a:rPr>
              <a:t>fear</a:t>
            </a:r>
            <a:r>
              <a:rPr lang="en-US" altLang="zh-CN" b="1">
                <a:latin typeface="Arial Narrow" pitchFamily="34" charset="0"/>
              </a:rPr>
              <a:t> of that time came back to me. 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US" altLang="zh-CN" b="1">
                <a:latin typeface="Arial Narrow" pitchFamily="34" charset="0"/>
              </a:rPr>
              <a:t>    </a:t>
            </a:r>
            <a:r>
              <a:rPr lang="en-US" altLang="zh-CN" b="1">
                <a:solidFill>
                  <a:srgbClr val="FF3300"/>
                </a:solidFill>
                <a:latin typeface="Monotype Corsiva" pitchFamily="66" charset="0"/>
              </a:rPr>
              <a:t>fear</a:t>
            </a:r>
            <a:r>
              <a:rPr lang="en-US" altLang="zh-CN" b="1">
                <a:solidFill>
                  <a:schemeClr val="accent2"/>
                </a:solidFill>
                <a:latin typeface="Monotype Corsiva" pitchFamily="66" charset="0"/>
              </a:rPr>
              <a:t>    n.</a:t>
            </a:r>
            <a:r>
              <a:rPr lang="en-US" altLang="zh-CN" b="1">
                <a:solidFill>
                  <a:schemeClr val="accent2"/>
                </a:solidFill>
                <a:latin typeface="Arial Narrow" pitchFamily="34" charset="0"/>
              </a:rPr>
              <a:t> </a:t>
            </a:r>
            <a:r>
              <a:rPr lang="zh-CN" altLang="en-US" b="1">
                <a:solidFill>
                  <a:schemeClr val="accent2"/>
                </a:solidFill>
                <a:latin typeface="Arial Narrow" pitchFamily="34" charset="0"/>
                <a:ea typeface="隶书" pitchFamily="49" charset="-122"/>
              </a:rPr>
              <a:t>恐惧，可怕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zh-CN" altLang="en-US" b="1">
                <a:solidFill>
                  <a:schemeClr val="accent2"/>
                </a:solidFill>
                <a:latin typeface="Arial Narrow" pitchFamily="34" charset="0"/>
              </a:rPr>
              <a:t>              </a:t>
            </a:r>
            <a:r>
              <a:rPr lang="en-US" altLang="zh-CN" b="1">
                <a:solidFill>
                  <a:schemeClr val="accent2"/>
                </a:solidFill>
                <a:latin typeface="Monotype Corsiva" pitchFamily="66" charset="0"/>
              </a:rPr>
              <a:t>vt.</a:t>
            </a:r>
            <a:r>
              <a:rPr lang="en-US" altLang="zh-CN" b="1">
                <a:solidFill>
                  <a:schemeClr val="accent2"/>
                </a:solidFill>
                <a:latin typeface="Arial Narrow" pitchFamily="34" charset="0"/>
              </a:rPr>
              <a:t> </a:t>
            </a:r>
            <a:r>
              <a:rPr lang="zh-CN" altLang="en-US" b="1">
                <a:solidFill>
                  <a:schemeClr val="accent2"/>
                </a:solidFill>
                <a:latin typeface="Arial Narrow" pitchFamily="34" charset="0"/>
                <a:ea typeface="隶书" pitchFamily="49" charset="-122"/>
              </a:rPr>
              <a:t>恐惧，害怕</a:t>
            </a:r>
            <a:r>
              <a:rPr lang="zh-CN" altLang="en-US" b="1">
                <a:solidFill>
                  <a:schemeClr val="accent2"/>
                </a:solidFill>
                <a:latin typeface="Arial Narrow" pitchFamily="34" charset="0"/>
              </a:rPr>
              <a:t>  </a:t>
            </a:r>
            <a:r>
              <a:rPr lang="en-US" altLang="zh-CN" b="1">
                <a:solidFill>
                  <a:schemeClr val="accent2"/>
                </a:solidFill>
                <a:latin typeface="Arial Narrow" pitchFamily="34" charset="0"/>
              </a:rPr>
              <a:t>+ n./to do /that…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US" altLang="zh-CN" b="1">
                <a:latin typeface="Arial Narrow" pitchFamily="34" charset="0"/>
              </a:rPr>
              <a:t>    Do you </a:t>
            </a:r>
            <a:r>
              <a:rPr lang="en-US" altLang="zh-CN" b="1">
                <a:latin typeface="Monotype Corsiva" pitchFamily="66" charset="0"/>
              </a:rPr>
              <a:t>fear</a:t>
            </a:r>
            <a:r>
              <a:rPr lang="en-US" altLang="zh-CN" b="1">
                <a:latin typeface="Arial Narrow" pitchFamily="34" charset="0"/>
              </a:rPr>
              <a:t> death?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US" altLang="zh-CN" b="1">
                <a:latin typeface="Arial Narrow" pitchFamily="34" charset="0"/>
              </a:rPr>
              <a:t>    She </a:t>
            </a:r>
            <a:r>
              <a:rPr lang="en-US" altLang="zh-CN" b="1">
                <a:latin typeface="Monotype Corsiva" pitchFamily="66" charset="0"/>
              </a:rPr>
              <a:t>fears</a:t>
            </a:r>
            <a:r>
              <a:rPr lang="en-US" altLang="zh-CN" b="1">
                <a:latin typeface="Arial Narrow" pitchFamily="34" charset="0"/>
              </a:rPr>
              <a:t> to speak in our presence.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US" altLang="zh-CN" b="1">
                <a:latin typeface="Arial Narrow" pitchFamily="34" charset="0"/>
              </a:rPr>
              <a:t>    I </a:t>
            </a:r>
            <a:r>
              <a:rPr lang="en-US" altLang="zh-CN" b="1">
                <a:latin typeface="Monotype Corsiva" pitchFamily="66" charset="0"/>
              </a:rPr>
              <a:t>fear</a:t>
            </a:r>
            <a:r>
              <a:rPr lang="en-US" altLang="zh-CN" b="1">
                <a:latin typeface="Arial Narrow" pitchFamily="34" charset="0"/>
              </a:rPr>
              <a:t> that we can’t protect ourselves.</a:t>
            </a:r>
          </a:p>
          <a:p>
            <a:pPr algn="ctr">
              <a:lnSpc>
                <a:spcPct val="90000"/>
              </a:lnSpc>
              <a:buFontTx/>
              <a:buNone/>
            </a:pPr>
            <a:r>
              <a:rPr lang="en-US" altLang="zh-CN" b="1">
                <a:solidFill>
                  <a:srgbClr val="FF3300"/>
                </a:solidFill>
                <a:latin typeface="Monotype Corsiva" pitchFamily="66" charset="0"/>
              </a:rPr>
              <a:t>for fear of …&amp; for fear that… </a:t>
            </a:r>
            <a:r>
              <a:rPr lang="zh-CN" altLang="en-US" b="1">
                <a:solidFill>
                  <a:schemeClr val="accent2"/>
                </a:solidFill>
                <a:ea typeface="隶书" pitchFamily="49" charset="-122"/>
              </a:rPr>
              <a:t>担心</a:t>
            </a:r>
            <a:endParaRPr lang="zh-CN" altLang="en-US" b="1">
              <a:solidFill>
                <a:schemeClr val="accent2"/>
              </a:solidFill>
              <a:latin typeface="Monotype Corsiva" pitchFamily="66" charset="0"/>
            </a:endParaRPr>
          </a:p>
          <a:p>
            <a:pPr>
              <a:lnSpc>
                <a:spcPct val="90000"/>
              </a:lnSpc>
              <a:buFontTx/>
              <a:buNone/>
            </a:pPr>
            <a:r>
              <a:rPr lang="zh-CN" altLang="en-US" b="1">
                <a:latin typeface="Arial Narrow" pitchFamily="34" charset="0"/>
              </a:rPr>
              <a:t>    </a:t>
            </a:r>
            <a:r>
              <a:rPr lang="en-US" altLang="zh-CN" b="1">
                <a:latin typeface="Arial Narrow" pitchFamily="34" charset="0"/>
              </a:rPr>
              <a:t>He left an hour earlier </a:t>
            </a:r>
            <a:r>
              <a:rPr lang="en-US" altLang="zh-CN" b="1">
                <a:latin typeface="Monotype Corsiva" pitchFamily="66" charset="0"/>
              </a:rPr>
              <a:t>for fear of</a:t>
            </a:r>
            <a:r>
              <a:rPr lang="en-US" altLang="zh-CN" b="1">
                <a:latin typeface="Arial Narrow" pitchFamily="34" charset="0"/>
              </a:rPr>
              <a:t> missing the train.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US" altLang="zh-CN" b="1">
                <a:latin typeface="Arial Narrow" pitchFamily="34" charset="0"/>
              </a:rPr>
              <a:t>    She worried </a:t>
            </a:r>
            <a:r>
              <a:rPr lang="en-US" altLang="zh-CN" b="1">
                <a:latin typeface="Monotype Corsiva" pitchFamily="66" charset="0"/>
              </a:rPr>
              <a:t>for fear that</a:t>
            </a:r>
            <a:r>
              <a:rPr lang="en-US" altLang="zh-CN" b="1">
                <a:latin typeface="Arial Narrow" pitchFamily="34" charset="0"/>
              </a:rPr>
              <a:t> the child would be hurt.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US" altLang="zh-CN" sz="2800"/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15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2150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2150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2150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2150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2150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2150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2" dur="500"/>
                                        <p:tgtEl>
                                          <p:spTgt spid="2150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7" dur="500"/>
                                        <p:tgtEl>
                                          <p:spTgt spid="2150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2" dur="500"/>
                                        <p:tgtEl>
                                          <p:spTgt spid="2150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6" grpId="0" build="p" autoUpdateAnimBg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332656"/>
            <a:ext cx="8229600" cy="5793507"/>
          </a:xfrm>
        </p:spPr>
        <p:txBody>
          <a:bodyPr>
            <a:normAutofit fontScale="85000" lnSpcReduction="20000"/>
          </a:bodyPr>
          <a:lstStyle/>
          <a:p>
            <a:r>
              <a:rPr lang="en-US" altLang="zh-CN" dirty="0">
                <a:solidFill>
                  <a:srgbClr val="FF0000"/>
                </a:solidFill>
              </a:rPr>
              <a:t>lose heart </a:t>
            </a:r>
            <a:r>
              <a:rPr lang="zh-CN" altLang="en-US" dirty="0">
                <a:solidFill>
                  <a:srgbClr val="FF0000"/>
                </a:solidFill>
              </a:rPr>
              <a:t>灰心</a:t>
            </a:r>
            <a:r>
              <a:rPr lang="en-US" altLang="zh-CN" dirty="0">
                <a:solidFill>
                  <a:srgbClr val="FF0000"/>
                </a:solidFill>
              </a:rPr>
              <a:t>;</a:t>
            </a:r>
            <a:r>
              <a:rPr lang="zh-CN" altLang="en-US" dirty="0">
                <a:solidFill>
                  <a:srgbClr val="FF0000"/>
                </a:solidFill>
              </a:rPr>
              <a:t>泄气</a:t>
            </a:r>
            <a:r>
              <a:rPr lang="en-US" altLang="zh-CN" dirty="0">
                <a:solidFill>
                  <a:srgbClr val="FF0000"/>
                </a:solidFill>
              </a:rPr>
              <a:t>, </a:t>
            </a:r>
            <a:r>
              <a:rPr lang="zh-CN" altLang="en-US" dirty="0">
                <a:solidFill>
                  <a:srgbClr val="FF0000"/>
                </a:solidFill>
              </a:rPr>
              <a:t>丧失勇气</a:t>
            </a:r>
            <a:r>
              <a:rPr lang="en-US" altLang="zh-CN" dirty="0">
                <a:solidFill>
                  <a:srgbClr val="FF0000"/>
                </a:solidFill>
              </a:rPr>
              <a:t>,</a:t>
            </a:r>
            <a:r>
              <a:rPr lang="zh-CN" altLang="en-US" dirty="0">
                <a:solidFill>
                  <a:srgbClr val="FF0000"/>
                </a:solidFill>
              </a:rPr>
              <a:t>失去信心</a:t>
            </a:r>
          </a:p>
          <a:p>
            <a:r>
              <a:rPr lang="en-US" altLang="zh-CN" dirty="0"/>
              <a:t>Difficulties were increasing. Even then we did not lose heart. </a:t>
            </a:r>
            <a:r>
              <a:rPr lang="zh-CN" altLang="en-US" dirty="0"/>
              <a:t>尽管困难在增加，但我们毫不灰心。</a:t>
            </a:r>
          </a:p>
          <a:p>
            <a:r>
              <a:rPr lang="en-US" altLang="zh-CN" dirty="0"/>
              <a:t>You will succeed sooner or later while you don't lose heart.</a:t>
            </a:r>
            <a:r>
              <a:rPr lang="zh-CN" altLang="en-US" dirty="0"/>
              <a:t>只要你不失去信心，你迟早会成功。</a:t>
            </a:r>
          </a:p>
          <a:p>
            <a:r>
              <a:rPr lang="en-US" altLang="zh-CN" dirty="0"/>
              <a:t>If you fail, you should not lose heart but just keep on going. </a:t>
            </a:r>
            <a:r>
              <a:rPr lang="zh-CN" altLang="en-US" dirty="0"/>
              <a:t>如果你失败了，你也不该灰心。</a:t>
            </a:r>
          </a:p>
          <a:p>
            <a:r>
              <a:rPr lang="en-US" altLang="zh-CN" dirty="0" smtClean="0">
                <a:solidFill>
                  <a:srgbClr val="FF0000"/>
                </a:solidFill>
              </a:rPr>
              <a:t>escape </a:t>
            </a:r>
            <a:r>
              <a:rPr lang="en-US" altLang="zh-CN" dirty="0">
                <a:solidFill>
                  <a:srgbClr val="FF0000"/>
                </a:solidFill>
              </a:rPr>
              <a:t>from </a:t>
            </a:r>
            <a:r>
              <a:rPr lang="zh-CN" altLang="en-US" dirty="0">
                <a:solidFill>
                  <a:srgbClr val="FF0000"/>
                </a:solidFill>
              </a:rPr>
              <a:t>逃脱，逃离，从</a:t>
            </a:r>
            <a:r>
              <a:rPr lang="en-US" altLang="zh-CN" dirty="0">
                <a:solidFill>
                  <a:srgbClr val="FF0000"/>
                </a:solidFill>
              </a:rPr>
              <a:t>……</a:t>
            </a:r>
            <a:r>
              <a:rPr lang="zh-CN" altLang="en-US" dirty="0">
                <a:solidFill>
                  <a:srgbClr val="FF0000"/>
                </a:solidFill>
              </a:rPr>
              <a:t>逃出</a:t>
            </a:r>
          </a:p>
          <a:p>
            <a:r>
              <a:rPr lang="en-US" altLang="zh-CN" dirty="0"/>
              <a:t>He listens to music as an escape from the pressures of work.</a:t>
            </a:r>
          </a:p>
          <a:p>
            <a:r>
              <a:rPr lang="zh-CN" altLang="en-US" dirty="0"/>
              <a:t>他听音乐以缓解一下工作的压力</a:t>
            </a:r>
            <a:r>
              <a:rPr lang="en-US" altLang="zh-CN" dirty="0"/>
              <a:t>.</a:t>
            </a:r>
          </a:p>
          <a:p>
            <a:r>
              <a:rPr lang="en-US" altLang="zh-CN" dirty="0"/>
              <a:t>He stayed in the background to escape from the public attention. </a:t>
            </a:r>
            <a:r>
              <a:rPr lang="zh-CN" altLang="en-US" dirty="0"/>
              <a:t>他呆在幕后为了避开公众的注意。</a:t>
            </a:r>
          </a:p>
          <a:p>
            <a:r>
              <a:rPr lang="en-US" altLang="zh-CN" dirty="0"/>
              <a:t>The couple had a narrow escape from the fire.</a:t>
            </a:r>
            <a:r>
              <a:rPr lang="zh-CN" altLang="en-US" dirty="0"/>
              <a:t>这对夫妻从火灾中死里逃生。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190570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5256584"/>
          </a:xfrm>
        </p:spPr>
        <p:txBody>
          <a:bodyPr/>
          <a:lstStyle/>
          <a:p>
            <a:r>
              <a:rPr lang="en-US" altLang="zh-CN" i="1" dirty="0">
                <a:solidFill>
                  <a:srgbClr val="FF0000"/>
                </a:solidFill>
              </a:rPr>
              <a:t> be sentenced to … </a:t>
            </a:r>
            <a:r>
              <a:rPr lang="zh-CN" altLang="en-US" i="1" dirty="0">
                <a:solidFill>
                  <a:srgbClr val="FF0000"/>
                </a:solidFill>
              </a:rPr>
              <a:t>被判处</a:t>
            </a:r>
            <a:r>
              <a:rPr lang="en-US" altLang="zh-CN" i="1" dirty="0">
                <a:solidFill>
                  <a:srgbClr val="FF0000"/>
                </a:solidFill>
              </a:rPr>
              <a:t>……</a:t>
            </a:r>
          </a:p>
          <a:p>
            <a:r>
              <a:rPr lang="en-US" altLang="zh-CN" dirty="0"/>
              <a:t>He suggested that the murderer referred to be sentenced to death at once.</a:t>
            </a:r>
            <a:r>
              <a:rPr lang="zh-CN" altLang="en-US" dirty="0"/>
              <a:t>他建议所涉及到的杀人凶手立刻被判处死刑。</a:t>
            </a:r>
          </a:p>
          <a:p>
            <a:r>
              <a:rPr lang="en-US" altLang="zh-CN" dirty="0"/>
              <a:t>Robert was sentenced to three years in prison for stealing and released a month ago. </a:t>
            </a:r>
            <a:r>
              <a:rPr lang="zh-CN" altLang="en-US" dirty="0"/>
              <a:t>罗伯特因偷窃被判处三年监禁，于一个月前被释放。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645652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457200" y="381000"/>
            <a:ext cx="8229600" cy="5791200"/>
          </a:xfrm>
        </p:spPr>
        <p:txBody>
          <a:bodyPr/>
          <a:lstStyle/>
          <a:p>
            <a:pPr>
              <a:buFontTx/>
              <a:buNone/>
            </a:pPr>
            <a:r>
              <a:rPr lang="en-US" altLang="zh-CN" b="1">
                <a:latin typeface="Arial Narrow" pitchFamily="34" charset="0"/>
              </a:rPr>
              <a:t>13. They said that the job and the pay from the new South African government were my </a:t>
            </a:r>
            <a:r>
              <a:rPr lang="en-US" altLang="zh-CN" b="1">
                <a:solidFill>
                  <a:srgbClr val="FF3300"/>
                </a:solidFill>
                <a:latin typeface="Monotype Corsiva" pitchFamily="66" charset="0"/>
              </a:rPr>
              <a:t>reward</a:t>
            </a:r>
            <a:r>
              <a:rPr lang="en-US" altLang="zh-CN" b="1">
                <a:latin typeface="Arial Narrow" pitchFamily="34" charset="0"/>
              </a:rPr>
              <a:t> after working all my life for equal rights for the Blacks.</a:t>
            </a:r>
          </a:p>
          <a:p>
            <a:pPr>
              <a:buFontTx/>
              <a:buNone/>
            </a:pPr>
            <a:r>
              <a:rPr lang="en-US" altLang="zh-CN" b="1">
                <a:latin typeface="Arial Narrow" pitchFamily="34" charset="0"/>
              </a:rPr>
              <a:t>  </a:t>
            </a:r>
            <a:r>
              <a:rPr lang="en-US" altLang="zh-CN" b="1">
                <a:solidFill>
                  <a:schemeClr val="accent2"/>
                </a:solidFill>
                <a:latin typeface="Arial Narrow" pitchFamily="34" charset="0"/>
              </a:rPr>
              <a:t> </a:t>
            </a:r>
            <a:r>
              <a:rPr lang="en-US" altLang="zh-CN" b="1">
                <a:solidFill>
                  <a:srgbClr val="FF3300"/>
                </a:solidFill>
                <a:latin typeface="Monotype Corsiva" pitchFamily="66" charset="0"/>
              </a:rPr>
              <a:t>reward</a:t>
            </a:r>
            <a:r>
              <a:rPr lang="en-US" altLang="zh-CN" b="1">
                <a:solidFill>
                  <a:schemeClr val="accent2"/>
                </a:solidFill>
                <a:latin typeface="Monotype Corsiva" pitchFamily="66" charset="0"/>
              </a:rPr>
              <a:t>     n.</a:t>
            </a:r>
            <a:r>
              <a:rPr lang="en-US" altLang="zh-CN" b="1">
                <a:solidFill>
                  <a:schemeClr val="accent2"/>
                </a:solidFill>
                <a:latin typeface="Arial Narrow" pitchFamily="34" charset="0"/>
              </a:rPr>
              <a:t> </a:t>
            </a:r>
            <a:r>
              <a:rPr lang="zh-CN" altLang="en-US" b="1">
                <a:solidFill>
                  <a:schemeClr val="accent2"/>
                </a:solidFill>
                <a:latin typeface="Arial Narrow" pitchFamily="34" charset="0"/>
              </a:rPr>
              <a:t>报酬，奖金</a:t>
            </a:r>
          </a:p>
          <a:p>
            <a:pPr>
              <a:buFontTx/>
              <a:buNone/>
            </a:pPr>
            <a:r>
              <a:rPr lang="zh-CN" altLang="en-US" b="1">
                <a:latin typeface="Arial Narrow" pitchFamily="34" charset="0"/>
              </a:rPr>
              <a:t>   </a:t>
            </a:r>
            <a:r>
              <a:rPr lang="en-US" altLang="zh-CN" b="1">
                <a:latin typeface="Arial Narrow" pitchFamily="34" charset="0"/>
              </a:rPr>
              <a:t>He worked hard but without much </a:t>
            </a:r>
            <a:r>
              <a:rPr lang="en-US" altLang="zh-CN" b="1">
                <a:latin typeface="Monotype Corsiva" pitchFamily="66" charset="0"/>
              </a:rPr>
              <a:t>reward</a:t>
            </a:r>
            <a:r>
              <a:rPr lang="en-US" altLang="zh-CN" b="1">
                <a:latin typeface="Arial Narrow" pitchFamily="34" charset="0"/>
              </a:rPr>
              <a:t>.</a:t>
            </a:r>
          </a:p>
          <a:p>
            <a:pPr>
              <a:buFontTx/>
              <a:buNone/>
            </a:pPr>
            <a:r>
              <a:rPr lang="en-US" altLang="zh-CN" b="1">
                <a:solidFill>
                  <a:schemeClr val="accent2"/>
                </a:solidFill>
                <a:latin typeface="Arial Narrow" pitchFamily="34" charset="0"/>
              </a:rPr>
              <a:t>                 vt. </a:t>
            </a:r>
            <a:r>
              <a:rPr lang="zh-CN" altLang="en-US" b="1">
                <a:solidFill>
                  <a:schemeClr val="accent2"/>
                </a:solidFill>
                <a:latin typeface="Arial Narrow" pitchFamily="34" charset="0"/>
              </a:rPr>
              <a:t>酬谢，给以报答</a:t>
            </a:r>
          </a:p>
          <a:p>
            <a:pPr>
              <a:buFontTx/>
              <a:buNone/>
            </a:pPr>
            <a:r>
              <a:rPr lang="zh-CN" altLang="en-US" b="1">
                <a:latin typeface="Arial Narrow" pitchFamily="34" charset="0"/>
              </a:rPr>
              <a:t>   </a:t>
            </a:r>
            <a:r>
              <a:rPr lang="en-US" altLang="zh-CN" b="1">
                <a:latin typeface="Arial Narrow" pitchFamily="34" charset="0"/>
              </a:rPr>
              <a:t>He </a:t>
            </a:r>
            <a:r>
              <a:rPr lang="en-US" altLang="zh-CN" b="1">
                <a:latin typeface="Monotype Corsiva" pitchFamily="66" charset="0"/>
              </a:rPr>
              <a:t>rewarded</a:t>
            </a:r>
            <a:r>
              <a:rPr lang="en-US" altLang="zh-CN" b="1">
                <a:latin typeface="Arial Narrow" pitchFamily="34" charset="0"/>
              </a:rPr>
              <a:t> me with a prize.</a:t>
            </a:r>
            <a:r>
              <a:rPr lang="en-US" altLang="zh-CN" sz="2800"/>
              <a:t>   </a:t>
            </a:r>
          </a:p>
          <a:p>
            <a:pPr>
              <a:buFontTx/>
              <a:buNone/>
            </a:pPr>
            <a:r>
              <a:rPr lang="en-US" altLang="zh-CN" sz="2800"/>
              <a:t>   </a:t>
            </a:r>
            <a:r>
              <a:rPr lang="en-US" altLang="zh-CN" b="1">
                <a:solidFill>
                  <a:srgbClr val="FF3300"/>
                </a:solidFill>
                <a:latin typeface="Monotype Corsiva" pitchFamily="66" charset="0"/>
              </a:rPr>
              <a:t>in reward</a:t>
            </a:r>
            <a:r>
              <a:rPr lang="en-US" altLang="zh-CN" b="1">
                <a:solidFill>
                  <a:schemeClr val="accent2"/>
                </a:solidFill>
                <a:latin typeface="Arial Narrow" pitchFamily="34" charset="0"/>
              </a:rPr>
              <a:t> </a:t>
            </a:r>
            <a:r>
              <a:rPr lang="zh-CN" altLang="en-US" b="1">
                <a:solidFill>
                  <a:schemeClr val="accent2"/>
                </a:solidFill>
                <a:latin typeface="Arial Narrow" pitchFamily="34" charset="0"/>
              </a:rPr>
              <a:t>作为报酬</a:t>
            </a:r>
          </a:p>
          <a:p>
            <a:pPr>
              <a:buFontTx/>
              <a:buNone/>
            </a:pPr>
            <a:r>
              <a:rPr lang="zh-CN" altLang="en-US" b="1">
                <a:latin typeface="Arial Narrow" pitchFamily="34" charset="0"/>
              </a:rPr>
              <a:t>   </a:t>
            </a:r>
            <a:r>
              <a:rPr lang="en-US" altLang="zh-CN" b="1">
                <a:latin typeface="Arial Narrow" pitchFamily="34" charset="0"/>
              </a:rPr>
              <a:t>She got nothing </a:t>
            </a:r>
            <a:r>
              <a:rPr lang="en-US" altLang="zh-CN" b="1">
                <a:latin typeface="Monotype Corsiva" pitchFamily="66" charset="0"/>
              </a:rPr>
              <a:t>in reward</a:t>
            </a:r>
            <a:r>
              <a:rPr lang="en-US" altLang="zh-CN" b="1">
                <a:latin typeface="Arial Narrow" pitchFamily="34" charset="0"/>
              </a:rPr>
              <a:t> for her kindness.</a:t>
            </a:r>
          </a:p>
          <a:p>
            <a:pPr>
              <a:buFontTx/>
              <a:buNone/>
            </a:pPr>
            <a:endParaRPr lang="en-US" altLang="zh-CN" sz="28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25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225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225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2253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2253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2253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2253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0" grpId="0" build="p" autoUpdateAnimBg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2" name="Text Box 4"/>
          <p:cNvSpPr txBox="1">
            <a:spLocks noChangeArrowheads="1"/>
          </p:cNvSpPr>
          <p:nvPr/>
        </p:nvSpPr>
        <p:spPr bwMode="auto">
          <a:xfrm>
            <a:off x="1619250" y="1916113"/>
            <a:ext cx="5859463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 sz="4000" b="1">
                <a:solidFill>
                  <a:schemeClr val="hlink"/>
                </a:solidFill>
                <a:latin typeface="Tahoma" pitchFamily="34" charset="0"/>
                <a:ea typeface="华文隶书" pitchFamily="2" charset="-122"/>
              </a:rPr>
              <a:t>The Attributive Clause</a:t>
            </a:r>
          </a:p>
          <a:p>
            <a:r>
              <a:rPr lang="en-US" altLang="zh-CN" sz="4000" b="1">
                <a:solidFill>
                  <a:schemeClr val="hlink"/>
                </a:solidFill>
                <a:latin typeface="Tahoma" pitchFamily="34" charset="0"/>
                <a:ea typeface="华文隶书" pitchFamily="2" charset="-122"/>
              </a:rPr>
              <a:t>         </a:t>
            </a:r>
            <a:r>
              <a:rPr lang="zh-CN" altLang="en-US" sz="4000" b="1">
                <a:solidFill>
                  <a:schemeClr val="hlink"/>
                </a:solidFill>
                <a:latin typeface="Tahoma" pitchFamily="34" charset="0"/>
                <a:ea typeface="华文隶书" pitchFamily="2" charset="-122"/>
              </a:rPr>
              <a:t>定语从句 </a:t>
            </a:r>
            <a:r>
              <a:rPr lang="en-US" altLang="zh-CN" sz="4000" b="1">
                <a:solidFill>
                  <a:schemeClr val="hlink"/>
                </a:solidFill>
                <a:latin typeface="Tahoma" pitchFamily="34" charset="0"/>
                <a:ea typeface="华文隶书" pitchFamily="2" charset="-122"/>
              </a:rPr>
              <a:t>2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ext Box 2"/>
          <p:cNvSpPr txBox="1">
            <a:spLocks noChangeArrowheads="1"/>
          </p:cNvSpPr>
          <p:nvPr/>
        </p:nvSpPr>
        <p:spPr bwMode="auto">
          <a:xfrm>
            <a:off x="304800" y="4876800"/>
            <a:ext cx="8382000" cy="1800225"/>
          </a:xfrm>
          <a:prstGeom prst="rect">
            <a:avLst/>
          </a:prstGeom>
          <a:solidFill>
            <a:srgbClr val="6699FF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kumimoji="1" lang="en-US" altLang="zh-CN" sz="2800" b="1">
                <a:solidFill>
                  <a:schemeClr val="bg1"/>
                </a:solidFill>
                <a:latin typeface="Times New Roman" pitchFamily="18" charset="0"/>
              </a:rPr>
              <a:t>that </a:t>
            </a:r>
            <a:r>
              <a:rPr kumimoji="1" lang="zh-CN" altLang="en-US" sz="2800" b="1">
                <a:solidFill>
                  <a:schemeClr val="bg1"/>
                </a:solidFill>
                <a:latin typeface="Times New Roman" pitchFamily="18" charset="0"/>
              </a:rPr>
              <a:t>即指人又指物，作主语或宾语。</a:t>
            </a:r>
          </a:p>
          <a:p>
            <a:r>
              <a:rPr kumimoji="1" lang="en-US" altLang="zh-CN" sz="2800" b="1">
                <a:solidFill>
                  <a:schemeClr val="bg1"/>
                </a:solidFill>
                <a:latin typeface="Times New Roman" pitchFamily="18" charset="0"/>
              </a:rPr>
              <a:t>which </a:t>
            </a:r>
            <a:r>
              <a:rPr kumimoji="1" lang="zh-CN" altLang="en-US" sz="2800" b="1">
                <a:solidFill>
                  <a:schemeClr val="bg1"/>
                </a:solidFill>
                <a:latin typeface="Times New Roman" pitchFamily="18" charset="0"/>
              </a:rPr>
              <a:t>指物，作主语或宾语。</a:t>
            </a:r>
          </a:p>
          <a:p>
            <a:r>
              <a:rPr kumimoji="1" lang="en-US" altLang="zh-CN" sz="2800" b="1">
                <a:solidFill>
                  <a:schemeClr val="bg1"/>
                </a:solidFill>
                <a:latin typeface="Times New Roman" pitchFamily="18" charset="0"/>
              </a:rPr>
              <a:t>who, whom</a:t>
            </a:r>
            <a:r>
              <a:rPr kumimoji="1" lang="zh-CN" altLang="en-US" sz="2800" b="1">
                <a:solidFill>
                  <a:schemeClr val="bg1"/>
                </a:solidFill>
                <a:latin typeface="Times New Roman" pitchFamily="18" charset="0"/>
              </a:rPr>
              <a:t>指人</a:t>
            </a:r>
            <a:r>
              <a:rPr kumimoji="1" lang="en-US" altLang="zh-CN" sz="2800" b="1">
                <a:solidFill>
                  <a:schemeClr val="bg1"/>
                </a:solidFill>
                <a:latin typeface="Times New Roman" pitchFamily="18" charset="0"/>
              </a:rPr>
              <a:t>, who</a:t>
            </a:r>
            <a:r>
              <a:rPr kumimoji="1" lang="zh-CN" altLang="en-US" sz="2800" b="1">
                <a:solidFill>
                  <a:schemeClr val="bg1"/>
                </a:solidFill>
                <a:latin typeface="Times New Roman" pitchFamily="18" charset="0"/>
              </a:rPr>
              <a:t>作主语</a:t>
            </a:r>
            <a:r>
              <a:rPr kumimoji="1" lang="en-US" altLang="zh-CN" sz="2800" b="1">
                <a:solidFill>
                  <a:schemeClr val="bg1"/>
                </a:solidFill>
                <a:latin typeface="Times New Roman" pitchFamily="18" charset="0"/>
              </a:rPr>
              <a:t>, whom</a:t>
            </a:r>
            <a:r>
              <a:rPr kumimoji="1" lang="zh-CN" altLang="en-US" sz="2800" b="1">
                <a:solidFill>
                  <a:schemeClr val="bg1"/>
                </a:solidFill>
                <a:latin typeface="Times New Roman" pitchFamily="18" charset="0"/>
              </a:rPr>
              <a:t>作宾语。</a:t>
            </a:r>
          </a:p>
          <a:p>
            <a:r>
              <a:rPr kumimoji="1" lang="en-US" altLang="zh-CN" sz="2800" b="1">
                <a:solidFill>
                  <a:schemeClr val="bg1"/>
                </a:solidFill>
                <a:latin typeface="Times New Roman" pitchFamily="18" charset="0"/>
              </a:rPr>
              <a:t>that,which,whom</a:t>
            </a:r>
            <a:r>
              <a:rPr kumimoji="1" lang="zh-CN" altLang="zh-CN" sz="2800" b="1">
                <a:solidFill>
                  <a:schemeClr val="bg1"/>
                </a:solidFill>
                <a:latin typeface="Times New Roman" pitchFamily="18" charset="0"/>
              </a:rPr>
              <a:t>在定语从句中作宾语时，可省去。</a:t>
            </a:r>
            <a:endParaRPr kumimoji="1" lang="zh-CN" altLang="en-US" sz="2800" b="1">
              <a:solidFill>
                <a:schemeClr val="bg1"/>
              </a:solidFill>
              <a:latin typeface="Times New Roman" pitchFamily="18" charset="0"/>
            </a:endParaRPr>
          </a:p>
        </p:txBody>
      </p:sp>
      <p:sp>
        <p:nvSpPr>
          <p:cNvPr id="25603" name="Text Box 3"/>
          <p:cNvSpPr txBox="1">
            <a:spLocks noChangeArrowheads="1"/>
          </p:cNvSpPr>
          <p:nvPr/>
        </p:nvSpPr>
        <p:spPr bwMode="auto">
          <a:xfrm>
            <a:off x="0" y="981075"/>
            <a:ext cx="8991600" cy="3935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kumimoji="1" lang="en-US" altLang="zh-CN" sz="2800" b="1">
                <a:latin typeface="Times New Roman" pitchFamily="18" charset="0"/>
              </a:rPr>
              <a:t>1) A plane is a machine ________________ can fly.</a:t>
            </a:r>
          </a:p>
          <a:p>
            <a:r>
              <a:rPr kumimoji="1" lang="en-US" altLang="zh-CN" sz="2800" b="1">
                <a:latin typeface="Times New Roman" pitchFamily="18" charset="0"/>
              </a:rPr>
              <a:t>2) The car _______________________ my uncle bought   last week was stolen.</a:t>
            </a:r>
          </a:p>
          <a:p>
            <a:r>
              <a:rPr kumimoji="1" lang="en-US" altLang="zh-CN" sz="2800" b="1">
                <a:latin typeface="Times New Roman" pitchFamily="18" charset="0"/>
              </a:rPr>
              <a:t>3) The students ________________ don’t study hard will not pass the exam.</a:t>
            </a:r>
          </a:p>
          <a:p>
            <a:r>
              <a:rPr kumimoji="1" lang="en-US" altLang="zh-CN" sz="2800" b="1">
                <a:latin typeface="Times New Roman" pitchFamily="18" charset="0"/>
              </a:rPr>
              <a:t>4) The woman ___________________ you saw in the park is our English teacher.</a:t>
            </a:r>
          </a:p>
          <a:p>
            <a:r>
              <a:rPr kumimoji="1" lang="en-US" altLang="zh-CN" sz="2800" b="1">
                <a:latin typeface="Times New Roman" pitchFamily="18" charset="0"/>
              </a:rPr>
              <a:t>5) He talked happily about the men and books_______ interested him greatly in the school.</a:t>
            </a:r>
          </a:p>
        </p:txBody>
      </p:sp>
      <p:sp>
        <p:nvSpPr>
          <p:cNvPr id="25604" name="Text Box 4"/>
          <p:cNvSpPr txBox="1">
            <a:spLocks noChangeArrowheads="1"/>
          </p:cNvSpPr>
          <p:nvPr/>
        </p:nvSpPr>
        <p:spPr bwMode="auto">
          <a:xfrm>
            <a:off x="4211638" y="908050"/>
            <a:ext cx="1900237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kumimoji="1" lang="en-US" altLang="zh-CN" sz="3200">
                <a:solidFill>
                  <a:schemeClr val="accent2"/>
                </a:solidFill>
                <a:latin typeface="Times New Roman" pitchFamily="18" charset="0"/>
              </a:rPr>
              <a:t>which/that</a:t>
            </a:r>
            <a:endParaRPr kumimoji="1" lang="en-US" altLang="zh-CN" sz="3200">
              <a:latin typeface="Times New Roman" pitchFamily="18" charset="0"/>
            </a:endParaRPr>
          </a:p>
        </p:txBody>
      </p:sp>
      <p:sp>
        <p:nvSpPr>
          <p:cNvPr id="25605" name="Text Box 5"/>
          <p:cNvSpPr txBox="1">
            <a:spLocks noChangeArrowheads="1"/>
          </p:cNvSpPr>
          <p:nvPr/>
        </p:nvSpPr>
        <p:spPr bwMode="auto">
          <a:xfrm>
            <a:off x="2268538" y="1341438"/>
            <a:ext cx="292735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kumimoji="1" lang="en-US" altLang="zh-CN" sz="3200">
                <a:solidFill>
                  <a:schemeClr val="accent2"/>
                </a:solidFill>
                <a:latin typeface="Times New Roman" pitchFamily="18" charset="0"/>
              </a:rPr>
              <a:t>which/that/ </a:t>
            </a:r>
            <a:r>
              <a:rPr kumimoji="1" lang="zh-CN" altLang="en-US" sz="3200">
                <a:solidFill>
                  <a:schemeClr val="accent2"/>
                </a:solidFill>
                <a:latin typeface="Times New Roman" pitchFamily="18" charset="0"/>
              </a:rPr>
              <a:t>省略</a:t>
            </a:r>
            <a:endParaRPr kumimoji="1" lang="zh-CN" altLang="en-US" sz="3200">
              <a:latin typeface="Times New Roman" pitchFamily="18" charset="0"/>
            </a:endParaRPr>
          </a:p>
        </p:txBody>
      </p:sp>
      <p:sp>
        <p:nvSpPr>
          <p:cNvPr id="25606" name="Text Box 6"/>
          <p:cNvSpPr txBox="1">
            <a:spLocks noChangeArrowheads="1"/>
          </p:cNvSpPr>
          <p:nvPr/>
        </p:nvSpPr>
        <p:spPr bwMode="auto">
          <a:xfrm>
            <a:off x="3132138" y="2205038"/>
            <a:ext cx="160655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kumimoji="1" lang="en-US" altLang="zh-CN" sz="3200">
                <a:solidFill>
                  <a:schemeClr val="accent2"/>
                </a:solidFill>
                <a:latin typeface="Times New Roman" pitchFamily="18" charset="0"/>
              </a:rPr>
              <a:t>who/that</a:t>
            </a:r>
            <a:endParaRPr kumimoji="1" lang="en-US" altLang="zh-CN" sz="3200">
              <a:latin typeface="Times New Roman" pitchFamily="18" charset="0"/>
            </a:endParaRPr>
          </a:p>
        </p:txBody>
      </p:sp>
      <p:sp>
        <p:nvSpPr>
          <p:cNvPr id="25607" name="Text Box 7"/>
          <p:cNvSpPr txBox="1">
            <a:spLocks noChangeArrowheads="1"/>
          </p:cNvSpPr>
          <p:nvPr/>
        </p:nvSpPr>
        <p:spPr bwMode="auto">
          <a:xfrm>
            <a:off x="2555875" y="2997200"/>
            <a:ext cx="294957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kumimoji="1" lang="en-US" altLang="zh-CN" sz="3200">
                <a:solidFill>
                  <a:schemeClr val="accent2"/>
                </a:solidFill>
                <a:latin typeface="Times New Roman" pitchFamily="18" charset="0"/>
              </a:rPr>
              <a:t>whom/that/ </a:t>
            </a:r>
            <a:r>
              <a:rPr kumimoji="1" lang="zh-CN" altLang="en-US" sz="3200">
                <a:solidFill>
                  <a:schemeClr val="accent2"/>
                </a:solidFill>
                <a:latin typeface="Times New Roman" pitchFamily="18" charset="0"/>
              </a:rPr>
              <a:t>省略</a:t>
            </a:r>
            <a:endParaRPr kumimoji="1" lang="zh-CN" altLang="en-US" sz="3200">
              <a:latin typeface="Times New Roman" pitchFamily="18" charset="0"/>
            </a:endParaRPr>
          </a:p>
        </p:txBody>
      </p:sp>
      <p:sp>
        <p:nvSpPr>
          <p:cNvPr id="25608" name="Text Box 8"/>
          <p:cNvSpPr txBox="1">
            <a:spLocks noChangeArrowheads="1"/>
          </p:cNvSpPr>
          <p:nvPr/>
        </p:nvSpPr>
        <p:spPr bwMode="auto">
          <a:xfrm>
            <a:off x="7380288" y="3860800"/>
            <a:ext cx="79375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kumimoji="1" lang="en-US" altLang="zh-CN" sz="3200">
                <a:solidFill>
                  <a:schemeClr val="accent2"/>
                </a:solidFill>
                <a:latin typeface="Times New Roman" pitchFamily="18" charset="0"/>
              </a:rPr>
              <a:t>that</a:t>
            </a:r>
          </a:p>
        </p:txBody>
      </p:sp>
      <p:sp>
        <p:nvSpPr>
          <p:cNvPr id="25609" name="Text Box 9"/>
          <p:cNvSpPr txBox="1">
            <a:spLocks noChangeArrowheads="1"/>
          </p:cNvSpPr>
          <p:nvPr/>
        </p:nvSpPr>
        <p:spPr bwMode="auto">
          <a:xfrm>
            <a:off x="250825" y="188913"/>
            <a:ext cx="19812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3600" b="1">
                <a:solidFill>
                  <a:schemeClr val="accent2"/>
                </a:solidFill>
                <a:latin typeface="Times New Roman" pitchFamily="18" charset="0"/>
              </a:rPr>
              <a:t>Review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56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56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56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56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56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56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56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56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56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56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2" grpId="0" animBg="1" autoUpdateAnimBg="0"/>
      <p:bldP spid="25603" grpId="0" autoUpdateAnimBg="0"/>
      <p:bldP spid="25604" grpId="0" autoUpdateAnimBg="0"/>
      <p:bldP spid="25605" grpId="0" autoUpdateAnimBg="0"/>
      <p:bldP spid="25606" grpId="0" autoUpdateAnimBg="0"/>
      <p:bldP spid="25607" grpId="0" autoUpdateAnimBg="0"/>
      <p:bldP spid="25608" grpId="0" autoUpdateAnimBg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827088" y="0"/>
            <a:ext cx="7772400" cy="762000"/>
          </a:xfrm>
        </p:spPr>
        <p:txBody>
          <a:bodyPr/>
          <a:lstStyle/>
          <a:p>
            <a:r>
              <a:rPr lang="zh-CN" altLang="en-US" sz="3200" b="1">
                <a:solidFill>
                  <a:srgbClr val="336600"/>
                </a:solidFill>
              </a:rPr>
              <a:t>关系副词</a:t>
            </a:r>
            <a:r>
              <a:rPr lang="en-US" altLang="zh-CN" sz="3200" b="1">
                <a:solidFill>
                  <a:srgbClr val="336600"/>
                </a:solidFill>
              </a:rPr>
              <a:t>when, where, why</a:t>
            </a:r>
            <a:r>
              <a:rPr lang="zh-CN" altLang="en-US" sz="3200" b="1">
                <a:solidFill>
                  <a:srgbClr val="336600"/>
                </a:solidFill>
                <a:ea typeface="隶书" pitchFamily="49" charset="-122"/>
              </a:rPr>
              <a:t>引导定语从句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838200"/>
            <a:ext cx="8686800" cy="5715000"/>
          </a:xfrm>
        </p:spPr>
        <p:txBody>
          <a:bodyPr/>
          <a:lstStyle/>
          <a:p>
            <a:pPr marL="609600" indent="-609600">
              <a:buFontTx/>
              <a:buAutoNum type="arabicPeriod"/>
            </a:pPr>
            <a:r>
              <a:rPr lang="en-US" altLang="zh-CN" b="1">
                <a:solidFill>
                  <a:srgbClr val="FF3300"/>
                </a:solidFill>
                <a:latin typeface="Times New Roman" pitchFamily="18" charset="0"/>
                <a:ea typeface="隶书" pitchFamily="49" charset="-122"/>
              </a:rPr>
              <a:t>where </a:t>
            </a:r>
            <a:r>
              <a:rPr lang="zh-CN" altLang="en-US" b="1">
                <a:solidFill>
                  <a:srgbClr val="FF3300"/>
                </a:solidFill>
                <a:latin typeface="Times New Roman" pitchFamily="18" charset="0"/>
                <a:ea typeface="隶书" pitchFamily="49" charset="-122"/>
              </a:rPr>
              <a:t>表示地点，其先行词往往是表示地点的名词， 如</a:t>
            </a:r>
            <a:r>
              <a:rPr lang="en-US" altLang="zh-CN" b="1">
                <a:solidFill>
                  <a:srgbClr val="FF3300"/>
                </a:solidFill>
                <a:latin typeface="Times New Roman" pitchFamily="18" charset="0"/>
                <a:ea typeface="隶书" pitchFamily="49" charset="-122"/>
              </a:rPr>
              <a:t>place, room, house, street, area</a:t>
            </a:r>
            <a:r>
              <a:rPr lang="zh-CN" altLang="en-US" b="1">
                <a:solidFill>
                  <a:srgbClr val="FF3300"/>
                </a:solidFill>
                <a:latin typeface="Times New Roman" pitchFamily="18" charset="0"/>
                <a:ea typeface="隶书" pitchFamily="49" charset="-122"/>
              </a:rPr>
              <a:t>等。</a:t>
            </a:r>
            <a:endParaRPr lang="zh-CN" altLang="en-US" b="1">
              <a:solidFill>
                <a:srgbClr val="0000CC"/>
              </a:solidFill>
              <a:latin typeface="隶书" pitchFamily="49" charset="-122"/>
              <a:ea typeface="隶书" pitchFamily="49" charset="-122"/>
            </a:endParaRPr>
          </a:p>
          <a:p>
            <a:pPr marL="609600" indent="-609600">
              <a:buClr>
                <a:srgbClr val="FFCC66"/>
              </a:buClr>
              <a:buFont typeface="Wingdings" pitchFamily="2" charset="2"/>
              <a:buChar char="v"/>
            </a:pPr>
            <a:r>
              <a:rPr lang="en-US" altLang="zh-CN" b="1"/>
              <a:t>This is </a:t>
            </a:r>
            <a:r>
              <a:rPr lang="en-US" altLang="zh-CN" b="1" u="sng"/>
              <a:t>the house</a:t>
            </a:r>
            <a:r>
              <a:rPr lang="en-US" altLang="zh-CN" b="1"/>
              <a:t> </a:t>
            </a:r>
            <a:r>
              <a:rPr lang="en-US" altLang="zh-CN" b="1">
                <a:solidFill>
                  <a:schemeClr val="hlink"/>
                </a:solidFill>
              </a:rPr>
              <a:t>where</a:t>
            </a:r>
            <a:r>
              <a:rPr lang="en-US" altLang="zh-CN" b="1"/>
              <a:t> I </a:t>
            </a:r>
            <a:r>
              <a:rPr lang="en-US" altLang="zh-CN" b="1" u="sng"/>
              <a:t>lived</a:t>
            </a:r>
            <a:r>
              <a:rPr lang="en-US" altLang="zh-CN" b="1"/>
              <a:t> last year.</a:t>
            </a:r>
          </a:p>
          <a:p>
            <a:pPr marL="609600" indent="-609600">
              <a:buClr>
                <a:srgbClr val="FFCC66"/>
              </a:buClr>
              <a:buFont typeface="Wingdings" pitchFamily="2" charset="2"/>
              <a:buChar char="v"/>
            </a:pPr>
            <a:endParaRPr lang="en-US" altLang="zh-CN" b="1"/>
          </a:p>
          <a:p>
            <a:pPr marL="609600" indent="-609600">
              <a:buClr>
                <a:srgbClr val="FFCC66"/>
              </a:buClr>
              <a:buFont typeface="Wingdings" pitchFamily="2" charset="2"/>
              <a:buChar char="v"/>
            </a:pPr>
            <a:r>
              <a:rPr lang="en-US" altLang="zh-CN"/>
              <a:t>This is </a:t>
            </a:r>
            <a:r>
              <a:rPr lang="en-US" altLang="zh-CN" b="1" u="sng">
                <a:solidFill>
                  <a:srgbClr val="3333FF"/>
                </a:solidFill>
              </a:rPr>
              <a:t>the hospital</a:t>
            </a:r>
            <a:r>
              <a:rPr lang="en-US" altLang="zh-CN"/>
              <a:t>   </a:t>
            </a:r>
            <a:r>
              <a:rPr lang="en-US" altLang="zh-CN" b="1">
                <a:solidFill>
                  <a:schemeClr val="hlink"/>
                </a:solidFill>
              </a:rPr>
              <a:t>where</a:t>
            </a:r>
            <a:r>
              <a:rPr lang="en-US" altLang="zh-CN"/>
              <a:t>   I was </a:t>
            </a:r>
            <a:r>
              <a:rPr lang="en-US" altLang="zh-CN" u="sng"/>
              <a:t>born</a:t>
            </a:r>
            <a:r>
              <a:rPr lang="en-US" altLang="zh-CN"/>
              <a:t>.</a:t>
            </a:r>
            <a:endParaRPr lang="en-US" altLang="zh-CN" b="1"/>
          </a:p>
          <a:p>
            <a:pPr marL="609600" indent="-609600">
              <a:buClr>
                <a:srgbClr val="FFCC66"/>
              </a:buClr>
              <a:buFont typeface="Wingdings" pitchFamily="2" charset="2"/>
              <a:buChar char="v"/>
            </a:pPr>
            <a:endParaRPr lang="en-US" altLang="zh-CN" b="1"/>
          </a:p>
        </p:txBody>
      </p:sp>
      <p:sp>
        <p:nvSpPr>
          <p:cNvPr id="4101" name="Rectangle 5"/>
          <p:cNvSpPr>
            <a:spLocks noChangeArrowheads="1"/>
          </p:cNvSpPr>
          <p:nvPr/>
        </p:nvSpPr>
        <p:spPr bwMode="auto">
          <a:xfrm>
            <a:off x="2268538" y="2997200"/>
            <a:ext cx="4430712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 sz="3200" b="1">
                <a:solidFill>
                  <a:srgbClr val="FF99FF"/>
                </a:solidFill>
                <a:latin typeface="Tahoma" pitchFamily="34" charset="0"/>
              </a:rPr>
              <a:t>in</a:t>
            </a:r>
            <a:r>
              <a:rPr lang="en-US" altLang="zh-CN" sz="3200" b="1">
                <a:latin typeface="Tahoma" pitchFamily="34" charset="0"/>
              </a:rPr>
              <a:t> the house= </a:t>
            </a:r>
            <a:r>
              <a:rPr lang="en-US" altLang="zh-CN" sz="3200" b="1">
                <a:solidFill>
                  <a:srgbClr val="FF99FF"/>
                </a:solidFill>
                <a:latin typeface="Tahoma" pitchFamily="34" charset="0"/>
              </a:rPr>
              <a:t>where</a:t>
            </a:r>
          </a:p>
        </p:txBody>
      </p:sp>
      <p:sp>
        <p:nvSpPr>
          <p:cNvPr id="4103" name="Text Box 7"/>
          <p:cNvSpPr txBox="1">
            <a:spLocks noChangeArrowheads="1"/>
          </p:cNvSpPr>
          <p:nvPr/>
        </p:nvSpPr>
        <p:spPr bwMode="auto">
          <a:xfrm>
            <a:off x="2124075" y="4221163"/>
            <a:ext cx="4824413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rgbClr val="FF99FF"/>
                </a:solidFill>
                <a:latin typeface="Tahoma" pitchFamily="34" charset="0"/>
              </a:rPr>
              <a:t>In</a:t>
            </a:r>
            <a:r>
              <a:rPr lang="en-US" altLang="zh-CN" sz="3200"/>
              <a:t> the hospital=</a:t>
            </a:r>
            <a:r>
              <a:rPr lang="en-US" altLang="zh-CN" sz="3200" b="1">
                <a:solidFill>
                  <a:srgbClr val="FF99FF"/>
                </a:solidFill>
                <a:latin typeface="Tahoma" pitchFamily="34" charset="0"/>
              </a:rPr>
              <a:t>where</a:t>
            </a:r>
          </a:p>
        </p:txBody>
      </p:sp>
      <p:sp>
        <p:nvSpPr>
          <p:cNvPr id="4104" name="Text Box 8"/>
          <p:cNvSpPr txBox="1">
            <a:spLocks noChangeArrowheads="1"/>
          </p:cNvSpPr>
          <p:nvPr/>
        </p:nvSpPr>
        <p:spPr bwMode="auto">
          <a:xfrm>
            <a:off x="1476375" y="5300663"/>
            <a:ext cx="5903913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chemeClr val="hlink"/>
                </a:solidFill>
                <a:latin typeface="Tahoma" pitchFamily="34" charset="0"/>
              </a:rPr>
              <a:t>关系副词实际上是介词＋先行词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0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1" grpId="0"/>
      <p:bldP spid="4103" grpId="0"/>
      <p:bldP spid="410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mean</a:t>
            </a:r>
            <a:endParaRPr lang="zh-CN" altLang="en-US" dirty="0"/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5112568"/>
          </a:xfrm>
        </p:spPr>
        <p:txBody>
          <a:bodyPr>
            <a:normAutofit fontScale="92500" lnSpcReduction="20000"/>
          </a:bodyPr>
          <a:lstStyle/>
          <a:p>
            <a:r>
              <a:rPr lang="en-US" altLang="zh-CN" dirty="0" smtClean="0"/>
              <a:t>adj      </a:t>
            </a:r>
            <a:r>
              <a:rPr lang="zh-CN" altLang="en-US" dirty="0"/>
              <a:t>吝啬</a:t>
            </a:r>
            <a:r>
              <a:rPr lang="zh-CN" altLang="en-US" dirty="0" smtClean="0"/>
              <a:t>的     </a:t>
            </a:r>
            <a:r>
              <a:rPr lang="en-US" altLang="zh-CN" dirty="0" smtClean="0"/>
              <a:t>be mean to sb /sth   </a:t>
            </a:r>
            <a:r>
              <a:rPr lang="zh-CN" altLang="en-US" dirty="0" smtClean="0"/>
              <a:t>对</a:t>
            </a:r>
            <a:r>
              <a:rPr lang="en-US" altLang="zh-CN" dirty="0" smtClean="0"/>
              <a:t>......</a:t>
            </a:r>
            <a:r>
              <a:rPr lang="zh-CN" altLang="en-US" dirty="0" smtClean="0"/>
              <a:t>吝啬</a:t>
            </a:r>
            <a:endParaRPr lang="en-US" altLang="zh-CN" dirty="0" smtClean="0"/>
          </a:p>
          <a:p>
            <a:r>
              <a:rPr lang="en-US" altLang="zh-CN" dirty="0" smtClean="0"/>
              <a:t>vt</a:t>
            </a:r>
            <a:r>
              <a:rPr lang="en-US" altLang="zh-CN" dirty="0"/>
              <a:t>. </a:t>
            </a:r>
            <a:r>
              <a:rPr lang="zh-CN" altLang="en-US" dirty="0"/>
              <a:t>意味着，意思是   </a:t>
            </a:r>
          </a:p>
          <a:p>
            <a:pPr marL="0" indent="0">
              <a:buNone/>
            </a:pPr>
            <a:r>
              <a:rPr lang="en-US" altLang="zh-CN" dirty="0" smtClean="0"/>
              <a:t>mean </a:t>
            </a:r>
            <a:r>
              <a:rPr lang="en-US" altLang="zh-CN" dirty="0"/>
              <a:t>to do sth       </a:t>
            </a:r>
            <a:r>
              <a:rPr lang="zh-CN" altLang="en-US" dirty="0" smtClean="0"/>
              <a:t>打算做什么</a:t>
            </a:r>
            <a:r>
              <a:rPr lang="en-US" altLang="zh-CN" dirty="0" smtClean="0"/>
              <a:t> </a:t>
            </a:r>
          </a:p>
          <a:p>
            <a:pPr marL="0" indent="0">
              <a:buNone/>
            </a:pPr>
            <a:r>
              <a:rPr lang="en-US" altLang="zh-CN" dirty="0" smtClean="0"/>
              <a:t>mean </a:t>
            </a:r>
            <a:r>
              <a:rPr lang="en-US" altLang="zh-CN" dirty="0"/>
              <a:t>doing sth </a:t>
            </a:r>
            <a:r>
              <a:rPr lang="en-US" altLang="zh-CN" dirty="0" smtClean="0"/>
              <a:t>      </a:t>
            </a:r>
            <a:r>
              <a:rPr lang="zh-CN" altLang="en-US" dirty="0" smtClean="0"/>
              <a:t>意味着做</a:t>
            </a:r>
            <a:endParaRPr lang="en-US" altLang="zh-CN" dirty="0" smtClean="0"/>
          </a:p>
          <a:p>
            <a:pPr marL="0" indent="0">
              <a:buNone/>
            </a:pPr>
            <a:r>
              <a:rPr lang="en-US" altLang="zh-CN" dirty="0" smtClean="0"/>
              <a:t>means </a:t>
            </a:r>
            <a:r>
              <a:rPr lang="en-US" altLang="zh-CN" dirty="0"/>
              <a:t>n. </a:t>
            </a:r>
            <a:r>
              <a:rPr lang="zh-CN" altLang="en-US" dirty="0"/>
              <a:t>方法</a:t>
            </a:r>
          </a:p>
          <a:p>
            <a:pPr marL="0" indent="0">
              <a:buNone/>
            </a:pPr>
            <a:r>
              <a:rPr lang="en-US" altLang="zh-CN" dirty="0" smtClean="0"/>
              <a:t>eg.A </a:t>
            </a:r>
            <a:r>
              <a:rPr lang="en-US" altLang="zh-CN" dirty="0"/>
              <a:t>car is a means of transportation</a:t>
            </a:r>
            <a:r>
              <a:rPr lang="en-US" altLang="zh-CN" dirty="0" smtClean="0"/>
              <a:t>.</a:t>
            </a:r>
          </a:p>
          <a:p>
            <a:pPr marL="0" indent="0">
              <a:buNone/>
            </a:pPr>
            <a:r>
              <a:rPr lang="en-US" altLang="zh-CN" dirty="0"/>
              <a:t>He is mean to everyone.be mean to sb </a:t>
            </a:r>
            <a:r>
              <a:rPr lang="zh-CN" altLang="en-US" dirty="0"/>
              <a:t>对某人吝啬</a:t>
            </a:r>
          </a:p>
          <a:p>
            <a:pPr marL="0" indent="0">
              <a:buNone/>
            </a:pPr>
            <a:r>
              <a:rPr lang="zh-CN" altLang="en-US" dirty="0"/>
              <a:t>  </a:t>
            </a:r>
            <a:r>
              <a:rPr lang="en-US" altLang="zh-CN" dirty="0"/>
              <a:t>It is mean of you to tease her. It is mean of sb to do sth   </a:t>
            </a:r>
            <a:r>
              <a:rPr lang="zh-CN" altLang="en-US" dirty="0"/>
              <a:t>某人做</a:t>
            </a:r>
            <a:r>
              <a:rPr lang="en-US" altLang="zh-CN" dirty="0"/>
              <a:t>---</a:t>
            </a:r>
            <a:r>
              <a:rPr lang="zh-CN" altLang="en-US" dirty="0"/>
              <a:t>真卑鄙</a:t>
            </a:r>
          </a:p>
          <a:p>
            <a:pPr marL="0" indent="0">
              <a:buNone/>
            </a:pPr>
            <a:r>
              <a:rPr lang="zh-CN" altLang="en-US" dirty="0"/>
              <a:t>  </a:t>
            </a:r>
            <a:r>
              <a:rPr lang="en-US" altLang="zh-CN" dirty="0"/>
              <a:t>He is mean about money.be mean with/over/about sth    </a:t>
            </a:r>
            <a:r>
              <a:rPr lang="zh-CN" altLang="en-US" dirty="0"/>
              <a:t>对</a:t>
            </a:r>
            <a:r>
              <a:rPr lang="en-US" altLang="zh-CN" dirty="0"/>
              <a:t>---</a:t>
            </a:r>
            <a:r>
              <a:rPr lang="zh-CN" altLang="en-US" dirty="0"/>
              <a:t>很吝啬</a:t>
            </a:r>
          </a:p>
          <a:p>
            <a:pPr marL="0" indent="0">
              <a:buNone/>
            </a:pPr>
            <a:endParaRPr lang="en-US" altLang="zh-CN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482856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457200" y="533400"/>
            <a:ext cx="8229600" cy="4114800"/>
          </a:xfrm>
        </p:spPr>
        <p:txBody>
          <a:bodyPr/>
          <a:lstStyle/>
          <a:p>
            <a:pPr>
              <a:buFontTx/>
              <a:buNone/>
            </a:pPr>
            <a:r>
              <a:rPr lang="en-US" altLang="zh-CN" b="1">
                <a:solidFill>
                  <a:srgbClr val="FF3300"/>
                </a:solidFill>
              </a:rPr>
              <a:t>2. </a:t>
            </a:r>
            <a:r>
              <a:rPr lang="en-US" altLang="zh-CN" b="1">
                <a:solidFill>
                  <a:srgbClr val="FF3300"/>
                </a:solidFill>
                <a:latin typeface="隶书" pitchFamily="49" charset="-122"/>
                <a:ea typeface="隶书" pitchFamily="49" charset="-122"/>
              </a:rPr>
              <a:t>when</a:t>
            </a:r>
            <a:r>
              <a:rPr lang="zh-CN" altLang="en-US" b="1">
                <a:solidFill>
                  <a:srgbClr val="FF3300"/>
                </a:solidFill>
                <a:latin typeface="隶书" pitchFamily="49" charset="-122"/>
                <a:ea typeface="隶书" pitchFamily="49" charset="-122"/>
              </a:rPr>
              <a:t>表示时间，其先行词往往是表示时间的名词，如</a:t>
            </a:r>
            <a:r>
              <a:rPr lang="en-US" altLang="zh-CN" b="1">
                <a:solidFill>
                  <a:srgbClr val="FF3300"/>
                </a:solidFill>
                <a:latin typeface="隶书" pitchFamily="49" charset="-122"/>
                <a:ea typeface="隶书" pitchFamily="49" charset="-122"/>
              </a:rPr>
              <a:t>time, day, hour, year</a:t>
            </a:r>
            <a:r>
              <a:rPr lang="zh-CN" altLang="en-US" b="1">
                <a:solidFill>
                  <a:srgbClr val="FF3300"/>
                </a:solidFill>
                <a:latin typeface="隶书" pitchFamily="49" charset="-122"/>
                <a:ea typeface="隶书" pitchFamily="49" charset="-122"/>
              </a:rPr>
              <a:t>等。</a:t>
            </a:r>
          </a:p>
          <a:p>
            <a:pPr>
              <a:buClr>
                <a:srgbClr val="FFCC66"/>
              </a:buClr>
              <a:buFont typeface="Wingdings" pitchFamily="2" charset="2"/>
              <a:buChar char="v"/>
            </a:pPr>
            <a:r>
              <a:rPr lang="zh-CN" altLang="en-US" b="1"/>
              <a:t> </a:t>
            </a:r>
          </a:p>
        </p:txBody>
      </p:sp>
      <p:sp>
        <p:nvSpPr>
          <p:cNvPr id="5123" name="Rectangle 3"/>
          <p:cNvSpPr>
            <a:spLocks noChangeArrowheads="1"/>
          </p:cNvSpPr>
          <p:nvPr/>
        </p:nvSpPr>
        <p:spPr bwMode="auto">
          <a:xfrm>
            <a:off x="930275" y="1628775"/>
            <a:ext cx="821372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 sz="3200" b="1"/>
              <a:t>I still remember </a:t>
            </a:r>
            <a:r>
              <a:rPr lang="en-US" altLang="zh-CN" sz="3200" b="1" u="sng"/>
              <a:t>the day</a:t>
            </a:r>
            <a:r>
              <a:rPr lang="en-US" altLang="zh-CN" sz="3200" b="1"/>
              <a:t> </a:t>
            </a:r>
            <a:r>
              <a:rPr lang="en-US" altLang="zh-CN" sz="3200" b="1">
                <a:solidFill>
                  <a:schemeClr val="hlink"/>
                </a:solidFill>
              </a:rPr>
              <a:t>when</a:t>
            </a:r>
            <a:r>
              <a:rPr lang="en-US" altLang="zh-CN" sz="3200" b="1"/>
              <a:t> I came here</a:t>
            </a:r>
          </a:p>
        </p:txBody>
      </p:sp>
      <p:sp>
        <p:nvSpPr>
          <p:cNvPr id="5124" name="Text Box 4"/>
          <p:cNvSpPr txBox="1">
            <a:spLocks noChangeArrowheads="1"/>
          </p:cNvSpPr>
          <p:nvPr/>
        </p:nvSpPr>
        <p:spPr bwMode="auto">
          <a:xfrm>
            <a:off x="2843213" y="2276475"/>
            <a:ext cx="410527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rgbClr val="FF99FF"/>
                </a:solidFill>
                <a:latin typeface="Tahoma" pitchFamily="34" charset="0"/>
              </a:rPr>
              <a:t>On</a:t>
            </a:r>
            <a:r>
              <a:rPr lang="en-US" altLang="zh-CN" sz="3200"/>
              <a:t> the day= </a:t>
            </a:r>
            <a:r>
              <a:rPr lang="en-US" altLang="zh-CN" sz="3200" b="1">
                <a:solidFill>
                  <a:srgbClr val="FF99FF"/>
                </a:solidFill>
                <a:latin typeface="Tahoma" pitchFamily="34" charset="0"/>
              </a:rPr>
              <a:t>when</a:t>
            </a:r>
            <a:r>
              <a:rPr lang="en-US" altLang="zh-CN" sz="3200"/>
              <a:t> </a:t>
            </a:r>
          </a:p>
        </p:txBody>
      </p:sp>
      <p:sp>
        <p:nvSpPr>
          <p:cNvPr id="5125" name="Text Box 5"/>
          <p:cNvSpPr txBox="1">
            <a:spLocks noChangeArrowheads="1"/>
          </p:cNvSpPr>
          <p:nvPr/>
        </p:nvSpPr>
        <p:spPr bwMode="auto">
          <a:xfrm>
            <a:off x="827088" y="2924175"/>
            <a:ext cx="84963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/>
              <a:t>This was a </a:t>
            </a:r>
            <a:r>
              <a:rPr lang="en-US" altLang="zh-CN" sz="3200" b="1" u="sng"/>
              <a:t>time</a:t>
            </a:r>
            <a:r>
              <a:rPr lang="en-US" altLang="zh-CN" sz="3200" b="1"/>
              <a:t> </a:t>
            </a:r>
            <a:r>
              <a:rPr lang="en-US" altLang="zh-CN" sz="3200" b="1">
                <a:solidFill>
                  <a:schemeClr val="hlink"/>
                </a:solidFill>
              </a:rPr>
              <a:t>when</a:t>
            </a:r>
            <a:r>
              <a:rPr lang="en-US" altLang="zh-CN" sz="3200" b="1"/>
              <a:t> there were still slaves in the USA. </a:t>
            </a:r>
          </a:p>
        </p:txBody>
      </p:sp>
      <p:sp>
        <p:nvSpPr>
          <p:cNvPr id="5126" name="Text Box 6"/>
          <p:cNvSpPr txBox="1">
            <a:spLocks noChangeArrowheads="1"/>
          </p:cNvSpPr>
          <p:nvPr/>
        </p:nvSpPr>
        <p:spPr bwMode="auto">
          <a:xfrm>
            <a:off x="2268538" y="4221163"/>
            <a:ext cx="5040312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rgbClr val="FF99FF"/>
                </a:solidFill>
                <a:latin typeface="Tahoma" pitchFamily="34" charset="0"/>
              </a:rPr>
              <a:t>During</a:t>
            </a:r>
            <a:r>
              <a:rPr lang="en-US" altLang="zh-CN"/>
              <a:t> </a:t>
            </a:r>
            <a:r>
              <a:rPr lang="en-US" altLang="zh-CN" sz="3200"/>
              <a:t>the time=</a:t>
            </a:r>
            <a:r>
              <a:rPr lang="en-US" altLang="zh-CN" sz="3200" b="1">
                <a:solidFill>
                  <a:srgbClr val="FF99FF"/>
                </a:solidFill>
                <a:latin typeface="Tahoma" pitchFamily="34" charset="0"/>
              </a:rPr>
              <a:t>when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3" grpId="0"/>
      <p:bldP spid="5124" grpId="0"/>
      <p:bldP spid="5125" grpId="0"/>
      <p:bldP spid="5126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468313" y="620713"/>
            <a:ext cx="8153400" cy="4114800"/>
          </a:xfrm>
        </p:spPr>
        <p:txBody>
          <a:bodyPr/>
          <a:lstStyle/>
          <a:p>
            <a:pPr>
              <a:lnSpc>
                <a:spcPct val="90000"/>
              </a:lnSpc>
              <a:buFontTx/>
              <a:buNone/>
            </a:pPr>
            <a:r>
              <a:rPr lang="en-US" altLang="zh-CN" b="1">
                <a:solidFill>
                  <a:srgbClr val="FF3300"/>
                </a:solidFill>
              </a:rPr>
              <a:t>3. </a:t>
            </a:r>
            <a:r>
              <a:rPr lang="en-US" altLang="zh-CN" b="1">
                <a:solidFill>
                  <a:srgbClr val="FF3300"/>
                </a:solidFill>
                <a:latin typeface="隶书" pitchFamily="49" charset="-122"/>
                <a:ea typeface="隶书" pitchFamily="49" charset="-122"/>
              </a:rPr>
              <a:t>why</a:t>
            </a:r>
            <a:r>
              <a:rPr lang="zh-CN" altLang="en-US" b="1">
                <a:solidFill>
                  <a:srgbClr val="FF3300"/>
                </a:solidFill>
                <a:latin typeface="隶书" pitchFamily="49" charset="-122"/>
                <a:ea typeface="隶书" pitchFamily="49" charset="-122"/>
              </a:rPr>
              <a:t>表示原因，常放在先行词</a:t>
            </a:r>
            <a:r>
              <a:rPr lang="en-US" altLang="zh-CN" b="1">
                <a:solidFill>
                  <a:srgbClr val="FF3300"/>
                </a:solidFill>
                <a:latin typeface="隶书" pitchFamily="49" charset="-122"/>
                <a:ea typeface="隶书" pitchFamily="49" charset="-122"/>
              </a:rPr>
              <a:t>reason</a:t>
            </a:r>
            <a:r>
              <a:rPr lang="zh-CN" altLang="en-US" b="1">
                <a:solidFill>
                  <a:srgbClr val="FF3300"/>
                </a:solidFill>
                <a:latin typeface="隶书" pitchFamily="49" charset="-122"/>
                <a:ea typeface="隶书" pitchFamily="49" charset="-122"/>
              </a:rPr>
              <a:t>后面</a:t>
            </a:r>
            <a:r>
              <a:rPr lang="en-US" altLang="zh-CN" b="1">
                <a:solidFill>
                  <a:srgbClr val="FF3300"/>
                </a:solidFill>
                <a:latin typeface="隶书" pitchFamily="49" charset="-122"/>
                <a:ea typeface="隶书" pitchFamily="49" charset="-122"/>
              </a:rPr>
              <a:t>.</a:t>
            </a:r>
          </a:p>
          <a:p>
            <a:pPr>
              <a:lnSpc>
                <a:spcPct val="90000"/>
              </a:lnSpc>
              <a:buFontTx/>
              <a:buNone/>
            </a:pPr>
            <a:endParaRPr lang="en-US" altLang="zh-CN" b="1">
              <a:solidFill>
                <a:srgbClr val="FF3300"/>
              </a:solidFill>
              <a:latin typeface="隶书" pitchFamily="49" charset="-122"/>
              <a:ea typeface="隶书" pitchFamily="49" charset="-122"/>
            </a:endParaRPr>
          </a:p>
          <a:p>
            <a:pPr>
              <a:lnSpc>
                <a:spcPct val="90000"/>
              </a:lnSpc>
              <a:buClr>
                <a:srgbClr val="FFCC66"/>
              </a:buClr>
              <a:buFont typeface="Wingdings" pitchFamily="2" charset="2"/>
              <a:buChar char="v"/>
            </a:pPr>
            <a:r>
              <a:rPr lang="en-US" altLang="zh-CN" b="1"/>
              <a:t>This is </a:t>
            </a:r>
            <a:r>
              <a:rPr lang="en-US" altLang="zh-CN" b="1" u="sng"/>
              <a:t>the reason</a:t>
            </a:r>
            <a:r>
              <a:rPr lang="en-US" altLang="zh-CN" b="1"/>
              <a:t> </a:t>
            </a:r>
            <a:r>
              <a:rPr lang="en-US" altLang="zh-CN" b="1">
                <a:solidFill>
                  <a:schemeClr val="hlink"/>
                </a:solidFill>
              </a:rPr>
              <a:t>why</a:t>
            </a:r>
            <a:r>
              <a:rPr lang="en-US" altLang="zh-CN" b="1"/>
              <a:t> he cried.</a:t>
            </a:r>
          </a:p>
          <a:p>
            <a:pPr>
              <a:lnSpc>
                <a:spcPct val="90000"/>
              </a:lnSpc>
              <a:buClr>
                <a:srgbClr val="FFCC66"/>
              </a:buClr>
              <a:buFont typeface="Wingdings" pitchFamily="2" charset="2"/>
              <a:buNone/>
            </a:pPr>
            <a:r>
              <a:rPr lang="en-US" altLang="zh-CN" b="1"/>
              <a:t>             </a:t>
            </a:r>
            <a:r>
              <a:rPr lang="en-US" altLang="zh-CN" b="1">
                <a:solidFill>
                  <a:srgbClr val="FF99FF"/>
                </a:solidFill>
                <a:latin typeface="Tahoma" pitchFamily="34" charset="0"/>
              </a:rPr>
              <a:t>  for</a:t>
            </a:r>
            <a:r>
              <a:rPr lang="en-US" altLang="zh-CN" b="1"/>
              <a:t> the reason=</a:t>
            </a:r>
            <a:r>
              <a:rPr lang="en-US" altLang="zh-CN" b="1">
                <a:solidFill>
                  <a:srgbClr val="FF99FF"/>
                </a:solidFill>
                <a:latin typeface="Tahoma" pitchFamily="34" charset="0"/>
              </a:rPr>
              <a:t>why</a:t>
            </a:r>
          </a:p>
        </p:txBody>
      </p:sp>
      <p:sp>
        <p:nvSpPr>
          <p:cNvPr id="6147" name="Rectangle 3"/>
          <p:cNvSpPr>
            <a:spLocks noChangeArrowheads="1"/>
          </p:cNvSpPr>
          <p:nvPr/>
        </p:nvSpPr>
        <p:spPr bwMode="auto">
          <a:xfrm>
            <a:off x="684213" y="3141663"/>
            <a:ext cx="7173912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 sz="3200" b="1"/>
              <a:t>There are many </a:t>
            </a:r>
            <a:r>
              <a:rPr lang="en-US" altLang="zh-CN" sz="3200" b="1" u="sng"/>
              <a:t>reasons</a:t>
            </a:r>
            <a:r>
              <a:rPr lang="en-US" altLang="zh-CN" sz="3200" b="1"/>
              <a:t> </a:t>
            </a:r>
            <a:r>
              <a:rPr lang="en-US" altLang="zh-CN" sz="3200" b="1">
                <a:solidFill>
                  <a:schemeClr val="hlink"/>
                </a:solidFill>
              </a:rPr>
              <a:t>why </a:t>
            </a:r>
            <a:r>
              <a:rPr lang="en-US" altLang="zh-CN" sz="3200" b="1"/>
              <a:t>people</a:t>
            </a:r>
          </a:p>
          <a:p>
            <a:r>
              <a:rPr lang="en-US" altLang="zh-CN" sz="3200" b="1"/>
              <a:t> like traveling</a:t>
            </a:r>
            <a:r>
              <a:rPr lang="en-US" altLang="zh-CN" b="1"/>
              <a:t>.</a:t>
            </a:r>
          </a:p>
        </p:txBody>
      </p:sp>
      <p:sp>
        <p:nvSpPr>
          <p:cNvPr id="6148" name="Rectangle 4"/>
          <p:cNvSpPr>
            <a:spLocks noChangeArrowheads="1"/>
          </p:cNvSpPr>
          <p:nvPr/>
        </p:nvSpPr>
        <p:spPr bwMode="auto">
          <a:xfrm>
            <a:off x="2268538" y="4387850"/>
            <a:ext cx="4202112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 sz="3200" b="1">
                <a:solidFill>
                  <a:srgbClr val="FF99FF"/>
                </a:solidFill>
                <a:latin typeface="Tahoma" pitchFamily="34" charset="0"/>
              </a:rPr>
              <a:t>for</a:t>
            </a:r>
            <a:r>
              <a:rPr lang="en-US" altLang="zh-CN" sz="2800" b="1">
                <a:latin typeface="Tahoma" pitchFamily="34" charset="0"/>
              </a:rPr>
              <a:t> the reasons =</a:t>
            </a:r>
            <a:r>
              <a:rPr lang="en-US" altLang="zh-CN" sz="3200" b="1">
                <a:solidFill>
                  <a:srgbClr val="FF99FF"/>
                </a:solidFill>
                <a:latin typeface="Tahoma" pitchFamily="34" charset="0"/>
              </a:rPr>
              <a:t>why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1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14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7" grpId="0"/>
      <p:bldP spid="6148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ext Box 2"/>
          <p:cNvSpPr txBox="1">
            <a:spLocks noChangeArrowheads="1"/>
          </p:cNvSpPr>
          <p:nvPr/>
        </p:nvSpPr>
        <p:spPr bwMode="auto">
          <a:xfrm>
            <a:off x="0" y="609600"/>
            <a:ext cx="9601200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457200" indent="-457200">
              <a:spcBef>
                <a:spcPct val="50000"/>
              </a:spcBef>
              <a:buFontTx/>
              <a:buAutoNum type="arabicPeriod"/>
            </a:pPr>
            <a:r>
              <a:rPr kumimoji="1" lang="en-US" altLang="zh-CN" sz="3200" b="1">
                <a:latin typeface="Times New Roman" pitchFamily="18" charset="0"/>
              </a:rPr>
              <a:t>Beijing is a beautiful city. I went  there </a:t>
            </a:r>
          </a:p>
          <a:p>
            <a:pPr marL="457200" indent="-457200">
              <a:spcBef>
                <a:spcPct val="50000"/>
              </a:spcBef>
            </a:pPr>
            <a:r>
              <a:rPr kumimoji="1" lang="en-US" altLang="zh-CN" sz="3200" b="1">
                <a:latin typeface="Times New Roman" pitchFamily="18" charset="0"/>
              </a:rPr>
              <a:t>last summer.</a:t>
            </a:r>
          </a:p>
        </p:txBody>
      </p:sp>
      <p:sp>
        <p:nvSpPr>
          <p:cNvPr id="22531" name="Text Box 3"/>
          <p:cNvSpPr txBox="1">
            <a:spLocks noChangeArrowheads="1"/>
          </p:cNvSpPr>
          <p:nvPr/>
        </p:nvSpPr>
        <p:spPr bwMode="auto">
          <a:xfrm>
            <a:off x="0" y="1752600"/>
            <a:ext cx="91440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800" b="1"/>
              <a:t>   </a:t>
            </a:r>
            <a:r>
              <a:rPr kumimoji="1" lang="en-US" altLang="zh-CN" sz="3200" b="1">
                <a:latin typeface="Times New Roman" pitchFamily="18" charset="0"/>
              </a:rPr>
              <a:t>Beijing is a beautiful city </a:t>
            </a:r>
            <a:r>
              <a:rPr kumimoji="1" lang="en-US" altLang="zh-CN" sz="3200" b="1">
                <a:solidFill>
                  <a:srgbClr val="FF0000"/>
                </a:solidFill>
                <a:latin typeface="Times New Roman" pitchFamily="18" charset="0"/>
              </a:rPr>
              <a:t>where </a:t>
            </a:r>
            <a:r>
              <a:rPr kumimoji="1" lang="en-US" altLang="zh-CN" sz="3200" b="1">
                <a:latin typeface="Times New Roman" pitchFamily="18" charset="0"/>
              </a:rPr>
              <a:t>I went last summer.</a:t>
            </a:r>
          </a:p>
        </p:txBody>
      </p:sp>
      <p:sp>
        <p:nvSpPr>
          <p:cNvPr id="22532" name="Text Box 4"/>
          <p:cNvSpPr txBox="1">
            <a:spLocks noChangeArrowheads="1"/>
          </p:cNvSpPr>
          <p:nvPr/>
        </p:nvSpPr>
        <p:spPr bwMode="auto">
          <a:xfrm>
            <a:off x="0" y="2590800"/>
            <a:ext cx="91440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800" b="1"/>
              <a:t>2. </a:t>
            </a:r>
            <a:r>
              <a:rPr kumimoji="1" lang="en-US" altLang="zh-CN" sz="3200" b="1">
                <a:latin typeface="Times New Roman" pitchFamily="18" charset="0"/>
              </a:rPr>
              <a:t>I remember the day. My father made his first real film on that day</a:t>
            </a:r>
            <a:r>
              <a:rPr kumimoji="1" lang="en-US" altLang="zh-CN" sz="3200" b="1"/>
              <a:t>.</a:t>
            </a:r>
          </a:p>
        </p:txBody>
      </p:sp>
      <p:sp>
        <p:nvSpPr>
          <p:cNvPr id="22533" name="Text Box 5"/>
          <p:cNvSpPr txBox="1">
            <a:spLocks noChangeArrowheads="1"/>
          </p:cNvSpPr>
          <p:nvPr/>
        </p:nvSpPr>
        <p:spPr bwMode="auto">
          <a:xfrm>
            <a:off x="609600" y="3733800"/>
            <a:ext cx="57912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kumimoji="1" lang="zh-CN" altLang="zh-CN" sz="2800">
              <a:latin typeface="Times New Roman" pitchFamily="18" charset="0"/>
            </a:endParaRPr>
          </a:p>
        </p:txBody>
      </p:sp>
      <p:sp>
        <p:nvSpPr>
          <p:cNvPr id="22534" name="Text Box 6"/>
          <p:cNvSpPr txBox="1">
            <a:spLocks noChangeArrowheads="1"/>
          </p:cNvSpPr>
          <p:nvPr/>
        </p:nvSpPr>
        <p:spPr bwMode="auto">
          <a:xfrm>
            <a:off x="0" y="3429000"/>
            <a:ext cx="91440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3200" b="1">
                <a:latin typeface="Times New Roman" pitchFamily="18" charset="0"/>
              </a:rPr>
              <a:t>I remember the day </a:t>
            </a:r>
            <a:r>
              <a:rPr kumimoji="1" lang="en-US" altLang="zh-CN" sz="3200" b="1">
                <a:solidFill>
                  <a:srgbClr val="FF0000"/>
                </a:solidFill>
                <a:latin typeface="Times New Roman" pitchFamily="18" charset="0"/>
              </a:rPr>
              <a:t>when/on which</a:t>
            </a:r>
            <a:r>
              <a:rPr kumimoji="1" lang="en-US" altLang="zh-CN" sz="3200" b="1">
                <a:latin typeface="Times New Roman" pitchFamily="18" charset="0"/>
              </a:rPr>
              <a:t> my father made his first real film.</a:t>
            </a:r>
          </a:p>
        </p:txBody>
      </p:sp>
      <p:sp>
        <p:nvSpPr>
          <p:cNvPr id="22535" name="Text Box 7"/>
          <p:cNvSpPr txBox="1">
            <a:spLocks noChangeArrowheads="1"/>
          </p:cNvSpPr>
          <p:nvPr/>
        </p:nvSpPr>
        <p:spPr bwMode="auto">
          <a:xfrm>
            <a:off x="0" y="4419600"/>
            <a:ext cx="91440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800" b="1"/>
              <a:t>3. </a:t>
            </a:r>
            <a:r>
              <a:rPr kumimoji="1" lang="en-US" altLang="zh-CN" sz="3200" b="1">
                <a:latin typeface="Times New Roman" pitchFamily="18" charset="0"/>
              </a:rPr>
              <a:t>The reason was that he passed the exam. He was so happy for the reason</a:t>
            </a:r>
            <a:r>
              <a:rPr kumimoji="1" lang="en-US" altLang="zh-CN" sz="2800" b="1"/>
              <a:t>.</a:t>
            </a:r>
          </a:p>
        </p:txBody>
      </p:sp>
      <p:sp>
        <p:nvSpPr>
          <p:cNvPr id="22536" name="Text Box 8"/>
          <p:cNvSpPr txBox="1">
            <a:spLocks noChangeArrowheads="1"/>
          </p:cNvSpPr>
          <p:nvPr/>
        </p:nvSpPr>
        <p:spPr bwMode="auto">
          <a:xfrm>
            <a:off x="0" y="5486400"/>
            <a:ext cx="91440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3200" b="1">
                <a:latin typeface="Times New Roman" pitchFamily="18" charset="0"/>
              </a:rPr>
              <a:t>The reason  </a:t>
            </a:r>
            <a:r>
              <a:rPr kumimoji="1" lang="en-US" altLang="zh-CN" sz="3200" b="1">
                <a:solidFill>
                  <a:srgbClr val="FF0000"/>
                </a:solidFill>
                <a:latin typeface="Times New Roman" pitchFamily="18" charset="0"/>
              </a:rPr>
              <a:t>why/for which</a:t>
            </a:r>
            <a:r>
              <a:rPr kumimoji="1" lang="en-US" altLang="zh-CN" sz="3200" b="1">
                <a:latin typeface="Times New Roman" pitchFamily="18" charset="0"/>
              </a:rPr>
              <a:t> he was so happy was that he passed the exam.</a:t>
            </a:r>
          </a:p>
        </p:txBody>
      </p:sp>
      <p:sp>
        <p:nvSpPr>
          <p:cNvPr id="22537" name="Text Box 9"/>
          <p:cNvSpPr txBox="1">
            <a:spLocks noChangeArrowheads="1"/>
          </p:cNvSpPr>
          <p:nvPr/>
        </p:nvSpPr>
        <p:spPr bwMode="auto">
          <a:xfrm>
            <a:off x="1066800" y="457200"/>
            <a:ext cx="184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lang="zh-CN" altLang="zh-CN"/>
          </a:p>
        </p:txBody>
      </p:sp>
      <p:sp>
        <p:nvSpPr>
          <p:cNvPr id="22538" name="Text Box 10"/>
          <p:cNvSpPr txBox="1">
            <a:spLocks noChangeArrowheads="1"/>
          </p:cNvSpPr>
          <p:nvPr/>
        </p:nvSpPr>
        <p:spPr bwMode="auto">
          <a:xfrm>
            <a:off x="0" y="0"/>
            <a:ext cx="91440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</a:rPr>
              <a:t>把下面的句子连接成定语从句</a:t>
            </a:r>
          </a:p>
        </p:txBody>
      </p:sp>
      <p:sp>
        <p:nvSpPr>
          <p:cNvPr id="22539" name="Text Box 11"/>
          <p:cNvSpPr txBox="1">
            <a:spLocks noChangeArrowheads="1"/>
          </p:cNvSpPr>
          <p:nvPr/>
        </p:nvSpPr>
        <p:spPr bwMode="auto">
          <a:xfrm>
            <a:off x="0" y="0"/>
            <a:ext cx="9144000" cy="992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US" altLang="zh-CN" sz="3200" b="1">
              <a:solidFill>
                <a:srgbClr val="FF0000"/>
              </a:solidFill>
            </a:endParaRPr>
          </a:p>
          <a:p>
            <a:pPr>
              <a:spcBef>
                <a:spcPct val="50000"/>
              </a:spcBef>
            </a:pPr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25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25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25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25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25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25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25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0" grpId="0" autoUpdateAnimBg="0"/>
      <p:bldP spid="22531" grpId="0" autoUpdateAnimBg="0"/>
      <p:bldP spid="22532" grpId="0" autoUpdateAnimBg="0"/>
      <p:bldP spid="22534" grpId="0" autoUpdateAnimBg="0"/>
      <p:bldP spid="22535" grpId="0" autoUpdateAnimBg="0"/>
      <p:bldP spid="22536" grpId="0" autoUpdateAnimBg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ext Box 2"/>
          <p:cNvSpPr txBox="1">
            <a:spLocks noChangeArrowheads="1"/>
          </p:cNvSpPr>
          <p:nvPr/>
        </p:nvSpPr>
        <p:spPr bwMode="auto">
          <a:xfrm>
            <a:off x="228600" y="152400"/>
            <a:ext cx="6119813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just"/>
            <a:r>
              <a:rPr kumimoji="1" lang="en-US" altLang="zh-CN" sz="2400">
                <a:latin typeface="Times New Roman" pitchFamily="18" charset="0"/>
                <a:cs typeface="Times New Roman" pitchFamily="18" charset="0"/>
              </a:rPr>
              <a:t>  </a:t>
            </a:r>
            <a:r>
              <a:rPr kumimoji="1" lang="en-US" altLang="zh-CN" sz="40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r>
              <a:rPr kumimoji="1" lang="zh-CN" altLang="en-US" sz="3600" b="1">
                <a:solidFill>
                  <a:schemeClr val="accent2"/>
                </a:solidFill>
                <a:latin typeface="Times New Roman" pitchFamily="18" charset="0"/>
              </a:rPr>
              <a:t>关系副词功能表</a:t>
            </a:r>
          </a:p>
        </p:txBody>
      </p:sp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179388" y="908050"/>
            <a:ext cx="8785225" cy="4465638"/>
            <a:chOff x="-3" y="-3"/>
            <a:chExt cx="3672" cy="1542"/>
          </a:xfrm>
        </p:grpSpPr>
        <p:grpSp>
          <p:nvGrpSpPr>
            <p:cNvPr id="3" name="Group 4"/>
            <p:cNvGrpSpPr>
              <a:grpSpLocks/>
            </p:cNvGrpSpPr>
            <p:nvPr/>
          </p:nvGrpSpPr>
          <p:grpSpPr bwMode="auto">
            <a:xfrm>
              <a:off x="0" y="0"/>
              <a:ext cx="3666" cy="1536"/>
              <a:chOff x="0" y="0"/>
              <a:chExt cx="3666" cy="1536"/>
            </a:xfrm>
          </p:grpSpPr>
          <p:grpSp>
            <p:nvGrpSpPr>
              <p:cNvPr id="4" name="Group 5"/>
              <p:cNvGrpSpPr>
                <a:grpSpLocks/>
              </p:cNvGrpSpPr>
              <p:nvPr/>
            </p:nvGrpSpPr>
            <p:grpSpPr bwMode="auto">
              <a:xfrm>
                <a:off x="0" y="0"/>
                <a:ext cx="1222" cy="384"/>
                <a:chOff x="0" y="0"/>
                <a:chExt cx="1222" cy="384"/>
              </a:xfrm>
            </p:grpSpPr>
            <p:sp>
              <p:nvSpPr>
                <p:cNvPr id="7174" name="Rectangle 6"/>
                <p:cNvSpPr>
                  <a:spLocks noChangeArrowheads="1"/>
                </p:cNvSpPr>
                <p:nvPr/>
              </p:nvSpPr>
              <p:spPr bwMode="auto">
                <a:xfrm>
                  <a:off x="43" y="0"/>
                  <a:ext cx="1136" cy="38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/>
                <a:lstStyle/>
                <a:p>
                  <a:pPr algn="just"/>
                  <a:r>
                    <a:rPr kumimoji="1" lang="zh-CN" altLang="en-US" sz="3200" b="1">
                      <a:latin typeface="Times New Roman" pitchFamily="18" charset="0"/>
                    </a:rPr>
                    <a:t>关系副词</a:t>
                  </a:r>
                </a:p>
                <a:p>
                  <a:pPr algn="just" eaLnBrk="0" hangingPunct="0"/>
                  <a:endParaRPr kumimoji="1" lang="en-US" altLang="zh-CN" sz="2400" b="1">
                    <a:latin typeface="Times New Roman" pitchFamily="18" charset="0"/>
                  </a:endParaRPr>
                </a:p>
              </p:txBody>
            </p:sp>
            <p:sp>
              <p:nvSpPr>
                <p:cNvPr id="7175" name="Rectangle 7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1222" cy="384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5" name="Group 8"/>
              <p:cNvGrpSpPr>
                <a:grpSpLocks/>
              </p:cNvGrpSpPr>
              <p:nvPr/>
            </p:nvGrpSpPr>
            <p:grpSpPr bwMode="auto">
              <a:xfrm>
                <a:off x="1222" y="0"/>
                <a:ext cx="1222" cy="384"/>
                <a:chOff x="1222" y="0"/>
                <a:chExt cx="1222" cy="384"/>
              </a:xfrm>
            </p:grpSpPr>
            <p:sp>
              <p:nvSpPr>
                <p:cNvPr id="7177" name="Rectangle 9"/>
                <p:cNvSpPr>
                  <a:spLocks noChangeArrowheads="1"/>
                </p:cNvSpPr>
                <p:nvPr/>
              </p:nvSpPr>
              <p:spPr bwMode="auto">
                <a:xfrm>
                  <a:off x="1265" y="0"/>
                  <a:ext cx="1136" cy="38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/>
                <a:lstStyle/>
                <a:p>
                  <a:pPr algn="just"/>
                  <a:r>
                    <a:rPr kumimoji="1" lang="zh-CN" altLang="en-US" sz="3200" b="1">
                      <a:latin typeface="Times New Roman" pitchFamily="18" charset="0"/>
                    </a:rPr>
                    <a:t>被代替的先行词</a:t>
                  </a:r>
                </a:p>
                <a:p>
                  <a:pPr algn="just" eaLnBrk="0" hangingPunct="0"/>
                  <a:endParaRPr kumimoji="1" lang="en-US" altLang="zh-CN" sz="2400" b="1">
                    <a:latin typeface="Times New Roman" pitchFamily="18" charset="0"/>
                  </a:endParaRPr>
                </a:p>
              </p:txBody>
            </p:sp>
            <p:sp>
              <p:nvSpPr>
                <p:cNvPr id="7178" name="Rectangle 10"/>
                <p:cNvSpPr>
                  <a:spLocks noChangeArrowheads="1"/>
                </p:cNvSpPr>
                <p:nvPr/>
              </p:nvSpPr>
              <p:spPr bwMode="auto">
                <a:xfrm>
                  <a:off x="1222" y="0"/>
                  <a:ext cx="1222" cy="384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6" name="Group 11"/>
              <p:cNvGrpSpPr>
                <a:grpSpLocks/>
              </p:cNvGrpSpPr>
              <p:nvPr/>
            </p:nvGrpSpPr>
            <p:grpSpPr bwMode="auto">
              <a:xfrm>
                <a:off x="2444" y="0"/>
                <a:ext cx="1222" cy="384"/>
                <a:chOff x="2444" y="0"/>
                <a:chExt cx="1222" cy="384"/>
              </a:xfrm>
            </p:grpSpPr>
            <p:sp>
              <p:nvSpPr>
                <p:cNvPr id="7180" name="Rectangle 12"/>
                <p:cNvSpPr>
                  <a:spLocks noChangeArrowheads="1"/>
                </p:cNvSpPr>
                <p:nvPr/>
              </p:nvSpPr>
              <p:spPr bwMode="auto">
                <a:xfrm>
                  <a:off x="2487" y="0"/>
                  <a:ext cx="1136" cy="38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/>
                <a:lstStyle/>
                <a:p>
                  <a:pPr algn="just"/>
                  <a:r>
                    <a:rPr kumimoji="1" lang="zh-CN" altLang="en-US" sz="3200" b="1">
                      <a:latin typeface="Times New Roman" pitchFamily="18" charset="0"/>
                    </a:rPr>
                    <a:t>在从句中的作用</a:t>
                  </a:r>
                </a:p>
                <a:p>
                  <a:pPr algn="just" eaLnBrk="0" hangingPunct="0"/>
                  <a:endParaRPr kumimoji="1" lang="en-US" altLang="zh-CN" sz="3200" b="1">
                    <a:latin typeface="Times New Roman" pitchFamily="18" charset="0"/>
                  </a:endParaRPr>
                </a:p>
              </p:txBody>
            </p:sp>
            <p:sp>
              <p:nvSpPr>
                <p:cNvPr id="7181" name="Rectangle 13"/>
                <p:cNvSpPr>
                  <a:spLocks noChangeArrowheads="1"/>
                </p:cNvSpPr>
                <p:nvPr/>
              </p:nvSpPr>
              <p:spPr bwMode="auto">
                <a:xfrm>
                  <a:off x="2444" y="0"/>
                  <a:ext cx="1222" cy="384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7" name="Group 14"/>
              <p:cNvGrpSpPr>
                <a:grpSpLocks/>
              </p:cNvGrpSpPr>
              <p:nvPr/>
            </p:nvGrpSpPr>
            <p:grpSpPr bwMode="auto">
              <a:xfrm>
                <a:off x="0" y="384"/>
                <a:ext cx="1222" cy="384"/>
                <a:chOff x="0" y="384"/>
                <a:chExt cx="1222" cy="384"/>
              </a:xfrm>
            </p:grpSpPr>
            <p:sp>
              <p:nvSpPr>
                <p:cNvPr id="7183" name="Rectangle 15"/>
                <p:cNvSpPr>
                  <a:spLocks noChangeArrowheads="1"/>
                </p:cNvSpPr>
                <p:nvPr/>
              </p:nvSpPr>
              <p:spPr bwMode="auto">
                <a:xfrm>
                  <a:off x="43" y="384"/>
                  <a:ext cx="1136" cy="38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/>
                <a:lstStyle/>
                <a:p>
                  <a:pPr algn="just"/>
                  <a:r>
                    <a:rPr kumimoji="1" lang="en-US" altLang="zh-CN" sz="3200" b="1">
                      <a:latin typeface="Times New Roman" pitchFamily="18" charset="0"/>
                    </a:rPr>
                    <a:t>When(at,in,on, during+which)</a:t>
                  </a:r>
                </a:p>
                <a:p>
                  <a:pPr algn="just"/>
                  <a:endParaRPr kumimoji="1" lang="en-US" altLang="zh-CN" sz="3200" b="1">
                    <a:latin typeface="Times New Roman" pitchFamily="18" charset="0"/>
                  </a:endParaRPr>
                </a:p>
              </p:txBody>
            </p:sp>
            <p:sp>
              <p:nvSpPr>
                <p:cNvPr id="7184" name="Rectangle 16"/>
                <p:cNvSpPr>
                  <a:spLocks noChangeArrowheads="1"/>
                </p:cNvSpPr>
                <p:nvPr/>
              </p:nvSpPr>
              <p:spPr bwMode="auto">
                <a:xfrm>
                  <a:off x="0" y="384"/>
                  <a:ext cx="1222" cy="384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8" name="Group 17"/>
              <p:cNvGrpSpPr>
                <a:grpSpLocks/>
              </p:cNvGrpSpPr>
              <p:nvPr/>
            </p:nvGrpSpPr>
            <p:grpSpPr bwMode="auto">
              <a:xfrm>
                <a:off x="1222" y="384"/>
                <a:ext cx="1222" cy="384"/>
                <a:chOff x="1222" y="384"/>
                <a:chExt cx="1222" cy="384"/>
              </a:xfrm>
            </p:grpSpPr>
            <p:sp>
              <p:nvSpPr>
                <p:cNvPr id="7186" name="Rectangle 18"/>
                <p:cNvSpPr>
                  <a:spLocks noChangeArrowheads="1"/>
                </p:cNvSpPr>
                <p:nvPr/>
              </p:nvSpPr>
              <p:spPr bwMode="auto">
                <a:xfrm>
                  <a:off x="1265" y="384"/>
                  <a:ext cx="1136" cy="38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/>
                <a:lstStyle/>
                <a:p>
                  <a:pPr algn="just"/>
                  <a:r>
                    <a:rPr kumimoji="1" lang="zh-CN" altLang="en-US" sz="3200" b="1">
                      <a:latin typeface="Times New Roman" pitchFamily="18" charset="0"/>
                    </a:rPr>
                    <a:t>表时间的名词</a:t>
                  </a:r>
                </a:p>
                <a:p>
                  <a:pPr algn="just"/>
                  <a:endParaRPr kumimoji="1" lang="en-US" altLang="zh-CN" sz="3200" b="1">
                    <a:latin typeface="Times New Roman" pitchFamily="18" charset="0"/>
                  </a:endParaRPr>
                </a:p>
              </p:txBody>
            </p:sp>
            <p:sp>
              <p:nvSpPr>
                <p:cNvPr id="7187" name="Rectangle 19"/>
                <p:cNvSpPr>
                  <a:spLocks noChangeArrowheads="1"/>
                </p:cNvSpPr>
                <p:nvPr/>
              </p:nvSpPr>
              <p:spPr bwMode="auto">
                <a:xfrm>
                  <a:off x="1222" y="384"/>
                  <a:ext cx="1222" cy="384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9" name="Group 20"/>
              <p:cNvGrpSpPr>
                <a:grpSpLocks/>
              </p:cNvGrpSpPr>
              <p:nvPr/>
            </p:nvGrpSpPr>
            <p:grpSpPr bwMode="auto">
              <a:xfrm>
                <a:off x="2444" y="384"/>
                <a:ext cx="1222" cy="384"/>
                <a:chOff x="2444" y="384"/>
                <a:chExt cx="1222" cy="384"/>
              </a:xfrm>
            </p:grpSpPr>
            <p:sp>
              <p:nvSpPr>
                <p:cNvPr id="7189" name="Rectangle 21"/>
                <p:cNvSpPr>
                  <a:spLocks noChangeArrowheads="1"/>
                </p:cNvSpPr>
                <p:nvPr/>
              </p:nvSpPr>
              <p:spPr bwMode="auto">
                <a:xfrm>
                  <a:off x="2487" y="384"/>
                  <a:ext cx="1136" cy="38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/>
                <a:lstStyle/>
                <a:p>
                  <a:pPr algn="just"/>
                  <a:r>
                    <a:rPr kumimoji="1" lang="zh-CN" altLang="en-US" sz="3200" b="1">
                      <a:latin typeface="Times New Roman" pitchFamily="18" charset="0"/>
                    </a:rPr>
                    <a:t>时间状语</a:t>
                  </a:r>
                </a:p>
                <a:p>
                  <a:pPr algn="just" eaLnBrk="0" hangingPunct="0"/>
                  <a:endParaRPr kumimoji="1" lang="en-US" altLang="zh-CN" sz="2400" b="1">
                    <a:latin typeface="Times New Roman" pitchFamily="18" charset="0"/>
                  </a:endParaRPr>
                </a:p>
              </p:txBody>
            </p:sp>
            <p:sp>
              <p:nvSpPr>
                <p:cNvPr id="7190" name="Rectangle 22"/>
                <p:cNvSpPr>
                  <a:spLocks noChangeArrowheads="1"/>
                </p:cNvSpPr>
                <p:nvPr/>
              </p:nvSpPr>
              <p:spPr bwMode="auto">
                <a:xfrm>
                  <a:off x="2444" y="384"/>
                  <a:ext cx="1222" cy="384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0" name="Group 23"/>
              <p:cNvGrpSpPr>
                <a:grpSpLocks/>
              </p:cNvGrpSpPr>
              <p:nvPr/>
            </p:nvGrpSpPr>
            <p:grpSpPr bwMode="auto">
              <a:xfrm>
                <a:off x="0" y="768"/>
                <a:ext cx="1222" cy="384"/>
                <a:chOff x="0" y="768"/>
                <a:chExt cx="1222" cy="384"/>
              </a:xfrm>
            </p:grpSpPr>
            <p:sp>
              <p:nvSpPr>
                <p:cNvPr id="7192" name="Rectangle 24"/>
                <p:cNvSpPr>
                  <a:spLocks noChangeArrowheads="1"/>
                </p:cNvSpPr>
                <p:nvPr/>
              </p:nvSpPr>
              <p:spPr bwMode="auto">
                <a:xfrm>
                  <a:off x="43" y="768"/>
                  <a:ext cx="1136" cy="38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/>
                <a:lstStyle/>
                <a:p>
                  <a:pPr algn="just"/>
                  <a:r>
                    <a:rPr kumimoji="1" lang="en-US" altLang="zh-CN" sz="3200" b="1">
                      <a:latin typeface="Times New Roman" pitchFamily="18" charset="0"/>
                    </a:rPr>
                    <a:t>Where (in, on, at +which)</a:t>
                  </a:r>
                </a:p>
                <a:p>
                  <a:pPr algn="just" eaLnBrk="0" hangingPunct="0"/>
                  <a:endParaRPr kumimoji="1" lang="en-US" altLang="zh-CN" sz="3200" b="1">
                    <a:latin typeface="Times New Roman" pitchFamily="18" charset="0"/>
                  </a:endParaRPr>
                </a:p>
              </p:txBody>
            </p:sp>
            <p:sp>
              <p:nvSpPr>
                <p:cNvPr id="7193" name="Rectangle 25"/>
                <p:cNvSpPr>
                  <a:spLocks noChangeArrowheads="1"/>
                </p:cNvSpPr>
                <p:nvPr/>
              </p:nvSpPr>
              <p:spPr bwMode="auto">
                <a:xfrm>
                  <a:off x="0" y="768"/>
                  <a:ext cx="1222" cy="384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1" name="Group 26"/>
              <p:cNvGrpSpPr>
                <a:grpSpLocks/>
              </p:cNvGrpSpPr>
              <p:nvPr/>
            </p:nvGrpSpPr>
            <p:grpSpPr bwMode="auto">
              <a:xfrm>
                <a:off x="1222" y="768"/>
                <a:ext cx="1222" cy="384"/>
                <a:chOff x="1222" y="768"/>
                <a:chExt cx="1222" cy="384"/>
              </a:xfrm>
            </p:grpSpPr>
            <p:sp>
              <p:nvSpPr>
                <p:cNvPr id="7195" name="Rectangle 27"/>
                <p:cNvSpPr>
                  <a:spLocks noChangeArrowheads="1"/>
                </p:cNvSpPr>
                <p:nvPr/>
              </p:nvSpPr>
              <p:spPr bwMode="auto">
                <a:xfrm>
                  <a:off x="1265" y="768"/>
                  <a:ext cx="1136" cy="38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/>
                <a:lstStyle/>
                <a:p>
                  <a:pPr algn="just"/>
                  <a:r>
                    <a:rPr kumimoji="1" lang="zh-CN" altLang="en-US" sz="3200" b="1">
                      <a:latin typeface="Times New Roman" pitchFamily="18" charset="0"/>
                    </a:rPr>
                    <a:t>表地点场合等名词</a:t>
                  </a:r>
                </a:p>
                <a:p>
                  <a:pPr algn="just" eaLnBrk="0" hangingPunct="0"/>
                  <a:endParaRPr kumimoji="1" lang="en-US" altLang="zh-CN" sz="3200" b="1">
                    <a:latin typeface="Times New Roman" pitchFamily="18" charset="0"/>
                  </a:endParaRPr>
                </a:p>
              </p:txBody>
            </p:sp>
            <p:sp>
              <p:nvSpPr>
                <p:cNvPr id="7196" name="Rectangle 28"/>
                <p:cNvSpPr>
                  <a:spLocks noChangeArrowheads="1"/>
                </p:cNvSpPr>
                <p:nvPr/>
              </p:nvSpPr>
              <p:spPr bwMode="auto">
                <a:xfrm>
                  <a:off x="1222" y="768"/>
                  <a:ext cx="1222" cy="384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2" name="Group 29"/>
              <p:cNvGrpSpPr>
                <a:grpSpLocks/>
              </p:cNvGrpSpPr>
              <p:nvPr/>
            </p:nvGrpSpPr>
            <p:grpSpPr bwMode="auto">
              <a:xfrm>
                <a:off x="2444" y="768"/>
                <a:ext cx="1222" cy="384"/>
                <a:chOff x="2444" y="768"/>
                <a:chExt cx="1222" cy="384"/>
              </a:xfrm>
            </p:grpSpPr>
            <p:sp>
              <p:nvSpPr>
                <p:cNvPr id="7198" name="Rectangle 30"/>
                <p:cNvSpPr>
                  <a:spLocks noChangeArrowheads="1"/>
                </p:cNvSpPr>
                <p:nvPr/>
              </p:nvSpPr>
              <p:spPr bwMode="auto">
                <a:xfrm>
                  <a:off x="2487" y="768"/>
                  <a:ext cx="1136" cy="38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/>
                <a:lstStyle/>
                <a:p>
                  <a:pPr algn="just"/>
                  <a:r>
                    <a:rPr kumimoji="1" lang="zh-CN" altLang="en-US" sz="3200" b="1">
                      <a:latin typeface="Times New Roman" pitchFamily="18" charset="0"/>
                    </a:rPr>
                    <a:t>地点状语</a:t>
                  </a:r>
                </a:p>
                <a:p>
                  <a:pPr algn="just" eaLnBrk="0" hangingPunct="0"/>
                  <a:endParaRPr kumimoji="1" lang="en-US" altLang="zh-CN" sz="3200" b="1">
                    <a:latin typeface="Times New Roman" pitchFamily="18" charset="0"/>
                  </a:endParaRPr>
                </a:p>
              </p:txBody>
            </p:sp>
            <p:sp>
              <p:nvSpPr>
                <p:cNvPr id="7199" name="Rectangle 31"/>
                <p:cNvSpPr>
                  <a:spLocks noChangeArrowheads="1"/>
                </p:cNvSpPr>
                <p:nvPr/>
              </p:nvSpPr>
              <p:spPr bwMode="auto">
                <a:xfrm>
                  <a:off x="2444" y="768"/>
                  <a:ext cx="1222" cy="384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3" name="Group 32"/>
              <p:cNvGrpSpPr>
                <a:grpSpLocks/>
              </p:cNvGrpSpPr>
              <p:nvPr/>
            </p:nvGrpSpPr>
            <p:grpSpPr bwMode="auto">
              <a:xfrm>
                <a:off x="0" y="1152"/>
                <a:ext cx="1222" cy="384"/>
                <a:chOff x="0" y="1152"/>
                <a:chExt cx="1222" cy="384"/>
              </a:xfrm>
            </p:grpSpPr>
            <p:sp>
              <p:nvSpPr>
                <p:cNvPr id="7201" name="Rectangle 33"/>
                <p:cNvSpPr>
                  <a:spLocks noChangeArrowheads="1"/>
                </p:cNvSpPr>
                <p:nvPr/>
              </p:nvSpPr>
              <p:spPr bwMode="auto">
                <a:xfrm>
                  <a:off x="43" y="1152"/>
                  <a:ext cx="1136" cy="38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/>
                <a:lstStyle/>
                <a:p>
                  <a:pPr algn="just"/>
                  <a:r>
                    <a:rPr kumimoji="1" lang="en-US" altLang="zh-CN" sz="3200" b="1">
                      <a:latin typeface="Times New Roman" pitchFamily="18" charset="0"/>
                    </a:rPr>
                    <a:t>Why(for which)</a:t>
                  </a:r>
                </a:p>
                <a:p>
                  <a:pPr algn="just" eaLnBrk="0" hangingPunct="0"/>
                  <a:endParaRPr kumimoji="1" lang="en-US" altLang="zh-CN" sz="2400" b="1">
                    <a:latin typeface="Times New Roman" pitchFamily="18" charset="0"/>
                  </a:endParaRPr>
                </a:p>
              </p:txBody>
            </p:sp>
            <p:sp>
              <p:nvSpPr>
                <p:cNvPr id="7202" name="Rectangle 34"/>
                <p:cNvSpPr>
                  <a:spLocks noChangeArrowheads="1"/>
                </p:cNvSpPr>
                <p:nvPr/>
              </p:nvSpPr>
              <p:spPr bwMode="auto">
                <a:xfrm>
                  <a:off x="0" y="1152"/>
                  <a:ext cx="1222" cy="384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4" name="Group 35"/>
              <p:cNvGrpSpPr>
                <a:grpSpLocks/>
              </p:cNvGrpSpPr>
              <p:nvPr/>
            </p:nvGrpSpPr>
            <p:grpSpPr bwMode="auto">
              <a:xfrm>
                <a:off x="1222" y="1152"/>
                <a:ext cx="1222" cy="384"/>
                <a:chOff x="1222" y="1152"/>
                <a:chExt cx="1222" cy="384"/>
              </a:xfrm>
            </p:grpSpPr>
            <p:sp>
              <p:nvSpPr>
                <p:cNvPr id="7204" name="Rectangle 36"/>
                <p:cNvSpPr>
                  <a:spLocks noChangeArrowheads="1"/>
                </p:cNvSpPr>
                <p:nvPr/>
              </p:nvSpPr>
              <p:spPr bwMode="auto">
                <a:xfrm>
                  <a:off x="1265" y="1152"/>
                  <a:ext cx="1136" cy="38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/>
                <a:lstStyle/>
                <a:p>
                  <a:pPr algn="just"/>
                  <a:r>
                    <a:rPr kumimoji="1" lang="en-US" altLang="zh-CN" sz="3200" b="1">
                      <a:latin typeface="Times New Roman" pitchFamily="18" charset="0"/>
                    </a:rPr>
                    <a:t>reason</a:t>
                  </a:r>
                </a:p>
                <a:p>
                  <a:pPr algn="just" eaLnBrk="0" hangingPunct="0"/>
                  <a:endParaRPr kumimoji="1" lang="en-US" altLang="zh-CN" sz="2400" b="1">
                    <a:latin typeface="Times New Roman" pitchFamily="18" charset="0"/>
                  </a:endParaRPr>
                </a:p>
              </p:txBody>
            </p:sp>
            <p:sp>
              <p:nvSpPr>
                <p:cNvPr id="7205" name="Rectangle 37"/>
                <p:cNvSpPr>
                  <a:spLocks noChangeArrowheads="1"/>
                </p:cNvSpPr>
                <p:nvPr/>
              </p:nvSpPr>
              <p:spPr bwMode="auto">
                <a:xfrm>
                  <a:off x="1222" y="1152"/>
                  <a:ext cx="1222" cy="384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5" name="Group 38"/>
              <p:cNvGrpSpPr>
                <a:grpSpLocks/>
              </p:cNvGrpSpPr>
              <p:nvPr/>
            </p:nvGrpSpPr>
            <p:grpSpPr bwMode="auto">
              <a:xfrm>
                <a:off x="2444" y="1152"/>
                <a:ext cx="1222" cy="384"/>
                <a:chOff x="2444" y="1152"/>
                <a:chExt cx="1222" cy="384"/>
              </a:xfrm>
            </p:grpSpPr>
            <p:sp>
              <p:nvSpPr>
                <p:cNvPr id="7207" name="Rectangle 39"/>
                <p:cNvSpPr>
                  <a:spLocks noChangeArrowheads="1"/>
                </p:cNvSpPr>
                <p:nvPr/>
              </p:nvSpPr>
              <p:spPr bwMode="auto">
                <a:xfrm>
                  <a:off x="2487" y="1152"/>
                  <a:ext cx="1136" cy="38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/>
                <a:lstStyle/>
                <a:p>
                  <a:pPr algn="just"/>
                  <a:r>
                    <a:rPr kumimoji="1" lang="zh-CN" altLang="en-US" sz="3200" b="1">
                      <a:latin typeface="Times New Roman" pitchFamily="18" charset="0"/>
                    </a:rPr>
                    <a:t>原因状语</a:t>
                  </a:r>
                </a:p>
                <a:p>
                  <a:pPr algn="just"/>
                  <a:endParaRPr kumimoji="1" lang="en-US" altLang="zh-CN" sz="3200" b="1">
                    <a:latin typeface="Times New Roman" pitchFamily="18" charset="0"/>
                  </a:endParaRPr>
                </a:p>
              </p:txBody>
            </p:sp>
            <p:sp>
              <p:nvSpPr>
                <p:cNvPr id="7208" name="Rectangle 40"/>
                <p:cNvSpPr>
                  <a:spLocks noChangeArrowheads="1"/>
                </p:cNvSpPr>
                <p:nvPr/>
              </p:nvSpPr>
              <p:spPr bwMode="auto">
                <a:xfrm>
                  <a:off x="2444" y="1152"/>
                  <a:ext cx="1222" cy="384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7209" name="Rectangle 41"/>
            <p:cNvSpPr>
              <a:spLocks noChangeArrowheads="1"/>
            </p:cNvSpPr>
            <p:nvPr/>
          </p:nvSpPr>
          <p:spPr bwMode="auto">
            <a:xfrm>
              <a:off x="-3" y="-3"/>
              <a:ext cx="3672" cy="1542"/>
            </a:xfrm>
            <a:prstGeom prst="rect">
              <a:avLst/>
            </a:prstGeom>
            <a:noFill/>
            <a:ln w="9525">
              <a:solidFill>
                <a:srgbClr val="A0A0A0"/>
              </a:solidFill>
              <a:miter lim="800000"/>
              <a:headEnd/>
              <a:tailEnd/>
            </a:ln>
            <a:effectLst/>
          </p:spPr>
          <p:txBody>
            <a:bodyPr wrap="none"/>
            <a:lstStyle/>
            <a:p>
              <a:endParaRPr lang="zh-CN" altLang="en-US"/>
            </a:p>
          </p:txBody>
        </p:sp>
      </p:grpSp>
      <p:sp>
        <p:nvSpPr>
          <p:cNvPr id="7210" name="Text Box 42"/>
          <p:cNvSpPr txBox="1">
            <a:spLocks noChangeArrowheads="1"/>
          </p:cNvSpPr>
          <p:nvPr/>
        </p:nvSpPr>
        <p:spPr bwMode="auto">
          <a:xfrm>
            <a:off x="1619250" y="5734050"/>
            <a:ext cx="67691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chemeClr val="hlink"/>
                </a:solidFill>
              </a:rPr>
              <a:t>关系副词实际上是介词＋</a:t>
            </a:r>
            <a:r>
              <a:rPr lang="en-US" altLang="zh-CN" sz="3200" b="1">
                <a:solidFill>
                  <a:schemeClr val="hlink"/>
                </a:solidFill>
              </a:rPr>
              <a:t>which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10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 Box 2"/>
          <p:cNvSpPr txBox="1">
            <a:spLocks noChangeArrowheads="1"/>
          </p:cNvSpPr>
          <p:nvPr/>
        </p:nvSpPr>
        <p:spPr bwMode="auto">
          <a:xfrm>
            <a:off x="0" y="836613"/>
            <a:ext cx="10067925" cy="607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kumimoji="1" lang="en-US" altLang="zh-CN" sz="2800" b="1">
                <a:latin typeface="Times New Roman" pitchFamily="18" charset="0"/>
              </a:rPr>
              <a:t>1.I’ll never forget the days______________ we </a:t>
            </a:r>
            <a:r>
              <a:rPr kumimoji="1" lang="en-US" altLang="zh-CN" sz="2800" b="1" u="sng">
                <a:latin typeface="Times New Roman" pitchFamily="18" charset="0"/>
              </a:rPr>
              <a:t>worked</a:t>
            </a:r>
            <a:r>
              <a:rPr kumimoji="1" lang="en-US" altLang="zh-CN" sz="2800" b="1">
                <a:latin typeface="Times New Roman" pitchFamily="18" charset="0"/>
              </a:rPr>
              <a:t> </a:t>
            </a:r>
          </a:p>
          <a:p>
            <a:r>
              <a:rPr kumimoji="1" lang="en-US" altLang="zh-CN" sz="2800" b="1">
                <a:latin typeface="Times New Roman" pitchFamily="18" charset="0"/>
              </a:rPr>
              <a:t>together.</a:t>
            </a:r>
            <a:endParaRPr kumimoji="1" lang="en-US" altLang="zh-CN" sz="2800">
              <a:latin typeface="Times New Roman" pitchFamily="18" charset="0"/>
            </a:endParaRPr>
          </a:p>
          <a:p>
            <a:r>
              <a:rPr kumimoji="1" lang="en-US" altLang="zh-CN" sz="2800" b="1">
                <a:latin typeface="Times New Roman" pitchFamily="18" charset="0"/>
              </a:rPr>
              <a:t>                       </a:t>
            </a:r>
            <a:endParaRPr kumimoji="1" lang="en-US" altLang="zh-CN" sz="2800">
              <a:latin typeface="Times New Roman" pitchFamily="18" charset="0"/>
            </a:endParaRPr>
          </a:p>
          <a:p>
            <a:r>
              <a:rPr kumimoji="1" lang="en-US" altLang="zh-CN" sz="2800" b="1">
                <a:latin typeface="Times New Roman" pitchFamily="18" charset="0"/>
              </a:rPr>
              <a:t>2.I’ll never forget the days ___________ we </a:t>
            </a:r>
            <a:r>
              <a:rPr kumimoji="1" lang="en-US" altLang="zh-CN" sz="2800" b="1" u="sng">
                <a:latin typeface="Times New Roman" pitchFamily="18" charset="0"/>
              </a:rPr>
              <a:t>spent</a:t>
            </a:r>
            <a:r>
              <a:rPr kumimoji="1" lang="en-US" altLang="zh-CN" sz="2800" b="1">
                <a:latin typeface="Times New Roman" pitchFamily="18" charset="0"/>
              </a:rPr>
              <a:t> together.</a:t>
            </a:r>
            <a:endParaRPr kumimoji="1" lang="en-US" altLang="zh-CN" sz="2800">
              <a:latin typeface="Times New Roman" pitchFamily="18" charset="0"/>
            </a:endParaRPr>
          </a:p>
          <a:p>
            <a:r>
              <a:rPr kumimoji="1" lang="en-US" altLang="zh-CN" sz="2800" b="1">
                <a:latin typeface="Times New Roman" pitchFamily="18" charset="0"/>
              </a:rPr>
              <a:t>                       </a:t>
            </a:r>
            <a:r>
              <a:rPr kumimoji="1" lang="en-US" altLang="zh-CN" sz="2800" b="1">
                <a:solidFill>
                  <a:srgbClr val="FF0000"/>
                </a:solidFill>
                <a:latin typeface="Times New Roman" pitchFamily="18" charset="0"/>
              </a:rPr>
              <a:t> </a:t>
            </a:r>
            <a:endParaRPr kumimoji="1" lang="en-US" altLang="zh-CN" sz="2800">
              <a:latin typeface="Times New Roman" pitchFamily="18" charset="0"/>
            </a:endParaRPr>
          </a:p>
          <a:p>
            <a:r>
              <a:rPr kumimoji="1" lang="en-US" altLang="zh-CN" sz="2800" b="1">
                <a:latin typeface="Times New Roman" pitchFamily="18" charset="0"/>
              </a:rPr>
              <a:t>3.I went to the place</a:t>
            </a:r>
            <a:r>
              <a:rPr kumimoji="1" lang="en-US" altLang="zh-CN" sz="2800" b="1" u="sng">
                <a:latin typeface="Times New Roman" pitchFamily="18" charset="0"/>
              </a:rPr>
              <a:t>                                 </a:t>
            </a:r>
            <a:r>
              <a:rPr kumimoji="1" lang="en-US" altLang="zh-CN" sz="2800" b="1">
                <a:latin typeface="Times New Roman" pitchFamily="18" charset="0"/>
              </a:rPr>
              <a:t> I </a:t>
            </a:r>
            <a:r>
              <a:rPr kumimoji="1" lang="en-US" altLang="zh-CN" sz="2800" b="1" u="sng">
                <a:latin typeface="Times New Roman" pitchFamily="18" charset="0"/>
              </a:rPr>
              <a:t>worked</a:t>
            </a:r>
            <a:r>
              <a:rPr kumimoji="1" lang="en-US" altLang="zh-CN" sz="2800" b="1">
                <a:latin typeface="Times New Roman" pitchFamily="18" charset="0"/>
              </a:rPr>
              <a:t> ten years</a:t>
            </a:r>
          </a:p>
          <a:p>
            <a:r>
              <a:rPr kumimoji="1" lang="en-US" altLang="zh-CN" sz="2800" b="1">
                <a:latin typeface="Times New Roman" pitchFamily="18" charset="0"/>
              </a:rPr>
              <a:t> ago.</a:t>
            </a:r>
            <a:endParaRPr kumimoji="1" lang="en-US" altLang="zh-CN" sz="2800">
              <a:latin typeface="Times New Roman" pitchFamily="18" charset="0"/>
            </a:endParaRPr>
          </a:p>
          <a:p>
            <a:r>
              <a:rPr kumimoji="1" lang="en-US" altLang="zh-CN" sz="2800" b="1">
                <a:latin typeface="Times New Roman" pitchFamily="18" charset="0"/>
              </a:rPr>
              <a:t>                  </a:t>
            </a:r>
            <a:endParaRPr kumimoji="1" lang="en-US" altLang="zh-CN" sz="2800">
              <a:latin typeface="Times New Roman" pitchFamily="18" charset="0"/>
            </a:endParaRPr>
          </a:p>
          <a:p>
            <a:r>
              <a:rPr kumimoji="1" lang="en-US" altLang="zh-CN" sz="2800" b="1">
                <a:latin typeface="Times New Roman" pitchFamily="18" charset="0"/>
              </a:rPr>
              <a:t>4.I went to the place _____________ I </a:t>
            </a:r>
            <a:r>
              <a:rPr kumimoji="1" lang="en-US" altLang="zh-CN" sz="2800" b="1" u="sng">
                <a:latin typeface="Times New Roman" pitchFamily="18" charset="0"/>
              </a:rPr>
              <a:t>visited</a:t>
            </a:r>
            <a:r>
              <a:rPr kumimoji="1" lang="en-US" altLang="zh-CN" sz="2800" b="1">
                <a:latin typeface="Times New Roman" pitchFamily="18" charset="0"/>
              </a:rPr>
              <a:t> ten years ago.</a:t>
            </a:r>
            <a:endParaRPr kumimoji="1" lang="en-US" altLang="zh-CN" sz="2800">
              <a:latin typeface="Times New Roman" pitchFamily="18" charset="0"/>
            </a:endParaRPr>
          </a:p>
          <a:p>
            <a:r>
              <a:rPr kumimoji="1" lang="en-US" altLang="zh-CN" sz="2800" b="1">
                <a:latin typeface="Times New Roman" pitchFamily="18" charset="0"/>
              </a:rPr>
              <a:t>                  </a:t>
            </a:r>
            <a:endParaRPr kumimoji="1" lang="en-US" altLang="zh-CN" sz="2800">
              <a:latin typeface="Times New Roman" pitchFamily="18" charset="0"/>
            </a:endParaRPr>
          </a:p>
          <a:p>
            <a:r>
              <a:rPr kumimoji="1" lang="en-US" altLang="zh-CN" sz="2800" b="1">
                <a:latin typeface="Times New Roman" pitchFamily="18" charset="0"/>
              </a:rPr>
              <a:t>5.This is the reason _____________________ he was late.</a:t>
            </a:r>
            <a:endParaRPr kumimoji="1" lang="en-US" altLang="zh-CN" sz="2800">
              <a:latin typeface="Times New Roman" pitchFamily="18" charset="0"/>
            </a:endParaRPr>
          </a:p>
          <a:p>
            <a:r>
              <a:rPr kumimoji="1" lang="en-US" altLang="zh-CN" sz="2800" b="1">
                <a:latin typeface="Times New Roman" pitchFamily="18" charset="0"/>
              </a:rPr>
              <a:t>                  </a:t>
            </a:r>
            <a:endParaRPr kumimoji="1" lang="en-US" altLang="zh-CN" sz="2800">
              <a:latin typeface="Times New Roman" pitchFamily="18" charset="0"/>
            </a:endParaRPr>
          </a:p>
          <a:p>
            <a:r>
              <a:rPr kumimoji="1" lang="en-US" altLang="zh-CN" sz="2800" b="1">
                <a:latin typeface="Times New Roman" pitchFamily="18" charset="0"/>
              </a:rPr>
              <a:t>6.</a:t>
            </a:r>
            <a:r>
              <a:rPr kumimoji="1" lang="en-US" altLang="zh-CN" sz="2800" b="1">
                <a:solidFill>
                  <a:srgbClr val="000000"/>
                </a:solidFill>
                <a:latin typeface="Times New Roman" pitchFamily="18" charset="0"/>
              </a:rPr>
              <a:t>This is the reason _____________________ he </a:t>
            </a:r>
            <a:r>
              <a:rPr kumimoji="1" lang="en-US" altLang="zh-CN" sz="2800" b="1" u="sng">
                <a:solidFill>
                  <a:srgbClr val="000000"/>
                </a:solidFill>
                <a:latin typeface="Times New Roman" pitchFamily="18" charset="0"/>
              </a:rPr>
              <a:t>gave</a:t>
            </a:r>
            <a:r>
              <a:rPr kumimoji="1" lang="en-US" altLang="zh-CN" sz="2800" b="1">
                <a:solidFill>
                  <a:srgbClr val="000000"/>
                </a:solidFill>
                <a:latin typeface="Times New Roman" pitchFamily="18" charset="0"/>
              </a:rPr>
              <a:t>.</a:t>
            </a:r>
            <a:endParaRPr kumimoji="1" lang="en-US" altLang="zh-CN" sz="2800">
              <a:latin typeface="Times New Roman" pitchFamily="18" charset="0"/>
            </a:endParaRPr>
          </a:p>
          <a:p>
            <a:r>
              <a:rPr kumimoji="1" lang="en-US" altLang="zh-CN" sz="2800" b="1">
                <a:solidFill>
                  <a:srgbClr val="FF0000"/>
                </a:solidFill>
                <a:latin typeface="Times New Roman" pitchFamily="18" charset="0"/>
              </a:rPr>
              <a:t>                  </a:t>
            </a:r>
            <a:endParaRPr kumimoji="1" lang="en-US" altLang="zh-CN" sz="2800">
              <a:latin typeface="Times New Roman" pitchFamily="18" charset="0"/>
            </a:endParaRPr>
          </a:p>
        </p:txBody>
      </p:sp>
      <p:sp>
        <p:nvSpPr>
          <p:cNvPr id="8195" name="Rectangle 3"/>
          <p:cNvSpPr>
            <a:spLocks noChangeArrowheads="1"/>
          </p:cNvSpPr>
          <p:nvPr/>
        </p:nvSpPr>
        <p:spPr bwMode="auto">
          <a:xfrm>
            <a:off x="4140200" y="765175"/>
            <a:ext cx="2478088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kumimoji="1" lang="en-US" altLang="zh-CN" sz="2800" b="1">
                <a:solidFill>
                  <a:srgbClr val="FF0000"/>
                </a:solidFill>
                <a:latin typeface="Times New Roman" pitchFamily="18" charset="0"/>
              </a:rPr>
              <a:t>when /in which</a:t>
            </a:r>
          </a:p>
        </p:txBody>
      </p:sp>
      <p:sp>
        <p:nvSpPr>
          <p:cNvPr id="8196" name="Rectangle 4"/>
          <p:cNvSpPr>
            <a:spLocks noChangeArrowheads="1"/>
          </p:cNvSpPr>
          <p:nvPr/>
        </p:nvSpPr>
        <p:spPr bwMode="auto">
          <a:xfrm>
            <a:off x="4572000" y="1989138"/>
            <a:ext cx="1093788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kumimoji="1" lang="en-US" altLang="zh-CN" sz="2800" b="1">
                <a:solidFill>
                  <a:srgbClr val="FF0000"/>
                </a:solidFill>
                <a:latin typeface="Times New Roman" pitchFamily="18" charset="0"/>
              </a:rPr>
              <a:t>which</a:t>
            </a:r>
          </a:p>
        </p:txBody>
      </p:sp>
      <p:sp>
        <p:nvSpPr>
          <p:cNvPr id="8197" name="Rectangle 5"/>
          <p:cNvSpPr>
            <a:spLocks noChangeArrowheads="1"/>
          </p:cNvSpPr>
          <p:nvPr/>
        </p:nvSpPr>
        <p:spPr bwMode="auto">
          <a:xfrm>
            <a:off x="3492500" y="2924175"/>
            <a:ext cx="259397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kumimoji="1" lang="en-US" altLang="zh-CN" sz="2800" b="1">
                <a:solidFill>
                  <a:srgbClr val="FF0000"/>
                </a:solidFill>
                <a:latin typeface="Times New Roman" pitchFamily="18" charset="0"/>
              </a:rPr>
              <a:t>where/ in which</a:t>
            </a:r>
          </a:p>
        </p:txBody>
      </p:sp>
      <p:sp>
        <p:nvSpPr>
          <p:cNvPr id="8198" name="Rectangle 6"/>
          <p:cNvSpPr>
            <a:spLocks noChangeArrowheads="1"/>
          </p:cNvSpPr>
          <p:nvPr/>
        </p:nvSpPr>
        <p:spPr bwMode="auto">
          <a:xfrm>
            <a:off x="3608388" y="4278313"/>
            <a:ext cx="1093787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kumimoji="1" lang="en-US" altLang="zh-CN" sz="2800" b="1">
                <a:solidFill>
                  <a:srgbClr val="FF0000"/>
                </a:solidFill>
                <a:latin typeface="Times New Roman" pitchFamily="18" charset="0"/>
              </a:rPr>
              <a:t>which</a:t>
            </a:r>
          </a:p>
        </p:txBody>
      </p:sp>
      <p:sp>
        <p:nvSpPr>
          <p:cNvPr id="8199" name="Rectangle 7"/>
          <p:cNvSpPr>
            <a:spLocks noChangeArrowheads="1"/>
          </p:cNvSpPr>
          <p:nvPr/>
        </p:nvSpPr>
        <p:spPr bwMode="auto">
          <a:xfrm>
            <a:off x="3698875" y="5070475"/>
            <a:ext cx="245745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kumimoji="1" lang="en-US" altLang="zh-CN" sz="2800" b="1">
                <a:solidFill>
                  <a:srgbClr val="FF0000"/>
                </a:solidFill>
                <a:latin typeface="Times New Roman" pitchFamily="18" charset="0"/>
              </a:rPr>
              <a:t>why/ for which</a:t>
            </a:r>
          </a:p>
        </p:txBody>
      </p:sp>
      <p:sp>
        <p:nvSpPr>
          <p:cNvPr id="8200" name="Rectangle 8"/>
          <p:cNvSpPr>
            <a:spLocks noChangeArrowheads="1"/>
          </p:cNvSpPr>
          <p:nvPr/>
        </p:nvSpPr>
        <p:spPr bwMode="auto">
          <a:xfrm>
            <a:off x="3348038" y="5934075"/>
            <a:ext cx="180657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kumimoji="1" lang="en-US" altLang="zh-CN" sz="2800" b="1">
                <a:solidFill>
                  <a:srgbClr val="FF0000"/>
                </a:solidFill>
                <a:latin typeface="Times New Roman" pitchFamily="18" charset="0"/>
              </a:rPr>
              <a:t>that/which</a:t>
            </a:r>
          </a:p>
        </p:txBody>
      </p:sp>
      <p:sp>
        <p:nvSpPr>
          <p:cNvPr id="8201" name="Text Box 9"/>
          <p:cNvSpPr txBox="1">
            <a:spLocks noChangeArrowheads="1"/>
          </p:cNvSpPr>
          <p:nvPr/>
        </p:nvSpPr>
        <p:spPr bwMode="auto">
          <a:xfrm>
            <a:off x="2627313" y="0"/>
            <a:ext cx="3887787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chemeClr val="hlink"/>
                </a:solidFill>
                <a:latin typeface="Tahoma" pitchFamily="34" charset="0"/>
                <a:ea typeface="隶书" pitchFamily="49" charset="-122"/>
              </a:rPr>
              <a:t>几种易混的情况</a:t>
            </a:r>
          </a:p>
        </p:txBody>
      </p:sp>
      <p:sp>
        <p:nvSpPr>
          <p:cNvPr id="8202" name="Text Box 10"/>
          <p:cNvSpPr txBox="1">
            <a:spLocks noChangeArrowheads="1"/>
          </p:cNvSpPr>
          <p:nvPr/>
        </p:nvSpPr>
        <p:spPr bwMode="auto">
          <a:xfrm>
            <a:off x="6516688" y="2636838"/>
            <a:ext cx="14097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chemeClr val="hlink"/>
                </a:solidFill>
                <a:latin typeface="Tahoma" pitchFamily="34" charset="0"/>
              </a:rPr>
              <a:t>及物动词</a:t>
            </a:r>
          </a:p>
        </p:txBody>
      </p:sp>
      <p:sp>
        <p:nvSpPr>
          <p:cNvPr id="8203" name="Text Box 11"/>
          <p:cNvSpPr txBox="1">
            <a:spLocks noChangeArrowheads="1"/>
          </p:cNvSpPr>
          <p:nvPr/>
        </p:nvSpPr>
        <p:spPr bwMode="auto">
          <a:xfrm>
            <a:off x="5795963" y="4652963"/>
            <a:ext cx="1403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chemeClr val="hlink"/>
                </a:solidFill>
                <a:latin typeface="Tahoma" pitchFamily="34" charset="0"/>
              </a:rPr>
              <a:t>及物动词</a:t>
            </a:r>
          </a:p>
        </p:txBody>
      </p:sp>
      <p:sp>
        <p:nvSpPr>
          <p:cNvPr id="8204" name="Text Box 12"/>
          <p:cNvSpPr txBox="1">
            <a:spLocks noChangeArrowheads="1"/>
          </p:cNvSpPr>
          <p:nvPr/>
        </p:nvSpPr>
        <p:spPr bwMode="auto">
          <a:xfrm>
            <a:off x="7019925" y="6400800"/>
            <a:ext cx="1403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chemeClr val="hlink"/>
                </a:solidFill>
                <a:latin typeface="Tahoma" pitchFamily="34" charset="0"/>
              </a:rPr>
              <a:t>及物动词</a:t>
            </a:r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5" grpId="0" autoUpdateAnimBg="0"/>
      <p:bldP spid="8196" grpId="0" autoUpdateAnimBg="0"/>
      <p:bldP spid="8197" grpId="0" autoUpdateAnimBg="0"/>
      <p:bldP spid="8198" grpId="0" autoUpdateAnimBg="0"/>
      <p:bldP spid="8199" grpId="0" autoUpdateAnimBg="0"/>
      <p:bldP spid="8200" grpId="0" autoUpdateAnimBg="0"/>
      <p:bldP spid="8202" grpId="0"/>
      <p:bldP spid="8203" grpId="0"/>
      <p:bldP spid="8204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188913"/>
            <a:ext cx="8820150" cy="936625"/>
          </a:xfrm>
        </p:spPr>
        <p:txBody>
          <a:bodyPr>
            <a:normAutofit fontScale="90000"/>
          </a:bodyPr>
          <a:lstStyle/>
          <a:p>
            <a:pPr algn="l"/>
            <a:r>
              <a:rPr lang="en-US" altLang="zh-CN" sz="3200">
                <a:solidFill>
                  <a:srgbClr val="3E923E"/>
                </a:solidFill>
                <a:latin typeface="Eras Bold ITC" pitchFamily="34" charset="0"/>
              </a:rPr>
              <a:t>Fill in the blank with correct word.( when, why</a:t>
            </a:r>
            <a:r>
              <a:rPr lang="en-US" altLang="ja-JP" sz="3200">
                <a:solidFill>
                  <a:srgbClr val="3E923E"/>
                </a:solidFill>
                <a:latin typeface="Eras Bold ITC" pitchFamily="34" charset="0"/>
              </a:rPr>
              <a:t> </a:t>
            </a:r>
            <a:r>
              <a:rPr lang="en-US" altLang="zh-CN" sz="3200">
                <a:solidFill>
                  <a:srgbClr val="3E923E"/>
                </a:solidFill>
                <a:latin typeface="Eras Bold ITC" pitchFamily="34" charset="0"/>
              </a:rPr>
              <a:t>&amp; where)</a:t>
            </a:r>
            <a:endParaRPr lang="en-US" altLang="zh-CN" sz="3200">
              <a:solidFill>
                <a:srgbClr val="0000FF"/>
              </a:solidFill>
              <a:latin typeface="Eras Bold ITC" pitchFamily="34" charset="0"/>
            </a:endParaRP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125538"/>
            <a:ext cx="8966200" cy="4968875"/>
          </a:xfrm>
        </p:spPr>
        <p:txBody>
          <a:bodyPr/>
          <a:lstStyle/>
          <a:p>
            <a:pPr marL="609600" indent="-609600">
              <a:buFontTx/>
              <a:buAutoNum type="arabicPeriod"/>
            </a:pPr>
            <a:r>
              <a:rPr lang="en-US" altLang="zh-CN" dirty="0"/>
              <a:t>We  will put off the picnic until next week, _____the weather may be better.</a:t>
            </a:r>
          </a:p>
          <a:p>
            <a:pPr marL="609600" indent="-609600">
              <a:buFontTx/>
              <a:buAutoNum type="arabicPeriod"/>
            </a:pPr>
            <a:r>
              <a:rPr lang="en-US" altLang="zh-CN" dirty="0"/>
              <a:t>The place _____ I met him was a supermarket.</a:t>
            </a:r>
          </a:p>
          <a:p>
            <a:pPr marL="609600" indent="-609600">
              <a:buFontTx/>
              <a:buAutoNum type="arabicPeriod"/>
            </a:pPr>
            <a:r>
              <a:rPr lang="en-US" altLang="zh-CN" dirty="0"/>
              <a:t>He refused to disclose the reason _____ he did it.</a:t>
            </a:r>
          </a:p>
          <a:p>
            <a:pPr marL="609600" indent="-609600">
              <a:buFontTx/>
              <a:buAutoNum type="arabicPeriod"/>
            </a:pPr>
            <a:r>
              <a:rPr lang="en-US" altLang="zh-CN" dirty="0"/>
              <a:t>Beijing is a beautiful city _____ I went last summer</a:t>
            </a:r>
            <a:r>
              <a:rPr lang="en-US" altLang="zh-CN" sz="2800" dirty="0"/>
              <a:t>.</a:t>
            </a:r>
          </a:p>
          <a:p>
            <a:pPr marL="609600" indent="-609600">
              <a:buFontTx/>
              <a:buAutoNum type="arabicPeriod"/>
            </a:pPr>
            <a:endParaRPr lang="en-US" altLang="zh-CN" sz="2800" dirty="0"/>
          </a:p>
          <a:p>
            <a:pPr marL="609600" indent="-609600">
              <a:buFontTx/>
              <a:buAutoNum type="arabicPeriod"/>
            </a:pPr>
            <a:endParaRPr lang="en-US" altLang="zh-CN" sz="2400" dirty="0"/>
          </a:p>
        </p:txBody>
      </p:sp>
      <p:sp>
        <p:nvSpPr>
          <p:cNvPr id="9220" name="Text Box 4"/>
          <p:cNvSpPr txBox="1">
            <a:spLocks noChangeArrowheads="1"/>
          </p:cNvSpPr>
          <p:nvPr/>
        </p:nvSpPr>
        <p:spPr bwMode="auto">
          <a:xfrm>
            <a:off x="2249488" y="2173287"/>
            <a:ext cx="15113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3200" dirty="0">
                <a:solidFill>
                  <a:srgbClr val="FF0000"/>
                </a:solidFill>
                <a:latin typeface="Times New Roman" pitchFamily="18" charset="0"/>
              </a:rPr>
              <a:t>where</a:t>
            </a:r>
          </a:p>
        </p:txBody>
      </p:sp>
      <p:sp>
        <p:nvSpPr>
          <p:cNvPr id="9221" name="Text Box 5"/>
          <p:cNvSpPr txBox="1">
            <a:spLocks noChangeArrowheads="1"/>
          </p:cNvSpPr>
          <p:nvPr/>
        </p:nvSpPr>
        <p:spPr bwMode="auto">
          <a:xfrm>
            <a:off x="6461919" y="2564904"/>
            <a:ext cx="935037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3200" dirty="0">
                <a:solidFill>
                  <a:srgbClr val="FF0000"/>
                </a:solidFill>
                <a:latin typeface="Times New Roman" pitchFamily="18" charset="0"/>
              </a:rPr>
              <a:t>why</a:t>
            </a:r>
          </a:p>
        </p:txBody>
      </p:sp>
      <p:sp>
        <p:nvSpPr>
          <p:cNvPr id="9222" name="Text Box 6"/>
          <p:cNvSpPr txBox="1">
            <a:spLocks noChangeArrowheads="1"/>
          </p:cNvSpPr>
          <p:nvPr/>
        </p:nvSpPr>
        <p:spPr bwMode="auto">
          <a:xfrm>
            <a:off x="611188" y="1628775"/>
            <a:ext cx="136842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3200">
                <a:solidFill>
                  <a:srgbClr val="FF0000"/>
                </a:solidFill>
                <a:latin typeface="Times New Roman" pitchFamily="18" charset="0"/>
              </a:rPr>
              <a:t>when</a:t>
            </a:r>
          </a:p>
        </p:txBody>
      </p:sp>
      <p:sp>
        <p:nvSpPr>
          <p:cNvPr id="9225" name="Line 9"/>
          <p:cNvSpPr>
            <a:spLocks noChangeShapeType="1"/>
          </p:cNvSpPr>
          <p:nvPr/>
        </p:nvSpPr>
        <p:spPr bwMode="auto">
          <a:xfrm>
            <a:off x="2757488" y="5129213"/>
            <a:ext cx="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/>
          <a:lstStyle/>
          <a:p>
            <a:endParaRPr lang="zh-CN" altLang="en-US"/>
          </a:p>
        </p:txBody>
      </p:sp>
      <p:sp>
        <p:nvSpPr>
          <p:cNvPr id="9226" name="Line 10"/>
          <p:cNvSpPr>
            <a:spLocks noChangeShapeType="1"/>
          </p:cNvSpPr>
          <p:nvPr/>
        </p:nvSpPr>
        <p:spPr bwMode="auto">
          <a:xfrm>
            <a:off x="4845050" y="2752725"/>
            <a:ext cx="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/>
          <a:lstStyle/>
          <a:p>
            <a:endParaRPr lang="zh-CN" altLang="en-US"/>
          </a:p>
        </p:txBody>
      </p:sp>
      <p:pic>
        <p:nvPicPr>
          <p:cNvPr id="9227" name="Picture 11" descr="leave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342063"/>
            <a:ext cx="539750" cy="515937"/>
          </a:xfrm>
          <a:prstGeom prst="rect">
            <a:avLst/>
          </a:prstGeom>
          <a:noFill/>
        </p:spPr>
      </p:pic>
      <p:pic>
        <p:nvPicPr>
          <p:cNvPr id="9228" name="Picture 12" descr="leave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16463" y="6342063"/>
            <a:ext cx="539750" cy="515937"/>
          </a:xfrm>
          <a:prstGeom prst="rect">
            <a:avLst/>
          </a:prstGeom>
          <a:noFill/>
        </p:spPr>
      </p:pic>
      <p:pic>
        <p:nvPicPr>
          <p:cNvPr id="9229" name="Picture 13" descr="leave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67175" y="6342063"/>
            <a:ext cx="539750" cy="515937"/>
          </a:xfrm>
          <a:prstGeom prst="rect">
            <a:avLst/>
          </a:prstGeom>
          <a:noFill/>
        </p:spPr>
      </p:pic>
      <p:pic>
        <p:nvPicPr>
          <p:cNvPr id="9230" name="Picture 14" descr="leave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19475" y="6342063"/>
            <a:ext cx="539750" cy="515937"/>
          </a:xfrm>
          <a:prstGeom prst="rect">
            <a:avLst/>
          </a:prstGeom>
          <a:noFill/>
        </p:spPr>
      </p:pic>
      <p:pic>
        <p:nvPicPr>
          <p:cNvPr id="9231" name="Picture 15" descr="leave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00338" y="6342063"/>
            <a:ext cx="539750" cy="515937"/>
          </a:xfrm>
          <a:prstGeom prst="rect">
            <a:avLst/>
          </a:prstGeom>
          <a:noFill/>
        </p:spPr>
      </p:pic>
      <p:pic>
        <p:nvPicPr>
          <p:cNvPr id="9232" name="Picture 16" descr="leave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79613" y="6342063"/>
            <a:ext cx="539750" cy="515937"/>
          </a:xfrm>
          <a:prstGeom prst="rect">
            <a:avLst/>
          </a:prstGeom>
          <a:noFill/>
        </p:spPr>
      </p:pic>
      <p:pic>
        <p:nvPicPr>
          <p:cNvPr id="9233" name="Picture 17" descr="leave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8888" y="6342063"/>
            <a:ext cx="539750" cy="515937"/>
          </a:xfrm>
          <a:prstGeom prst="rect">
            <a:avLst/>
          </a:prstGeom>
          <a:noFill/>
        </p:spPr>
      </p:pic>
      <p:pic>
        <p:nvPicPr>
          <p:cNvPr id="9234" name="Picture 18" descr="leave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188" y="6342063"/>
            <a:ext cx="539750" cy="515937"/>
          </a:xfrm>
          <a:prstGeom prst="rect">
            <a:avLst/>
          </a:prstGeom>
          <a:noFill/>
        </p:spPr>
      </p:pic>
      <p:pic>
        <p:nvPicPr>
          <p:cNvPr id="9235" name="Picture 19" descr="leave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59563" y="6342063"/>
            <a:ext cx="539750" cy="515937"/>
          </a:xfrm>
          <a:prstGeom prst="rect">
            <a:avLst/>
          </a:prstGeom>
          <a:noFill/>
        </p:spPr>
      </p:pic>
      <p:pic>
        <p:nvPicPr>
          <p:cNvPr id="9236" name="Picture 20" descr="leave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11863" y="6342063"/>
            <a:ext cx="539750" cy="515937"/>
          </a:xfrm>
          <a:prstGeom prst="rect">
            <a:avLst/>
          </a:prstGeom>
          <a:noFill/>
        </p:spPr>
      </p:pic>
      <p:pic>
        <p:nvPicPr>
          <p:cNvPr id="9237" name="Picture 21" descr="leave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08850" y="6342063"/>
            <a:ext cx="539750" cy="515937"/>
          </a:xfrm>
          <a:prstGeom prst="rect">
            <a:avLst/>
          </a:prstGeom>
          <a:noFill/>
        </p:spPr>
      </p:pic>
      <p:pic>
        <p:nvPicPr>
          <p:cNvPr id="9238" name="Picture 22" descr="leave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64163" y="6342063"/>
            <a:ext cx="539750" cy="515937"/>
          </a:xfrm>
          <a:prstGeom prst="rect">
            <a:avLst/>
          </a:prstGeom>
          <a:noFill/>
        </p:spPr>
      </p:pic>
      <p:pic>
        <p:nvPicPr>
          <p:cNvPr id="9239" name="Picture 23" descr="leave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85113" y="6342063"/>
            <a:ext cx="539750" cy="515937"/>
          </a:xfrm>
          <a:prstGeom prst="rect">
            <a:avLst/>
          </a:prstGeom>
          <a:noFill/>
        </p:spPr>
      </p:pic>
      <p:pic>
        <p:nvPicPr>
          <p:cNvPr id="9240" name="Picture 24" descr="leave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604250" y="6342063"/>
            <a:ext cx="539750" cy="515937"/>
          </a:xfrm>
          <a:prstGeom prst="rect">
            <a:avLst/>
          </a:prstGeom>
          <a:noFill/>
        </p:spPr>
      </p:pic>
      <p:sp>
        <p:nvSpPr>
          <p:cNvPr id="9241" name="Text Box 25"/>
          <p:cNvSpPr txBox="1">
            <a:spLocks noChangeArrowheads="1"/>
          </p:cNvSpPr>
          <p:nvPr/>
        </p:nvSpPr>
        <p:spPr bwMode="auto">
          <a:xfrm>
            <a:off x="4744538" y="3353618"/>
            <a:ext cx="136842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3200" dirty="0">
                <a:solidFill>
                  <a:srgbClr val="FF0000"/>
                </a:solidFill>
                <a:latin typeface="Times New Roman" pitchFamily="18" charset="0"/>
              </a:rPr>
              <a:t>where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92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 autoUpdateAnimBg="0"/>
      <p:bldP spid="9219" grpId="0" autoUpdateAnimBg="0"/>
      <p:bldP spid="9220" grpId="0" autoUpdateAnimBg="0"/>
      <p:bldP spid="9221" grpId="0" autoUpdateAnimBg="0"/>
      <p:bldP spid="9222" grpId="0" autoUpdateAnimBg="0"/>
      <p:bldP spid="9241" grpId="0" autoUpdateAnimBg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609600" indent="-609600">
              <a:buFontTx/>
              <a:buAutoNum type="arabicPeriod"/>
            </a:pPr>
            <a:r>
              <a:rPr lang="en-US" altLang="zh-CN" sz="3600"/>
              <a:t>The factory _____ I worked was 9km away from my house.</a:t>
            </a:r>
          </a:p>
          <a:p>
            <a:pPr marL="609600" indent="-609600">
              <a:buFontTx/>
              <a:buAutoNum type="arabicPeriod"/>
            </a:pPr>
            <a:r>
              <a:rPr lang="en-US" altLang="zh-CN" sz="3600"/>
              <a:t>The time ______ I arrived was late at night.</a:t>
            </a:r>
          </a:p>
          <a:p>
            <a:pPr marL="609600" indent="-609600">
              <a:buFontTx/>
              <a:buAutoNum type="arabicPeriod"/>
            </a:pPr>
            <a:r>
              <a:rPr lang="en-US" altLang="zh-CN" sz="3600"/>
              <a:t>That is no reason ______ you should leave</a:t>
            </a:r>
          </a:p>
        </p:txBody>
      </p:sp>
      <p:sp>
        <p:nvSpPr>
          <p:cNvPr id="3076" name="Text Box 4"/>
          <p:cNvSpPr txBox="1">
            <a:spLocks noChangeArrowheads="1"/>
          </p:cNvSpPr>
          <p:nvPr/>
        </p:nvSpPr>
        <p:spPr bwMode="auto">
          <a:xfrm>
            <a:off x="3312319" y="1628775"/>
            <a:ext cx="136842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3200" dirty="0">
                <a:solidFill>
                  <a:srgbClr val="FF0000"/>
                </a:solidFill>
                <a:latin typeface="Times New Roman" pitchFamily="18" charset="0"/>
              </a:rPr>
              <a:t>where</a:t>
            </a:r>
          </a:p>
        </p:txBody>
      </p:sp>
      <p:sp>
        <p:nvSpPr>
          <p:cNvPr id="3077" name="Text Box 5"/>
          <p:cNvSpPr txBox="1">
            <a:spLocks noChangeArrowheads="1"/>
          </p:cNvSpPr>
          <p:nvPr/>
        </p:nvSpPr>
        <p:spPr bwMode="auto">
          <a:xfrm>
            <a:off x="3203575" y="2852738"/>
            <a:ext cx="136842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3200">
                <a:solidFill>
                  <a:srgbClr val="FF0000"/>
                </a:solidFill>
                <a:latin typeface="Times New Roman" pitchFamily="18" charset="0"/>
              </a:rPr>
              <a:t>when</a:t>
            </a:r>
          </a:p>
        </p:txBody>
      </p:sp>
      <p:sp>
        <p:nvSpPr>
          <p:cNvPr id="3078" name="Text Box 6"/>
          <p:cNvSpPr txBox="1">
            <a:spLocks noChangeArrowheads="1"/>
          </p:cNvSpPr>
          <p:nvPr/>
        </p:nvSpPr>
        <p:spPr bwMode="auto">
          <a:xfrm>
            <a:off x="4680744" y="3933056"/>
            <a:ext cx="935037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3200" dirty="0">
                <a:solidFill>
                  <a:srgbClr val="FF0000"/>
                </a:solidFill>
                <a:latin typeface="Times New Roman" pitchFamily="18" charset="0"/>
              </a:rPr>
              <a:t>why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6" grpId="0" autoUpdateAnimBg="0"/>
      <p:bldP spid="3077" grpId="0" autoUpdateAnimBg="0"/>
      <p:bldP spid="3078" grpId="0" autoUpdateAnimBg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ext Box 2"/>
          <p:cNvSpPr txBox="1">
            <a:spLocks noChangeArrowheads="1"/>
          </p:cNvSpPr>
          <p:nvPr/>
        </p:nvSpPr>
        <p:spPr bwMode="auto">
          <a:xfrm>
            <a:off x="1331913" y="1042988"/>
            <a:ext cx="455295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chemeClr val="hlink"/>
                </a:solidFill>
                <a:latin typeface="Tahoma" pitchFamily="34" charset="0"/>
                <a:ea typeface="华文新魏" pitchFamily="2" charset="-122"/>
              </a:rPr>
              <a:t>介词</a:t>
            </a:r>
            <a:r>
              <a:rPr lang="en-US" altLang="zh-CN" sz="3200" b="1">
                <a:solidFill>
                  <a:schemeClr val="hlink"/>
                </a:solidFill>
                <a:latin typeface="Tahoma" pitchFamily="34" charset="0"/>
                <a:ea typeface="华文新魏" pitchFamily="2" charset="-122"/>
              </a:rPr>
              <a:t>+</a:t>
            </a:r>
            <a:r>
              <a:rPr lang="zh-CN" altLang="en-US" sz="3200" b="1">
                <a:solidFill>
                  <a:schemeClr val="hlink"/>
                </a:solidFill>
                <a:latin typeface="Tahoma" pitchFamily="34" charset="0"/>
                <a:ea typeface="华文新魏" pitchFamily="2" charset="-122"/>
              </a:rPr>
              <a:t>关系代词的情况 </a:t>
            </a:r>
            <a:r>
              <a:rPr lang="en-US" altLang="zh-CN" sz="3200" b="1">
                <a:solidFill>
                  <a:schemeClr val="hlink"/>
                </a:solidFill>
                <a:latin typeface="Tahoma" pitchFamily="34" charset="0"/>
                <a:ea typeface="华文新魏" pitchFamily="2" charset="-122"/>
              </a:rPr>
              <a:t>1</a:t>
            </a:r>
          </a:p>
        </p:txBody>
      </p:sp>
      <p:sp>
        <p:nvSpPr>
          <p:cNvPr id="11267" name="Text Box 3"/>
          <p:cNvSpPr txBox="1">
            <a:spLocks noChangeArrowheads="1"/>
          </p:cNvSpPr>
          <p:nvPr/>
        </p:nvSpPr>
        <p:spPr bwMode="auto">
          <a:xfrm>
            <a:off x="-36513" y="2565400"/>
            <a:ext cx="9180513" cy="283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altLang="zh-CN" sz="3600" b="1">
                <a:latin typeface="Tahoma" pitchFamily="34" charset="0"/>
              </a:rPr>
              <a:t>The man       whom  you spoke          was a scientist.</a:t>
            </a:r>
          </a:p>
          <a:p>
            <a:endParaRPr lang="en-US" altLang="zh-CN" sz="3600" b="1">
              <a:latin typeface="Tahoma" pitchFamily="34" charset="0"/>
            </a:endParaRPr>
          </a:p>
          <a:p>
            <a:r>
              <a:rPr lang="en-US" altLang="zh-CN" sz="3600" b="1">
                <a:latin typeface="Tahoma" pitchFamily="34" charset="0"/>
              </a:rPr>
              <a:t>The city        which she lives     is far away.</a:t>
            </a:r>
          </a:p>
        </p:txBody>
      </p:sp>
      <p:sp>
        <p:nvSpPr>
          <p:cNvPr id="11268" name="Rectangle 4"/>
          <p:cNvSpPr>
            <a:spLocks noChangeArrowheads="1"/>
          </p:cNvSpPr>
          <p:nvPr/>
        </p:nvSpPr>
        <p:spPr bwMode="auto">
          <a:xfrm>
            <a:off x="7235825" y="2587625"/>
            <a:ext cx="60325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 sz="3200" b="1">
                <a:solidFill>
                  <a:schemeClr val="hlink"/>
                </a:solidFill>
                <a:latin typeface="Tahoma" pitchFamily="34" charset="0"/>
              </a:rPr>
              <a:t>to</a:t>
            </a:r>
          </a:p>
        </p:txBody>
      </p:sp>
      <p:sp>
        <p:nvSpPr>
          <p:cNvPr id="11269" name="Rectangle 5"/>
          <p:cNvSpPr>
            <a:spLocks noChangeArrowheads="1"/>
          </p:cNvSpPr>
          <p:nvPr/>
        </p:nvSpPr>
        <p:spPr bwMode="auto">
          <a:xfrm>
            <a:off x="6443663" y="4243388"/>
            <a:ext cx="566737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 sz="3200" b="1">
                <a:solidFill>
                  <a:schemeClr val="hlink"/>
                </a:solidFill>
                <a:latin typeface="Tahoma" pitchFamily="34" charset="0"/>
              </a:rPr>
              <a:t>in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26 -0.02335 C -0.02969 -0.06636 -0.02448 -0.04694 -0.09428 -0.04879 C -0.13334 -0.05526 -0.16997 -0.05595 -0.21007 -0.05711 C -0.28993 -0.06405 -0.36962 -0.06266 -0.44983 -0.06358 C -0.46893 -0.06289 -0.48785 -0.06266 -0.50695 -0.0615 C -0.52188 -0.06058 -0.51181 -0.06058 -0.52118 -0.05503 C -0.52431 -0.05318 -0.53073 -0.05087 -0.53073 -0.05064 C -0.53507 -0.04162 -0.53733 -0.04509 -0.54184 -0.03607 C -0.5448 -0.02012 -0.53941 -0.00856 -0.53872 0.00624 C -0.53837 0.0141 -0.53872 0.02173 -0.53872 0.02959 " pathEditMode="relative" rAng="0" ptsTypes="fffffffffA">
                                      <p:cBhvr>
                                        <p:cTn id="6" dur="20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400" y="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-2.77457E-6 C -0.00938 -0.00786 -0.0184 -0.01572 -0.03125 -0.02034 C -0.0441 -0.02474 -0.06215 -0.02589 -0.07639 -0.02751 C -0.09045 -0.02913 -0.10295 -0.0289 -0.11615 -0.02936 C -0.12934 -0.03006 -0.13976 -0.03121 -0.15573 -0.03121 C -0.1717 -0.03121 -0.19479 -0.02936 -0.21233 -0.02936 C -0.22969 -0.02936 -0.24618 -0.03098 -0.26024 -0.03121 C -0.27448 -0.03144 -0.28386 -0.03144 -0.29722 -0.03121 C -0.31042 -0.03098 -0.32379 -0.02959 -0.33958 -0.02936 C -0.35556 -0.02913 -0.37795 -0.02936 -0.3934 -0.02936 C -0.40886 -0.02936 -0.42292 -0.03052 -0.43299 -0.02936 C -0.44288 -0.02821 -0.44774 -0.0252 -0.45278 -0.02219 C -0.45781 -0.01919 -0.46077 -0.01479 -0.46406 -0.0111 C -0.46736 -0.0074 -0.47118 -0.00277 -0.4724 -2.77457E-6 " pathEditMode="relative" rAng="0" ptsTypes="aaaaaaaaaaaaaA">
                                      <p:cBhvr>
                                        <p:cTn id="10" dur="20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600" y="-16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8" grpId="0"/>
      <p:bldP spid="11269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ext Box 2"/>
          <p:cNvSpPr txBox="1">
            <a:spLocks noChangeArrowheads="1"/>
          </p:cNvSpPr>
          <p:nvPr/>
        </p:nvSpPr>
        <p:spPr bwMode="auto">
          <a:xfrm>
            <a:off x="1331913" y="1042988"/>
            <a:ext cx="455295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chemeClr val="hlink"/>
                </a:solidFill>
                <a:latin typeface="Tahoma" pitchFamily="34" charset="0"/>
                <a:ea typeface="华文新魏" pitchFamily="2" charset="-122"/>
              </a:rPr>
              <a:t>介词</a:t>
            </a:r>
            <a:r>
              <a:rPr lang="en-US" altLang="zh-CN" sz="3200" b="1">
                <a:solidFill>
                  <a:schemeClr val="hlink"/>
                </a:solidFill>
                <a:latin typeface="Tahoma" pitchFamily="34" charset="0"/>
                <a:ea typeface="华文新魏" pitchFamily="2" charset="-122"/>
              </a:rPr>
              <a:t>+</a:t>
            </a:r>
            <a:r>
              <a:rPr lang="zh-CN" altLang="en-US" sz="3200" b="1">
                <a:solidFill>
                  <a:schemeClr val="hlink"/>
                </a:solidFill>
                <a:latin typeface="Tahoma" pitchFamily="34" charset="0"/>
                <a:ea typeface="华文新魏" pitchFamily="2" charset="-122"/>
              </a:rPr>
              <a:t>关系代词的情况 </a:t>
            </a:r>
            <a:r>
              <a:rPr lang="en-US" altLang="zh-CN" sz="3200" b="1">
                <a:solidFill>
                  <a:schemeClr val="hlink"/>
                </a:solidFill>
                <a:latin typeface="Tahoma" pitchFamily="34" charset="0"/>
                <a:ea typeface="华文新魏" pitchFamily="2" charset="-122"/>
              </a:rPr>
              <a:t>2</a:t>
            </a:r>
          </a:p>
        </p:txBody>
      </p:sp>
      <p:sp>
        <p:nvSpPr>
          <p:cNvPr id="12291" name="Text Box 3"/>
          <p:cNvSpPr txBox="1">
            <a:spLocks noChangeArrowheads="1"/>
          </p:cNvSpPr>
          <p:nvPr/>
        </p:nvSpPr>
        <p:spPr bwMode="auto">
          <a:xfrm>
            <a:off x="-36513" y="2516188"/>
            <a:ext cx="9340851" cy="2528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 sz="3200" b="1">
                <a:latin typeface="Tahoma" pitchFamily="34" charset="0"/>
              </a:rPr>
              <a:t>The man       who/whom  you spoke     was a </a:t>
            </a:r>
          </a:p>
          <a:p>
            <a:r>
              <a:rPr lang="en-US" altLang="zh-CN" sz="3200" b="1">
                <a:latin typeface="Tahoma" pitchFamily="34" charset="0"/>
              </a:rPr>
              <a:t>scientist.</a:t>
            </a:r>
          </a:p>
          <a:p>
            <a:endParaRPr lang="en-US" altLang="zh-CN" sz="3200" b="1">
              <a:latin typeface="Tahoma" pitchFamily="34" charset="0"/>
            </a:endParaRPr>
          </a:p>
          <a:p>
            <a:r>
              <a:rPr lang="en-US" altLang="zh-CN" sz="3200" b="1">
                <a:latin typeface="Tahoma" pitchFamily="34" charset="0"/>
              </a:rPr>
              <a:t>The city        that/which she lives     is </a:t>
            </a:r>
          </a:p>
          <a:p>
            <a:r>
              <a:rPr lang="en-US" altLang="zh-CN" sz="3200" b="1">
                <a:latin typeface="Tahoma" pitchFamily="34" charset="0"/>
              </a:rPr>
              <a:t>far away.</a:t>
            </a:r>
          </a:p>
        </p:txBody>
      </p:sp>
      <p:sp>
        <p:nvSpPr>
          <p:cNvPr id="12292" name="Rectangle 4"/>
          <p:cNvSpPr>
            <a:spLocks noChangeArrowheads="1"/>
          </p:cNvSpPr>
          <p:nvPr/>
        </p:nvSpPr>
        <p:spPr bwMode="auto">
          <a:xfrm>
            <a:off x="7308850" y="2516188"/>
            <a:ext cx="60325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 sz="3200" b="1">
                <a:solidFill>
                  <a:schemeClr val="hlink"/>
                </a:solidFill>
                <a:latin typeface="Tahoma" pitchFamily="34" charset="0"/>
              </a:rPr>
              <a:t>to</a:t>
            </a:r>
          </a:p>
        </p:txBody>
      </p:sp>
      <p:sp>
        <p:nvSpPr>
          <p:cNvPr id="12293" name="Rectangle 5"/>
          <p:cNvSpPr>
            <a:spLocks noChangeArrowheads="1"/>
          </p:cNvSpPr>
          <p:nvPr/>
        </p:nvSpPr>
        <p:spPr bwMode="auto">
          <a:xfrm>
            <a:off x="6804025" y="3956050"/>
            <a:ext cx="566738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 sz="3200" b="1">
                <a:solidFill>
                  <a:schemeClr val="hlink"/>
                </a:solidFill>
                <a:latin typeface="Tahoma" pitchFamily="34" charset="0"/>
              </a:rPr>
              <a:t>in</a:t>
            </a:r>
          </a:p>
        </p:txBody>
      </p:sp>
      <p:sp>
        <p:nvSpPr>
          <p:cNvPr id="12294" name="Text Box 6"/>
          <p:cNvSpPr txBox="1">
            <a:spLocks noChangeArrowheads="1"/>
          </p:cNvSpPr>
          <p:nvPr/>
        </p:nvSpPr>
        <p:spPr bwMode="auto">
          <a:xfrm>
            <a:off x="1116013" y="1814513"/>
            <a:ext cx="6516687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 sz="3200" b="1">
                <a:solidFill>
                  <a:schemeClr val="hlink"/>
                </a:solidFill>
                <a:latin typeface="Tahoma" pitchFamily="34" charset="0"/>
              </a:rPr>
              <a:t>Are these two sentences right?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ext Box 2"/>
          <p:cNvSpPr txBox="1">
            <a:spLocks noChangeArrowheads="1"/>
          </p:cNvSpPr>
          <p:nvPr/>
        </p:nvSpPr>
        <p:spPr bwMode="auto">
          <a:xfrm>
            <a:off x="2195513" y="476250"/>
            <a:ext cx="4672012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chemeClr val="hlink"/>
                </a:solidFill>
                <a:latin typeface="Tahoma" pitchFamily="34" charset="0"/>
                <a:ea typeface="华文新魏" pitchFamily="2" charset="-122"/>
              </a:rPr>
              <a:t>介词</a:t>
            </a:r>
            <a:r>
              <a:rPr lang="en-US" altLang="zh-CN" sz="3200" b="1">
                <a:solidFill>
                  <a:schemeClr val="hlink"/>
                </a:solidFill>
                <a:latin typeface="Tahoma" pitchFamily="34" charset="0"/>
                <a:ea typeface="华文新魏" pitchFamily="2" charset="-122"/>
              </a:rPr>
              <a:t>+</a:t>
            </a:r>
            <a:r>
              <a:rPr lang="zh-CN" altLang="en-US" sz="3200" b="1">
                <a:solidFill>
                  <a:schemeClr val="hlink"/>
                </a:solidFill>
                <a:latin typeface="Tahoma" pitchFamily="34" charset="0"/>
                <a:ea typeface="华文新魏" pitchFamily="2" charset="-122"/>
              </a:rPr>
              <a:t>关系代词的情况  </a:t>
            </a:r>
            <a:r>
              <a:rPr lang="en-US" altLang="zh-CN" sz="3200" b="1">
                <a:solidFill>
                  <a:schemeClr val="hlink"/>
                </a:solidFill>
                <a:latin typeface="Tahoma" pitchFamily="34" charset="0"/>
                <a:ea typeface="华文新魏" pitchFamily="2" charset="-122"/>
              </a:rPr>
              <a:t>3</a:t>
            </a:r>
          </a:p>
        </p:txBody>
      </p:sp>
      <p:sp>
        <p:nvSpPr>
          <p:cNvPr id="13315" name="Text Box 3"/>
          <p:cNvSpPr txBox="1">
            <a:spLocks noChangeArrowheads="1"/>
          </p:cNvSpPr>
          <p:nvPr/>
        </p:nvSpPr>
        <p:spPr bwMode="auto">
          <a:xfrm>
            <a:off x="-36513" y="2516188"/>
            <a:ext cx="9340851" cy="2528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 sz="3200" b="1">
                <a:latin typeface="Tahoma" pitchFamily="34" charset="0"/>
              </a:rPr>
              <a:t>The man       who/whom  you spoke     was a </a:t>
            </a:r>
          </a:p>
          <a:p>
            <a:r>
              <a:rPr lang="en-US" altLang="zh-CN" sz="3200" b="1">
                <a:latin typeface="Tahoma" pitchFamily="34" charset="0"/>
              </a:rPr>
              <a:t>scientist.</a:t>
            </a:r>
          </a:p>
          <a:p>
            <a:endParaRPr lang="en-US" altLang="zh-CN" sz="3200" b="1">
              <a:latin typeface="Tahoma" pitchFamily="34" charset="0"/>
            </a:endParaRPr>
          </a:p>
          <a:p>
            <a:r>
              <a:rPr lang="en-US" altLang="zh-CN" sz="3200" b="1">
                <a:latin typeface="Tahoma" pitchFamily="34" charset="0"/>
              </a:rPr>
              <a:t>The city        that/which she lives     is </a:t>
            </a:r>
          </a:p>
          <a:p>
            <a:r>
              <a:rPr lang="en-US" altLang="zh-CN" sz="3200" b="1">
                <a:latin typeface="Tahoma" pitchFamily="34" charset="0"/>
              </a:rPr>
              <a:t>far away.</a:t>
            </a:r>
          </a:p>
        </p:txBody>
      </p:sp>
      <p:sp>
        <p:nvSpPr>
          <p:cNvPr id="13316" name="Rectangle 4"/>
          <p:cNvSpPr>
            <a:spLocks noChangeArrowheads="1"/>
          </p:cNvSpPr>
          <p:nvPr/>
        </p:nvSpPr>
        <p:spPr bwMode="auto">
          <a:xfrm>
            <a:off x="7331075" y="2516188"/>
            <a:ext cx="60325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chemeClr val="hlink"/>
                </a:solidFill>
                <a:latin typeface="Tahoma" pitchFamily="34" charset="0"/>
              </a:rPr>
              <a:t>to</a:t>
            </a:r>
          </a:p>
        </p:txBody>
      </p:sp>
      <p:sp>
        <p:nvSpPr>
          <p:cNvPr id="13317" name="Rectangle 5"/>
          <p:cNvSpPr>
            <a:spLocks noChangeArrowheads="1"/>
          </p:cNvSpPr>
          <p:nvPr/>
        </p:nvSpPr>
        <p:spPr bwMode="auto">
          <a:xfrm>
            <a:off x="6788923" y="4030663"/>
            <a:ext cx="566738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chemeClr val="hlink"/>
                </a:solidFill>
                <a:latin typeface="Tahoma" pitchFamily="34" charset="0"/>
              </a:rPr>
              <a:t>in</a:t>
            </a:r>
          </a:p>
        </p:txBody>
      </p:sp>
      <p:sp>
        <p:nvSpPr>
          <p:cNvPr id="13318" name="Text Box 6"/>
          <p:cNvSpPr txBox="1">
            <a:spLocks noChangeArrowheads="1"/>
          </p:cNvSpPr>
          <p:nvPr/>
        </p:nvSpPr>
        <p:spPr bwMode="auto">
          <a:xfrm>
            <a:off x="1116013" y="1268413"/>
            <a:ext cx="6516687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 sz="3200" b="1">
                <a:solidFill>
                  <a:schemeClr val="hlink"/>
                </a:solidFill>
                <a:latin typeface="Tahoma" pitchFamily="34" charset="0"/>
              </a:rPr>
              <a:t>Are these two sentences right?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active </a:t>
            </a:r>
            <a:endParaRPr lang="zh-CN" altLang="en-US" dirty="0"/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zh-CN" dirty="0" smtClean="0"/>
              <a:t> be </a:t>
            </a:r>
            <a:r>
              <a:rPr lang="en-US" altLang="zh-CN" dirty="0"/>
              <a:t>active in                     </a:t>
            </a:r>
            <a:r>
              <a:rPr lang="zh-CN" altLang="en-US" dirty="0"/>
              <a:t>在</a:t>
            </a:r>
            <a:r>
              <a:rPr lang="en-US" altLang="zh-CN" dirty="0"/>
              <a:t>----</a:t>
            </a:r>
            <a:r>
              <a:rPr lang="zh-CN" altLang="en-US" dirty="0"/>
              <a:t>方面很积极</a:t>
            </a:r>
          </a:p>
          <a:p>
            <a:pPr marL="0" indent="0">
              <a:buNone/>
            </a:pPr>
            <a:r>
              <a:rPr lang="en-US" altLang="zh-CN" dirty="0" smtClean="0"/>
              <a:t>take </a:t>
            </a:r>
            <a:r>
              <a:rPr lang="en-US" altLang="zh-CN" dirty="0"/>
              <a:t>an active part in      </a:t>
            </a:r>
            <a:r>
              <a:rPr lang="zh-CN" altLang="en-US" dirty="0"/>
              <a:t>积极参加</a:t>
            </a:r>
            <a:r>
              <a:rPr lang="en-US" altLang="zh-CN" dirty="0"/>
              <a:t>----</a:t>
            </a:r>
          </a:p>
          <a:p>
            <a:r>
              <a:rPr lang="en-US" altLang="zh-CN" dirty="0" smtClean="0"/>
              <a:t>She is active in exciesing. </a:t>
            </a:r>
          </a:p>
          <a:p>
            <a:r>
              <a:rPr lang="en-US" altLang="zh-CN" dirty="0" smtClean="0"/>
              <a:t>She took an active part in the sports meeting.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700233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ext Box 2"/>
          <p:cNvSpPr txBox="1">
            <a:spLocks noChangeArrowheads="1"/>
          </p:cNvSpPr>
          <p:nvPr/>
        </p:nvSpPr>
        <p:spPr bwMode="auto">
          <a:xfrm>
            <a:off x="2051050" y="692150"/>
            <a:ext cx="455295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chemeClr val="hlink"/>
                </a:solidFill>
                <a:latin typeface="Tahoma" pitchFamily="34" charset="0"/>
                <a:ea typeface="华文新魏" pitchFamily="2" charset="-122"/>
              </a:rPr>
              <a:t>介词</a:t>
            </a:r>
            <a:r>
              <a:rPr lang="en-US" altLang="zh-CN" sz="3200" b="1">
                <a:solidFill>
                  <a:schemeClr val="hlink"/>
                </a:solidFill>
                <a:latin typeface="Tahoma" pitchFamily="34" charset="0"/>
                <a:ea typeface="华文新魏" pitchFamily="2" charset="-122"/>
              </a:rPr>
              <a:t>+</a:t>
            </a:r>
            <a:r>
              <a:rPr lang="zh-CN" altLang="en-US" sz="3200" b="1">
                <a:solidFill>
                  <a:schemeClr val="hlink"/>
                </a:solidFill>
                <a:latin typeface="Tahoma" pitchFamily="34" charset="0"/>
                <a:ea typeface="华文新魏" pitchFamily="2" charset="-122"/>
              </a:rPr>
              <a:t>关系代词的情况 </a:t>
            </a:r>
            <a:r>
              <a:rPr lang="en-US" altLang="zh-CN" sz="3200" b="1">
                <a:solidFill>
                  <a:schemeClr val="hlink"/>
                </a:solidFill>
                <a:latin typeface="Tahoma" pitchFamily="34" charset="0"/>
                <a:ea typeface="华文新魏" pitchFamily="2" charset="-122"/>
              </a:rPr>
              <a:t>3</a:t>
            </a:r>
          </a:p>
        </p:txBody>
      </p:sp>
      <p:sp>
        <p:nvSpPr>
          <p:cNvPr id="14339" name="Text Box 3"/>
          <p:cNvSpPr txBox="1">
            <a:spLocks noChangeArrowheads="1"/>
          </p:cNvSpPr>
          <p:nvPr/>
        </p:nvSpPr>
        <p:spPr bwMode="auto">
          <a:xfrm>
            <a:off x="-36513" y="2516188"/>
            <a:ext cx="9340851" cy="2528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 sz="3200" b="1" dirty="0">
                <a:latin typeface="Tahoma" pitchFamily="34" charset="0"/>
              </a:rPr>
              <a:t>The man       who/whom  you spoke     was a </a:t>
            </a:r>
          </a:p>
          <a:p>
            <a:r>
              <a:rPr lang="en-US" altLang="zh-CN" sz="3200" b="1" dirty="0">
                <a:latin typeface="Tahoma" pitchFamily="34" charset="0"/>
              </a:rPr>
              <a:t>scientist.</a:t>
            </a:r>
          </a:p>
          <a:p>
            <a:endParaRPr lang="en-US" altLang="zh-CN" sz="3200" b="1" dirty="0">
              <a:latin typeface="Tahoma" pitchFamily="34" charset="0"/>
            </a:endParaRPr>
          </a:p>
          <a:p>
            <a:r>
              <a:rPr lang="en-US" altLang="zh-CN" sz="3200" b="1" dirty="0">
                <a:latin typeface="Tahoma" pitchFamily="34" charset="0"/>
              </a:rPr>
              <a:t>The city        that/which she lives     is </a:t>
            </a:r>
          </a:p>
          <a:p>
            <a:r>
              <a:rPr lang="en-US" altLang="zh-CN" sz="3200" b="1" dirty="0">
                <a:latin typeface="Tahoma" pitchFamily="34" charset="0"/>
              </a:rPr>
              <a:t>far away.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7308304" y="2572947"/>
            <a:ext cx="60325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chemeClr val="hlink"/>
                </a:solidFill>
                <a:latin typeface="Tahoma" pitchFamily="34" charset="0"/>
              </a:rPr>
              <a:t>to</a:t>
            </a:r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6741566" y="4001690"/>
            <a:ext cx="566738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chemeClr val="hlink"/>
                </a:solidFill>
                <a:latin typeface="Tahoma" pitchFamily="34" charset="0"/>
              </a:rPr>
              <a:t>in</a:t>
            </a:r>
          </a:p>
        </p:txBody>
      </p:sp>
      <p:sp>
        <p:nvSpPr>
          <p:cNvPr id="14342" name="Text Box 6"/>
          <p:cNvSpPr txBox="1">
            <a:spLocks noChangeArrowheads="1"/>
          </p:cNvSpPr>
          <p:nvPr/>
        </p:nvSpPr>
        <p:spPr bwMode="auto">
          <a:xfrm>
            <a:off x="1187450" y="1484313"/>
            <a:ext cx="6516688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 sz="3200" b="1">
                <a:solidFill>
                  <a:schemeClr val="hlink"/>
                </a:solidFill>
                <a:latin typeface="Tahoma" pitchFamily="34" charset="0"/>
              </a:rPr>
              <a:t>Are these two sentences right?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ext Box 2"/>
          <p:cNvSpPr txBox="1">
            <a:spLocks noChangeArrowheads="1"/>
          </p:cNvSpPr>
          <p:nvPr/>
        </p:nvSpPr>
        <p:spPr bwMode="auto">
          <a:xfrm>
            <a:off x="2339975" y="692150"/>
            <a:ext cx="455295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chemeClr val="hlink"/>
                </a:solidFill>
                <a:latin typeface="Tahoma" pitchFamily="34" charset="0"/>
                <a:ea typeface="华文新魏" pitchFamily="2" charset="-122"/>
              </a:rPr>
              <a:t>介词</a:t>
            </a:r>
            <a:r>
              <a:rPr lang="en-US" altLang="zh-CN" sz="3200" b="1">
                <a:solidFill>
                  <a:schemeClr val="hlink"/>
                </a:solidFill>
                <a:latin typeface="Tahoma" pitchFamily="34" charset="0"/>
                <a:ea typeface="华文新魏" pitchFamily="2" charset="-122"/>
              </a:rPr>
              <a:t>+</a:t>
            </a:r>
            <a:r>
              <a:rPr lang="zh-CN" altLang="en-US" sz="3200" b="1">
                <a:solidFill>
                  <a:schemeClr val="hlink"/>
                </a:solidFill>
                <a:latin typeface="Tahoma" pitchFamily="34" charset="0"/>
                <a:ea typeface="华文新魏" pitchFamily="2" charset="-122"/>
              </a:rPr>
              <a:t>关系代词的情况 </a:t>
            </a:r>
            <a:r>
              <a:rPr lang="en-US" altLang="zh-CN" sz="3200" b="1">
                <a:solidFill>
                  <a:schemeClr val="hlink"/>
                </a:solidFill>
                <a:latin typeface="Tahoma" pitchFamily="34" charset="0"/>
                <a:ea typeface="华文新魏" pitchFamily="2" charset="-122"/>
              </a:rPr>
              <a:t>3</a:t>
            </a:r>
          </a:p>
        </p:txBody>
      </p:sp>
      <p:sp>
        <p:nvSpPr>
          <p:cNvPr id="15363" name="Text Box 3"/>
          <p:cNvSpPr txBox="1">
            <a:spLocks noChangeArrowheads="1"/>
          </p:cNvSpPr>
          <p:nvPr/>
        </p:nvSpPr>
        <p:spPr bwMode="auto">
          <a:xfrm>
            <a:off x="-36513" y="2516188"/>
            <a:ext cx="9340851" cy="2528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 sz="3200" b="1">
                <a:latin typeface="Tahoma" pitchFamily="34" charset="0"/>
              </a:rPr>
              <a:t>The man       who/whom  you spoke     was a </a:t>
            </a:r>
          </a:p>
          <a:p>
            <a:r>
              <a:rPr lang="en-US" altLang="zh-CN" sz="3200" b="1">
                <a:latin typeface="Tahoma" pitchFamily="34" charset="0"/>
              </a:rPr>
              <a:t>scientist.</a:t>
            </a:r>
          </a:p>
          <a:p>
            <a:endParaRPr lang="en-US" altLang="zh-CN" sz="3200" b="1">
              <a:latin typeface="Tahoma" pitchFamily="34" charset="0"/>
            </a:endParaRPr>
          </a:p>
          <a:p>
            <a:r>
              <a:rPr lang="en-US" altLang="zh-CN" sz="3200" b="1">
                <a:latin typeface="Tahoma" pitchFamily="34" charset="0"/>
              </a:rPr>
              <a:t>The city        that/which she lives     is </a:t>
            </a:r>
          </a:p>
          <a:p>
            <a:r>
              <a:rPr lang="en-US" altLang="zh-CN" sz="3200" b="1">
                <a:latin typeface="Tahoma" pitchFamily="34" charset="0"/>
              </a:rPr>
              <a:t>far away.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2051050" y="2516188"/>
            <a:ext cx="60325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 sz="3200" b="1">
                <a:solidFill>
                  <a:schemeClr val="hlink"/>
                </a:solidFill>
                <a:latin typeface="Tahoma" pitchFamily="34" charset="0"/>
              </a:rPr>
              <a:t>to</a:t>
            </a:r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1835150" y="4027488"/>
            <a:ext cx="566738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 sz="3200" b="1">
                <a:solidFill>
                  <a:schemeClr val="hlink"/>
                </a:solidFill>
                <a:latin typeface="Tahoma" pitchFamily="34" charset="0"/>
              </a:rPr>
              <a:t>in</a:t>
            </a:r>
          </a:p>
        </p:txBody>
      </p:sp>
      <p:sp>
        <p:nvSpPr>
          <p:cNvPr id="15366" name="Rectangle 6"/>
          <p:cNvSpPr>
            <a:spLocks noChangeArrowheads="1"/>
          </p:cNvSpPr>
          <p:nvPr/>
        </p:nvSpPr>
        <p:spPr bwMode="auto">
          <a:xfrm>
            <a:off x="2627313" y="2492375"/>
            <a:ext cx="792162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en-US" altLang="zh-CN" sz="4000" b="1">
                <a:solidFill>
                  <a:schemeClr val="hlink"/>
                </a:solidFill>
                <a:latin typeface="Tahoma" pitchFamily="34" charset="0"/>
              </a:rPr>
              <a:t>×</a:t>
            </a:r>
            <a:r>
              <a:rPr lang="en-US" altLang="zh-CN">
                <a:latin typeface="Tahoma" pitchFamily="34" charset="0"/>
              </a:rPr>
              <a:t> </a:t>
            </a:r>
          </a:p>
        </p:txBody>
      </p:sp>
      <p:sp>
        <p:nvSpPr>
          <p:cNvPr id="15367" name="Rectangle 7"/>
          <p:cNvSpPr>
            <a:spLocks noChangeArrowheads="1"/>
          </p:cNvSpPr>
          <p:nvPr/>
        </p:nvSpPr>
        <p:spPr bwMode="auto">
          <a:xfrm>
            <a:off x="2555875" y="3933825"/>
            <a:ext cx="763588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en-US" altLang="zh-CN" sz="4000" b="1">
                <a:solidFill>
                  <a:schemeClr val="hlink"/>
                </a:solidFill>
                <a:latin typeface="Tahoma" pitchFamily="34" charset="0"/>
              </a:rPr>
              <a:t>×</a:t>
            </a:r>
            <a:r>
              <a:rPr lang="en-US" altLang="zh-CN">
                <a:latin typeface="Tahoma" pitchFamily="34" charset="0"/>
              </a:rPr>
              <a:t> </a:t>
            </a:r>
          </a:p>
        </p:txBody>
      </p:sp>
      <p:sp>
        <p:nvSpPr>
          <p:cNvPr id="15368" name="Text Box 8"/>
          <p:cNvSpPr txBox="1">
            <a:spLocks noChangeArrowheads="1"/>
          </p:cNvSpPr>
          <p:nvPr/>
        </p:nvSpPr>
        <p:spPr bwMode="auto">
          <a:xfrm>
            <a:off x="1692275" y="1412875"/>
            <a:ext cx="6516688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 sz="3200" b="1">
                <a:solidFill>
                  <a:schemeClr val="hlink"/>
                </a:solidFill>
                <a:latin typeface="Tahoma" pitchFamily="34" charset="0"/>
              </a:rPr>
              <a:t>Are these two sentences right?</a:t>
            </a:r>
          </a:p>
        </p:txBody>
      </p:sp>
      <p:sp>
        <p:nvSpPr>
          <p:cNvPr id="15369" name="Text Box 9"/>
          <p:cNvSpPr txBox="1">
            <a:spLocks noChangeArrowheads="1"/>
          </p:cNvSpPr>
          <p:nvPr/>
        </p:nvSpPr>
        <p:spPr bwMode="auto">
          <a:xfrm>
            <a:off x="1258888" y="5589588"/>
            <a:ext cx="6840537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chemeClr val="hlink"/>
                </a:solidFill>
                <a:latin typeface="Tahoma" pitchFamily="34" charset="0"/>
              </a:rPr>
              <a:t>可见</a:t>
            </a:r>
            <a:r>
              <a:rPr lang="en-US" altLang="zh-CN" sz="3200" b="1">
                <a:solidFill>
                  <a:schemeClr val="hlink"/>
                </a:solidFill>
                <a:latin typeface="Tahoma" pitchFamily="34" charset="0"/>
              </a:rPr>
              <a:t>,who</a:t>
            </a:r>
            <a:r>
              <a:rPr lang="zh-CN" altLang="en-US" sz="3200" b="1">
                <a:solidFill>
                  <a:schemeClr val="hlink"/>
                </a:solidFill>
                <a:latin typeface="Tahoma" pitchFamily="34" charset="0"/>
              </a:rPr>
              <a:t>、</a:t>
            </a:r>
            <a:r>
              <a:rPr lang="en-US" altLang="zh-CN" sz="3200" b="1">
                <a:solidFill>
                  <a:schemeClr val="hlink"/>
                </a:solidFill>
                <a:latin typeface="Tahoma" pitchFamily="34" charset="0"/>
              </a:rPr>
              <a:t>that </a:t>
            </a:r>
            <a:r>
              <a:rPr lang="zh-CN" altLang="en-US" sz="3200" b="1">
                <a:solidFill>
                  <a:schemeClr val="hlink"/>
                </a:solidFill>
                <a:latin typeface="Tahoma" pitchFamily="34" charset="0"/>
              </a:rPr>
              <a:t>不能用与介词之后</a:t>
            </a:r>
            <a:r>
              <a:rPr lang="zh-CN" altLang="en-US" sz="2800" b="1">
                <a:solidFill>
                  <a:schemeClr val="hlink"/>
                </a:solidFill>
                <a:latin typeface="Tahoma" pitchFamily="34" charset="0"/>
              </a:rPr>
              <a:t> 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53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6" grpId="0"/>
      <p:bldP spid="15367" grpId="0"/>
      <p:bldP spid="15369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WB00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1112838"/>
            <a:ext cx="9144000" cy="9083676"/>
          </a:xfrm>
          <a:prstGeom prst="rect">
            <a:avLst/>
          </a:prstGeom>
          <a:noFill/>
        </p:spPr>
      </p:pic>
      <p:sp>
        <p:nvSpPr>
          <p:cNvPr id="17423" name="Text Box 15"/>
          <p:cNvSpPr txBox="1">
            <a:spLocks noChangeArrowheads="1"/>
          </p:cNvSpPr>
          <p:nvPr/>
        </p:nvSpPr>
        <p:spPr bwMode="auto">
          <a:xfrm>
            <a:off x="1547813" y="0"/>
            <a:ext cx="5821362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chemeClr val="hlink"/>
                </a:solidFill>
                <a:latin typeface="Tahoma" pitchFamily="34" charset="0"/>
                <a:ea typeface="华文新魏" pitchFamily="2" charset="-122"/>
              </a:rPr>
              <a:t>介词</a:t>
            </a:r>
            <a:r>
              <a:rPr lang="en-US" altLang="zh-CN" sz="3200" b="1">
                <a:solidFill>
                  <a:schemeClr val="hlink"/>
                </a:solidFill>
                <a:latin typeface="Tahoma" pitchFamily="34" charset="0"/>
                <a:ea typeface="华文新魏" pitchFamily="2" charset="-122"/>
              </a:rPr>
              <a:t>+</a:t>
            </a:r>
            <a:r>
              <a:rPr lang="zh-CN" altLang="en-US" sz="3200" b="1">
                <a:solidFill>
                  <a:schemeClr val="hlink"/>
                </a:solidFill>
                <a:latin typeface="Tahoma" pitchFamily="34" charset="0"/>
                <a:ea typeface="华文新魏" pitchFamily="2" charset="-122"/>
              </a:rPr>
              <a:t>关系代词的情况       练习</a:t>
            </a:r>
          </a:p>
        </p:txBody>
      </p:sp>
      <p:sp>
        <p:nvSpPr>
          <p:cNvPr id="17424" name="Text Box 16"/>
          <p:cNvSpPr txBox="1">
            <a:spLocks noChangeArrowheads="1"/>
          </p:cNvSpPr>
          <p:nvPr/>
        </p:nvSpPr>
        <p:spPr bwMode="auto">
          <a:xfrm>
            <a:off x="0" y="765175"/>
            <a:ext cx="9144000" cy="5700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342900" indent="-342900">
              <a:spcBef>
                <a:spcPct val="50000"/>
              </a:spcBef>
              <a:buFontTx/>
              <a:buAutoNum type="arabicPeriod"/>
            </a:pPr>
            <a:r>
              <a:rPr lang="en-US" altLang="zh-CN" sz="3200" dirty="0"/>
              <a:t>Do you like the book __________ she spent 10$?</a:t>
            </a:r>
          </a:p>
          <a:p>
            <a:pPr marL="342900" indent="-342900">
              <a:spcBef>
                <a:spcPct val="50000"/>
              </a:spcBef>
              <a:buFontTx/>
              <a:buAutoNum type="arabicPeriod"/>
            </a:pPr>
            <a:r>
              <a:rPr lang="en-US" altLang="zh-CN" sz="3200" dirty="0"/>
              <a:t>Do you like the book __________ she paid</a:t>
            </a:r>
          </a:p>
          <a:p>
            <a:pPr marL="342900" indent="-342900">
              <a:spcBef>
                <a:spcPct val="50000"/>
              </a:spcBef>
            </a:pPr>
            <a:r>
              <a:rPr lang="en-US" altLang="zh-CN" sz="3200" dirty="0"/>
              <a:t>   10$?</a:t>
            </a:r>
          </a:p>
          <a:p>
            <a:pPr marL="342900" indent="-342900">
              <a:spcBef>
                <a:spcPct val="50000"/>
              </a:spcBef>
            </a:pPr>
            <a:r>
              <a:rPr lang="en-US" altLang="zh-CN" sz="3200" dirty="0"/>
              <a:t>3. Do you like the book _________ she learned a lot?</a:t>
            </a:r>
          </a:p>
          <a:p>
            <a:pPr marL="342900" indent="-342900">
              <a:spcBef>
                <a:spcPct val="50000"/>
              </a:spcBef>
            </a:pPr>
            <a:r>
              <a:rPr lang="en-US" altLang="zh-CN" sz="3200" dirty="0"/>
              <a:t>4.Do you like the book ________ she often talks?</a:t>
            </a:r>
          </a:p>
          <a:p>
            <a:pPr marL="342900" indent="-342900">
              <a:spcBef>
                <a:spcPct val="50000"/>
              </a:spcBef>
            </a:pPr>
            <a:r>
              <a:rPr lang="en-US" altLang="zh-CN" sz="3200" dirty="0"/>
              <a:t>5. He built a telescope _________  he can study the sky. </a:t>
            </a:r>
          </a:p>
        </p:txBody>
      </p:sp>
      <p:sp>
        <p:nvSpPr>
          <p:cNvPr id="17426" name="Rectangle 18"/>
          <p:cNvSpPr>
            <a:spLocks noChangeArrowheads="1"/>
          </p:cNvSpPr>
          <p:nvPr/>
        </p:nvSpPr>
        <p:spPr bwMode="auto">
          <a:xfrm>
            <a:off x="3995936" y="591116"/>
            <a:ext cx="175260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kumimoji="1" lang="en-US" altLang="zh-CN" sz="3200" b="1" dirty="0">
                <a:solidFill>
                  <a:srgbClr val="FF0000"/>
                </a:solidFill>
                <a:latin typeface="Times New Roman" pitchFamily="18" charset="0"/>
              </a:rPr>
              <a:t>on which</a:t>
            </a:r>
          </a:p>
        </p:txBody>
      </p:sp>
      <p:sp>
        <p:nvSpPr>
          <p:cNvPr id="17427" name="Rectangle 19"/>
          <p:cNvSpPr>
            <a:spLocks noChangeArrowheads="1"/>
          </p:cNvSpPr>
          <p:nvPr/>
        </p:nvSpPr>
        <p:spPr bwMode="auto">
          <a:xfrm>
            <a:off x="4027218" y="1335611"/>
            <a:ext cx="1843087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kumimoji="1" lang="en-US" altLang="zh-CN" sz="3200" b="1" dirty="0">
                <a:solidFill>
                  <a:srgbClr val="FF0000"/>
                </a:solidFill>
                <a:latin typeface="Times New Roman" pitchFamily="18" charset="0"/>
              </a:rPr>
              <a:t>for which</a:t>
            </a:r>
          </a:p>
        </p:txBody>
      </p:sp>
      <p:sp>
        <p:nvSpPr>
          <p:cNvPr id="17428" name="Rectangle 20"/>
          <p:cNvSpPr>
            <a:spLocks noChangeArrowheads="1"/>
          </p:cNvSpPr>
          <p:nvPr/>
        </p:nvSpPr>
        <p:spPr bwMode="auto">
          <a:xfrm>
            <a:off x="3995936" y="2822576"/>
            <a:ext cx="218122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kumimoji="1" lang="en-US" altLang="zh-CN" sz="3200" b="1" dirty="0">
                <a:solidFill>
                  <a:srgbClr val="FF0000"/>
                </a:solidFill>
                <a:latin typeface="Times New Roman" pitchFamily="18" charset="0"/>
              </a:rPr>
              <a:t>from which</a:t>
            </a:r>
          </a:p>
        </p:txBody>
      </p:sp>
      <p:sp>
        <p:nvSpPr>
          <p:cNvPr id="17429" name="Rectangle 21"/>
          <p:cNvSpPr>
            <a:spLocks noChangeArrowheads="1"/>
          </p:cNvSpPr>
          <p:nvPr/>
        </p:nvSpPr>
        <p:spPr bwMode="auto">
          <a:xfrm>
            <a:off x="3714155" y="3615531"/>
            <a:ext cx="2316162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kumimoji="1" lang="en-US" altLang="zh-CN" sz="3200" b="1" dirty="0">
                <a:solidFill>
                  <a:srgbClr val="FF0000"/>
                </a:solidFill>
                <a:latin typeface="Times New Roman" pitchFamily="18" charset="0"/>
              </a:rPr>
              <a:t>about which</a:t>
            </a:r>
          </a:p>
        </p:txBody>
      </p:sp>
      <p:sp>
        <p:nvSpPr>
          <p:cNvPr id="17430" name="Rectangle 22"/>
          <p:cNvSpPr>
            <a:spLocks noChangeArrowheads="1"/>
          </p:cNvSpPr>
          <p:nvPr/>
        </p:nvSpPr>
        <p:spPr bwMode="auto">
          <a:xfrm>
            <a:off x="3587479" y="4293096"/>
            <a:ext cx="2722563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kumimoji="1" lang="en-US" altLang="zh-CN" sz="3200" b="1" dirty="0">
                <a:solidFill>
                  <a:srgbClr val="FF0000"/>
                </a:solidFill>
                <a:latin typeface="Times New Roman" pitchFamily="18" charset="0"/>
              </a:rPr>
              <a:t>through which</a:t>
            </a:r>
          </a:p>
        </p:txBody>
      </p:sp>
    </p:spTree>
  </p:cSld>
  <p:clrMapOvr>
    <a:masterClrMapping/>
  </p:clrMapOvr>
  <p:transition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4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4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4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74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4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4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74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74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74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74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26" grpId="0" autoUpdateAnimBg="0"/>
      <p:bldP spid="17427" grpId="0" autoUpdateAnimBg="0"/>
      <p:bldP spid="17428" grpId="0" autoUpdateAnimBg="0"/>
      <p:bldP spid="17429" grpId="0" autoUpdateAnimBg="0"/>
      <p:bldP spid="17430" grpId="0" autoUpdateAnimBg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611188" y="260350"/>
            <a:ext cx="8281987" cy="5453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kumimoji="1" lang="en-US" altLang="zh-CN" sz="3200" b="1" dirty="0"/>
              <a:t>6. There is a tall tree outside, ______ </a:t>
            </a:r>
          </a:p>
          <a:p>
            <a:r>
              <a:rPr kumimoji="1" lang="en-US" altLang="zh-CN" sz="3200" b="1" dirty="0"/>
              <a:t>Stand our Teacher. </a:t>
            </a:r>
          </a:p>
          <a:p>
            <a:r>
              <a:rPr kumimoji="1" lang="en-US" altLang="zh-CN" sz="3200" b="1" dirty="0"/>
              <a:t>7.China has a lot of rivers, the second longest _______</a:t>
            </a:r>
            <a:r>
              <a:rPr kumimoji="1" lang="en-US" altLang="zh-CN" sz="3200" dirty="0"/>
              <a:t> </a:t>
            </a:r>
            <a:r>
              <a:rPr kumimoji="1" lang="en-US" altLang="zh-CN" sz="3200" b="1" dirty="0"/>
              <a:t>is the Yellow River.</a:t>
            </a:r>
            <a:endParaRPr kumimoji="1" lang="en-US" altLang="zh-CN" sz="3200" dirty="0"/>
          </a:p>
          <a:p>
            <a:r>
              <a:rPr kumimoji="1" lang="en-US" altLang="zh-CN" sz="3200" b="1" dirty="0"/>
              <a:t>8. The tower _______             people can have a good view is on the hill.</a:t>
            </a:r>
            <a:endParaRPr kumimoji="1" lang="en-US" altLang="zh-CN" sz="3200" dirty="0"/>
          </a:p>
          <a:p>
            <a:r>
              <a:rPr kumimoji="1" lang="en-US" altLang="zh-CN" sz="3200" b="1" dirty="0"/>
              <a:t>9. The man ________ I spoke on the phone last night is very good at wrestling.</a:t>
            </a:r>
            <a:endParaRPr kumimoji="1" lang="en-US" altLang="zh-CN" sz="3200" dirty="0"/>
          </a:p>
          <a:p>
            <a:r>
              <a:rPr kumimoji="1" lang="en-US" altLang="zh-CN" sz="3200" b="1" dirty="0"/>
              <a:t>10. He paid the boy $10 for washing ten windows,  most ______        hadn’t been cleaned for at least a year.</a:t>
            </a:r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5682436" y="116632"/>
            <a:ext cx="236220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kumimoji="1" lang="en-US" altLang="zh-CN" sz="3200" b="1" dirty="0">
                <a:solidFill>
                  <a:srgbClr val="FF0000"/>
                </a:solidFill>
                <a:latin typeface="Times New Roman" pitchFamily="18" charset="0"/>
              </a:rPr>
              <a:t>under which</a:t>
            </a:r>
          </a:p>
        </p:txBody>
      </p:sp>
      <p:sp>
        <p:nvSpPr>
          <p:cNvPr id="20486" name="Rectangle 6"/>
          <p:cNvSpPr>
            <a:spLocks noChangeArrowheads="1"/>
          </p:cNvSpPr>
          <p:nvPr/>
        </p:nvSpPr>
        <p:spPr bwMode="auto">
          <a:xfrm>
            <a:off x="611188" y="1598613"/>
            <a:ext cx="1662113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kumimoji="1" lang="en-US" altLang="zh-CN" sz="3200" b="1" dirty="0">
                <a:solidFill>
                  <a:srgbClr val="FF0000"/>
                </a:solidFill>
                <a:latin typeface="Times New Roman" pitchFamily="18" charset="0"/>
              </a:rPr>
              <a:t>of which</a:t>
            </a:r>
          </a:p>
        </p:txBody>
      </p:sp>
      <p:sp>
        <p:nvSpPr>
          <p:cNvPr id="20487" name="Rectangle 7"/>
          <p:cNvSpPr>
            <a:spLocks noChangeArrowheads="1"/>
          </p:cNvSpPr>
          <p:nvPr/>
        </p:nvSpPr>
        <p:spPr bwMode="auto">
          <a:xfrm>
            <a:off x="2955131" y="2060848"/>
            <a:ext cx="218122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kumimoji="1" lang="en-US" altLang="zh-CN" sz="3200" b="1" dirty="0">
                <a:solidFill>
                  <a:srgbClr val="FF0000"/>
                </a:solidFill>
                <a:latin typeface="Times New Roman" pitchFamily="18" charset="0"/>
              </a:rPr>
              <a:t>from which</a:t>
            </a:r>
          </a:p>
        </p:txBody>
      </p:sp>
      <p:sp>
        <p:nvSpPr>
          <p:cNvPr id="20488" name="Rectangle 8"/>
          <p:cNvSpPr>
            <a:spLocks noChangeArrowheads="1"/>
          </p:cNvSpPr>
          <p:nvPr/>
        </p:nvSpPr>
        <p:spPr bwMode="auto">
          <a:xfrm>
            <a:off x="2771800" y="3114675"/>
            <a:ext cx="1684338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kumimoji="1" lang="en-US" altLang="zh-CN" sz="3200" b="1" dirty="0">
                <a:solidFill>
                  <a:srgbClr val="FF0000"/>
                </a:solidFill>
                <a:latin typeface="Times New Roman" pitchFamily="18" charset="0"/>
              </a:rPr>
              <a:t>to whom</a:t>
            </a:r>
          </a:p>
        </p:txBody>
      </p:sp>
      <p:sp>
        <p:nvSpPr>
          <p:cNvPr id="20489" name="Rectangle 9"/>
          <p:cNvSpPr>
            <a:spLocks noChangeArrowheads="1"/>
          </p:cNvSpPr>
          <p:nvPr/>
        </p:nvSpPr>
        <p:spPr bwMode="auto">
          <a:xfrm>
            <a:off x="3347864" y="4509120"/>
            <a:ext cx="1662112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kumimoji="1" lang="en-US" altLang="zh-CN" sz="3200" b="1" dirty="0">
                <a:solidFill>
                  <a:srgbClr val="FF0000"/>
                </a:solidFill>
                <a:latin typeface="Times New Roman" pitchFamily="18" charset="0"/>
              </a:rPr>
              <a:t>of which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4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4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4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4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04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04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04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04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5" grpId="0" autoUpdateAnimBg="0"/>
      <p:bldP spid="20486" grpId="0" autoUpdateAnimBg="0"/>
      <p:bldP spid="20487" grpId="0" autoUpdateAnimBg="0"/>
      <p:bldP spid="20488" grpId="0" autoUpdateAnimBg="0"/>
      <p:bldP spid="20489" grpId="0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 generous 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adj   </a:t>
            </a:r>
            <a:r>
              <a:rPr lang="zh-CN" altLang="en-US" dirty="0"/>
              <a:t>慷慨的  大方的</a:t>
            </a:r>
          </a:p>
          <a:p>
            <a:pPr marL="0" indent="0">
              <a:buNone/>
            </a:pPr>
            <a:r>
              <a:rPr lang="zh-CN" altLang="en-US" dirty="0" smtClean="0"/>
              <a:t>     </a:t>
            </a:r>
            <a:r>
              <a:rPr lang="en-US" altLang="zh-CN" dirty="0" smtClean="0"/>
              <a:t>be generous to sb  </a:t>
            </a:r>
            <a:r>
              <a:rPr lang="zh-CN" altLang="en-US" dirty="0" smtClean="0"/>
              <a:t>对</a:t>
            </a:r>
            <a:r>
              <a:rPr lang="en-US" altLang="zh-CN" dirty="0" smtClean="0"/>
              <a:t>.....</a:t>
            </a:r>
            <a:r>
              <a:rPr lang="zh-CN" altLang="en-US" dirty="0" smtClean="0"/>
              <a:t>慷慨大方</a:t>
            </a:r>
            <a:endParaRPr lang="en-US" altLang="zh-CN" dirty="0" smtClean="0"/>
          </a:p>
          <a:p>
            <a:pPr marL="0" indent="0">
              <a:buNone/>
            </a:pPr>
            <a:r>
              <a:rPr lang="en-US" altLang="zh-CN" dirty="0"/>
              <a:t> </a:t>
            </a:r>
            <a:r>
              <a:rPr lang="en-US" altLang="zh-CN" dirty="0" smtClean="0"/>
              <a:t>    be generous with sth</a:t>
            </a:r>
            <a:r>
              <a:rPr lang="zh-CN" altLang="en-US" dirty="0" smtClean="0"/>
              <a:t>   </a:t>
            </a:r>
            <a:endParaRPr lang="zh-CN" altLang="en-US" dirty="0"/>
          </a:p>
          <a:p>
            <a:r>
              <a:rPr lang="zh-CN" altLang="en-US" dirty="0"/>
              <a:t>   </a:t>
            </a:r>
            <a:r>
              <a:rPr lang="en-US" altLang="zh-CN" dirty="0"/>
              <a:t>Your uncle is very generous to buy that car for you.</a:t>
            </a:r>
          </a:p>
          <a:p>
            <a:r>
              <a:rPr lang="en-US" altLang="zh-CN" dirty="0"/>
              <a:t>   He is generous with his money.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981568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51520" y="0"/>
            <a:ext cx="8229600" cy="1143000"/>
          </a:xfrm>
        </p:spPr>
        <p:txBody>
          <a:bodyPr/>
          <a:lstStyle/>
          <a:p>
            <a:r>
              <a:rPr lang="en-US" altLang="zh-CN" dirty="0" smtClean="0"/>
              <a:t>devote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79512" y="1124744"/>
            <a:ext cx="8229600" cy="5328592"/>
          </a:xfrm>
        </p:spPr>
        <p:txBody>
          <a:bodyPr>
            <a:normAutofit fontScale="70000" lnSpcReduction="20000"/>
          </a:bodyPr>
          <a:lstStyle/>
          <a:p>
            <a:r>
              <a:rPr lang="en-US" altLang="zh-CN" dirty="0" smtClean="0"/>
              <a:t>vt</a:t>
            </a:r>
            <a:r>
              <a:rPr lang="en-US" altLang="zh-CN" dirty="0"/>
              <a:t>.  devote...to...   </a:t>
            </a:r>
            <a:r>
              <a:rPr lang="zh-CN" altLang="en-US" dirty="0"/>
              <a:t>奉献</a:t>
            </a:r>
            <a:r>
              <a:rPr lang="en-US" altLang="zh-CN" dirty="0"/>
              <a:t>,</a:t>
            </a:r>
            <a:r>
              <a:rPr lang="zh-CN" altLang="en-US" dirty="0"/>
              <a:t>把</a:t>
            </a:r>
            <a:r>
              <a:rPr lang="en-US" altLang="zh-CN" dirty="0"/>
              <a:t>---</a:t>
            </a:r>
            <a:r>
              <a:rPr lang="zh-CN" altLang="en-US" dirty="0"/>
              <a:t>致力</a:t>
            </a:r>
            <a:r>
              <a:rPr lang="zh-CN" altLang="en-US" dirty="0" smtClean="0"/>
              <a:t>于</a:t>
            </a:r>
            <a:endParaRPr lang="zh-CN" altLang="en-US" dirty="0"/>
          </a:p>
          <a:p>
            <a:r>
              <a:rPr lang="en-US" altLang="zh-CN" dirty="0"/>
              <a:t>He devoted his life to promoting world peace</a:t>
            </a:r>
            <a:r>
              <a:rPr lang="en-US" altLang="zh-CN" dirty="0" smtClean="0"/>
              <a:t>.</a:t>
            </a:r>
          </a:p>
          <a:p>
            <a:r>
              <a:rPr lang="en-US" altLang="zh-CN" dirty="0"/>
              <a:t>He started to study ecology and decided to devote his whole life to the science.</a:t>
            </a:r>
            <a:r>
              <a:rPr lang="zh-CN" altLang="en-US" dirty="0"/>
              <a:t>他开始研究生态学，并决心将他的一生献身于这门科学</a:t>
            </a:r>
            <a:endParaRPr lang="en-US" altLang="zh-CN" dirty="0"/>
          </a:p>
          <a:p>
            <a:r>
              <a:rPr lang="en-US" altLang="zh-CN" dirty="0"/>
              <a:t>devoted    adj      </a:t>
            </a:r>
            <a:r>
              <a:rPr lang="zh-CN" altLang="en-US" dirty="0"/>
              <a:t>忠实的，深爱的</a:t>
            </a:r>
          </a:p>
          <a:p>
            <a:r>
              <a:rPr lang="en-US" altLang="zh-CN" dirty="0"/>
              <a:t>be devoted to     </a:t>
            </a:r>
            <a:r>
              <a:rPr lang="zh-CN" altLang="en-US" dirty="0"/>
              <a:t>对</a:t>
            </a:r>
            <a:r>
              <a:rPr lang="en-US" altLang="zh-CN" dirty="0"/>
              <a:t>---</a:t>
            </a:r>
            <a:r>
              <a:rPr lang="zh-CN" altLang="en-US" dirty="0"/>
              <a:t>忠实，对</a:t>
            </a:r>
            <a:r>
              <a:rPr lang="en-US" altLang="zh-CN" dirty="0"/>
              <a:t>---</a:t>
            </a:r>
            <a:r>
              <a:rPr lang="zh-CN" altLang="en-US" dirty="0"/>
              <a:t>深爱</a:t>
            </a:r>
          </a:p>
          <a:p>
            <a:r>
              <a:rPr lang="en-US" altLang="zh-CN" dirty="0"/>
              <a:t>eg.  a devoted friend       </a:t>
            </a:r>
          </a:p>
          <a:p>
            <a:r>
              <a:rPr lang="en-US" altLang="zh-CN" dirty="0"/>
              <a:t>     She is devoted to her husband.</a:t>
            </a:r>
          </a:p>
          <a:p>
            <a:endParaRPr lang="zh-CN" altLang="en-US" dirty="0"/>
          </a:p>
          <a:p>
            <a:r>
              <a:rPr lang="zh-CN" altLang="en-US" dirty="0"/>
              <a:t>介词的</a:t>
            </a:r>
            <a:r>
              <a:rPr lang="en-US" altLang="zh-CN" dirty="0"/>
              <a:t>to </a:t>
            </a:r>
            <a:r>
              <a:rPr lang="zh-CN" altLang="en-US" dirty="0"/>
              <a:t>（后接动词</a:t>
            </a:r>
            <a:r>
              <a:rPr lang="en-US" altLang="zh-CN" dirty="0"/>
              <a:t>ing</a:t>
            </a:r>
            <a:r>
              <a:rPr lang="zh-CN" altLang="en-US" dirty="0"/>
              <a:t>）</a:t>
            </a:r>
          </a:p>
          <a:p>
            <a:r>
              <a:rPr lang="en-US" altLang="zh-CN" dirty="0"/>
              <a:t>devote to</a:t>
            </a:r>
          </a:p>
          <a:p>
            <a:r>
              <a:rPr lang="en-US" altLang="zh-CN" dirty="0"/>
              <a:t>look forward to       +</a:t>
            </a:r>
            <a:r>
              <a:rPr lang="en-US" altLang="zh-CN" dirty="0" smtClean="0"/>
              <a:t>     doing</a:t>
            </a:r>
            <a:endParaRPr lang="en-US" altLang="zh-CN" dirty="0"/>
          </a:p>
          <a:p>
            <a:r>
              <a:rPr lang="en-US" altLang="zh-CN" dirty="0"/>
              <a:t>stick to</a:t>
            </a:r>
          </a:p>
          <a:p>
            <a:r>
              <a:rPr lang="en-US" altLang="zh-CN" dirty="0"/>
              <a:t>pay attention to</a:t>
            </a:r>
          </a:p>
          <a:p>
            <a:endParaRPr lang="zh-CN" altLang="en-US" dirty="0"/>
          </a:p>
          <a:p>
            <a:endParaRPr lang="en-US" altLang="zh-CN" dirty="0"/>
          </a:p>
          <a:p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0281062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vote</a:t>
            </a:r>
            <a:endParaRPr lang="zh-CN" altLang="en-US" dirty="0"/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altLang="zh-CN" sz="3800" dirty="0"/>
              <a:t>vote on   </a:t>
            </a:r>
            <a:r>
              <a:rPr lang="zh-CN" altLang="en-US" sz="3800" dirty="0"/>
              <a:t>投票表决</a:t>
            </a:r>
          </a:p>
          <a:p>
            <a:r>
              <a:rPr lang="en-US" altLang="zh-CN" sz="3800" dirty="0" smtClean="0"/>
              <a:t>vote </a:t>
            </a:r>
            <a:r>
              <a:rPr lang="en-US" altLang="zh-CN" sz="3800" dirty="0"/>
              <a:t>for/against    </a:t>
            </a:r>
            <a:r>
              <a:rPr lang="zh-CN" altLang="en-US" sz="3800" dirty="0"/>
              <a:t>投票支持</a:t>
            </a:r>
            <a:r>
              <a:rPr lang="en-US" altLang="zh-CN" sz="3800" dirty="0"/>
              <a:t>/</a:t>
            </a:r>
            <a:r>
              <a:rPr lang="zh-CN" altLang="en-US" sz="3800" dirty="0"/>
              <a:t>反</a:t>
            </a:r>
            <a:r>
              <a:rPr lang="zh-CN" altLang="en-US" sz="3800" dirty="0" smtClean="0"/>
              <a:t>对</a:t>
            </a:r>
            <a:endParaRPr lang="en-US" altLang="zh-CN" sz="3800" dirty="0" smtClean="0"/>
          </a:p>
          <a:p>
            <a:r>
              <a:rPr lang="en-US" altLang="zh-CN" sz="3800" dirty="0" smtClean="0"/>
              <a:t>vote </a:t>
            </a:r>
            <a:r>
              <a:rPr lang="en-US" altLang="zh-CN" sz="3800" dirty="0"/>
              <a:t>to do sth   </a:t>
            </a:r>
            <a:r>
              <a:rPr lang="zh-CN" altLang="en-US" sz="3800" dirty="0"/>
              <a:t>投票决定做某事</a:t>
            </a:r>
          </a:p>
          <a:p>
            <a:endParaRPr lang="zh-CN" altLang="en-US" sz="3800" dirty="0"/>
          </a:p>
          <a:p>
            <a:r>
              <a:rPr lang="en-US" altLang="zh-CN" sz="3800" dirty="0"/>
              <a:t>Let’s vote on it.</a:t>
            </a:r>
          </a:p>
          <a:p>
            <a:r>
              <a:rPr lang="en-US" altLang="zh-CN" sz="3800" dirty="0"/>
              <a:t>It’s certain that  I will vote for it.</a:t>
            </a:r>
          </a:p>
          <a:p>
            <a:r>
              <a:rPr lang="en-US" altLang="zh-CN" sz="3800" dirty="0"/>
              <a:t>He has right to vote against it.</a:t>
            </a:r>
          </a:p>
          <a:p>
            <a:r>
              <a:rPr lang="en-US" altLang="zh-CN" sz="3800" dirty="0"/>
              <a:t>We’ll vote to decide whether to carry out the plan.</a:t>
            </a:r>
          </a:p>
          <a:p>
            <a:endParaRPr lang="en-US" altLang="zh-CN" sz="3800" dirty="0"/>
          </a:p>
          <a:p>
            <a:endParaRPr lang="en-US" altLang="zh-CN" sz="3800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320431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549275"/>
            <a:ext cx="8686800" cy="6858000"/>
          </a:xfrm>
        </p:spPr>
        <p:txBody>
          <a:bodyPr/>
          <a:lstStyle/>
          <a:p>
            <a:pPr>
              <a:buFontTx/>
              <a:buNone/>
            </a:pPr>
            <a:r>
              <a:rPr lang="en-US" altLang="zh-CN" b="1" dirty="0"/>
              <a:t>1. He </a:t>
            </a:r>
            <a:r>
              <a:rPr lang="en-US" altLang="zh-CN" b="1" dirty="0">
                <a:solidFill>
                  <a:srgbClr val="FF3300"/>
                </a:solidFill>
                <a:latin typeface="Monotype Corsiva" pitchFamily="66" charset="0"/>
              </a:rPr>
              <a:t>fought against</a:t>
            </a:r>
            <a:r>
              <a:rPr lang="en-US" altLang="zh-CN" b="1" dirty="0"/>
              <a:t> the German Nazis and Japanese invaders during World War II.  </a:t>
            </a:r>
            <a:r>
              <a:rPr lang="zh-CN" altLang="en-US" b="1" dirty="0">
                <a:ea typeface="隶书" pitchFamily="49" charset="-122"/>
              </a:rPr>
              <a:t>二战时期他抵抗德国纳粹和日本侵略者。</a:t>
            </a:r>
          </a:p>
          <a:p>
            <a:pPr>
              <a:buFontTx/>
              <a:buNone/>
            </a:pPr>
            <a:r>
              <a:rPr lang="zh-CN" altLang="en-US" b="1" dirty="0"/>
              <a:t>    </a:t>
            </a:r>
            <a:r>
              <a:rPr lang="en-US" altLang="zh-CN" b="1" dirty="0">
                <a:solidFill>
                  <a:srgbClr val="FF3300"/>
                </a:solidFill>
                <a:latin typeface="Monotype Corsiva" pitchFamily="66" charset="0"/>
              </a:rPr>
              <a:t>fight (fought, fought)</a:t>
            </a:r>
          </a:p>
          <a:p>
            <a:pPr>
              <a:buFontTx/>
              <a:buNone/>
            </a:pPr>
            <a:r>
              <a:rPr lang="en-US" altLang="zh-CN" b="1" dirty="0"/>
              <a:t>    </a:t>
            </a:r>
            <a:r>
              <a:rPr lang="en-US" altLang="zh-CN" b="1" dirty="0">
                <a:solidFill>
                  <a:srgbClr val="FF3300"/>
                </a:solidFill>
                <a:latin typeface="Monotype Corsiva" pitchFamily="66" charset="0"/>
              </a:rPr>
              <a:t>fight for</a:t>
            </a:r>
            <a:r>
              <a:rPr lang="en-US" altLang="zh-CN" b="1" dirty="0"/>
              <a:t> </a:t>
            </a:r>
            <a:r>
              <a:rPr lang="zh-CN" altLang="en-US" b="1" dirty="0">
                <a:solidFill>
                  <a:srgbClr val="0000CC"/>
                </a:solidFill>
                <a:ea typeface="隶书" pitchFamily="49" charset="-122"/>
              </a:rPr>
              <a:t>为</a:t>
            </a:r>
            <a:r>
              <a:rPr lang="en-US" altLang="zh-CN" b="1" dirty="0">
                <a:solidFill>
                  <a:srgbClr val="0000CC"/>
                </a:solidFill>
                <a:ea typeface="隶书" pitchFamily="49" charset="-122"/>
              </a:rPr>
              <a:t>……</a:t>
            </a:r>
            <a:r>
              <a:rPr lang="zh-CN" altLang="en-US" b="1" dirty="0">
                <a:solidFill>
                  <a:srgbClr val="0000CC"/>
                </a:solidFill>
                <a:ea typeface="隶书" pitchFamily="49" charset="-122"/>
              </a:rPr>
              <a:t>而战</a:t>
            </a:r>
          </a:p>
          <a:p>
            <a:pPr>
              <a:buFontTx/>
              <a:buNone/>
            </a:pPr>
            <a:r>
              <a:rPr lang="zh-CN" altLang="en-US" b="1" dirty="0"/>
              <a:t>    </a:t>
            </a:r>
            <a:r>
              <a:rPr lang="en-US" altLang="zh-CN" b="1" dirty="0">
                <a:solidFill>
                  <a:srgbClr val="FF3300"/>
                </a:solidFill>
                <a:latin typeface="Monotype Corsiva" pitchFamily="66" charset="0"/>
              </a:rPr>
              <a:t>fight against</a:t>
            </a:r>
            <a:r>
              <a:rPr lang="en-US" altLang="zh-CN" b="1" dirty="0"/>
              <a:t> </a:t>
            </a:r>
            <a:r>
              <a:rPr lang="zh-CN" altLang="en-US" b="1" dirty="0">
                <a:solidFill>
                  <a:srgbClr val="0000CC"/>
                </a:solidFill>
                <a:ea typeface="隶书" pitchFamily="49" charset="-122"/>
              </a:rPr>
              <a:t>与</a:t>
            </a:r>
            <a:r>
              <a:rPr lang="en-US" altLang="zh-CN" b="1" dirty="0">
                <a:solidFill>
                  <a:srgbClr val="0000CC"/>
                </a:solidFill>
                <a:ea typeface="隶书" pitchFamily="49" charset="-122"/>
              </a:rPr>
              <a:t>……</a:t>
            </a:r>
            <a:r>
              <a:rPr lang="zh-CN" altLang="en-US" b="1" dirty="0">
                <a:solidFill>
                  <a:srgbClr val="0000CC"/>
                </a:solidFill>
                <a:ea typeface="隶书" pitchFamily="49" charset="-122"/>
              </a:rPr>
              <a:t>作斗争</a:t>
            </a:r>
          </a:p>
          <a:p>
            <a:pPr>
              <a:buFontTx/>
              <a:buNone/>
            </a:pPr>
            <a:r>
              <a:rPr lang="zh-CN" altLang="en-US" b="1" dirty="0"/>
              <a:t>   </a:t>
            </a:r>
            <a:r>
              <a:rPr lang="en-US" altLang="zh-CN" b="1" dirty="0"/>
              <a:t>We will have to </a:t>
            </a:r>
            <a:r>
              <a:rPr lang="en-US" altLang="zh-CN" b="1" dirty="0">
                <a:latin typeface="Monotype Corsiva" pitchFamily="66" charset="0"/>
              </a:rPr>
              <a:t>fight against</a:t>
            </a:r>
            <a:r>
              <a:rPr lang="en-US" altLang="zh-CN" b="1" dirty="0"/>
              <a:t> difficulties</a:t>
            </a:r>
            <a:r>
              <a:rPr lang="en-US" altLang="zh-CN" b="1" dirty="0" smtClean="0"/>
              <a:t>.</a:t>
            </a:r>
          </a:p>
          <a:p>
            <a:pPr>
              <a:buFontTx/>
              <a:buNone/>
            </a:pPr>
            <a:r>
              <a:rPr lang="en-US" altLang="zh-CN" b="1" dirty="0" smtClean="0"/>
              <a:t>   People </a:t>
            </a:r>
            <a:r>
              <a:rPr lang="en-US" altLang="zh-CN" b="1" dirty="0"/>
              <a:t>often have to </a:t>
            </a:r>
            <a:r>
              <a:rPr lang="en-US" altLang="zh-CN" b="1" i="1" dirty="0"/>
              <a:t>fight for </a:t>
            </a:r>
            <a:r>
              <a:rPr lang="en-US" altLang="zh-CN" b="1" dirty="0"/>
              <a:t>their liberty.</a:t>
            </a:r>
            <a:r>
              <a:rPr lang="zh-CN" altLang="en-US" b="1" dirty="0"/>
              <a:t>人们往往不得不为自由而战。</a:t>
            </a:r>
            <a:endParaRPr lang="en-US" altLang="zh-CN" b="1" dirty="0"/>
          </a:p>
          <a:p>
            <a:pPr>
              <a:buFontTx/>
              <a:buNone/>
            </a:pPr>
            <a:r>
              <a:rPr lang="en-US" altLang="zh-CN" b="1" dirty="0"/>
              <a:t>    They told the workers to </a:t>
            </a:r>
            <a:r>
              <a:rPr lang="en-US" altLang="zh-CN" b="1" dirty="0">
                <a:latin typeface="Monotype Corsiva" pitchFamily="66" charset="0"/>
              </a:rPr>
              <a:t>fight for</a:t>
            </a:r>
            <a:r>
              <a:rPr lang="en-US" altLang="zh-CN" b="1" dirty="0"/>
              <a:t> their rights.</a:t>
            </a:r>
          </a:p>
          <a:p>
            <a:pPr>
              <a:buFontTx/>
              <a:buNone/>
            </a:pPr>
            <a:r>
              <a:rPr lang="en-US" altLang="zh-CN" b="1" dirty="0"/>
              <a:t>    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1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1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1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1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1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1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1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1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14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614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614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614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7" grpId="0" build="p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381000"/>
            <a:ext cx="8229600" cy="5562600"/>
          </a:xfrm>
        </p:spPr>
        <p:txBody>
          <a:bodyPr/>
          <a:lstStyle/>
          <a:p>
            <a:pPr>
              <a:buFontTx/>
              <a:buNone/>
            </a:pPr>
            <a:r>
              <a:rPr lang="en-US" altLang="zh-CN" b="1"/>
              <a:t>2. He </a:t>
            </a:r>
            <a:r>
              <a:rPr lang="en-US" altLang="zh-CN" b="1">
                <a:solidFill>
                  <a:srgbClr val="FF3300"/>
                </a:solidFill>
                <a:latin typeface="Monotype Corsiva" pitchFamily="66" charset="0"/>
              </a:rPr>
              <a:t>founded</a:t>
            </a:r>
            <a:r>
              <a:rPr lang="en-US" altLang="zh-CN" b="1"/>
              <a:t> the first Republic in China in 1911 after many years’ fighting.            </a:t>
            </a:r>
            <a:r>
              <a:rPr lang="zh-CN" altLang="en-US" b="1">
                <a:latin typeface="隶书" pitchFamily="49" charset="-122"/>
                <a:ea typeface="隶书" pitchFamily="49" charset="-122"/>
              </a:rPr>
              <a:t>经过多年斗争他于</a:t>
            </a:r>
            <a:r>
              <a:rPr lang="en-US" altLang="zh-CN" b="1">
                <a:latin typeface="隶书" pitchFamily="49" charset="-122"/>
                <a:ea typeface="隶书" pitchFamily="49" charset="-122"/>
              </a:rPr>
              <a:t>1911</a:t>
            </a:r>
            <a:r>
              <a:rPr lang="zh-CN" altLang="en-US" b="1">
                <a:latin typeface="隶书" pitchFamily="49" charset="-122"/>
                <a:ea typeface="隶书" pitchFamily="49" charset="-122"/>
              </a:rPr>
              <a:t>在中国创建了第一个共和国。</a:t>
            </a:r>
          </a:p>
          <a:p>
            <a:pPr>
              <a:buFontTx/>
              <a:buNone/>
            </a:pPr>
            <a:r>
              <a:rPr lang="zh-CN" altLang="en-US" b="1"/>
              <a:t>    </a:t>
            </a:r>
            <a:r>
              <a:rPr lang="en-US" altLang="zh-CN" b="1">
                <a:solidFill>
                  <a:srgbClr val="FF3300"/>
                </a:solidFill>
                <a:latin typeface="Monotype Corsiva" pitchFamily="66" charset="0"/>
              </a:rPr>
              <a:t>found (founded, founded)</a:t>
            </a:r>
            <a:r>
              <a:rPr lang="en-US" altLang="zh-CN" b="1"/>
              <a:t> </a:t>
            </a:r>
            <a:r>
              <a:rPr lang="zh-CN" altLang="en-US" b="1">
                <a:solidFill>
                  <a:srgbClr val="0000CC"/>
                </a:solidFill>
                <a:latin typeface="隶书" pitchFamily="49" charset="-122"/>
                <a:ea typeface="隶书" pitchFamily="49" charset="-122"/>
              </a:rPr>
              <a:t>建立，创建 </a:t>
            </a:r>
          </a:p>
          <a:p>
            <a:pPr>
              <a:buFontTx/>
              <a:buNone/>
            </a:pPr>
            <a:r>
              <a:rPr lang="zh-CN" altLang="en-US" b="1">
                <a:solidFill>
                  <a:srgbClr val="FF00FF"/>
                </a:solidFill>
              </a:rPr>
              <a:t>    </a:t>
            </a:r>
            <a:r>
              <a:rPr lang="en-US" altLang="zh-CN" b="1">
                <a:solidFill>
                  <a:srgbClr val="FF00FF"/>
                </a:solidFill>
                <a:latin typeface="Monotype Corsiva" pitchFamily="66" charset="0"/>
              </a:rPr>
              <a:t>find (found, found)</a:t>
            </a:r>
          </a:p>
          <a:p>
            <a:pPr>
              <a:buFontTx/>
              <a:buNone/>
            </a:pPr>
            <a:r>
              <a:rPr lang="en-US" altLang="zh-CN" b="1"/>
              <a:t>    The hospital was </a:t>
            </a:r>
            <a:r>
              <a:rPr lang="en-US" altLang="zh-CN" b="1">
                <a:latin typeface="Monotype Corsiva" pitchFamily="66" charset="0"/>
              </a:rPr>
              <a:t>founded</a:t>
            </a:r>
            <a:r>
              <a:rPr lang="en-US" altLang="zh-CN" b="1"/>
              <a:t> in 1920.</a:t>
            </a:r>
          </a:p>
          <a:p>
            <a:pPr>
              <a:buFontTx/>
              <a:buNone/>
            </a:pPr>
            <a:r>
              <a:rPr lang="en-US" altLang="zh-CN" b="1"/>
              <a:t>    Have you </a:t>
            </a:r>
            <a:r>
              <a:rPr lang="en-US" altLang="zh-CN" b="1">
                <a:latin typeface="Monotype Corsiva" pitchFamily="66" charset="0"/>
              </a:rPr>
              <a:t>found</a:t>
            </a:r>
            <a:r>
              <a:rPr lang="en-US" altLang="zh-CN" b="1"/>
              <a:t> your missing pen?</a:t>
            </a:r>
          </a:p>
          <a:p>
            <a:pPr>
              <a:buFontTx/>
              <a:buNone/>
            </a:pPr>
            <a:endParaRPr lang="en-US" altLang="zh-CN" sz="2800"/>
          </a:p>
          <a:p>
            <a:pPr>
              <a:buFontTx/>
              <a:buNone/>
            </a:pPr>
            <a:endParaRPr lang="en-US" altLang="zh-CN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" dur="500"/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7" dur="500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2" dur="500"/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7" dur="500"/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1" grpId="0" build="p" autoUpdateAnimBg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145</TotalTime>
  <Words>3479</Words>
  <Application>Microsoft Office PowerPoint</Application>
  <PresentationFormat>全屏显示(4:3)</PresentationFormat>
  <Paragraphs>339</Paragraphs>
  <Slides>43</Slides>
  <Notes>2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43</vt:i4>
      </vt:variant>
    </vt:vector>
  </HeadingPairs>
  <TitlesOfParts>
    <vt:vector size="44" baseType="lpstr">
      <vt:lpstr>Office 主题</vt:lpstr>
      <vt:lpstr>PowerPoint 演示文稿</vt:lpstr>
      <vt:lpstr>quality</vt:lpstr>
      <vt:lpstr>mean</vt:lpstr>
      <vt:lpstr>active </vt:lpstr>
      <vt:lpstr> generous </vt:lpstr>
      <vt:lpstr>devote</vt:lpstr>
      <vt:lpstr>vote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关系副词when, where, why引导定语从句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Fill in the blank with correct word.( when, why &amp; where)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Unit5 Nelson Mandela---</dc:title>
  <dc:creator>counan</dc:creator>
  <cp:lastModifiedBy>honey</cp:lastModifiedBy>
  <cp:revision>14</cp:revision>
  <dcterms:created xsi:type="dcterms:W3CDTF">2010-11-13T10:57:14Z</dcterms:created>
  <dcterms:modified xsi:type="dcterms:W3CDTF">2011-11-04T13:39:14Z</dcterms:modified>
</cp:coreProperties>
</file>