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312" r:id="rId2"/>
    <p:sldId id="314" r:id="rId3"/>
    <p:sldId id="441" r:id="rId4"/>
    <p:sldId id="442" r:id="rId5"/>
    <p:sldId id="443" r:id="rId6"/>
    <p:sldId id="444" r:id="rId7"/>
    <p:sldId id="430" r:id="rId8"/>
    <p:sldId id="445" r:id="rId9"/>
    <p:sldId id="435" r:id="rId10"/>
    <p:sldId id="440" r:id="rId11"/>
    <p:sldId id="326" r:id="rId12"/>
    <p:sldId id="408" r:id="rId13"/>
    <p:sldId id="446" r:id="rId14"/>
    <p:sldId id="409" r:id="rId15"/>
    <p:sldId id="410" r:id="rId16"/>
    <p:sldId id="411" r:id="rId17"/>
    <p:sldId id="332" r:id="rId18"/>
    <p:sldId id="437" r:id="rId19"/>
    <p:sldId id="438" r:id="rId20"/>
    <p:sldId id="439" r:id="rId21"/>
    <p:sldId id="414" r:id="rId22"/>
    <p:sldId id="343" r:id="rId23"/>
    <p:sldId id="344" r:id="rId24"/>
    <p:sldId id="436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914297-FBED-4A15-AEA0-0863B1390AB8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E3BA9-770C-4385-B8F1-B8C0D09E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9219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35770;&#25991;\Unit%204%20%20Section%20B%201B.mp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35770;&#25991;\Unit%204%20%20Section%20B%201B.mp3" TargetMode="Externa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35770;&#25991;\Unit%204%20%20Section%20B%201c.mp3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35770;&#25991;\Unit%204%20%20Section%20B%201c.mp3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500034" y="188640"/>
            <a:ext cx="8143932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en-US" altLang="zh-CN" sz="6000" dirty="0">
                <a:solidFill>
                  <a:srgbClr val="C00000"/>
                </a:solidFill>
                <a:latin typeface="Arial" charset="0"/>
              </a:rPr>
              <a:t>Unit </a:t>
            </a:r>
            <a:r>
              <a:rPr lang="en-US" altLang="zh-CN" sz="6000" dirty="0" smtClean="0">
                <a:solidFill>
                  <a:srgbClr val="C00000"/>
                </a:solidFill>
                <a:latin typeface="Arial" charset="0"/>
              </a:rPr>
              <a:t>4 </a:t>
            </a:r>
            <a:r>
              <a:rPr lang="en-US" altLang="zh-CN" sz="5400" dirty="0" smtClean="0"/>
              <a:t>Don’t </a:t>
            </a:r>
            <a:r>
              <a:rPr lang="en-US" altLang="zh-CN" sz="5400" dirty="0"/>
              <a:t>eat </a:t>
            </a:r>
            <a:r>
              <a:rPr lang="en-US" altLang="zh-CN" sz="5400" dirty="0" smtClean="0"/>
              <a:t>in class</a:t>
            </a:r>
            <a:r>
              <a:rPr lang="en-US" altLang="zh-CN" sz="5400" dirty="0"/>
              <a:t>.</a:t>
            </a:r>
          </a:p>
        </p:txBody>
      </p:sp>
      <p:pic>
        <p:nvPicPr>
          <p:cNvPr id="4" name="Picture 2" descr="http://upload2007.cnool.net/files2010/20111229/201112292117155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3571876"/>
            <a:ext cx="4033180" cy="30293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 4"/>
          <p:cNvSpPr/>
          <p:nvPr/>
        </p:nvSpPr>
        <p:spPr>
          <a:xfrm>
            <a:off x="2071670" y="1643050"/>
            <a:ext cx="5072098" cy="14859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</a:rPr>
              <a:t>Period 3</a:t>
            </a:r>
          </a:p>
        </p:txBody>
      </p:sp>
    </p:spTree>
    <p:extLst>
      <p:ext uri="{BB962C8B-B14F-4D97-AF65-F5344CB8AC3E}">
        <p14:creationId xmlns:p14="http://schemas.microsoft.com/office/powerpoint/2010/main" xmlns="" val="4031829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Times New Roman" pitchFamily="18" charset="0"/>
              </a:rPr>
              <a:t>What are the 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</a:rPr>
              <a:t>rules in Dave’s family</a:t>
            </a:r>
            <a:r>
              <a:rPr lang="en-US" altLang="zh-CN" b="1" dirty="0" smtClean="0">
                <a:latin typeface="Times New Roman" pitchFamily="18" charset="0"/>
              </a:rPr>
              <a:t>? Do you want to know?</a:t>
            </a:r>
            <a:r>
              <a:rPr lang="en-US" altLang="zh-CN" b="1" dirty="0" smtClean="0">
                <a:solidFill>
                  <a:srgbClr val="FF6600"/>
                </a:solidFill>
                <a:latin typeface="Times New Roman" pitchFamily="18" charset="0"/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  <a:latin typeface="Times New Roman" pitchFamily="18" charset="0"/>
              </a:rPr>
            </a:br>
            <a:endParaRPr lang="zh-CN" altLang="en-US" dirty="0"/>
          </a:p>
        </p:txBody>
      </p:sp>
      <p:pic>
        <p:nvPicPr>
          <p:cNvPr id="4" name="Picture 13" descr="E:\图片库\人物\1062.t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285992"/>
            <a:ext cx="2786082" cy="322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428596" y="357166"/>
            <a:ext cx="850112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000" b="1" dirty="0"/>
              <a:t>Read the rules in the chart in 1b. Then match the pictures [a-h] with the rules</a:t>
            </a:r>
            <a:r>
              <a:rPr lang="en-US" altLang="zh-CN" sz="2800" dirty="0"/>
              <a:t>.</a:t>
            </a:r>
          </a:p>
        </p:txBody>
      </p:sp>
      <p:pic>
        <p:nvPicPr>
          <p:cNvPr id="25604" name="Picture 11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298" y="1714488"/>
            <a:ext cx="20891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14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22" y="4143380"/>
            <a:ext cx="2376488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15" descr="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00213"/>
            <a:ext cx="23050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16" descr="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143380"/>
            <a:ext cx="215900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17" descr="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714489"/>
            <a:ext cx="2232025" cy="221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18" descr="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4143381"/>
            <a:ext cx="2232025" cy="214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19" descr="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331" y="4214819"/>
            <a:ext cx="2071670" cy="2071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20" descr="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54" y="1714489"/>
            <a:ext cx="2016125" cy="221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695976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403350" y="836613"/>
            <a:ext cx="6480175" cy="4841875"/>
          </a:xfrm>
          <a:prstGeom prst="rect">
            <a:avLst/>
          </a:prstGeom>
          <a:solidFill>
            <a:srgbClr val="FFFFCC"/>
          </a:solidFill>
          <a:ln w="76200">
            <a:solidFill>
              <a:srgbClr val="FFCC99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</a:t>
            </a: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go out         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see friends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do his homework    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practice the guitar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do the dishes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watch TV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help his mom make breakfast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clean his room</a:t>
            </a:r>
          </a:p>
        </p:txBody>
      </p:sp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1690688" y="981075"/>
            <a:ext cx="5032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1690688" y="1555750"/>
            <a:ext cx="5762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1690688" y="2132013"/>
            <a:ext cx="539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690688" y="3284538"/>
            <a:ext cx="5032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1690688" y="2708275"/>
            <a:ext cx="5032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1690688" y="3860800"/>
            <a:ext cx="5762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1619250" y="5081588"/>
            <a:ext cx="539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1619250" y="4508500"/>
            <a:ext cx="503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xmlns="" val="1849541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6" grpId="0"/>
      <p:bldP spid="50186" grpId="0"/>
      <p:bldP spid="50187" grpId="0"/>
      <p:bldP spid="50188" grpId="0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357298"/>
            <a:ext cx="91440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400" dirty="0" smtClean="0">
                <a:latin typeface="Times New Roman" pitchFamily="18" charset="0"/>
              </a:rPr>
              <a:t> 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Listen and put an </a:t>
            </a:r>
            <a:r>
              <a:rPr lang="en-US" altLang="zh-CN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for things Dave can’t do and a </a:t>
            </a:r>
            <a:r>
              <a:rPr lang="en-US" altLang="zh-CN" sz="8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en-US" altLang="zh-CN" sz="4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for things he has to do.    </a:t>
            </a:r>
            <a:endParaRPr lang="en-US" altLang="zh-CN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Unit 4  Section B 1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072330" y="4500570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屏幕剪辑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58"/>
          <a:stretch/>
        </p:blipFill>
        <p:spPr>
          <a:xfrm>
            <a:off x="285720" y="357166"/>
            <a:ext cx="8501122" cy="5816599"/>
          </a:xfrm>
          <a:prstGeom prst="rect">
            <a:avLst/>
          </a:prstGeom>
        </p:spPr>
      </p:pic>
      <p:sp>
        <p:nvSpPr>
          <p:cNvPr id="4" name="Rectangle 399"/>
          <p:cNvSpPr>
            <a:spLocks noChangeArrowheads="1"/>
          </p:cNvSpPr>
          <p:nvPr/>
        </p:nvSpPr>
        <p:spPr bwMode="auto">
          <a:xfrm>
            <a:off x="3729035" y="2132856"/>
            <a:ext cx="55493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33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Rectangle 399"/>
          <p:cNvSpPr>
            <a:spLocks noChangeArrowheads="1"/>
          </p:cNvSpPr>
          <p:nvPr/>
        </p:nvSpPr>
        <p:spPr bwMode="auto">
          <a:xfrm>
            <a:off x="3756903" y="4365104"/>
            <a:ext cx="55493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33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Rectangle 402"/>
          <p:cNvSpPr>
            <a:spLocks noChangeArrowheads="1"/>
          </p:cNvSpPr>
          <p:nvPr/>
        </p:nvSpPr>
        <p:spPr bwMode="auto">
          <a:xfrm>
            <a:off x="5220072" y="2649106"/>
            <a:ext cx="4395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33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CC"/>
                </a:solidFill>
              </a:rPr>
              <a:t>√</a:t>
            </a:r>
            <a:endParaRPr lang="zh-CN" altLang="en-US" sz="4000" b="1" dirty="0">
              <a:solidFill>
                <a:srgbClr val="6600CC"/>
              </a:solidFill>
            </a:endParaRPr>
          </a:p>
        </p:txBody>
      </p:sp>
      <p:sp>
        <p:nvSpPr>
          <p:cNvPr id="8" name="Rectangle 402"/>
          <p:cNvSpPr>
            <a:spLocks noChangeArrowheads="1"/>
          </p:cNvSpPr>
          <p:nvPr/>
        </p:nvSpPr>
        <p:spPr bwMode="auto">
          <a:xfrm>
            <a:off x="5227588" y="3320988"/>
            <a:ext cx="4395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33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CC"/>
                </a:solidFill>
              </a:rPr>
              <a:t>√</a:t>
            </a:r>
            <a:endParaRPr lang="zh-CN" altLang="en-US" sz="4000" b="1" dirty="0">
              <a:solidFill>
                <a:srgbClr val="6600CC"/>
              </a:solidFill>
            </a:endParaRPr>
          </a:p>
        </p:txBody>
      </p:sp>
      <p:sp>
        <p:nvSpPr>
          <p:cNvPr id="9" name="Rectangle 402"/>
          <p:cNvSpPr>
            <a:spLocks noChangeArrowheads="1"/>
          </p:cNvSpPr>
          <p:nvPr/>
        </p:nvSpPr>
        <p:spPr bwMode="auto">
          <a:xfrm>
            <a:off x="5224708" y="3861048"/>
            <a:ext cx="4395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33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CC"/>
                </a:solidFill>
              </a:rPr>
              <a:t>√</a:t>
            </a:r>
            <a:endParaRPr lang="zh-CN" altLang="en-US" sz="4000" b="1" dirty="0">
              <a:solidFill>
                <a:srgbClr val="6600CC"/>
              </a:solidFill>
            </a:endParaRPr>
          </a:p>
        </p:txBody>
      </p:sp>
      <p:sp>
        <p:nvSpPr>
          <p:cNvPr id="10" name="Rectangle 402"/>
          <p:cNvSpPr>
            <a:spLocks noChangeArrowheads="1"/>
          </p:cNvSpPr>
          <p:nvPr/>
        </p:nvSpPr>
        <p:spPr bwMode="auto">
          <a:xfrm>
            <a:off x="5224708" y="4941168"/>
            <a:ext cx="4395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33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CC"/>
                </a:solidFill>
              </a:rPr>
              <a:t>√</a:t>
            </a:r>
            <a:endParaRPr lang="zh-CN" altLang="en-US" sz="4000" b="1" dirty="0">
              <a:solidFill>
                <a:srgbClr val="6600CC"/>
              </a:solidFill>
            </a:endParaRPr>
          </a:p>
        </p:txBody>
      </p:sp>
      <p:sp>
        <p:nvSpPr>
          <p:cNvPr id="11" name="Rectangle 402"/>
          <p:cNvSpPr>
            <a:spLocks noChangeArrowheads="1"/>
          </p:cNvSpPr>
          <p:nvPr/>
        </p:nvSpPr>
        <p:spPr bwMode="auto">
          <a:xfrm>
            <a:off x="5220072" y="5601434"/>
            <a:ext cx="4395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33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CC"/>
                </a:solidFill>
              </a:rPr>
              <a:t>√</a:t>
            </a:r>
            <a:endParaRPr lang="zh-CN" altLang="en-US" sz="4000" b="1" dirty="0">
              <a:solidFill>
                <a:srgbClr val="6600CC"/>
              </a:solidFill>
            </a:endParaRPr>
          </a:p>
        </p:txBody>
      </p:sp>
      <p:pic>
        <p:nvPicPr>
          <p:cNvPr id="12" name="Unit 4  Section B 1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0"/>
            <a:ext cx="857256" cy="85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00938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579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107504" y="214290"/>
            <a:ext cx="9036496" cy="207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800" dirty="0" smtClean="0">
                <a:latin typeface="Times New Roman" pitchFamily="18" charset="0"/>
              </a:rPr>
              <a:t> 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Listen again. Write when Dave has 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follow the rules in the chart in 1b. 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Choose 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from the phrases in the box.</a:t>
            </a: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928662" y="2571744"/>
            <a:ext cx="7128792" cy="2456057"/>
          </a:xfrm>
          <a:prstGeom prst="rect">
            <a:avLst/>
          </a:prstGeom>
          <a:noFill/>
          <a:ln w="25400">
            <a:solidFill>
              <a:srgbClr val="7030A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school nights  on school days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every Saturday   after dinner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before dinner     after school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the evening     every morning</a:t>
            </a:r>
          </a:p>
        </p:txBody>
      </p:sp>
      <p:pic>
        <p:nvPicPr>
          <p:cNvPr id="4" name="Unit 4  Section B 1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715272" y="5500702"/>
            <a:ext cx="928694" cy="92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40273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73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7106" grpId="0"/>
      <p:bldP spid="24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33" name="Group 41"/>
          <p:cNvGraphicFramePr>
            <a:graphicFrameLocks noGrp="1"/>
          </p:cNvGraphicFramePr>
          <p:nvPr/>
        </p:nvGraphicFramePr>
        <p:xfrm>
          <a:off x="1187450" y="576263"/>
          <a:ext cx="6983413" cy="5562600"/>
        </p:xfrm>
        <a:graphic>
          <a:graphicData uri="http://schemas.openxmlformats.org/drawingml/2006/table">
            <a:tbl>
              <a:tblPr/>
              <a:tblGrid>
                <a:gridCol w="6983413"/>
              </a:tblGrid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   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Rules                        When</a:t>
                      </a:r>
                    </a:p>
                  </a:txBody>
                  <a:tcPr anchor="b"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go out</a:t>
                      </a:r>
                    </a:p>
                  </a:txBody>
                  <a:tcPr anchor="b"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see friends</a:t>
                      </a:r>
                    </a:p>
                  </a:txBody>
                  <a:tcPr anchor="b"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do his homework</a:t>
                      </a:r>
                    </a:p>
                  </a:txBody>
                  <a:tcPr anchor="b"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practice the guitar</a:t>
                      </a:r>
                    </a:p>
                  </a:txBody>
                  <a:tcPr anchor="b"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do the dishes</a:t>
                      </a:r>
                    </a:p>
                  </a:txBody>
                  <a:tcPr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watch TV</a:t>
                      </a:r>
                    </a:p>
                  </a:txBody>
                  <a:tcPr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help his mom make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breakfast</a:t>
                      </a:r>
                    </a:p>
                  </a:txBody>
                  <a:tcPr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clean his room</a:t>
                      </a:r>
                    </a:p>
                  </a:txBody>
                  <a:tcPr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4930775" y="2303463"/>
            <a:ext cx="2771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after school</a:t>
            </a: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4930775" y="2879725"/>
            <a:ext cx="2663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before dinner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570413" y="1152525"/>
            <a:ext cx="1587" cy="5013325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4930775" y="3455988"/>
            <a:ext cx="2771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after dinner</a:t>
            </a: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4930775" y="4679950"/>
            <a:ext cx="2736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every morning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786313" y="1152525"/>
            <a:ext cx="31686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on school nights</a:t>
            </a:r>
            <a:endParaRPr lang="zh-CN" altLang="en-US" sz="3200" b="1"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86313" y="1655763"/>
            <a:ext cx="28432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on school days</a:t>
            </a:r>
            <a:endParaRPr lang="zh-CN" altLang="en-US" sz="3200" b="1"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930775" y="3960813"/>
            <a:ext cx="2771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in the evening</a:t>
            </a:r>
            <a:endParaRPr lang="zh-CN" altLang="en-US" sz="3200" b="1"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930775" y="5545138"/>
            <a:ext cx="28432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every Saturday</a:t>
            </a:r>
            <a:endParaRPr lang="zh-CN" altLang="en-US" sz="3200" b="1"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pic>
        <p:nvPicPr>
          <p:cNvPr id="15" name="Unit 4  Section B 1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215306" y="214290"/>
            <a:ext cx="928694" cy="92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37190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7735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9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3" grpId="0" autoUpdateAnimBg="0"/>
      <p:bldP spid="14" grpId="0" autoUpdateAnimBg="0"/>
      <p:bldP spid="19" grpId="0" autoUpdateAnimBg="0"/>
      <p:bldP spid="20" grpId="0" autoUpdateAnimBg="0"/>
      <p:bldP spid="21" grpId="0"/>
      <p:bldP spid="22" grpId="0"/>
      <p:bldP spid="23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755650" y="317882"/>
            <a:ext cx="7388250" cy="563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3600" b="1" dirty="0">
                <a:solidFill>
                  <a:srgbClr val="6600CC"/>
                </a:solidFill>
              </a:rPr>
              <a:t>Talk about the rules in Dave’s house. </a:t>
            </a:r>
            <a:endParaRPr lang="zh-CN" altLang="en-US" sz="3600" b="1" dirty="0">
              <a:solidFill>
                <a:srgbClr val="6600CC"/>
              </a:solidFill>
            </a:endParaRPr>
          </a:p>
        </p:txBody>
      </p:sp>
      <p:pic>
        <p:nvPicPr>
          <p:cNvPr id="31748" name="Picture 12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357298"/>
            <a:ext cx="5636063" cy="410448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228415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b="1" dirty="0" smtClean="0"/>
              <a:t>1.go out/on school nights</a:t>
            </a:r>
          </a:p>
          <a:p>
            <a:r>
              <a:rPr lang="en-US" altLang="zh-CN" b="1" dirty="0" smtClean="0"/>
              <a:t>   </a:t>
            </a:r>
            <a:r>
              <a:rPr lang="en-US" altLang="zh-CN" b="1" dirty="0" smtClean="0">
                <a:solidFill>
                  <a:srgbClr val="FF0000"/>
                </a:solidFill>
              </a:rPr>
              <a:t>Can Dave go out on school nights?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   No, he can’t</a:t>
            </a:r>
            <a:r>
              <a:rPr lang="en-US" altLang="zh-CN" b="1" dirty="0" smtClean="0">
                <a:solidFill>
                  <a:srgbClr val="002060"/>
                </a:solidFill>
              </a:rPr>
              <a:t>.</a:t>
            </a:r>
          </a:p>
          <a:p>
            <a:endParaRPr lang="en-US" altLang="zh-CN" b="1" dirty="0" smtClean="0"/>
          </a:p>
          <a:p>
            <a:r>
              <a:rPr lang="en-US" altLang="zh-CN" b="1" dirty="0" smtClean="0"/>
              <a:t>2. see friends /on school days</a:t>
            </a:r>
          </a:p>
          <a:p>
            <a:r>
              <a:rPr lang="en-US" altLang="zh-CN" b="1" dirty="0" smtClean="0"/>
              <a:t>    </a:t>
            </a:r>
            <a:r>
              <a:rPr lang="en-US" altLang="zh-CN" b="1" dirty="0" smtClean="0">
                <a:solidFill>
                  <a:srgbClr val="FF0000"/>
                </a:solidFill>
              </a:rPr>
              <a:t>Can Dave see friends on school days?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    No, he can’t</a:t>
            </a:r>
            <a:r>
              <a:rPr lang="en-US" altLang="zh-CN" b="1" dirty="0" smtClean="0">
                <a:solidFill>
                  <a:srgbClr val="002060"/>
                </a:solidFill>
              </a:rPr>
              <a:t>.</a:t>
            </a:r>
          </a:p>
          <a:p>
            <a:endParaRPr lang="en-US" altLang="zh-CN" b="1" dirty="0" smtClean="0"/>
          </a:p>
          <a:p>
            <a:r>
              <a:rPr lang="en-US" altLang="zh-CN" b="1" dirty="0" smtClean="0"/>
              <a:t>3. do his homework/ after school</a:t>
            </a:r>
          </a:p>
          <a:p>
            <a:r>
              <a:rPr lang="en-US" altLang="zh-CN" b="1" dirty="0" smtClean="0">
                <a:solidFill>
                  <a:srgbClr val="002060"/>
                </a:solidFill>
              </a:rPr>
              <a:t>     </a:t>
            </a:r>
            <a:r>
              <a:rPr lang="en-US" altLang="zh-CN" b="1" dirty="0" smtClean="0">
                <a:solidFill>
                  <a:srgbClr val="FF0000"/>
                </a:solidFill>
              </a:rPr>
              <a:t>Does Dave have to do his homework 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   after school?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   Yes, he does.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1481"/>
            <a:ext cx="8472518" cy="5214974"/>
          </a:xfrm>
        </p:spPr>
        <p:txBody>
          <a:bodyPr/>
          <a:lstStyle/>
          <a:p>
            <a:r>
              <a:rPr lang="en-US" altLang="zh-CN" b="1" dirty="0" smtClean="0"/>
              <a:t>4.practice the guitar/ before dinner</a:t>
            </a:r>
          </a:p>
          <a:p>
            <a:r>
              <a:rPr lang="en-US" altLang="zh-CN" b="1" dirty="0" smtClean="0"/>
              <a:t>   </a:t>
            </a:r>
            <a:r>
              <a:rPr lang="en-US" altLang="zh-CN" b="1" dirty="0" smtClean="0">
                <a:solidFill>
                  <a:srgbClr val="FF0000"/>
                </a:solidFill>
              </a:rPr>
              <a:t>Does Dave must practice the guitar before           dinner?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   Yes, he does.</a:t>
            </a:r>
          </a:p>
          <a:p>
            <a:endParaRPr lang="en-US" altLang="zh-CN" b="1" dirty="0" smtClean="0"/>
          </a:p>
          <a:p>
            <a:r>
              <a:rPr lang="en-US" altLang="zh-CN" b="1" dirty="0" smtClean="0"/>
              <a:t>5. do the dishes/after dinner</a:t>
            </a:r>
          </a:p>
          <a:p>
            <a:r>
              <a:rPr lang="en-US" altLang="zh-CN" b="1" dirty="0" smtClean="0"/>
              <a:t>   </a:t>
            </a:r>
            <a:r>
              <a:rPr lang="en-US" altLang="zh-CN" b="1" dirty="0" smtClean="0">
                <a:solidFill>
                  <a:srgbClr val="FF0000"/>
                </a:solidFill>
              </a:rPr>
              <a:t>Does Dave have to do the dishes after dinner?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    Yes, he does.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500166" y="5572140"/>
            <a:ext cx="6540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 smtClean="0"/>
              <a:t>    Don’t </a:t>
            </a:r>
            <a:r>
              <a:rPr lang="en-US" altLang="zh-CN" dirty="0"/>
              <a:t>arrive late for class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142976" y="428604"/>
            <a:ext cx="66037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dirty="0" smtClean="0">
                <a:solidFill>
                  <a:srgbClr val="C00000"/>
                </a:solidFill>
              </a:rPr>
              <a:t>School Rules</a:t>
            </a:r>
            <a:endParaRPr lang="en-US" altLang="zh-CN" dirty="0">
              <a:solidFill>
                <a:srgbClr val="C00000"/>
              </a:solidFill>
            </a:endParaRPr>
          </a:p>
        </p:txBody>
      </p:sp>
      <p:pic>
        <p:nvPicPr>
          <p:cNvPr id="14" name="Picture 16" descr="DSC001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285860"/>
            <a:ext cx="5214974" cy="406742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565296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dirty="0" smtClean="0"/>
              <a:t>6. watch TV/ in the evening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Can Dave watch TV in the evening?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No, he can’t.</a:t>
            </a:r>
          </a:p>
          <a:p>
            <a:endParaRPr lang="en-US" altLang="zh-CN" b="1" dirty="0" smtClean="0"/>
          </a:p>
          <a:p>
            <a:r>
              <a:rPr lang="en-US" altLang="zh-CN" b="1" dirty="0" smtClean="0"/>
              <a:t>7. help his mom make breakfast/ every  morning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Does Dave have to help his mom make   breakfast every  morning?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Yes, he does.</a:t>
            </a:r>
          </a:p>
          <a:p>
            <a:endParaRPr lang="en-US" altLang="zh-CN" dirty="0" smtClean="0">
              <a:solidFill>
                <a:srgbClr val="0000CC"/>
              </a:solidFill>
            </a:endParaRPr>
          </a:p>
          <a:p>
            <a:r>
              <a:rPr lang="en-US" altLang="zh-CN" dirty="0" smtClean="0">
                <a:solidFill>
                  <a:srgbClr val="0000CC"/>
                </a:solidFill>
              </a:rPr>
              <a:t>……………….</a:t>
            </a:r>
            <a:endParaRPr lang="zh-CN" altLang="en-US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215900" y="3286125"/>
            <a:ext cx="8677275" cy="3455988"/>
          </a:xfrm>
        </p:spPr>
        <p:txBody>
          <a:bodyPr/>
          <a:lstStyle/>
          <a:p>
            <a:pPr marL="441325" indent="-441325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3600" b="1" dirty="0" smtClean="0">
                <a:latin typeface="Times New Roman" pitchFamily="18" charset="0"/>
                <a:cs typeface="Times New Roman" pitchFamily="18" charset="0"/>
              </a:rPr>
              <a:t>1. They usually take a walk ____ dinner. </a:t>
            </a:r>
          </a:p>
          <a:p>
            <a:pPr marL="441325" indent="-441325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3600" b="1" dirty="0" smtClean="0">
                <a:latin typeface="Times New Roman" pitchFamily="18" charset="0"/>
                <a:cs typeface="Times New Roman" pitchFamily="18" charset="0"/>
              </a:rPr>
              <a:t>2. Don’t eat anything _____ you go to bed.</a:t>
            </a:r>
          </a:p>
          <a:p>
            <a:pPr marL="441325" indent="-441325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600" b="1" dirty="0" smtClean="0">
                <a:latin typeface="Times New Roman" pitchFamily="18" charset="0"/>
                <a:cs typeface="Times New Roman" pitchFamily="18" charset="0"/>
              </a:rPr>
              <a:t>3. Peter ________ basketball for two hours every day. 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429124" y="3929066"/>
            <a:ext cx="14398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before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5643570" y="3214686"/>
            <a:ext cx="1223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after</a:t>
            </a:r>
          </a:p>
        </p:txBody>
      </p:sp>
      <p:sp>
        <p:nvSpPr>
          <p:cNvPr id="23560" name="Text Box 2"/>
          <p:cNvSpPr txBox="1">
            <a:spLocks noChangeArrowheads="1"/>
          </p:cNvSpPr>
          <p:nvPr/>
        </p:nvSpPr>
        <p:spPr bwMode="auto">
          <a:xfrm>
            <a:off x="468313" y="2133600"/>
            <a:ext cx="4318001" cy="615553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before, </a:t>
            </a:r>
            <a:r>
              <a:rPr lang="en-US" altLang="zh-CN" sz="3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after, practice</a:t>
            </a:r>
            <a:endParaRPr lang="en-US" altLang="zh-CN" sz="34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6" name="WordArt 14"/>
          <p:cNvSpPr>
            <a:spLocks noChangeArrowheads="1" noChangeShapeType="1" noTextEdit="1"/>
          </p:cNvSpPr>
          <p:nvPr/>
        </p:nvSpPr>
        <p:spPr bwMode="auto">
          <a:xfrm>
            <a:off x="323850" y="765175"/>
            <a:ext cx="2449513" cy="10525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Arial"/>
                <a:cs typeface="Arial"/>
              </a:rPr>
              <a:t>Exercises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928794" y="4572008"/>
            <a:ext cx="208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practices</a:t>
            </a:r>
          </a:p>
        </p:txBody>
      </p:sp>
    </p:spTree>
    <p:extLst>
      <p:ext uri="{BB962C8B-B14F-4D97-AF65-F5344CB8AC3E}">
        <p14:creationId xmlns:p14="http://schemas.microsoft.com/office/powerpoint/2010/main" xmlns="" val="1754253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10" grpId="0"/>
      <p:bldP spid="11" grpId="0"/>
      <p:bldP spid="23560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323850" y="188913"/>
            <a:ext cx="8424863" cy="532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858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endParaRPr lang="zh-CN" altLang="en-US" dirty="0">
              <a:solidFill>
                <a:srgbClr val="CC00CC"/>
              </a:solidFill>
            </a:endParaRP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1. (Don’t, No) run in the street! It’s 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    dangerous.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2. You need to (bring, wear) your hat and 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     scarf. It’s cold outside.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3. You (have to, can) sit here. There’s 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     nobody on the </a:t>
            </a:r>
            <a:r>
              <a:rPr lang="en-US" altLang="zh-CN" i="1" dirty="0"/>
              <a:t>seat </a:t>
            </a:r>
            <a:r>
              <a:rPr lang="en-US" altLang="zh-CN" dirty="0" smtClean="0"/>
              <a:t>.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 smtClean="0"/>
              <a:t>4. I (must, have to) practice the guitar before dinner.</a:t>
            </a:r>
            <a:endParaRPr lang="en-US" altLang="zh-CN" dirty="0"/>
          </a:p>
        </p:txBody>
      </p:sp>
      <p:sp>
        <p:nvSpPr>
          <p:cNvPr id="55302" name="Oval 6"/>
          <p:cNvSpPr>
            <a:spLocks noChangeArrowheads="1"/>
          </p:cNvSpPr>
          <p:nvPr/>
        </p:nvSpPr>
        <p:spPr bwMode="auto">
          <a:xfrm>
            <a:off x="971550" y="836613"/>
            <a:ext cx="1296988" cy="5762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3" name="Oval 7"/>
          <p:cNvSpPr>
            <a:spLocks noChangeArrowheads="1"/>
          </p:cNvSpPr>
          <p:nvPr/>
        </p:nvSpPr>
        <p:spPr bwMode="auto">
          <a:xfrm>
            <a:off x="4716463" y="1989138"/>
            <a:ext cx="1152525" cy="5762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4" name="Oval 8"/>
          <p:cNvSpPr>
            <a:spLocks noChangeArrowheads="1"/>
          </p:cNvSpPr>
          <p:nvPr/>
        </p:nvSpPr>
        <p:spPr bwMode="auto">
          <a:xfrm>
            <a:off x="1285852" y="4357694"/>
            <a:ext cx="1008063" cy="5762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3286116" y="3214686"/>
            <a:ext cx="1008063" cy="5762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43359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 animBg="1"/>
      <p:bldP spid="55303" grpId="0" animBg="1"/>
      <p:bldP spid="55304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539750" y="1628775"/>
            <a:ext cx="7200900" cy="383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685800" indent="-685800">
              <a:lnSpc>
                <a:spcPct val="95000"/>
              </a:lnSpc>
            </a:pPr>
            <a:r>
              <a:rPr lang="en-US" altLang="zh-CN" sz="3200" dirty="0"/>
              <a:t>1. </a:t>
            </a:r>
            <a:r>
              <a:rPr lang="zh-CN" altLang="en-US" sz="3200" dirty="0"/>
              <a:t>学生不得不每天打扫教室。</a:t>
            </a:r>
          </a:p>
          <a:p>
            <a:pPr marL="685800" indent="-685800">
              <a:lnSpc>
                <a:spcPct val="95000"/>
              </a:lnSpc>
              <a:buFontTx/>
              <a:buChar char="•"/>
            </a:pPr>
            <a:endParaRPr lang="zh-CN" altLang="en-US" sz="3200" dirty="0"/>
          </a:p>
          <a:p>
            <a:pPr marL="685800" indent="-685800">
              <a:lnSpc>
                <a:spcPct val="95000"/>
              </a:lnSpc>
            </a:pPr>
            <a:endParaRPr lang="zh-CN" altLang="en-US" sz="3200" dirty="0"/>
          </a:p>
          <a:p>
            <a:pPr marL="685800" indent="-685800">
              <a:lnSpc>
                <a:spcPct val="95000"/>
              </a:lnSpc>
            </a:pPr>
            <a:r>
              <a:rPr lang="en-US" altLang="zh-CN" sz="3200" dirty="0"/>
              <a:t>2. </a:t>
            </a:r>
            <a:r>
              <a:rPr lang="zh-CN" altLang="en-US" sz="3200" dirty="0"/>
              <a:t>她不得不每天穿校服吗？</a:t>
            </a:r>
          </a:p>
          <a:p>
            <a:pPr marL="685800" indent="-685800">
              <a:lnSpc>
                <a:spcPct val="95000"/>
              </a:lnSpc>
            </a:pPr>
            <a:endParaRPr lang="zh-CN" altLang="en-US" sz="3200" dirty="0"/>
          </a:p>
          <a:p>
            <a:pPr marL="685800" indent="-685800">
              <a:lnSpc>
                <a:spcPct val="95000"/>
              </a:lnSpc>
            </a:pPr>
            <a:endParaRPr lang="zh-CN" altLang="en-US" sz="3200" dirty="0"/>
          </a:p>
          <a:p>
            <a:pPr marL="685800" indent="-685800">
              <a:lnSpc>
                <a:spcPct val="95000"/>
              </a:lnSpc>
            </a:pPr>
            <a:r>
              <a:rPr lang="en-US" altLang="zh-CN" sz="3200" dirty="0"/>
              <a:t>3. </a:t>
            </a:r>
            <a:r>
              <a:rPr lang="zh-CN" altLang="en-US" sz="3200" dirty="0"/>
              <a:t>我放学后不得不做家庭作业。</a:t>
            </a:r>
          </a:p>
          <a:p>
            <a:pPr marL="685800" indent="-685800">
              <a:lnSpc>
                <a:spcPct val="95000"/>
              </a:lnSpc>
            </a:pPr>
            <a:r>
              <a:rPr lang="zh-CN" altLang="en-US" sz="3200" dirty="0"/>
              <a:t>    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683568" y="3716337"/>
            <a:ext cx="804578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dirty="0">
                <a:solidFill>
                  <a:srgbClr val="3333FF"/>
                </a:solidFill>
              </a:rPr>
              <a:t>Does she </a:t>
            </a:r>
            <a:r>
              <a:rPr lang="en-US" altLang="zh-CN" sz="3200" dirty="0">
                <a:solidFill>
                  <a:srgbClr val="FF0000"/>
                </a:solidFill>
              </a:rPr>
              <a:t>have to </a:t>
            </a:r>
            <a:r>
              <a:rPr lang="en-US" altLang="zh-CN" sz="3200" dirty="0">
                <a:solidFill>
                  <a:srgbClr val="3333FF"/>
                </a:solidFill>
              </a:rPr>
              <a:t>wear a uniform </a:t>
            </a:r>
            <a:r>
              <a:rPr lang="en-US" altLang="zh-CN" sz="3200" dirty="0" smtClean="0">
                <a:solidFill>
                  <a:srgbClr val="3333FF"/>
                </a:solidFill>
              </a:rPr>
              <a:t>every </a:t>
            </a:r>
            <a:r>
              <a:rPr lang="en-US" altLang="zh-CN" sz="3200" dirty="0">
                <a:solidFill>
                  <a:srgbClr val="3333FF"/>
                </a:solidFill>
              </a:rPr>
              <a:t>day?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682750" y="2143432"/>
            <a:ext cx="7705476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dirty="0">
                <a:solidFill>
                  <a:srgbClr val="3333FF"/>
                </a:solidFill>
              </a:rPr>
              <a:t>Students </a:t>
            </a:r>
            <a:r>
              <a:rPr lang="en-US" altLang="zh-CN" sz="3200" dirty="0">
                <a:solidFill>
                  <a:srgbClr val="FF0000"/>
                </a:solidFill>
              </a:rPr>
              <a:t>have to </a:t>
            </a:r>
            <a:r>
              <a:rPr lang="en-US" altLang="zh-CN" sz="3200" dirty="0">
                <a:solidFill>
                  <a:srgbClr val="3333FF"/>
                </a:solidFill>
              </a:rPr>
              <a:t>clean classrooms every day.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752143" y="5373688"/>
            <a:ext cx="727392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dirty="0">
                <a:solidFill>
                  <a:srgbClr val="3333FF"/>
                </a:solidFill>
              </a:rPr>
              <a:t>I </a:t>
            </a:r>
            <a:r>
              <a:rPr lang="en-US" altLang="zh-CN" sz="3200" dirty="0">
                <a:solidFill>
                  <a:srgbClr val="FF0000"/>
                </a:solidFill>
              </a:rPr>
              <a:t>have to </a:t>
            </a:r>
            <a:r>
              <a:rPr lang="en-US" altLang="zh-CN" sz="3200" dirty="0">
                <a:solidFill>
                  <a:srgbClr val="3333FF"/>
                </a:solidFill>
              </a:rPr>
              <a:t>do homework after school.</a:t>
            </a:r>
          </a:p>
        </p:txBody>
      </p:sp>
    </p:spTree>
    <p:extLst>
      <p:ext uri="{BB962C8B-B14F-4D97-AF65-F5344CB8AC3E}">
        <p14:creationId xmlns:p14="http://schemas.microsoft.com/office/powerpoint/2010/main" xmlns="" val="24105228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根据自身情况，至少列出</a:t>
            </a:r>
            <a:r>
              <a:rPr lang="en-US" altLang="zh-CN" dirty="0" smtClean="0"/>
              <a:t>10</a:t>
            </a:r>
            <a:r>
              <a:rPr lang="zh-CN" altLang="en-US" dirty="0" smtClean="0"/>
              <a:t>条家规。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</a:rPr>
              <a:t>Family Rules</a:t>
            </a:r>
          </a:p>
          <a:p>
            <a:r>
              <a:rPr lang="en-US" altLang="zh-CN" dirty="0" smtClean="0"/>
              <a:t>1. </a:t>
            </a:r>
            <a:r>
              <a:rPr lang="en-US" altLang="zh-CN" u="sng" dirty="0" smtClean="0"/>
              <a:t>I can’t /can…(at least 5 )</a:t>
            </a:r>
          </a:p>
          <a:p>
            <a:r>
              <a:rPr lang="en-US" altLang="zh-CN" dirty="0" smtClean="0"/>
              <a:t>2. </a:t>
            </a:r>
            <a:r>
              <a:rPr lang="en-US" altLang="zh-CN" u="sng" dirty="0" smtClean="0"/>
              <a:t>I have to/must...(at least 5)</a:t>
            </a:r>
          </a:p>
          <a:p>
            <a:r>
              <a:rPr lang="en-US" altLang="zh-CN" u="sng" dirty="0" smtClean="0"/>
              <a:t>For example, I can’t eat in bed.</a:t>
            </a:r>
          </a:p>
          <a:p>
            <a:r>
              <a:rPr lang="en-US" altLang="zh-CN" u="sng" dirty="0" smtClean="0"/>
              <a:t>I can play the computer games after    finishing my homework.</a:t>
            </a:r>
            <a:endParaRPr lang="en-US" altLang="zh-CN" dirty="0" smtClean="0"/>
          </a:p>
          <a:p>
            <a:r>
              <a:rPr lang="en-US" altLang="zh-CN" u="sng" dirty="0" smtClean="0"/>
              <a:t>I have to clean my bedroom on weekends.</a:t>
            </a:r>
            <a:endParaRPr lang="en-US" altLang="zh-CN" dirty="0" smtClean="0"/>
          </a:p>
          <a:p>
            <a:r>
              <a:rPr lang="en-US" altLang="zh-CN" u="sng" dirty="0" smtClean="0"/>
              <a:t>I must make my bed at night.</a:t>
            </a:r>
            <a:endParaRPr lang="en-US" altLang="zh-CN" dirty="0" smtClean="0"/>
          </a:p>
        </p:txBody>
      </p:sp>
      <p:sp>
        <p:nvSpPr>
          <p:cNvPr id="4" name="云形 3"/>
          <p:cNvSpPr/>
          <p:nvPr/>
        </p:nvSpPr>
        <p:spPr>
          <a:xfrm>
            <a:off x="0" y="1142984"/>
            <a:ext cx="2357454" cy="98583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C00000"/>
                </a:solidFill>
              </a:rPr>
              <a:t>homework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714481" y="5357826"/>
            <a:ext cx="5929354" cy="660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dirty="0" smtClean="0"/>
              <a:t>Don’t </a:t>
            </a:r>
            <a:r>
              <a:rPr lang="en-US" altLang="zh-CN" dirty="0"/>
              <a:t>run in the hallways.</a:t>
            </a:r>
          </a:p>
        </p:txBody>
      </p:sp>
      <p:pic>
        <p:nvPicPr>
          <p:cNvPr id="5" name="图片 1" descr="IMG_1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857356" y="1000108"/>
            <a:ext cx="5508625" cy="3914777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DSC001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785794"/>
            <a:ext cx="6000792" cy="4499957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500298" y="5572140"/>
            <a:ext cx="3929089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dirty="0" smtClean="0"/>
              <a:t>Don’t </a:t>
            </a:r>
            <a:r>
              <a:rPr lang="en-US" altLang="zh-CN" dirty="0"/>
              <a:t>eat </a:t>
            </a:r>
            <a:r>
              <a:rPr lang="en-US" altLang="zh-CN" dirty="0" smtClean="0"/>
              <a:t>in class.</a:t>
            </a:r>
            <a:endParaRPr lang="en-US" altLang="zh-CN" dirty="0"/>
          </a:p>
        </p:txBody>
      </p:sp>
      <p:pic>
        <p:nvPicPr>
          <p:cNvPr id="5" name="Picture 15" descr="7_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857892"/>
            <a:ext cx="479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psbCAONVOMP"/>
          <p:cNvSpPr>
            <a:spLocks noChangeArrowheads="1"/>
          </p:cNvSpPr>
          <p:nvPr/>
        </p:nvSpPr>
        <p:spPr bwMode="auto">
          <a:xfrm>
            <a:off x="642910" y="1142984"/>
            <a:ext cx="7848600" cy="3284538"/>
          </a:xfrm>
          <a:prstGeom prst="flowChartAlternateProcess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428728" y="4857760"/>
            <a:ext cx="68580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dirty="0" smtClean="0"/>
              <a:t>Don’t </a:t>
            </a:r>
            <a:r>
              <a:rPr lang="en-US" altLang="zh-CN" dirty="0"/>
              <a:t>listen to music </a:t>
            </a:r>
            <a:r>
              <a:rPr lang="en-US" altLang="zh-CN" dirty="0" smtClean="0"/>
              <a:t>in           </a:t>
            </a:r>
            <a:endParaRPr lang="en-US" altLang="zh-CN" dirty="0"/>
          </a:p>
          <a:p>
            <a:pPr algn="ctr" eaLnBrk="1" hangingPunct="1"/>
            <a:r>
              <a:rPr lang="en-US" altLang="zh-CN" dirty="0"/>
              <a:t>    </a:t>
            </a:r>
            <a:r>
              <a:rPr lang="en-US" altLang="zh-CN" dirty="0" smtClean="0"/>
              <a:t>class.</a:t>
            </a:r>
            <a:endParaRPr lang="en-US" altLang="zh-CN" dirty="0"/>
          </a:p>
        </p:txBody>
      </p:sp>
      <p:pic>
        <p:nvPicPr>
          <p:cNvPr id="6" name="Picture 11" descr="4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129212"/>
            <a:ext cx="777875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SC001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571480"/>
            <a:ext cx="5905445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3500430" y="5214950"/>
            <a:ext cx="3000396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dirty="0" smtClean="0"/>
              <a:t>Don’t </a:t>
            </a:r>
            <a:r>
              <a:rPr lang="en-US" altLang="zh-CN" dirty="0"/>
              <a:t>fight.</a:t>
            </a:r>
          </a:p>
        </p:txBody>
      </p:sp>
      <p:pic>
        <p:nvPicPr>
          <p:cNvPr id="4" name="Picture 12" descr="y07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572140"/>
            <a:ext cx="973138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01EDA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3173412" cy="2520950"/>
          </a:xfrm>
          <a:prstGeom prst="rect">
            <a:avLst/>
          </a:prstGeom>
          <a:noFill/>
        </p:spPr>
      </p:pic>
      <p:pic>
        <p:nvPicPr>
          <p:cNvPr id="9" name="Picture 10" descr="T01636~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643314"/>
            <a:ext cx="3571900" cy="2528998"/>
          </a:xfrm>
          <a:prstGeom prst="rect">
            <a:avLst/>
          </a:prstGeom>
          <a:noFill/>
        </p:spPr>
      </p:pic>
      <p:pic>
        <p:nvPicPr>
          <p:cNvPr id="10" name="Picture 7" descr="T01612~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500042"/>
            <a:ext cx="3098523" cy="2428892"/>
          </a:xfrm>
          <a:prstGeom prst="rect">
            <a:avLst/>
          </a:prstGeom>
          <a:noFill/>
        </p:spPr>
      </p:pic>
      <p:pic>
        <p:nvPicPr>
          <p:cNvPr id="11" name="Picture 14" descr="T01686~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714752"/>
            <a:ext cx="3384550" cy="2246312"/>
          </a:xfrm>
          <a:prstGeom prst="rect">
            <a:avLst/>
          </a:prstGeom>
          <a:noFill/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143504" y="2928934"/>
            <a:ext cx="335758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FF"/>
                </a:solidFill>
              </a:rPr>
              <a:t>do homework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214282" y="5929330"/>
            <a:ext cx="43861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FF"/>
                </a:solidFill>
              </a:rPr>
              <a:t>  practice </a:t>
            </a:r>
            <a:r>
              <a:rPr lang="en-US" altLang="zh-CN" sz="4000" b="1" dirty="0">
                <a:solidFill>
                  <a:srgbClr val="FF00FF"/>
                </a:solidFill>
              </a:rPr>
              <a:t>the guitar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714348" y="2928934"/>
            <a:ext cx="335758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00FF"/>
                </a:solidFill>
              </a:rPr>
              <a:t>Go out</a:t>
            </a:r>
            <a:endParaRPr lang="en-US" altLang="zh-CN" sz="4000" b="1" dirty="0">
              <a:solidFill>
                <a:srgbClr val="FF00FF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5286380" y="6000768"/>
            <a:ext cx="335758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00FF"/>
                </a:solidFill>
              </a:rPr>
              <a:t>See friends</a:t>
            </a:r>
            <a:endParaRPr lang="en-US" altLang="zh-CN" sz="4000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602" name="Picture 10" descr="T018F8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97166"/>
            <a:ext cx="2857519" cy="2628796"/>
          </a:xfrm>
          <a:prstGeom prst="rect">
            <a:avLst/>
          </a:prstGeom>
          <a:noFill/>
        </p:spPr>
      </p:pic>
      <p:sp>
        <p:nvSpPr>
          <p:cNvPr id="238603" name="Text Box 11"/>
          <p:cNvSpPr txBox="1">
            <a:spLocks noChangeArrowheads="1"/>
          </p:cNvSpPr>
          <p:nvPr/>
        </p:nvSpPr>
        <p:spPr bwMode="auto">
          <a:xfrm>
            <a:off x="714348" y="2928934"/>
            <a:ext cx="3578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FF"/>
                </a:solidFill>
              </a:rPr>
              <a:t>do the dishes</a:t>
            </a:r>
          </a:p>
        </p:txBody>
      </p:sp>
      <p:pic>
        <p:nvPicPr>
          <p:cNvPr id="238604" name="Picture 12" descr="T01396~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57167"/>
            <a:ext cx="2571768" cy="2605646"/>
          </a:xfrm>
          <a:prstGeom prst="rect">
            <a:avLst/>
          </a:prstGeom>
          <a:noFill/>
        </p:spPr>
      </p:pic>
      <p:sp>
        <p:nvSpPr>
          <p:cNvPr id="238605" name="Rectangle 13"/>
          <p:cNvSpPr>
            <a:spLocks noChangeArrowheads="1"/>
          </p:cNvSpPr>
          <p:nvPr/>
        </p:nvSpPr>
        <p:spPr bwMode="auto">
          <a:xfrm>
            <a:off x="5500694" y="2857496"/>
            <a:ext cx="233531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FF"/>
                </a:solidFill>
              </a:rPr>
              <a:t> Watch </a:t>
            </a:r>
            <a:r>
              <a:rPr lang="en-US" altLang="zh-CN" sz="4000" b="1" dirty="0">
                <a:solidFill>
                  <a:srgbClr val="FF00FF"/>
                </a:solidFill>
              </a:rPr>
              <a:t>TV</a:t>
            </a:r>
          </a:p>
        </p:txBody>
      </p:sp>
      <p:pic>
        <p:nvPicPr>
          <p:cNvPr id="10" name="Picture 8" descr="T01C75~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643314"/>
            <a:ext cx="2571768" cy="2041535"/>
          </a:xfrm>
          <a:prstGeom prst="rect">
            <a:avLst/>
          </a:prstGeom>
          <a:noFill/>
        </p:spPr>
      </p:pic>
      <p:pic>
        <p:nvPicPr>
          <p:cNvPr id="11" name="Picture 11" descr="T0101B~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3643314"/>
            <a:ext cx="2357454" cy="2267691"/>
          </a:xfrm>
          <a:prstGeom prst="rect">
            <a:avLst/>
          </a:prstGeom>
          <a:noFill/>
        </p:spPr>
      </p:pic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428596" y="5546725"/>
            <a:ext cx="357367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FF"/>
                </a:solidFill>
              </a:rPr>
              <a:t>help mom </a:t>
            </a:r>
          </a:p>
          <a:p>
            <a:pPr algn="ctr"/>
            <a:r>
              <a:rPr lang="en-US" altLang="zh-CN" sz="4000" b="1" dirty="0">
                <a:solidFill>
                  <a:srgbClr val="FF00FF"/>
                </a:solidFill>
              </a:rPr>
              <a:t>make breakfast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000628" y="6000768"/>
            <a:ext cx="361861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FF"/>
                </a:solidFill>
              </a:rPr>
              <a:t>  </a:t>
            </a:r>
            <a:r>
              <a:rPr lang="en-US" altLang="zh-CN" sz="4000" b="1" smtClean="0">
                <a:solidFill>
                  <a:srgbClr val="FF00FF"/>
                </a:solidFill>
              </a:rPr>
              <a:t>clean </a:t>
            </a:r>
            <a:r>
              <a:rPr lang="en-US" altLang="zh-CN" sz="4000" b="1" smtClean="0">
                <a:solidFill>
                  <a:srgbClr val="FF00FF"/>
                </a:solidFill>
              </a:rPr>
              <a:t>his</a:t>
            </a:r>
            <a:r>
              <a:rPr lang="en-US" altLang="zh-CN" sz="4000" b="1" smtClean="0">
                <a:solidFill>
                  <a:srgbClr val="FF00FF"/>
                </a:solidFill>
              </a:rPr>
              <a:t> </a:t>
            </a:r>
            <a:r>
              <a:rPr lang="en-US" altLang="zh-CN" sz="4000" b="1" dirty="0">
                <a:solidFill>
                  <a:srgbClr val="FF00FF"/>
                </a:solidFill>
              </a:rPr>
              <a:t>room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8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8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8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8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8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8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8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8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603" grpId="0"/>
      <p:bldP spid="238605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2500298" y="357166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Other School Rules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1928794" y="1500174"/>
            <a:ext cx="46434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Don’t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draw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the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wall</a:t>
            </a:r>
            <a:r>
              <a:rPr lang="en-US" altLang="zh-CN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1857356" y="2071678"/>
            <a:ext cx="53578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Don’t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use mobile phone </a:t>
            </a:r>
            <a:r>
              <a:rPr lang="en-US" altLang="zh-C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class</a:t>
            </a:r>
            <a:r>
              <a:rPr lang="en-US" altLang="zh-CN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1928794" y="2786058"/>
            <a:ext cx="6913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marL="342900" indent="-342900">
              <a:spcBef>
                <a:spcPct val="50000"/>
              </a:spcBef>
            </a:pP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speak loudly</a:t>
            </a:r>
            <a:r>
              <a:rPr lang="en-US" altLang="zh-C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the library.</a:t>
            </a: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1857356" y="3429000"/>
            <a:ext cx="4608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sleep</a:t>
            </a:r>
            <a:r>
              <a:rPr lang="en-US" altLang="zh-C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class.</a:t>
            </a:r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1928794" y="4143380"/>
            <a:ext cx="44656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Don’t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talk</a:t>
            </a:r>
            <a:r>
              <a:rPr lang="en-US" altLang="zh-C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class.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57356" y="4786323"/>
            <a:ext cx="5857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Don’t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play basketball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in the classroom.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066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1074</TotalTime>
  <Words>703</Words>
  <Application>Microsoft Office PowerPoint</Application>
  <PresentationFormat>全屏显示(4:3)</PresentationFormat>
  <Paragraphs>139</Paragraphs>
  <Slides>24</Slides>
  <Notes>0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What are the rules in Dave’s family? Do you want to know?  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根据自身情况，至少列出10条家规。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95</cp:revision>
  <dcterms:created xsi:type="dcterms:W3CDTF">2013-03-16T05:18:42Z</dcterms:created>
  <dcterms:modified xsi:type="dcterms:W3CDTF">2016-04-07T23:45:53Z</dcterms:modified>
</cp:coreProperties>
</file>