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8" r:id="rId10"/>
    <p:sldId id="267" r:id="rId11"/>
    <p:sldId id="269" r:id="rId12"/>
    <p:sldId id="270" r:id="rId13"/>
    <p:sldId id="27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6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 descr="#wm#_15_1_*Z"/>
          <p:cNvSpPr>
            <a:spLocks noChangeArrowheads="1"/>
          </p:cNvSpPr>
          <p:nvPr/>
        </p:nvSpPr>
        <p:spPr bwMode="auto">
          <a:xfrm>
            <a:off x="0" y="953"/>
            <a:ext cx="2446867" cy="1836000"/>
          </a:xfrm>
          <a:prstGeom prst="rect">
            <a:avLst/>
          </a:prstGeom>
          <a:solidFill>
            <a:srgbClr val="BAD4E5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130000"/>
              </a:lnSpc>
              <a:defRPr sz="1600">
                <a:solidFill>
                  <a:srgbClr val="4D4D4D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2pPr>
            <a:lvl3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3pPr>
            <a:lvl4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4pPr>
            <a:lvl5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9" name="Rectangle 3" descr="#wm#_15_1_*Z"/>
          <p:cNvSpPr>
            <a:spLocks noChangeArrowheads="1"/>
          </p:cNvSpPr>
          <p:nvPr/>
        </p:nvSpPr>
        <p:spPr bwMode="auto">
          <a:xfrm>
            <a:off x="8610600" y="5252400"/>
            <a:ext cx="3606800" cy="1605600"/>
          </a:xfrm>
          <a:prstGeom prst="rect">
            <a:avLst/>
          </a:prstGeom>
          <a:solidFill>
            <a:srgbClr val="BAD4E5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130000"/>
              </a:lnSpc>
              <a:defRPr sz="1600">
                <a:solidFill>
                  <a:srgbClr val="4D4D4D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2pPr>
            <a:lvl3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3pPr>
            <a:lvl4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4pPr>
            <a:lvl5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0" name="Rectangle 4" descr="#wm#_15_1_*Z"/>
          <p:cNvSpPr>
            <a:spLocks noChangeArrowheads="1"/>
          </p:cNvSpPr>
          <p:nvPr/>
        </p:nvSpPr>
        <p:spPr bwMode="auto">
          <a:xfrm>
            <a:off x="6774" y="5252400"/>
            <a:ext cx="8508576" cy="1605600"/>
          </a:xfrm>
          <a:prstGeom prst="rect">
            <a:avLst/>
          </a:prstGeom>
          <a:solidFill>
            <a:srgbClr val="C8CFD5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130000"/>
              </a:lnSpc>
              <a:defRPr sz="1600">
                <a:solidFill>
                  <a:srgbClr val="4D4D4D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2pPr>
            <a:lvl3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3pPr>
            <a:lvl4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4pPr>
            <a:lvl5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1" name="Rectangle 5" descr="#wm#_15_1_*Z"/>
          <p:cNvSpPr>
            <a:spLocks noChangeArrowheads="1"/>
          </p:cNvSpPr>
          <p:nvPr/>
        </p:nvSpPr>
        <p:spPr bwMode="auto">
          <a:xfrm>
            <a:off x="6773" y="1909393"/>
            <a:ext cx="3574627" cy="3265623"/>
          </a:xfrm>
          <a:prstGeom prst="rect">
            <a:avLst/>
          </a:prstGeom>
          <a:solidFill>
            <a:srgbClr val="99BED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130000"/>
              </a:lnSpc>
              <a:defRPr sz="1600">
                <a:solidFill>
                  <a:srgbClr val="4D4D4D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2pPr>
            <a:lvl3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3pPr>
            <a:lvl4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4pPr>
            <a:lvl5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2" name="Rectangle 6" descr="#wm#_15_1_*Z"/>
          <p:cNvSpPr>
            <a:spLocks noChangeArrowheads="1"/>
          </p:cNvSpPr>
          <p:nvPr/>
        </p:nvSpPr>
        <p:spPr bwMode="auto">
          <a:xfrm>
            <a:off x="8610600" y="1909393"/>
            <a:ext cx="3606800" cy="3265623"/>
          </a:xfrm>
          <a:prstGeom prst="rect">
            <a:avLst/>
          </a:prstGeom>
          <a:solidFill>
            <a:srgbClr val="99BED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130000"/>
              </a:lnSpc>
              <a:defRPr sz="1600">
                <a:solidFill>
                  <a:srgbClr val="4D4D4D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2pPr>
            <a:lvl3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3pPr>
            <a:lvl4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4pPr>
            <a:lvl5pPr algn="ctr">
              <a:spcBef>
                <a:spcPct val="20000"/>
              </a:spcBef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39200" y="378000"/>
            <a:ext cx="9412800" cy="702000"/>
          </a:xfrm>
        </p:spPr>
        <p:txBody>
          <a:bodyPr anchor="ctr" anchorCtr="0">
            <a:normAutofit/>
          </a:bodyPr>
          <a:lstStyle>
            <a:lvl1pPr algn="ctr">
              <a:defRPr sz="3600">
                <a:solidFill>
                  <a:srgbClr val="2B578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08000" y="1101600"/>
            <a:ext cx="7776000" cy="4608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>
                <a:solidFill>
                  <a:srgbClr val="2B578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7966F-1205-4989-9DED-0DA8620A0FF8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FD4B-8BFF-4C53-84A9-1039226862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4" name="Picture 10" descr="#wm#_15_01_100_1111_c_1_907*13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1910165"/>
            <a:ext cx="4838699" cy="326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7966F-1205-4989-9DED-0DA8620A0FF8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FD4B-8BFF-4C53-84A9-1039226862D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1542197" y="412955"/>
            <a:ext cx="10256103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3255" y="274638"/>
            <a:ext cx="8639236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3255" y="1600200"/>
            <a:ext cx="8639236" cy="475615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7966F-1205-4989-9DED-0DA8620A0FF8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FD4B-8BFF-4C53-84A9-1039226862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2" y="1844824"/>
            <a:ext cx="9541858" cy="170954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2" y="3581353"/>
            <a:ext cx="9541858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7966F-1205-4989-9DED-0DA8620A0FF8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FD4B-8BFF-4C53-84A9-1039226862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3255" y="274638"/>
            <a:ext cx="9503333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873251" y="1600200"/>
            <a:ext cx="4656000" cy="34129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720587" y="1600200"/>
            <a:ext cx="4656000" cy="34129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7966F-1205-4989-9DED-0DA8620A0FF8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FD4B-8BFF-4C53-84A9-1039226862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9" y="2505076"/>
            <a:ext cx="5158317" cy="27961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717" cy="27961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7966F-1205-4989-9DED-0DA8620A0FF8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FD4B-8BFF-4C53-84A9-1039226862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301766" y="2490953"/>
            <a:ext cx="7567448" cy="1134248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301767" y="3646799"/>
            <a:ext cx="7567448" cy="515297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FD7966F-1205-4989-9DED-0DA8620A0FF8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624FD4B-8BFF-4C53-84A9-1039226862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7966F-1205-4989-9DED-0DA8620A0FF8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FD4B-8BFF-4C53-84A9-1039226862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28238" y="1916920"/>
            <a:ext cx="7028793" cy="792000"/>
          </a:xfrm>
        </p:spPr>
        <p:txBody>
          <a:bodyPr anchor="ctr" anchorCtr="0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916920"/>
            <a:ext cx="2857019" cy="39928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28238" y="2708920"/>
            <a:ext cx="7028793" cy="25776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7966F-1205-4989-9DED-0DA8620A0FF8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FD4B-8BFF-4C53-84A9-1039226862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208235" y="274640"/>
            <a:ext cx="1832416" cy="54586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351584" y="274640"/>
            <a:ext cx="5708187" cy="54586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7966F-1205-4989-9DED-0DA8620A0FF8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4FD4B-8BFF-4C53-84A9-1039226862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73254" y="274638"/>
            <a:ext cx="99970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7468" y="1714500"/>
            <a:ext cx="10972800" cy="3216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第二级</a:t>
            </a:r>
          </a:p>
          <a:p>
            <a:pPr lvl="2"/>
            <a:r>
              <a:rPr lang="zh-CN" dirty="0" smtClean="0"/>
              <a:t>第三级</a:t>
            </a:r>
          </a:p>
          <a:p>
            <a:pPr lvl="3"/>
            <a:r>
              <a:rPr lang="zh-CN" dirty="0" smtClean="0"/>
              <a:t>第四级</a:t>
            </a:r>
          </a:p>
          <a:p>
            <a:pPr lvl="4"/>
            <a:r>
              <a:rPr lang="zh-CN" dirty="0" smtClean="0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1"/>
                </a:solidFill>
              </a:defRPr>
            </a:lvl1pPr>
          </a:lstStyle>
          <a:p>
            <a:fld id="{8FD7966F-1205-4989-9DED-0DA8620A0FF8}" type="datetimeFigureOut">
              <a:rPr lang="zh-CN" altLang="en-US" smtClean="0"/>
              <a:pPr/>
              <a:t>2016/3/30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fld id="{A624FD4B-8BFF-4C53-84A9-1039226862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黑体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黑体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黑体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黑体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bg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2001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bg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6573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bg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1145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bg1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hyperlink" Target="file:///C:\Users\Administrator\Desktop\&#24352;&#24605;&#24503;\&#24352;&#24605;&#24503;.mp4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11" Type="http://schemas.openxmlformats.org/officeDocument/2006/relationships/image" Target="../media/image15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/>
          <p:nvPr/>
        </p:nvSpPr>
        <p:spPr>
          <a:xfrm>
            <a:off x="1508760" y="1700848"/>
            <a:ext cx="9144000" cy="1981200"/>
          </a:xfrm>
          <a:prstGeom prst="rect">
            <a:avLst/>
          </a:prstGeom>
          <a:solidFill>
            <a:schemeClr val="accent1">
              <a:alpha val="41960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sz="2800" dirty="0">
              <a:latin typeface="Arial" charset="0"/>
              <a:ea typeface="宋体" pitchFamily="2" charset="-122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5029200" y="3048000"/>
            <a:ext cx="2438400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毛泽东</a:t>
            </a:r>
          </a:p>
        </p:txBody>
      </p:sp>
      <p:sp>
        <p:nvSpPr>
          <p:cNvPr id="2052" name="Line 5"/>
          <p:cNvSpPr/>
          <p:nvPr/>
        </p:nvSpPr>
        <p:spPr>
          <a:xfrm>
            <a:off x="2640013" y="2895600"/>
            <a:ext cx="6985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3" name="TextBox 3"/>
          <p:cNvSpPr txBox="1"/>
          <p:nvPr/>
        </p:nvSpPr>
        <p:spPr>
          <a:xfrm>
            <a:off x="2438400" y="1905000"/>
            <a:ext cx="7315200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4800" b="1" dirty="0"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4800" b="1" dirty="0">
                <a:latin typeface="黑体" pitchFamily="2" charset="-122"/>
                <a:ea typeface="黑体" pitchFamily="2" charset="-122"/>
              </a:rPr>
              <a:t>12</a:t>
            </a:r>
            <a:r>
              <a:rPr lang="zh-CN" altLang="en-US" sz="4800" b="1" dirty="0">
                <a:latin typeface="黑体" pitchFamily="2" charset="-122"/>
                <a:ea typeface="黑体" pitchFamily="2" charset="-122"/>
              </a:rPr>
              <a:t>课  为人民服务</a:t>
            </a:r>
          </a:p>
        </p:txBody>
      </p:sp>
      <p:pic>
        <p:nvPicPr>
          <p:cNvPr id="2054" name="Picture 2" descr="E:\孙巧灵\上课课件\人6详解课题图\为人民服务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3687763"/>
            <a:ext cx="9144000" cy="3170237"/>
          </a:xfrm>
          <a:prstGeom prst="rect">
            <a:avLst/>
          </a:prstGeom>
          <a:noFill/>
          <a:ln w="9525">
            <a:noFill/>
            <a:miter/>
          </a:ln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  </a:t>
            </a:r>
            <a:r>
              <a:rPr lang="zh-CN" altLang="en-US" sz="3200" dirty="0"/>
              <a:t>中国古时候有个文学家叫做司马迁的说过：人固有一死，或重于泰山，或轻于鸿毛。为人民利益而死，就比泰山还重；替法西斯卖力，替剥削人民和压迫人民的人去死，就比鸿毛还轻。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/>
          <p:nvPr/>
        </p:nvSpPr>
        <p:spPr>
          <a:xfrm>
            <a:off x="2438400" y="1676400"/>
            <a:ext cx="7740650" cy="28219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本文在写作上有什么特点呢？</a:t>
            </a:r>
          </a:p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  （</a:t>
            </a:r>
            <a:r>
              <a:rPr lang="en-US" altLang="zh-CN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）文章在围绕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为人民服务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这一中心思想论述时，注重摆事实，讲道理，条理清楚。</a:t>
            </a:r>
            <a:b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</a:p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（</a:t>
            </a:r>
            <a:r>
              <a:rPr lang="en-US" altLang="zh-CN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）语句在逻辑上结构严谨。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8"/>
          <p:cNvSpPr txBox="1"/>
          <p:nvPr/>
        </p:nvSpPr>
        <p:spPr>
          <a:xfrm>
            <a:off x="1905000" y="1355725"/>
            <a:ext cx="8458200" cy="34442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ts val="4400"/>
              </a:lnSpc>
              <a:spcBef>
                <a:spcPct val="50000"/>
              </a:spcBef>
            </a:pPr>
            <a:r>
              <a:rPr lang="en-US" altLang="zh-CN" sz="2800" b="1" dirty="0">
                <a:latin typeface="Arial" pitchFamily="34" charset="0"/>
                <a:ea typeface="宋体" pitchFamily="2" charset="-122"/>
              </a:rPr>
              <a:t>3.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</a:rPr>
              <a:t>参考答案：</a:t>
            </a:r>
          </a:p>
          <a:p>
            <a:pPr lvl="0" eaLnBrk="1" hangingPunct="1">
              <a:lnSpc>
                <a:spcPts val="4400"/>
              </a:lnSpc>
            </a:pPr>
            <a:r>
              <a:rPr lang="zh-CN" altLang="en-US" b="1" dirty="0">
                <a:latin typeface="Arial" pitchFamily="34" charset="0"/>
                <a:ea typeface="宋体" pitchFamily="2" charset="-122"/>
              </a:rPr>
              <a:t>           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</a:rPr>
              <a:t>这段话共有</a:t>
            </a:r>
            <a:r>
              <a:rPr lang="en-US" altLang="zh-CN" sz="2800" b="1" dirty="0">
                <a:latin typeface="Arial" pitchFamily="34" charset="0"/>
                <a:ea typeface="宋体" pitchFamily="2" charset="-122"/>
              </a:rPr>
              <a:t>4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</a:rPr>
              <a:t>句，第一句的意思是：我们要欢迎批评；第二句的意思是：我们要欢迎任何人的批评；第三句和第四句的意思是：我们接受任何人的只要是正确的批评。句与句之间联系紧密，意思层层递进，句与句之间是围绕一个意思从不同侧面展开论述的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8"/>
          <p:cNvSpPr txBox="1"/>
          <p:nvPr/>
        </p:nvSpPr>
        <p:spPr>
          <a:xfrm>
            <a:off x="1905000" y="1143000"/>
            <a:ext cx="8534400" cy="23266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1" hangingPunct="1">
              <a:lnSpc>
                <a:spcPts val="4400"/>
              </a:lnSpc>
              <a:spcBef>
                <a:spcPct val="50000"/>
              </a:spcBef>
            </a:pPr>
            <a:r>
              <a:rPr lang="en-US" altLang="zh-CN" sz="2800" b="1" dirty="0">
                <a:latin typeface="Arial" pitchFamily="34" charset="0"/>
                <a:ea typeface="宋体" pitchFamily="2" charset="-122"/>
              </a:rPr>
              <a:t>4.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</a:rPr>
              <a:t>参考答案：</a:t>
            </a:r>
          </a:p>
          <a:p>
            <a:pPr lvl="0" eaLnBrk="1" hangingPunct="1">
              <a:lnSpc>
                <a:spcPts val="4400"/>
              </a:lnSpc>
            </a:pPr>
            <a:r>
              <a:rPr lang="zh-CN" altLang="en-US" sz="2800" b="1" dirty="0">
                <a:latin typeface="Arial" pitchFamily="34" charset="0"/>
                <a:ea typeface="宋体" pitchFamily="2" charset="-122"/>
              </a:rPr>
              <a:t>       背诵指导：要在熟读的基础上背诵课文。另外，抓住课文的行文线索，也有助于我们背诵。</a:t>
            </a:r>
          </a:p>
          <a:p>
            <a:pPr lvl="0" eaLnBrk="1" hangingPunct="1">
              <a:lnSpc>
                <a:spcPts val="4400"/>
              </a:lnSpc>
            </a:pPr>
            <a:r>
              <a:rPr lang="zh-CN" altLang="en-US" sz="2800" b="1" dirty="0">
                <a:latin typeface="Arial" pitchFamily="34" charset="0"/>
                <a:ea typeface="宋体" pitchFamily="2" charset="-122"/>
              </a:rPr>
              <a:t>       课文行文线索：</a:t>
            </a:r>
          </a:p>
        </p:txBody>
      </p:sp>
      <p:sp>
        <p:nvSpPr>
          <p:cNvPr id="75779" name="AutoShape 3"/>
          <p:cNvSpPr/>
          <p:nvPr/>
        </p:nvSpPr>
        <p:spPr>
          <a:xfrm>
            <a:off x="5348288" y="4038600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80" name="AutoShape 4"/>
          <p:cNvSpPr/>
          <p:nvPr/>
        </p:nvSpPr>
        <p:spPr>
          <a:xfrm>
            <a:off x="2362200" y="3886200"/>
            <a:ext cx="2590800" cy="6858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000" b="1" dirty="0">
                <a:latin typeface="Arial" pitchFamily="34" charset="0"/>
                <a:ea typeface="宋体" pitchFamily="2" charset="-122"/>
              </a:rPr>
              <a:t>完全彻底地为人民服务</a:t>
            </a:r>
          </a:p>
        </p:txBody>
      </p:sp>
      <p:sp>
        <p:nvSpPr>
          <p:cNvPr id="75781" name="AutoShape 5"/>
          <p:cNvSpPr/>
          <p:nvPr/>
        </p:nvSpPr>
        <p:spPr>
          <a:xfrm>
            <a:off x="6629400" y="3886200"/>
            <a:ext cx="2133600" cy="6858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000" b="1" dirty="0">
                <a:latin typeface="Arial" pitchFamily="34" charset="0"/>
                <a:ea typeface="宋体" pitchFamily="2" charset="-122"/>
              </a:rPr>
              <a:t>树立正确的生死观</a:t>
            </a:r>
          </a:p>
        </p:txBody>
      </p:sp>
      <p:sp>
        <p:nvSpPr>
          <p:cNvPr id="75782" name="AutoShape 6"/>
          <p:cNvSpPr/>
          <p:nvPr/>
        </p:nvSpPr>
        <p:spPr>
          <a:xfrm>
            <a:off x="6629400" y="5410200"/>
            <a:ext cx="2133600" cy="6096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000" b="1" dirty="0">
                <a:latin typeface="Arial" pitchFamily="34" charset="0"/>
                <a:ea typeface="宋体" pitchFamily="2" charset="-122"/>
              </a:rPr>
              <a:t>正确对待批评</a:t>
            </a:r>
          </a:p>
        </p:txBody>
      </p:sp>
      <p:sp>
        <p:nvSpPr>
          <p:cNvPr id="75783" name="AutoShape 7"/>
          <p:cNvSpPr/>
          <p:nvPr/>
        </p:nvSpPr>
        <p:spPr>
          <a:xfrm>
            <a:off x="2362200" y="5334000"/>
            <a:ext cx="2590800" cy="6858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hangingPunct="1"/>
            <a:r>
              <a:rPr lang="zh-CN" altLang="en-US" sz="2000" b="1" dirty="0">
                <a:latin typeface="Arial" pitchFamily="34" charset="0"/>
                <a:ea typeface="宋体" pitchFamily="2" charset="-122"/>
              </a:rPr>
              <a:t>团结起来努力奋斗</a:t>
            </a:r>
          </a:p>
        </p:txBody>
      </p:sp>
      <p:sp>
        <p:nvSpPr>
          <p:cNvPr id="75784" name="AutoShape 8"/>
          <p:cNvSpPr/>
          <p:nvPr/>
        </p:nvSpPr>
        <p:spPr>
          <a:xfrm>
            <a:off x="7467600" y="4648200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lvl="0" eaLnBrk="1" hangingPunct="1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85" name="AutoShape 9"/>
          <p:cNvSpPr/>
          <p:nvPr/>
        </p:nvSpPr>
        <p:spPr>
          <a:xfrm>
            <a:off x="5348288" y="5486400"/>
            <a:ext cx="976312" cy="485775"/>
          </a:xfrm>
          <a:prstGeom prst="lef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79" grpId="0" bldLvl="0" animBg="1"/>
      <p:bldP spid="75780" grpId="0" bldLvl="0" animBg="1"/>
      <p:bldP spid="75781" grpId="0" bldLvl="0" animBg="1"/>
      <p:bldP spid="75782" grpId="0" bldLvl="0" animBg="1"/>
      <p:bldP spid="75783" grpId="0" bldLvl="0" animBg="1"/>
      <p:bldP spid="75784" grpId="0" bldLvl="0" animBg="1"/>
      <p:bldP spid="7578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4"/>
          <p:cNvGrpSpPr/>
          <p:nvPr/>
        </p:nvGrpSpPr>
        <p:grpSpPr>
          <a:xfrm>
            <a:off x="1524000" y="0"/>
            <a:ext cx="3048000" cy="1725613"/>
            <a:chOff x="2208" y="1632"/>
            <a:chExt cx="1766" cy="1087"/>
          </a:xfrm>
        </p:grpSpPr>
        <p:pic>
          <p:nvPicPr>
            <p:cNvPr id="7173" name="Picture 5" descr="图片25副本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08" y="1632"/>
              <a:ext cx="1766" cy="1087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7174" name="TextBox 21"/>
            <p:cNvSpPr txBox="1"/>
            <p:nvPr/>
          </p:nvSpPr>
          <p:spPr>
            <a:xfrm>
              <a:off x="2438" y="2030"/>
              <a:ext cx="1336" cy="422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lstStyle/>
            <a:p>
              <a:pPr lvl="0" algn="ctr" defTabSz="1087755" eaLnBrk="1" hangingPunct="1">
                <a:buNone/>
              </a:pPr>
              <a:r>
                <a:rPr lang="zh-CN" altLang="en-US" sz="3800" b="1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人物简介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4679315" y="14923"/>
            <a:ext cx="5638800" cy="6744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张思德，出生在四川省仪陇县一个穷苦农民家庭。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1933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12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月参加红军，不久加入共青团。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1937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10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月，加入中国共产党。曾经担任过中央警备团警备班长和毛泽东的卫士。在一次反六路围攻的战斗中，他右腿先后两次负伤仍强忍剧痛，冲入敌阵，缴获了敌人两挺机枪。</a:t>
            </a:r>
            <a:r>
              <a:rPr lang="zh-CN" altLang="en-US" sz="2400" b="1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在长征途中，他曾两度经过人迹罕至的雪山、草地，历尽千辛万苦。</a:t>
            </a:r>
            <a:r>
              <a:rPr lang="en-US" altLang="zh-CN" sz="2400" b="1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1944</a:t>
            </a:r>
            <a:r>
              <a:rPr lang="zh-CN" altLang="en-US" sz="2400" b="1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年</a:t>
            </a:r>
            <a:r>
              <a:rPr lang="en-US" altLang="zh-CN" sz="2400" b="1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9</a:t>
            </a:r>
            <a:r>
              <a:rPr lang="zh-CN" altLang="en-US" sz="2400" b="1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月</a:t>
            </a:r>
            <a:r>
              <a:rPr lang="en-US" altLang="zh-CN" sz="2400" b="1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zh-CN" altLang="en-US" sz="2400" b="1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日，他带领战士们在陕北安塞县执行烧炭任务时，即将挖成的窑洞突然塌方，他奋力把战友推出洞去，自己却被埋在窑洞里，牺牲时年仅</a:t>
            </a:r>
            <a:r>
              <a:rPr lang="en-US" altLang="zh-CN" sz="2400" b="1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29</a:t>
            </a:r>
            <a:r>
              <a:rPr lang="zh-CN" altLang="en-US" sz="2400" b="1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楷体" pitchFamily="49" charset="-122"/>
                <a:ea typeface="楷体" pitchFamily="49" charset="-122"/>
                <a:sym typeface="+mn-ea"/>
              </a:rPr>
              <a:t>岁。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7" descr="F200406021422260000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66875" y="1659255"/>
            <a:ext cx="2514600" cy="23272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" name="Picture 6" descr="2004369292296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91310" y="3796665"/>
            <a:ext cx="2590800" cy="304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" name="文本框 1"/>
          <p:cNvSpPr txBox="1"/>
          <p:nvPr/>
        </p:nvSpPr>
        <p:spPr>
          <a:xfrm>
            <a:off x="10682605" y="5624830"/>
            <a:ext cx="1209675" cy="36576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>
                <a:hlinkClick r:id="rId6" action="ppaction://hlinkfile"/>
              </a:rPr>
              <a:t>张思德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4"/>
          <p:cNvGrpSpPr/>
          <p:nvPr/>
        </p:nvGrpSpPr>
        <p:grpSpPr>
          <a:xfrm>
            <a:off x="1524000" y="0"/>
            <a:ext cx="3048000" cy="1725613"/>
            <a:chOff x="2208" y="1632"/>
            <a:chExt cx="1766" cy="1087"/>
          </a:xfrm>
        </p:grpSpPr>
        <p:pic>
          <p:nvPicPr>
            <p:cNvPr id="10253" name="Picture 5" descr="图片25副本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08" y="1632"/>
              <a:ext cx="1766" cy="1087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0254" name="TextBox 21"/>
            <p:cNvSpPr txBox="1"/>
            <p:nvPr/>
          </p:nvSpPr>
          <p:spPr>
            <a:xfrm>
              <a:off x="2438" y="2030"/>
              <a:ext cx="1336" cy="422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lstStyle/>
            <a:p>
              <a:pPr lvl="0" algn="ctr" defTabSz="1087755" eaLnBrk="1" hangingPunct="1">
                <a:buNone/>
              </a:pPr>
              <a:r>
                <a:rPr lang="zh-CN" altLang="en-US" sz="3800" b="1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字词学习</a:t>
              </a:r>
            </a:p>
          </p:txBody>
        </p:sp>
      </p:grpSp>
      <p:pic>
        <p:nvPicPr>
          <p:cNvPr id="10243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2200" y="1828800"/>
            <a:ext cx="1333500" cy="18192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4760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62400" y="1905000"/>
            <a:ext cx="5829300" cy="4476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4761" name="Picture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38600" y="2514600"/>
            <a:ext cx="5229225" cy="4095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4762" name="Picture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86200" y="3124200"/>
            <a:ext cx="6619875" cy="457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0247" name="Picture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62200" y="4038600"/>
            <a:ext cx="1343025" cy="18097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4764" name="Picture 1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10000" y="4038600"/>
            <a:ext cx="6172200" cy="4000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4765" name="Picture 1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48150" y="4572000"/>
            <a:ext cx="4057650" cy="3619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4766" name="Picture 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695700" y="5029200"/>
            <a:ext cx="6972300" cy="7239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4767" name="Picture 15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590800" y="1981200"/>
            <a:ext cx="1000125" cy="4191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4768" name="Picture 16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590800" y="4191000"/>
            <a:ext cx="1000125" cy="419100"/>
          </a:xfrm>
          <a:prstGeom prst="rect">
            <a:avLst/>
          </a:prstGeom>
          <a:noFill/>
          <a:ln w="9525">
            <a:noFill/>
            <a:miter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00300" y="1600200"/>
            <a:ext cx="1333500" cy="18192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5779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81450" y="1752600"/>
            <a:ext cx="4552950" cy="4476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5780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19550" y="2286000"/>
            <a:ext cx="3371850" cy="3905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5781" name="Pictur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62400" y="2895600"/>
            <a:ext cx="4876800" cy="381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1270" name="Picture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00300" y="3886200"/>
            <a:ext cx="1333500" cy="17907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5783" name="Picture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14775" y="3962400"/>
            <a:ext cx="4543425" cy="3619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5784" name="Picture 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95725" y="4495800"/>
            <a:ext cx="5248275" cy="3714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5785" name="Picture 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886200" y="5029200"/>
            <a:ext cx="6629400" cy="4286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5786" name="Picture 1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590800" y="1752600"/>
            <a:ext cx="1000125" cy="4191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5787" name="Picture 1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590800" y="3962400"/>
            <a:ext cx="1000125" cy="419100"/>
          </a:xfrm>
          <a:prstGeom prst="rect">
            <a:avLst/>
          </a:prstGeom>
          <a:noFill/>
          <a:ln w="9525">
            <a:noFill/>
            <a:miter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重点词语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5400" b="1" dirty="0">
                <a:latin typeface="楷体" charset="0"/>
                <a:ea typeface="楷体" charset="0"/>
              </a:rPr>
              <a:t>泰山   鸿毛   剥削</a:t>
            </a:r>
          </a:p>
          <a:p>
            <a:pPr marL="0" indent="0" algn="ctr">
              <a:buNone/>
            </a:pPr>
            <a:endParaRPr lang="zh-CN" altLang="en-US" sz="5400" b="1" dirty="0">
              <a:latin typeface="楷体" charset="0"/>
              <a:ea typeface="楷体" charset="0"/>
            </a:endParaRPr>
          </a:p>
          <a:p>
            <a:pPr marL="0" indent="0" algn="ctr">
              <a:buNone/>
            </a:pPr>
            <a:r>
              <a:rPr lang="zh-CN" altLang="en-US" sz="5400" b="1" dirty="0">
                <a:latin typeface="楷体" charset="0"/>
                <a:ea typeface="楷体" charset="0"/>
              </a:rPr>
              <a:t>精兵简政  五湖四海 </a:t>
            </a:r>
          </a:p>
          <a:p>
            <a:pPr marL="0" indent="0" algn="ctr">
              <a:buNone/>
            </a:pPr>
            <a:endParaRPr lang="zh-CN" altLang="en-US" sz="5400" b="1" dirty="0">
              <a:latin typeface="楷体" charset="0"/>
              <a:ea typeface="楷体" charset="0"/>
            </a:endParaRPr>
          </a:p>
          <a:p>
            <a:pPr marL="0" indent="0" algn="ctr">
              <a:buNone/>
            </a:pPr>
            <a:r>
              <a:rPr lang="zh-CN" altLang="en-US" sz="5400" b="1" dirty="0">
                <a:latin typeface="楷体" charset="0"/>
                <a:ea typeface="楷体" charset="0"/>
              </a:rPr>
              <a:t>死得其所    追悼会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议论文三要素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一、论点：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二、论据：</a:t>
            </a:r>
          </a:p>
          <a:p>
            <a:pPr marL="0" indent="0">
              <a:buNone/>
            </a:pPr>
            <a:r>
              <a:rPr lang="zh-CN" altLang="en-US" dirty="0"/>
              <a:t>                     </a:t>
            </a:r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三、论证：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34214" y="1616926"/>
            <a:ext cx="57825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ym typeface="+mn-ea"/>
              </a:rPr>
              <a:t>作者文章的主题，想要表明的观点</a:t>
            </a:r>
            <a:endParaRPr lang="zh-CN" altLang="en-US" sz="2400" dirty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341509" y="2354936"/>
            <a:ext cx="4405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ym typeface="+mn-ea"/>
              </a:rPr>
              <a:t>用来证明作者观点的证据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3328608" y="2748141"/>
            <a:ext cx="37484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ym typeface="+mn-ea"/>
              </a:rPr>
              <a:t>分为事实论据和道理论据</a:t>
            </a:r>
            <a:endParaRPr lang="zh-CN" altLang="en-US" sz="2400" dirty="0"/>
          </a:p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3343848" y="3438602"/>
            <a:ext cx="4512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ym typeface="+mn-ea"/>
              </a:rPr>
              <a:t>用论据证明论点的过程</a:t>
            </a:r>
            <a:endParaRPr lang="zh-CN" altLang="en-US" sz="2400" dirty="0"/>
          </a:p>
        </p:txBody>
      </p:sp>
      <p:sp>
        <p:nvSpPr>
          <p:cNvPr id="8" name="文本框 7"/>
          <p:cNvSpPr txBox="1"/>
          <p:nvPr/>
        </p:nvSpPr>
        <p:spPr>
          <a:xfrm>
            <a:off x="9422765" y="5447030"/>
            <a:ext cx="1070610" cy="3657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dirty="0">
                <a:hlinkClick r:id="rId3" action="ppaction://hlinksldjump"/>
              </a:rPr>
              <a:t>例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论点：破坏环境，后果严重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/>
              <a:t>论据：</a:t>
            </a:r>
          </a:p>
          <a:p>
            <a:pPr marL="0" indent="0">
              <a:buNone/>
            </a:pPr>
            <a:r>
              <a:rPr lang="en-US" altLang="zh-CN" sz="3200" dirty="0"/>
              <a:t>A </a:t>
            </a:r>
            <a:r>
              <a:rPr lang="zh-CN" altLang="en-US" sz="3200" dirty="0"/>
              <a:t>曾经辉煌一时的楼兰文明消失在沙漠里</a:t>
            </a:r>
          </a:p>
          <a:p>
            <a:pPr marL="0" indent="0">
              <a:buNone/>
            </a:pPr>
            <a:r>
              <a:rPr lang="en-US" altLang="zh-CN" sz="3200" dirty="0"/>
              <a:t>B </a:t>
            </a:r>
            <a:r>
              <a:rPr lang="zh-CN" altLang="en-US" sz="3200" dirty="0"/>
              <a:t>地球是我们唯一的家园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默读课文，思考问题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3254" y="1600200"/>
            <a:ext cx="8921125" cy="4756151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1 </a:t>
            </a:r>
            <a:r>
              <a:rPr lang="zh-CN" altLang="en-US" sz="3200" dirty="0">
                <a:hlinkClick r:id="rId3" action="ppaction://hlinksldjump"/>
              </a:rPr>
              <a:t>八路军和新四军是什么样的队伍？</a:t>
            </a:r>
            <a:endParaRPr lang="zh-CN" altLang="en-US" sz="3200" dirty="0"/>
          </a:p>
          <a:p>
            <a:r>
              <a:rPr lang="en-US" altLang="zh-CN" sz="3200" dirty="0"/>
              <a:t>2 </a:t>
            </a:r>
            <a:r>
              <a:rPr lang="zh-CN" altLang="en-US" sz="3200" dirty="0">
                <a:hlinkClick r:id="rId4" action="ppaction://hlinksldjump"/>
              </a:rPr>
              <a:t>为什么说</a:t>
            </a:r>
            <a:r>
              <a:rPr lang="en-US" altLang="zh-CN" sz="3200" dirty="0">
                <a:hlinkClick r:id="rId4" action="ppaction://hlinksldjump"/>
              </a:rPr>
              <a:t>“</a:t>
            </a:r>
            <a:r>
              <a:rPr lang="zh-CN" altLang="en-US" sz="3200" dirty="0">
                <a:hlinkClick r:id="rId4" action="ppaction://hlinksldjump"/>
              </a:rPr>
              <a:t>张思德的死比泰山还要重</a:t>
            </a:r>
            <a:r>
              <a:rPr lang="en-US" altLang="zh-CN" sz="3200" dirty="0">
                <a:hlinkClick r:id="rId4" action="ppaction://hlinksldjump"/>
              </a:rPr>
              <a:t>”</a:t>
            </a:r>
            <a:r>
              <a:rPr lang="zh-CN" altLang="en-US" sz="3200" dirty="0">
                <a:hlinkClick r:id="rId4" action="ppaction://hlinksldjump"/>
              </a:rPr>
              <a:t>？</a:t>
            </a:r>
            <a:endParaRPr lang="zh-CN" altLang="en-US" sz="3200" dirty="0"/>
          </a:p>
          <a:p>
            <a:r>
              <a:rPr lang="en-US" altLang="zh-CN" sz="3200" dirty="0"/>
              <a:t>3 </a:t>
            </a:r>
            <a:r>
              <a:rPr lang="zh-CN" altLang="en-US" sz="3200" dirty="0"/>
              <a:t>我们</a:t>
            </a:r>
            <a:r>
              <a:rPr lang="en-US" altLang="zh-CN" sz="3200" dirty="0"/>
              <a:t>“</a:t>
            </a:r>
            <a:r>
              <a:rPr lang="zh-CN" altLang="en-US" sz="3200" dirty="0"/>
              <a:t>这支革命队伍</a:t>
            </a:r>
            <a:r>
              <a:rPr lang="en-US" altLang="zh-CN" sz="3200" dirty="0"/>
              <a:t>”</a:t>
            </a:r>
            <a:r>
              <a:rPr lang="zh-CN" altLang="en-US" sz="3200" dirty="0"/>
              <a:t>要如何才能兴旺起来呢？</a:t>
            </a:r>
          </a:p>
          <a:p>
            <a:r>
              <a:rPr lang="en-US" altLang="zh-CN" sz="3200" dirty="0"/>
              <a:t>4</a:t>
            </a:r>
            <a:r>
              <a:rPr lang="zh-CN" altLang="en-US" sz="3200" dirty="0"/>
              <a:t>要想取得全民族的解放，</a:t>
            </a:r>
            <a:r>
              <a:rPr lang="en-US" altLang="zh-CN" sz="3200" dirty="0"/>
              <a:t>”</a:t>
            </a:r>
            <a:r>
              <a:rPr lang="zh-CN" altLang="en-US" sz="3200" dirty="0"/>
              <a:t>这支队伍</a:t>
            </a:r>
            <a:r>
              <a:rPr lang="en-US" altLang="zh-CN" sz="3200" dirty="0"/>
              <a:t>”</a:t>
            </a:r>
            <a:r>
              <a:rPr lang="zh-CN" altLang="en-US" sz="3200" dirty="0"/>
              <a:t>接下来要做什么？大家要如何相处？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b="1" dirty="0">
                <a:solidFill>
                  <a:srgbClr val="008000"/>
                </a:solidFill>
                <a:ea typeface="楷体_GB2312" pitchFamily="49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ea typeface="楷体_GB2312" pitchFamily="49" charset="-122"/>
                <a:sym typeface="+mn-ea"/>
              </a:rPr>
              <a:t>我们的共产党和共产党所领导的八路军、新四军，是革命的队伍。我们这个队伍</a:t>
            </a: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完全</a:t>
            </a:r>
            <a:r>
              <a:rPr lang="zh-CN" altLang="en-US" sz="3200" b="1" dirty="0">
                <a:solidFill>
                  <a:schemeClr val="tx1"/>
                </a:solidFill>
                <a:ea typeface="楷体_GB2312" pitchFamily="49" charset="-122"/>
                <a:sym typeface="+mn-ea"/>
              </a:rPr>
              <a:t>是为着解放人民的，是</a:t>
            </a: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彻底</a:t>
            </a:r>
            <a:r>
              <a:rPr lang="zh-CN" altLang="en-US" sz="3200" b="1" dirty="0">
                <a:solidFill>
                  <a:schemeClr val="tx1"/>
                </a:solidFill>
                <a:ea typeface="楷体_GB2312" pitchFamily="49" charset="-122"/>
                <a:sym typeface="+mn-ea"/>
              </a:rPr>
              <a:t>地为人民的利益工</a:t>
            </a:r>
            <a:r>
              <a:rPr lang="zh-CN" altLang="en-US" sz="3200" b="1" dirty="0" smtClean="0">
                <a:solidFill>
                  <a:schemeClr val="tx1"/>
                </a:solidFill>
                <a:ea typeface="楷体_GB2312" pitchFamily="49" charset="-122"/>
                <a:sym typeface="+mn-ea"/>
              </a:rPr>
              <a:t>作。</a:t>
            </a:r>
            <a:endParaRPr lang="zh-CN" altLang="en-US" sz="3200" b="1" dirty="0">
              <a:solidFill>
                <a:schemeClr val="tx1"/>
              </a:solidFill>
              <a:ea typeface="楷体_GB2312" pitchFamily="49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 dirty="0">
                <a:solidFill>
                  <a:schemeClr val="tx1"/>
                </a:solidFill>
                <a:ea typeface="楷体_GB2312" pitchFamily="49" charset="-122"/>
                <a:sym typeface="+mn-ea"/>
              </a:rPr>
              <a:t>      标红的词语可以去掉吗？为什么？</a:t>
            </a:r>
          </a:p>
          <a:p>
            <a:pPr marL="0" indent="0">
              <a:buNone/>
            </a:pPr>
            <a:endParaRPr lang="zh-CN" altLang="en-US" b="1" dirty="0">
              <a:solidFill>
                <a:schemeClr val="tx1"/>
              </a:solidFill>
              <a:ea typeface="楷体_GB2312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15"/>
</p:tagLst>
</file>

<file path=ppt/theme/theme1.xml><?xml version="1.0" encoding="utf-8"?>
<a:theme xmlns:a="http://schemas.openxmlformats.org/drawingml/2006/main" name="默认设计模板">
  <a:themeElements>
    <a:clrScheme name="15">
      <a:dk1>
        <a:srgbClr val="336699"/>
      </a:dk1>
      <a:lt1>
        <a:srgbClr val="FFFFFF"/>
      </a:lt1>
      <a:dk2>
        <a:srgbClr val="000000"/>
      </a:dk2>
      <a:lt2>
        <a:srgbClr val="808080"/>
      </a:lt2>
      <a:accent1>
        <a:srgbClr val="4D4D4D"/>
      </a:accent1>
      <a:accent2>
        <a:srgbClr val="2B5781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 2">
      <a:majorFont>
        <a:latin typeface="黑体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857</Words>
  <Application>Microsoft Office PowerPoint</Application>
  <PresentationFormat>自定义</PresentationFormat>
  <Paragraphs>48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幻灯片 1</vt:lpstr>
      <vt:lpstr>幻灯片 2</vt:lpstr>
      <vt:lpstr>幻灯片 3</vt:lpstr>
      <vt:lpstr>幻灯片 4</vt:lpstr>
      <vt:lpstr>重点词语</vt:lpstr>
      <vt:lpstr>议论文三要素</vt:lpstr>
      <vt:lpstr>论点：破坏环境，后果严重</vt:lpstr>
      <vt:lpstr>默读课文，思考问题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2016-03-27T04:27:58Z</dcterms:created>
  <dcterms:modified xsi:type="dcterms:W3CDTF">2016-03-30T09:59:00Z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