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1418" r:id="rId3"/>
    <p:sldId id="1414" r:id="rId4"/>
    <p:sldId id="1415" r:id="rId5"/>
    <p:sldId id="1416" r:id="rId6"/>
    <p:sldId id="1417" r:id="rId7"/>
    <p:sldId id="1372" r:id="rId8"/>
    <p:sldId id="1358" r:id="rId9"/>
    <p:sldId id="1360" r:id="rId10"/>
    <p:sldId id="1361" r:id="rId11"/>
    <p:sldId id="1362" r:id="rId12"/>
    <p:sldId id="1224" r:id="rId13"/>
    <p:sldId id="1382" r:id="rId14"/>
    <p:sldId id="1373" r:id="rId15"/>
    <p:sldId id="1374" r:id="rId16"/>
    <p:sldId id="1375" r:id="rId17"/>
    <p:sldId id="1363" r:id="rId18"/>
    <p:sldId id="1376" r:id="rId19"/>
    <p:sldId id="1356" r:id="rId20"/>
    <p:sldId id="1339" r:id="rId21"/>
    <p:sldId id="1380" r:id="rId22"/>
    <p:sldId id="1377" r:id="rId23"/>
    <p:sldId id="1383" r:id="rId24"/>
    <p:sldId id="1388" r:id="rId25"/>
    <p:sldId id="1378" r:id="rId26"/>
    <p:sldId id="1366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FF4A4"/>
    <a:srgbClr val="81034D"/>
    <a:srgbClr val="FD5636"/>
    <a:srgbClr val="E2077C"/>
    <a:srgbClr val="FF00FF"/>
    <a:srgbClr val="FF66FF"/>
    <a:srgbClr val="F6BB00"/>
    <a:srgbClr val="F4C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>
        <p:scale>
          <a:sx n="100" d="100"/>
          <a:sy n="100" d="100"/>
        </p:scale>
        <p:origin x="-246" y="-264"/>
      </p:cViewPr>
      <p:guideLst>
        <p:guide orient="horz" pos="2212"/>
        <p:guide pos="28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C5544-1CFC-45F3-969D-559447A196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53824-5626-495E-B93C-ED5658D7B9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0819" y="1028692"/>
            <a:ext cx="6458489" cy="2334856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2734388" y="1079580"/>
            <a:ext cx="496681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王戎不取道旁李</a:t>
            </a:r>
            <a:endParaRPr lang="zh-CN" altLang="en-US" sz="4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82826" y="1165782"/>
            <a:ext cx="1142646" cy="1153161"/>
          </a:xfrm>
          <a:prstGeom prst="ellipse">
            <a:avLst/>
          </a:prstGeom>
          <a:solidFill>
            <a:srgbClr val="FF0000"/>
          </a:solidFill>
          <a:ln w="12700" cmpd="sng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endParaRPr lang="en-US" altLang="zh-CN" sz="4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82826" y="2437253"/>
            <a:ext cx="5940000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 txBox="1"/>
          <p:nvPr/>
        </p:nvSpPr>
        <p:spPr>
          <a:xfrm>
            <a:off x="1300819" y="2203611"/>
            <a:ext cx="645848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四年级上册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640045"/>
            <a:ext cx="9144000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2537" y="225288"/>
            <a:ext cx="2349886" cy="1063729"/>
            <a:chOff x="398493" y="235133"/>
            <a:chExt cx="3133181" cy="1063729"/>
          </a:xfrm>
        </p:grpSpPr>
        <p:grpSp>
          <p:nvGrpSpPr>
            <p:cNvPr id="8" name="组合 7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  <p:grpSp>
        <p:nvGrpSpPr>
          <p:cNvPr id="86" name="组合 85"/>
          <p:cNvGrpSpPr>
            <a:grpSpLocks noChangeAspect="1"/>
          </p:cNvGrpSpPr>
          <p:nvPr/>
        </p:nvGrpSpPr>
        <p:grpSpPr>
          <a:xfrm>
            <a:off x="1507613" y="3165004"/>
            <a:ext cx="1014671" cy="1349671"/>
            <a:chOff x="5000955" y="529393"/>
            <a:chExt cx="2176324" cy="2171141"/>
          </a:xfrm>
        </p:grpSpPr>
        <p:sp>
          <p:nvSpPr>
            <p:cNvPr id="87" name="矩形 86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88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89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0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91" name="TextBox 31"/>
          <p:cNvSpPr txBox="1">
            <a:spLocks noChangeArrowheads="1"/>
          </p:cNvSpPr>
          <p:nvPr/>
        </p:nvSpPr>
        <p:spPr bwMode="auto">
          <a:xfrm>
            <a:off x="1563378" y="3178120"/>
            <a:ext cx="8484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>
            <a:grpSpLocks noChangeAspect="1"/>
          </p:cNvGrpSpPr>
          <p:nvPr/>
        </p:nvGrpSpPr>
        <p:grpSpPr>
          <a:xfrm>
            <a:off x="4144044" y="3178120"/>
            <a:ext cx="1014671" cy="1349671"/>
            <a:chOff x="5000955" y="529393"/>
            <a:chExt cx="2176324" cy="2171141"/>
          </a:xfrm>
        </p:grpSpPr>
        <p:sp>
          <p:nvSpPr>
            <p:cNvPr id="93" name="矩形 92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94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95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97" name="TextBox 31"/>
          <p:cNvSpPr txBox="1">
            <a:spLocks noChangeArrowheads="1"/>
          </p:cNvSpPr>
          <p:nvPr/>
        </p:nvSpPr>
        <p:spPr bwMode="auto">
          <a:xfrm>
            <a:off x="4199808" y="3191236"/>
            <a:ext cx="8484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5452690" y="3165004"/>
            <a:ext cx="1014671" cy="1349671"/>
            <a:chOff x="5000955" y="529393"/>
            <a:chExt cx="2176324" cy="2171141"/>
          </a:xfrm>
        </p:grpSpPr>
        <p:sp>
          <p:nvSpPr>
            <p:cNvPr id="99" name="矩形 98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00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01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2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03" name="TextBox 31"/>
          <p:cNvSpPr txBox="1">
            <a:spLocks noChangeArrowheads="1"/>
          </p:cNvSpPr>
          <p:nvPr/>
        </p:nvSpPr>
        <p:spPr bwMode="auto">
          <a:xfrm>
            <a:off x="5508454" y="3178120"/>
            <a:ext cx="8484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4" name="组合 103"/>
          <p:cNvGrpSpPr>
            <a:grpSpLocks noChangeAspect="1"/>
          </p:cNvGrpSpPr>
          <p:nvPr/>
        </p:nvGrpSpPr>
        <p:grpSpPr>
          <a:xfrm>
            <a:off x="6744311" y="3165004"/>
            <a:ext cx="1014671" cy="1349671"/>
            <a:chOff x="5000955" y="529393"/>
            <a:chExt cx="2176324" cy="2171141"/>
          </a:xfrm>
        </p:grpSpPr>
        <p:sp>
          <p:nvSpPr>
            <p:cNvPr id="105" name="矩形 104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06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107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8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09" name="TextBox 31"/>
          <p:cNvSpPr txBox="1">
            <a:spLocks noChangeArrowheads="1"/>
          </p:cNvSpPr>
          <p:nvPr/>
        </p:nvSpPr>
        <p:spPr bwMode="auto">
          <a:xfrm>
            <a:off x="6800076" y="3178120"/>
            <a:ext cx="8484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511504" y="2522788"/>
            <a:ext cx="995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4343386" y="2553274"/>
            <a:ext cx="803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zhū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543538" y="2540158"/>
            <a:ext cx="827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851783" y="2540158"/>
            <a:ext cx="766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2801019" y="3178120"/>
            <a:ext cx="1014671" cy="1349671"/>
            <a:chOff x="5000955" y="529393"/>
            <a:chExt cx="2176324" cy="2171141"/>
          </a:xfrm>
        </p:grpSpPr>
        <p:sp>
          <p:nvSpPr>
            <p:cNvPr id="39" name="矩形 38"/>
            <p:cNvSpPr/>
            <p:nvPr/>
          </p:nvSpPr>
          <p:spPr bwMode="auto">
            <a:xfrm>
              <a:off x="5000955" y="529393"/>
              <a:ext cx="2171141" cy="2171141"/>
            </a:xfrm>
            <a:prstGeom prst="rect">
              <a:avLst/>
            </a:prstGeom>
            <a:noFill/>
            <a:ln w="190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40" name="组合 63"/>
            <p:cNvGrpSpPr/>
            <p:nvPr/>
          </p:nvGrpSpPr>
          <p:grpSpPr bwMode="auto">
            <a:xfrm>
              <a:off x="5000957" y="529395"/>
              <a:ext cx="2176322" cy="2171139"/>
              <a:chOff x="2965248" y="4797909"/>
              <a:chExt cx="1428079" cy="1428079"/>
            </a:xfrm>
          </p:grpSpPr>
          <p:cxnSp>
            <p:nvCxnSpPr>
              <p:cNvPr id="41" name="直接连接符 64"/>
              <p:cNvCxnSpPr>
                <a:cxnSpLocks noChangeShapeType="1"/>
              </p:cNvCxnSpPr>
              <p:nvPr/>
            </p:nvCxnSpPr>
            <p:spPr bwMode="auto">
              <a:xfrm>
                <a:off x="2965248" y="5511949"/>
                <a:ext cx="1428079" cy="0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直接连接符 65"/>
              <p:cNvCxnSpPr>
                <a:cxnSpLocks noChangeShapeType="1"/>
              </p:cNvCxnSpPr>
              <p:nvPr/>
            </p:nvCxnSpPr>
            <p:spPr bwMode="auto">
              <a:xfrm>
                <a:off x="3679287" y="4797909"/>
                <a:ext cx="0" cy="1428079"/>
              </a:xfrm>
              <a:prstGeom prst="line">
                <a:avLst/>
              </a:prstGeom>
              <a:noFill/>
              <a:ln w="19050" algn="ctr">
                <a:solidFill>
                  <a:srgbClr val="70AD47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43" name="TextBox 31"/>
          <p:cNvSpPr txBox="1">
            <a:spLocks noChangeArrowheads="1"/>
          </p:cNvSpPr>
          <p:nvPr/>
        </p:nvSpPr>
        <p:spPr bwMode="auto">
          <a:xfrm>
            <a:off x="2856783" y="3191236"/>
            <a:ext cx="84840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70612" y="2470895"/>
            <a:ext cx="1242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</a:t>
            </a:r>
            <a:r>
              <a:rPr lang="en-US" altLang="zh-CN" sz="3200" b="1">
                <a:solidFill>
                  <a:srgbClr val="0000FF"/>
                </a:solidFill>
                <a:latin typeface="+mn-ea"/>
              </a:rPr>
              <a:t>á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7" grpId="0"/>
      <p:bldP spid="103" grpId="0"/>
      <p:bldP spid="109" grpId="0"/>
      <p:bldP spid="126" grpId="0"/>
      <p:bldP spid="128" grpId="0"/>
      <p:bldP spid="129" grpId="0"/>
      <p:bldP spid="130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492" y="263109"/>
            <a:ext cx="2420069" cy="1382061"/>
            <a:chOff x="108655" y="263109"/>
            <a:chExt cx="3226759" cy="13820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089656" y="536427"/>
              <a:ext cx="2245758" cy="1108743"/>
              <a:chOff x="1938544" y="2511380"/>
              <a:chExt cx="2245758" cy="1108743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077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5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rPr>
                  <a:t>妙解课文</a:t>
                </a:r>
                <a:endParaRPr kumimoji="0" lang="zh-CN" altLang="en-US" sz="3200" b="1" i="0" u="none" strike="noStrike" kern="1200" cap="none" spc="5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470741" y="2381139"/>
            <a:ext cx="5220611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认真朗读课文，注意生字词的读音，边读边尝试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翻译，叙述课文的主要内容。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148" y="2313858"/>
            <a:ext cx="2900257" cy="2320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7659" y="814779"/>
            <a:ext cx="2117408" cy="794385"/>
            <a:chOff x="423746" y="238079"/>
            <a:chExt cx="2679506" cy="794385"/>
          </a:xfrm>
          <a:effectLst>
            <a:outerShdw blurRad="342900" dist="330200" dir="5400000" algn="ctr" rotWithShape="0">
              <a:schemeClr val="accent6">
                <a:lumMod val="20000"/>
                <a:lumOff val="80000"/>
                <a:alpha val="79000"/>
              </a:schemeClr>
            </a:outerShdw>
          </a:effectLst>
        </p:grpSpPr>
        <p:sp>
          <p:nvSpPr>
            <p:cNvPr id="11" name="对角圆角矩形 10"/>
            <p:cNvSpPr/>
            <p:nvPr/>
          </p:nvSpPr>
          <p:spPr>
            <a:xfrm>
              <a:off x="423746" y="238079"/>
              <a:ext cx="829945" cy="794385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endParaRPr lang="zh-CN" altLang="en-US" sz="4400" b="1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1317008" y="238079"/>
              <a:ext cx="861060" cy="794385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对角圆角矩形 13"/>
            <p:cNvSpPr/>
            <p:nvPr/>
          </p:nvSpPr>
          <p:spPr>
            <a:xfrm>
              <a:off x="2232985" y="238079"/>
              <a:ext cx="870267" cy="794385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586" name="矩形 7"/>
          <p:cNvSpPr>
            <a:spLocks noChangeArrowheads="1"/>
          </p:cNvSpPr>
          <p:nvPr/>
        </p:nvSpPr>
        <p:spPr bwMode="auto">
          <a:xfrm>
            <a:off x="417327" y="2158414"/>
            <a:ext cx="8362150" cy="2522807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70AD47"/>
            </a:solidFill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王戎七岁，尝与诸小儿游。看道边李树多子折枝，诸儿竞走取之，唯戎不动。人问之，答曰：“树在道边而多子，此必苦李。”取之，信然。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2293367" y="1392603"/>
            <a:ext cx="468820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王戎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七岁，尝与诸小儿游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432" y="2871729"/>
            <a:ext cx="30754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重点字词解释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0796" y="3710904"/>
            <a:ext cx="24880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尝：曾经。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诸：众多。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嬉戏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玩耍。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49161" y="2457455"/>
            <a:ext cx="3143219" cy="325136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32558" y="2859369"/>
            <a:ext cx="16945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41922" y="3698544"/>
            <a:ext cx="29174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王戎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岁时，曾和几个小伙伴一块儿外出游玩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959716" y="2453334"/>
            <a:ext cx="3461414" cy="3251368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 animBg="1"/>
      <p:bldP spid="15" grpId="0"/>
      <p:bldP spid="16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617900" y="1501249"/>
            <a:ext cx="755737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 smtClean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600" b="1" dirty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道边李树多子折枝，诸儿竞走取之，唯戎不动</a:t>
            </a:r>
            <a:r>
              <a:rPr lang="zh-CN" altLang="en-US" sz="3600" b="1" dirty="0" smtClean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1956" y="3285426"/>
            <a:ext cx="3259248" cy="26073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684001" y="2853623"/>
            <a:ext cx="3075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重点字词解释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299" y="3665639"/>
            <a:ext cx="4226004" cy="2862322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①子：李子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。②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折枝：压弯树枝。③竞走：争着跑过去。 竞：争逐；走：跑。 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④唯：只有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778299" y="2053510"/>
            <a:ext cx="755737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 smtClean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600" b="1" dirty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道边李树多子折枝，诸儿竞走取之，唯戎不动</a:t>
            </a:r>
            <a:r>
              <a:rPr lang="zh-CN" altLang="en-US" sz="3600" b="1" dirty="0" smtClean="0">
                <a:solidFill>
                  <a:srgbClr val="0F0F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299" y="3131485"/>
            <a:ext cx="7396979" cy="2308324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翻译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看见路边李树上果实累累，压得树枝都弯下去了，大家都争先恐后地奔过去摘李子，只有王戎没有动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148" y="707789"/>
            <a:ext cx="33543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F0F0F"/>
                </a:solidFill>
                <a:latin typeface="����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人问之，答曰：“树在道边而多子，此必苦李。”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846262" y="1476863"/>
            <a:ext cx="755737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问之，答曰：“树在道边而多子，此必苦李。”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6262" y="2373601"/>
            <a:ext cx="7396979" cy="1754326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翻译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问他为什么不去摘李子，王戎回答说：李树在路边竟然还有这么多李子，这一定是苦李子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8"/>
          <p:cNvSpPr txBox="1">
            <a:spLocks noChangeArrowheads="1"/>
          </p:cNvSpPr>
          <p:nvPr/>
        </p:nvSpPr>
        <p:spPr bwMode="auto">
          <a:xfrm>
            <a:off x="843171" y="4257126"/>
            <a:ext cx="7557379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取之，信然。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3171" y="5153866"/>
            <a:ext cx="7396979" cy="1200329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翻译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摘来李子一尝，的确如此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10953" y="688865"/>
            <a:ext cx="24983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取之，信然。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437" y="1090081"/>
            <a:ext cx="7225509" cy="1437306"/>
            <a:chOff x="827669" y="650596"/>
            <a:chExt cx="9634013" cy="1437306"/>
          </a:xfrm>
        </p:grpSpPr>
        <p:sp>
          <p:nvSpPr>
            <p:cNvPr id="3" name="矩形 2"/>
            <p:cNvSpPr/>
            <p:nvPr/>
          </p:nvSpPr>
          <p:spPr>
            <a:xfrm>
              <a:off x="1982438" y="1137434"/>
              <a:ext cx="84792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综合全文思考并回答问题：</a:t>
              </a:r>
              <a:endPara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27669" y="650596"/>
              <a:ext cx="1088868" cy="143730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9931" y="2893154"/>
            <a:ext cx="6951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其他孩子都去摘李子，王戎为什么不去？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9932" y="3839729"/>
            <a:ext cx="66510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王戎认为，李树长在大路边，还有这么多李子，一定是苦李子。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4593" y="2860673"/>
            <a:ext cx="6329144" cy="1070117"/>
            <a:chOff x="1846123" y="2860672"/>
            <a:chExt cx="8438859" cy="1070117"/>
          </a:xfrm>
        </p:grpSpPr>
        <p:sp>
          <p:nvSpPr>
            <p:cNvPr id="6" name="圆角矩形 5"/>
            <p:cNvSpPr/>
            <p:nvPr/>
          </p:nvSpPr>
          <p:spPr>
            <a:xfrm>
              <a:off x="1846123" y="2871972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096335" y="2864488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4346547" y="2864488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猜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9347393" y="2875489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称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8097183" y="2868005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846971" y="2860672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事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596759" y="2864641"/>
              <a:ext cx="937589" cy="10553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215900" dist="63500" dir="13260000" sx="89000" sy="89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故</a:t>
              </a:r>
              <a:endParaRPr lang="zh-CN" altLang="en-US" sz="6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1311" y="206733"/>
            <a:ext cx="2353490" cy="1469609"/>
            <a:chOff x="135082" y="206733"/>
            <a:chExt cx="3137986" cy="1469608"/>
          </a:xfrm>
        </p:grpSpPr>
        <p:grpSp>
          <p:nvGrpSpPr>
            <p:cNvPr id="17" name="组合 16"/>
            <p:cNvGrpSpPr/>
            <p:nvPr/>
          </p:nvGrpSpPr>
          <p:grpSpPr>
            <a:xfrm>
              <a:off x="1027310" y="567600"/>
              <a:ext cx="2245758" cy="1108741"/>
              <a:chOff x="1938544" y="2511380"/>
              <a:chExt cx="2245758" cy="1108741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07721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1968" y="1921086"/>
            <a:ext cx="72127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说说为什么“树在道边而多子，此必苦李”。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968" y="2867660"/>
            <a:ext cx="66510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树长在路边，如果这李子好吃的话，早就被人摘光了，没人摘的话，就一定是苦的，不好吃。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4750" y="1010031"/>
            <a:ext cx="6951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王戎是一个怎样的孩子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4750" y="1748380"/>
            <a:ext cx="644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观察，聪明有主见</a:t>
            </a:r>
            <a:r>
              <a:rPr kumimoji="1"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4750" y="2818561"/>
            <a:ext cx="7296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王戎不取道旁李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带给了你什么启示？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220" y="3993069"/>
            <a:ext cx="80676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dirty="0" smtClean="0"/>
              <a:t>        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我们要仔细观察，善于思考，善于根据有关现象进行推理判断，避免不必要的错误，少走歪路，明白天下没有免费的午餐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 bwMode="auto">
          <a:xfrm>
            <a:off x="9526" y="332317"/>
            <a:ext cx="2444750" cy="1346033"/>
            <a:chOff x="12038" y="331387"/>
            <a:chExt cx="3261030" cy="1346526"/>
          </a:xfrm>
        </p:grpSpPr>
        <p:grpSp>
          <p:nvGrpSpPr>
            <p:cNvPr id="3" name="组合 55"/>
            <p:cNvGrpSpPr/>
            <p:nvPr/>
          </p:nvGrpSpPr>
          <p:grpSpPr bwMode="auto">
            <a:xfrm>
              <a:off x="1026346" y="568540"/>
              <a:ext cx="2246722" cy="1109373"/>
              <a:chOff x="1937580" y="2512320"/>
              <a:chExt cx="2246722" cy="1109373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965107" y="2512320"/>
                <a:ext cx="1876151" cy="0"/>
              </a:xfrm>
              <a:prstGeom prst="line">
                <a:avLst/>
              </a:prstGeom>
              <a:noFill/>
              <a:ln w="31750" cap="flat" cmpd="sng" algn="ctr">
                <a:solidFill>
                  <a:srgbClr val="92D05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" name="直接连接符 7"/>
              <p:cNvCxnSpPr/>
              <p:nvPr/>
            </p:nvCxnSpPr>
            <p:spPr>
              <a:xfrm>
                <a:off x="1973577" y="3189902"/>
                <a:ext cx="1876151" cy="0"/>
              </a:xfrm>
              <a:prstGeom prst="line">
                <a:avLst/>
              </a:prstGeom>
              <a:noFill/>
              <a:ln w="31750" cap="flat" cmpd="sng" algn="ctr">
                <a:solidFill>
                  <a:srgbClr val="92D050"/>
                </a:solidFill>
                <a:prstDash val="solid"/>
                <a:miter lim="800000"/>
              </a:ln>
              <a:effectLst/>
            </p:spPr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1937580" y="2544081"/>
                <a:ext cx="2246722" cy="1077612"/>
              </a:xfrm>
              <a:prstGeom prst="rect">
                <a:avLst/>
              </a:prstGeom>
              <a:noFill/>
              <a:ln w="9525">
                <a:solidFill>
                  <a:sysClr val="window" lastClr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 kern="0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kern="0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830671" y="2512320"/>
                <a:ext cx="309163" cy="334556"/>
              </a:xfrm>
              <a:prstGeom prst="line">
                <a:avLst/>
              </a:prstGeom>
              <a:noFill/>
              <a:ln w="31750" cap="flat" cmpd="sng" algn="ctr">
                <a:solidFill>
                  <a:srgbClr val="92D05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849729" y="2827819"/>
                <a:ext cx="268930" cy="362083"/>
              </a:xfrm>
              <a:prstGeom prst="line">
                <a:avLst/>
              </a:prstGeom>
              <a:noFill/>
              <a:ln w="31750" cap="flat" cmpd="sng" algn="ctr">
                <a:solidFill>
                  <a:srgbClr val="92D050"/>
                </a:solidFill>
                <a:prstDash val="solid"/>
                <a:miter lim="800000"/>
              </a:ln>
              <a:effectLst/>
            </p:spPr>
          </p:cxnSp>
        </p:grpSp>
        <p:pic>
          <p:nvPicPr>
            <p:cNvPr id="6" name="图片 10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093" y="2919114"/>
            <a:ext cx="8850269" cy="19579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311" y="206734"/>
            <a:ext cx="2353490" cy="1469610"/>
            <a:chOff x="135082" y="206733"/>
            <a:chExt cx="3137986" cy="1469610"/>
          </a:xfrm>
        </p:grpSpPr>
        <p:grpSp>
          <p:nvGrpSpPr>
            <p:cNvPr id="7" name="组合 6"/>
            <p:cNvGrpSpPr/>
            <p:nvPr/>
          </p:nvGrpSpPr>
          <p:grpSpPr>
            <a:xfrm>
              <a:off x="1027310" y="567600"/>
              <a:ext cx="2245758" cy="1108743"/>
              <a:chOff x="1938544" y="2511380"/>
              <a:chExt cx="2245758" cy="1108743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077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图解课文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973185"/>
            <a:ext cx="9144000" cy="29116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884" y="1092407"/>
            <a:ext cx="3768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  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希望大家都能像王戎一样做一个善于观察，勤于思考的人。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35434" y="2483233"/>
            <a:ext cx="6829353" cy="1359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80" rIns="0" bIns="63480" numCol="1" anchor="ctr" anchorCtr="0" compatLnSpc="1"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正确、流利地朗读课文。背诵课文。</a:t>
            </a:r>
            <a:endParaRPr lang="en-US" altLang="zh-CN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781" y="192553"/>
            <a:ext cx="2400020" cy="1483791"/>
            <a:chOff x="73041" y="192552"/>
            <a:chExt cx="3200027" cy="1483791"/>
          </a:xfrm>
        </p:grpSpPr>
        <p:grpSp>
          <p:nvGrpSpPr>
            <p:cNvPr id="21" name="组合 20"/>
            <p:cNvGrpSpPr/>
            <p:nvPr/>
          </p:nvGrpSpPr>
          <p:grpSpPr>
            <a:xfrm>
              <a:off x="1027310" y="567600"/>
              <a:ext cx="2245758" cy="1108743"/>
              <a:chOff x="1938544" y="2511380"/>
              <a:chExt cx="2245758" cy="1108743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1077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619124" y="3534761"/>
            <a:ext cx="790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5"/>
          <p:cNvSpPr txBox="1"/>
          <p:nvPr/>
        </p:nvSpPr>
        <p:spPr>
          <a:xfrm>
            <a:off x="3772539" y="655188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孔融让梨</a:t>
            </a:r>
            <a:endParaRPr lang="zh-CN" altLang="en-US" sz="4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/>
          <p:nvPr/>
        </p:nvSpPr>
        <p:spPr>
          <a:xfrm>
            <a:off x="2005380" y="341208"/>
            <a:ext cx="2547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司马光砸缸</a:t>
            </a:r>
            <a:endParaRPr lang="zh-CN" altLang="en-US" sz="4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52897" y="1043511"/>
            <a:ext cx="7338488" cy="2868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ea"/>
                <a:sym typeface="+mn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我国的历史长河中，英雄辈出，天才无数。四岁让梨的孔融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，七岁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砸缸救人的司马光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他们的故事至今仍被人们口耳相传，津津乐道。今天我们将再认识一位天才少年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王戎。在他的身上又会发生哪些有趣的故事呢？一起读课文吧！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ll dir="u"/>
      </p:transition>
    </mc:Choice>
    <mc:Fallback>
      <p:transition spd="med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005927" y="2240731"/>
            <a:ext cx="4823848" cy="32835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32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2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世说新语</a:t>
            </a:r>
            <a:r>
              <a:rPr lang="en-US" altLang="zh-CN" sz="32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中国魏晋南北朝时期“笔记小说”的代表作，是我国最早的一部文言志人小说集。由南朝宋临川王刘义庆组织一批文人编写，又名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。主要是记载东汉后期到晋宋间一些名士的言行与轶事。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49161" y="1987898"/>
            <a:ext cx="7715222" cy="381154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777" y="270164"/>
            <a:ext cx="2423345" cy="1476988"/>
            <a:chOff x="43703" y="270164"/>
            <a:chExt cx="3231126" cy="1476988"/>
          </a:xfrm>
        </p:grpSpPr>
        <p:grpSp>
          <p:nvGrpSpPr>
            <p:cNvPr id="6" name="组合 5"/>
            <p:cNvGrpSpPr/>
            <p:nvPr/>
          </p:nvGrpSpPr>
          <p:grpSpPr>
            <a:xfrm>
              <a:off x="1089718" y="638820"/>
              <a:ext cx="2185111" cy="1108332"/>
              <a:chOff x="2157183" y="2511380"/>
              <a:chExt cx="1981635" cy="1122961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2174057" y="2511380"/>
                <a:ext cx="166642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2230668" y="2542905"/>
                <a:ext cx="1884390" cy="109143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资料袋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157183" y="3190649"/>
                <a:ext cx="169708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 descr="I}[T}BTX]QSYGQ]4X(2)IT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703" y="270164"/>
              <a:ext cx="1061279" cy="1169038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99782" y="2314833"/>
            <a:ext cx="1824500" cy="3271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03501" y="1648703"/>
            <a:ext cx="6536531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    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10776" y="1891330"/>
            <a:ext cx="487672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王戎是谁？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王戎（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—305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年），三国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至西晋时期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名士，出身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晋高门琅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玡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王氏，长于清谈。“竹林七贤”之一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精辟的品评与识鉴而著称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2472" y="1968744"/>
            <a:ext cx="2099813" cy="25843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916421" y="298636"/>
            <a:ext cx="68046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竹林七贤</a:t>
            </a: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嵇康、阮籍、山涛、王戎、向秀、刘伶和阮咸。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938" y="2172494"/>
            <a:ext cx="6143683" cy="413366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69320" y="163383"/>
            <a:ext cx="2329301" cy="1512961"/>
            <a:chOff x="225760" y="163382"/>
            <a:chExt cx="3105734" cy="1512961"/>
          </a:xfrm>
        </p:grpSpPr>
        <p:grpSp>
          <p:nvGrpSpPr>
            <p:cNvPr id="27" name="组合 26"/>
            <p:cNvGrpSpPr/>
            <p:nvPr/>
          </p:nvGrpSpPr>
          <p:grpSpPr>
            <a:xfrm>
              <a:off x="1158729" y="567600"/>
              <a:ext cx="2172765" cy="1108743"/>
              <a:chOff x="1966053" y="2511380"/>
              <a:chExt cx="2172765" cy="1108743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107721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67" name="文本框 66"/>
          <p:cNvSpPr txBox="1"/>
          <p:nvPr/>
        </p:nvSpPr>
        <p:spPr>
          <a:xfrm>
            <a:off x="1690932" y="2552638"/>
            <a:ext cx="138949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endParaRPr lang="zh-CN" altLang="en-US" sz="4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"/>
          <p:cNvSpPr txBox="1"/>
          <p:nvPr/>
        </p:nvSpPr>
        <p:spPr>
          <a:xfrm>
            <a:off x="1960001" y="3093985"/>
            <a:ext cx="80410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1">
            <a:spAutoFit/>
          </a:bodyPr>
          <a:lstStyle/>
          <a:p>
            <a:r>
              <a:rPr lang="zh-CN" altLang="en-US" sz="9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戎</a:t>
            </a:r>
            <a:endParaRPr lang="zh-CN" altLang="en-US" sz="9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669119" y="2595392"/>
            <a:ext cx="1389490" cy="6771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zhū</a:t>
            </a:r>
            <a:endParaRPr lang="zh-CN" altLang="en-US" sz="3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4"/>
          <p:cNvSpPr txBox="1"/>
          <p:nvPr/>
        </p:nvSpPr>
        <p:spPr>
          <a:xfrm>
            <a:off x="3943041" y="3093986"/>
            <a:ext cx="8041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1">
            <a:spAutoFit/>
          </a:bodyPr>
          <a:lstStyle/>
          <a:p>
            <a:r>
              <a:rPr lang="zh-CN" altLang="en-US" sz="9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sz="9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568442" y="2600293"/>
            <a:ext cx="1584008" cy="6771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zh-CN" altLang="en-US" sz="3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3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4"/>
          <p:cNvSpPr txBox="1"/>
          <p:nvPr/>
        </p:nvSpPr>
        <p:spPr>
          <a:xfrm>
            <a:off x="5922910" y="3093985"/>
            <a:ext cx="80410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1">
            <a:spAutoFit/>
          </a:bodyPr>
          <a:lstStyle/>
          <a:p>
            <a:r>
              <a:rPr lang="zh-CN" altLang="en-US" sz="9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竞</a:t>
            </a:r>
            <a:endParaRPr lang="zh-CN" altLang="en-US" sz="9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6" grpId="0"/>
      <p:bldP spid="77" grpId="0"/>
      <p:bldP spid="79" grpId="0"/>
      <p:bldP spid="8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WPS 演示</Application>
  <PresentationFormat>全屏显示(4:3)</PresentationFormat>
  <Paragraphs>151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Arial Unicode MS</vt:lpstr>
      <vt:lpstr>Calibri Light</vt:lpstr>
      <vt:lpstr>Times New Roman</vt:lpstr>
      <vt:lpstr>����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快乐学习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guest</cp:lastModifiedBy>
  <cp:revision>2</cp:revision>
  <dcterms:created xsi:type="dcterms:W3CDTF">2018-04-28T09:34:00Z</dcterms:created>
  <dcterms:modified xsi:type="dcterms:W3CDTF">2019-09-12T05:52:17Z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