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29"/>
  </p:notesMasterIdLst>
  <p:sldIdLst>
    <p:sldId id="257" r:id="rId5"/>
    <p:sldId id="258" r:id="rId6"/>
    <p:sldId id="259" r:id="rId7"/>
    <p:sldId id="369" r:id="rId8"/>
    <p:sldId id="367" r:id="rId9"/>
    <p:sldId id="365" r:id="rId10"/>
    <p:sldId id="366" r:id="rId11"/>
    <p:sldId id="368" r:id="rId12"/>
    <p:sldId id="261" r:id="rId13"/>
    <p:sldId id="262" r:id="rId14"/>
    <p:sldId id="341" r:id="rId15"/>
    <p:sldId id="264" r:id="rId16"/>
    <p:sldId id="268" r:id="rId17"/>
    <p:sldId id="275" r:id="rId18"/>
    <p:sldId id="284" r:id="rId19"/>
    <p:sldId id="370" r:id="rId20"/>
    <p:sldId id="374" r:id="rId21"/>
    <p:sldId id="291" r:id="rId22"/>
    <p:sldId id="373" r:id="rId23"/>
    <p:sldId id="376" r:id="rId24"/>
    <p:sldId id="375" r:id="rId25"/>
    <p:sldId id="299" r:id="rId26"/>
    <p:sldId id="300" r:id="rId27"/>
    <p:sldId id="305" r:id="rId28"/>
    <p:sldId id="307" r:id="rId30"/>
    <p:sldId id="312" r:id="rId31"/>
    <p:sldId id="313" r:id="rId32"/>
    <p:sldId id="314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3300"/>
    <a:srgbClr val="0066FF"/>
    <a:srgbClr val="800080"/>
    <a:srgbClr val="66FF33"/>
    <a:srgbClr val="A50021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75"/>
    <p:restoredTop sz="94660"/>
  </p:normalViewPr>
  <p:slideViewPr>
    <p:cSldViewPr showGuides="1">
      <p:cViewPr>
        <p:scale>
          <a:sx n="110" d="100"/>
          <a:sy n="110" d="100"/>
        </p:scale>
        <p:origin x="-100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8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8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8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9698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7" Type="http://schemas.openxmlformats.org/officeDocument/2006/relationships/image" Target="../media/image25.jpeg"/><Relationship Id="rId6" Type="http://schemas.openxmlformats.org/officeDocument/2006/relationships/hyperlink" Target="http://www.piaojia.cn/jingdian/show.asp?id=25939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5.jpeg"/><Relationship Id="rId6" Type="http://schemas.openxmlformats.org/officeDocument/2006/relationships/hyperlink" Target="http://www.piaojia.cn/jingdian/show.asp?id=25939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098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09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8" y="866775"/>
            <a:ext cx="8875712" cy="512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10" name="Text Box 6"/>
          <p:cNvSpPr txBox="1"/>
          <p:nvPr/>
        </p:nvSpPr>
        <p:spPr>
          <a:xfrm>
            <a:off x="2627313" y="1628775"/>
            <a:ext cx="3816350" cy="4032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树弯弯，藤弯弯，</a:t>
            </a:r>
            <a:b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　　　　　　　　　　　　　　　　　　　结的果实一串串，</a:t>
            </a:r>
            <a:b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　　　　　　　　　　　　　　　　　　　一个一个圆又圆，</a:t>
            </a:r>
            <a:b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　　　　　　　　　　　　　　　　　　　吃到嘴里酸又甜。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2" name="Text Box 7"/>
          <p:cNvSpPr txBox="1"/>
          <p:nvPr/>
        </p:nvSpPr>
        <p:spPr>
          <a:xfrm>
            <a:off x="655638" y="1341438"/>
            <a:ext cx="1098550" cy="28797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6000" b="1" dirty="0">
                <a:solidFill>
                  <a:srgbClr val="CC9900"/>
                </a:solidFill>
                <a:latin typeface="Arial" panose="020B0604020202020204" pitchFamily="34" charset="0"/>
                <a:ea typeface="幼圆" pitchFamily="49" charset="-122"/>
              </a:rPr>
              <a:t>猜一猜</a:t>
            </a:r>
            <a:endParaRPr lang="zh-CN" altLang="en-US" sz="6000" b="1" dirty="0">
              <a:solidFill>
                <a:srgbClr val="CC9900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2710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3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Rectangle 3"/>
          <p:cNvSpPr/>
          <p:nvPr/>
        </p:nvSpPr>
        <p:spPr>
          <a:xfrm>
            <a:off x="457200" y="2276475"/>
            <a:ext cx="8507413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好  收   城   市  留                     </a:t>
            </a:r>
            <a:endParaRPr lang="zh-CN" altLang="en-US" sz="6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钉  利   分   味  够</a:t>
            </a:r>
            <a:endParaRPr lang="zh-CN" altLang="en-US" sz="6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33" name="Text Box 9"/>
          <p:cNvSpPr txBox="1"/>
          <p:nvPr/>
        </p:nvSpPr>
        <p:spPr>
          <a:xfrm>
            <a:off x="457200" y="1447800"/>
            <a:ext cx="8458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hào   shōu    chéng   shì      liú </a:t>
            </a:r>
            <a:endParaRPr lang="en-US" altLang="zh-CN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4" name="Text Box 10"/>
          <p:cNvSpPr txBox="1"/>
          <p:nvPr/>
        </p:nvSpPr>
        <p:spPr>
          <a:xfrm>
            <a:off x="457200" y="3733800"/>
            <a:ext cx="8458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dìng     lì        fèn       wèi    gòu</a:t>
            </a:r>
            <a:endParaRPr lang="en-US" altLang="zh-CN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3" grpId="0"/>
      <p:bldP spid="778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Rectangle 3"/>
          <p:cNvSpPr>
            <a:spLocks noGrp="1"/>
          </p:cNvSpPr>
          <p:nvPr>
            <p:ph type="title"/>
          </p:nvPr>
        </p:nvSpPr>
        <p:spPr>
          <a:xfrm>
            <a:off x="3505200" y="457200"/>
            <a:ext cx="2895600" cy="1143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solidFill>
                  <a:srgbClr val="0000FF"/>
                </a:solidFill>
              </a:rPr>
              <a:t>我会读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idx="1"/>
          </p:nvPr>
        </p:nvSpPr>
        <p:spPr>
          <a:xfrm>
            <a:off x="231775" y="1778000"/>
            <a:ext cx="8912225" cy="4114800"/>
          </a:xfrm>
          <a:ln/>
        </p:spPr>
        <p:txBody>
          <a:bodyPr vert="horz" wrap="square" lIns="91440" tIns="45720" rIns="91440" bIns="45720" anchor="t"/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沟 产 梨 份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种 搭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够   棚 淡 好 收 城 市 留 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钉 利 分 味 够 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1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Rectangle 3"/>
          <p:cNvSpPr>
            <a:spLocks noGrp="1"/>
          </p:cNvSpPr>
          <p:nvPr>
            <p:ph type="title"/>
          </p:nvPr>
        </p:nvSpPr>
        <p:spPr>
          <a:xfrm>
            <a:off x="827088" y="0"/>
            <a:ext cx="7772400" cy="1143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800" b="1" dirty="0">
                <a:solidFill>
                  <a:srgbClr val="9900CC"/>
                </a:solidFill>
                <a:ea typeface="方正毡笔黑简体" pitchFamily="65" charset="-122"/>
              </a:rPr>
              <a:t>我会记</a:t>
            </a:r>
            <a:endParaRPr lang="zh-CN" altLang="en-US" sz="4800" b="1" dirty="0">
              <a:solidFill>
                <a:srgbClr val="9900CC"/>
              </a:solidFill>
              <a:ea typeface="方正毡笔黑简体" pitchFamily="65" charset="-122"/>
            </a:endParaRPr>
          </a:p>
        </p:txBody>
      </p:sp>
      <p:sp>
        <p:nvSpPr>
          <p:cNvPr id="10243" name="Rectangle 5"/>
          <p:cNvSpPr>
            <a:spLocks noGrp="1"/>
          </p:cNvSpPr>
          <p:nvPr>
            <p:ph idx="1"/>
          </p:nvPr>
        </p:nvSpPr>
        <p:spPr>
          <a:xfrm>
            <a:off x="457200" y="1447800"/>
            <a:ext cx="8431213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葡萄沟   盛产    香梨   月份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搭起     凉棚    暗红   能够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制成     阴房    碉堡   四壁 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热情好客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五光十色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5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 Box 4"/>
          <p:cNvSpPr txBox="1"/>
          <p:nvPr/>
        </p:nvSpPr>
        <p:spPr>
          <a:xfrm>
            <a:off x="2032000" y="769938"/>
            <a:ext cx="18923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5" name="Text Box 11"/>
          <p:cNvSpPr txBox="1"/>
          <p:nvPr/>
        </p:nvSpPr>
        <p:spPr>
          <a:xfrm>
            <a:off x="228600" y="2971800"/>
            <a:ext cx="8915400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2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、想一想葡萄沟是个什么样的地方？为什么说葡萄沟是个好地方，你是从哪几个地方看出来的？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6" name="Text Box 12"/>
          <p:cNvSpPr txBox="1"/>
          <p:nvPr/>
        </p:nvSpPr>
        <p:spPr>
          <a:xfrm>
            <a:off x="533400" y="5181600"/>
            <a:ext cx="76327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3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、了解葡萄干是怎样制成的。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7" name="Text Box 9"/>
          <p:cNvSpPr txBox="1"/>
          <p:nvPr/>
        </p:nvSpPr>
        <p:spPr>
          <a:xfrm>
            <a:off x="179388" y="260350"/>
            <a:ext cx="4316412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读一读，想一想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12"/>
          <p:cNvSpPr txBox="1"/>
          <p:nvPr/>
        </p:nvSpPr>
        <p:spPr>
          <a:xfrm>
            <a:off x="533400" y="1524000"/>
            <a:ext cx="8382000" cy="1323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1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、读课文正音，课文分为几个自然段？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5" grpId="0"/>
      <p:bldP spid="83976" grpId="0"/>
      <p:bldP spid="83977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09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3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6384925"/>
            <a:ext cx="9142412" cy="47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4"/>
          <p:cNvSpPr txBox="1"/>
          <p:nvPr/>
        </p:nvSpPr>
        <p:spPr>
          <a:xfrm>
            <a:off x="0" y="4365625"/>
            <a:ext cx="9144000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新疆吐鲁番有个地方叫葡萄沟。那里盛产水果。</a:t>
            </a:r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那里出产水果。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五月</a:t>
            </a:r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有杏子，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七八月</a:t>
            </a:r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有香梨、蜜桃、沙果，到了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八九月份</a:t>
            </a:r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，人们最喜爱的葡萄成熟了。</a:t>
            </a:r>
            <a:endParaRPr lang="zh-CN" altLang="en-US" sz="4000" b="1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1141" name="Picture 5" descr="1499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0"/>
            <a:ext cx="2484438" cy="1985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2" name="Picture 6" descr="1177385575812c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213" y="-80962"/>
            <a:ext cx="2736850" cy="221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3" name="Picture 7" descr="1657202mvW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60575"/>
            <a:ext cx="2771775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4" name="Picture 8" descr="200611232963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3213" y="2205038"/>
            <a:ext cx="2592387" cy="193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5" name="Picture 9" descr="200701051028349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4825" y="0"/>
            <a:ext cx="3559175" cy="400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6" name="Text Box 10"/>
          <p:cNvSpPr txBox="1"/>
          <p:nvPr/>
        </p:nvSpPr>
        <p:spPr>
          <a:xfrm>
            <a:off x="1619250" y="1412875"/>
            <a:ext cx="1081088" cy="588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杏子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7" name="Text Box 11"/>
          <p:cNvSpPr txBox="1"/>
          <p:nvPr/>
        </p:nvSpPr>
        <p:spPr>
          <a:xfrm>
            <a:off x="4427538" y="1484313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香梨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9" name="Text Box 12"/>
          <p:cNvSpPr txBox="1"/>
          <p:nvPr/>
        </p:nvSpPr>
        <p:spPr>
          <a:xfrm>
            <a:off x="1692275" y="36449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149" name="Text Box 13"/>
          <p:cNvSpPr txBox="1"/>
          <p:nvPr/>
        </p:nvSpPr>
        <p:spPr>
          <a:xfrm>
            <a:off x="155575" y="3416300"/>
            <a:ext cx="12239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蜜桃</a:t>
            </a:r>
            <a:endParaRPr lang="zh-CN" altLang="en-US" sz="40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1" name="Text Box 15"/>
          <p:cNvSpPr txBox="1"/>
          <p:nvPr/>
        </p:nvSpPr>
        <p:spPr>
          <a:xfrm>
            <a:off x="4356100" y="3500438"/>
            <a:ext cx="13668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沙果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2" name="Text Box 16"/>
          <p:cNvSpPr txBox="1"/>
          <p:nvPr/>
        </p:nvSpPr>
        <p:spPr>
          <a:xfrm>
            <a:off x="7086600" y="1524000"/>
            <a:ext cx="17637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葡萄</a:t>
            </a:r>
            <a:endParaRPr lang="zh-CN" altLang="en-US" sz="60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6" grpId="0"/>
      <p:bldP spid="91147" grpId="0"/>
      <p:bldP spid="91149" grpId="0"/>
      <p:bldP spid="91151" grpId="0"/>
      <p:bldP spid="911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3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xfrm>
            <a:off x="615950" y="1412875"/>
            <a:ext cx="8070850" cy="4911725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、自由朗读第二自然段，看看本段共有几句话。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、找出本段中的比喻句，看看谁先找到。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、用铅笔画出写颜色的词语。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243" name="Picture 5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333375"/>
            <a:ext cx="7416800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6"/>
          <p:cNvSpPr txBox="1"/>
          <p:nvPr/>
        </p:nvSpPr>
        <p:spPr>
          <a:xfrm>
            <a:off x="250825" y="476250"/>
            <a:ext cx="549275" cy="19446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 读 领 悟</a:t>
            </a:r>
            <a:endParaRPr lang="zh-CN" altLang="en-US" sz="2400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827088" y="4652963"/>
            <a:ext cx="76327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800000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葡萄种在山坡的梯田上 </a:t>
            </a:r>
            <a:r>
              <a:rPr lang="zh-CN" altLang="zh-CN" b="1" dirty="0"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3600" b="1" dirty="0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茂密的枝叶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向四面展开，就像搭起了一个个</a:t>
            </a:r>
            <a:r>
              <a:rPr lang="zh-CN" altLang="en-US" sz="3600" b="1" dirty="0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绿色的凉棚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6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6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6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1" name="Text Box 3"/>
          <p:cNvSpPr txBox="1"/>
          <p:nvPr/>
        </p:nvSpPr>
        <p:spPr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0292" name="Text Box 4"/>
          <p:cNvSpPr txBox="1"/>
          <p:nvPr/>
        </p:nvSpPr>
        <p:spPr>
          <a:xfrm>
            <a:off x="1371600" y="5486400"/>
            <a:ext cx="6757988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7200" b="1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葡萄结得果实多</a:t>
            </a:r>
            <a:endParaRPr lang="zh-CN" altLang="en-US" sz="7200" b="1" dirty="0">
              <a:solidFill>
                <a:srgbClr val="CC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1508" name="Group 5"/>
          <p:cNvGrpSpPr/>
          <p:nvPr/>
        </p:nvGrpSpPr>
        <p:grpSpPr>
          <a:xfrm>
            <a:off x="3492500" y="0"/>
            <a:ext cx="1727200" cy="3046413"/>
            <a:chOff x="3950" y="218"/>
            <a:chExt cx="1655" cy="1971"/>
          </a:xfrm>
        </p:grpSpPr>
        <p:sp>
          <p:nvSpPr>
            <p:cNvPr id="21509" name="Text Box 6"/>
            <p:cNvSpPr txBox="1"/>
            <p:nvPr/>
          </p:nvSpPr>
          <p:spPr>
            <a:xfrm>
              <a:off x="4176" y="1894"/>
              <a:ext cx="1152" cy="2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1510" name="Picture 7" descr="87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0" y="218"/>
              <a:ext cx="1655" cy="165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1511" name="Group 8"/>
          <p:cNvGrpSpPr/>
          <p:nvPr/>
        </p:nvGrpSpPr>
        <p:grpSpPr>
          <a:xfrm>
            <a:off x="0" y="0"/>
            <a:ext cx="1692275" cy="3159125"/>
            <a:chOff x="205" y="170"/>
            <a:chExt cx="1624" cy="1990"/>
          </a:xfrm>
        </p:grpSpPr>
        <p:sp>
          <p:nvSpPr>
            <p:cNvPr id="21512" name="Text Box 9"/>
            <p:cNvSpPr txBox="1"/>
            <p:nvPr/>
          </p:nvSpPr>
          <p:spPr>
            <a:xfrm>
              <a:off x="384" y="1872"/>
              <a:ext cx="115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1513" name="Picture 10" descr="PUTAO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" y="170"/>
              <a:ext cx="1624" cy="162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1514" name="Group 11"/>
          <p:cNvGrpSpPr/>
          <p:nvPr/>
        </p:nvGrpSpPr>
        <p:grpSpPr>
          <a:xfrm>
            <a:off x="5148263" y="0"/>
            <a:ext cx="1871662" cy="2924175"/>
            <a:chOff x="408" y="2211"/>
            <a:chExt cx="2176" cy="1941"/>
          </a:xfrm>
        </p:grpSpPr>
        <p:sp>
          <p:nvSpPr>
            <p:cNvPr id="21515" name="Text Box 12"/>
            <p:cNvSpPr txBox="1"/>
            <p:nvPr/>
          </p:nvSpPr>
          <p:spPr>
            <a:xfrm>
              <a:off x="960" y="3848"/>
              <a:ext cx="1150" cy="3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1516" name="Picture 13" descr="djs-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8" y="2211"/>
              <a:ext cx="2176" cy="16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1517" name="Group 14"/>
          <p:cNvGrpSpPr/>
          <p:nvPr/>
        </p:nvGrpSpPr>
        <p:grpSpPr>
          <a:xfrm>
            <a:off x="7019925" y="0"/>
            <a:ext cx="2124075" cy="2911475"/>
            <a:chOff x="3054" y="2202"/>
            <a:chExt cx="1971" cy="1953"/>
          </a:xfrm>
        </p:grpSpPr>
        <p:sp>
          <p:nvSpPr>
            <p:cNvPr id="21518" name="Text Box 15"/>
            <p:cNvSpPr txBox="1"/>
            <p:nvPr/>
          </p:nvSpPr>
          <p:spPr>
            <a:xfrm>
              <a:off x="3554" y="3849"/>
              <a:ext cx="1149" cy="3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1519" name="Picture 16" descr="无标题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54" y="2202"/>
              <a:ext cx="1971" cy="167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520" name="Text Box 17">
            <a:hlinkClick r:id="" action="ppaction://noaction"/>
          </p:cNvPr>
          <p:cNvSpPr txBox="1"/>
          <p:nvPr/>
        </p:nvSpPr>
        <p:spPr>
          <a:xfrm>
            <a:off x="34925" y="2636838"/>
            <a:ext cx="9144000" cy="2800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到了秋季，葡萄一大串一大串地挂在绿叶底下，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有红的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白的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400" b="1" dirty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紫的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4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暗红的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400" b="1" dirty="0">
                <a:solidFill>
                  <a:srgbClr val="66FF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淡绿的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r>
              <a:rPr lang="zh-CN" altLang="en-US" sz="4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</a:t>
            </a:r>
            <a:r>
              <a:rPr lang="zh-CN" altLang="en-US" sz="4400" b="1" dirty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</a:t>
            </a:r>
            <a:r>
              <a:rPr lang="zh-CN" altLang="en-US" sz="44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美丽极了。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21" name="Picture 18" descr="1">
            <a:hlinkClick r:id="rId6"/>
          </p:cNvPr>
          <p:cNvPicPr>
            <a:picLocks noChangeAspect="1"/>
          </p:cNvPicPr>
          <p:nvPr/>
        </p:nvPicPr>
        <p:blipFill>
          <a:blip r:embed="rId7"/>
          <a:srcRect l="16667" t="16667" r="46666" b="36667"/>
          <a:stretch>
            <a:fillRect/>
          </a:stretch>
        </p:blipFill>
        <p:spPr>
          <a:xfrm>
            <a:off x="1692275" y="0"/>
            <a:ext cx="1800225" cy="256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  <p:bldP spid="1402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07522" name="Object 2"/>
          <p:cNvGraphicFramePr/>
          <p:nvPr/>
        </p:nvGraphicFramePr>
        <p:xfrm>
          <a:off x="217488" y="103188"/>
          <a:ext cx="2684462" cy="249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228850" imgH="1990725" progId="Paint.Picture">
                  <p:embed/>
                </p:oleObj>
              </mc:Choice>
              <mc:Fallback>
                <p:oleObj name="" r:id="rId1" imgW="2228850" imgH="19907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7488" y="103188"/>
                        <a:ext cx="2684462" cy="2492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23" name="Text Box 3"/>
          <p:cNvSpPr txBox="1"/>
          <p:nvPr/>
        </p:nvSpPr>
        <p:spPr>
          <a:xfrm>
            <a:off x="914400" y="2667000"/>
            <a:ext cx="12493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红的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24" name="Text Box 4"/>
          <p:cNvSpPr txBox="1"/>
          <p:nvPr/>
        </p:nvSpPr>
        <p:spPr>
          <a:xfrm>
            <a:off x="4038600" y="2667000"/>
            <a:ext cx="11128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白的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Text Box 5"/>
          <p:cNvSpPr txBox="1"/>
          <p:nvPr/>
        </p:nvSpPr>
        <p:spPr>
          <a:xfrm>
            <a:off x="6567488" y="2859088"/>
            <a:ext cx="21812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26" name="Text Box 6"/>
          <p:cNvSpPr txBox="1"/>
          <p:nvPr/>
        </p:nvSpPr>
        <p:spPr>
          <a:xfrm>
            <a:off x="6927850" y="2708275"/>
            <a:ext cx="22161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99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紫的</a:t>
            </a:r>
            <a:endParaRPr lang="zh-CN" altLang="en-US" sz="3600" b="1" dirty="0">
              <a:solidFill>
                <a:srgbClr val="99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27" name="Text Box 7"/>
          <p:cNvSpPr txBox="1"/>
          <p:nvPr/>
        </p:nvSpPr>
        <p:spPr>
          <a:xfrm>
            <a:off x="457200" y="6096000"/>
            <a:ext cx="1905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暗红的</a:t>
            </a:r>
            <a:endParaRPr lang="zh-CN" altLang="en-US" sz="36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7530" name="Picture 10" descr="200901200952384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352800"/>
            <a:ext cx="1970088" cy="262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31" name="Picture 11" descr="MM616_20078216951580"/>
          <p:cNvPicPr>
            <a:picLocks noChangeAspect="1"/>
          </p:cNvPicPr>
          <p:nvPr/>
        </p:nvPicPr>
        <p:blipFill>
          <a:blip r:embed="rId4"/>
          <a:srcRect r="-2559" b="20334"/>
          <a:stretch>
            <a:fillRect/>
          </a:stretch>
        </p:blipFill>
        <p:spPr>
          <a:xfrm>
            <a:off x="6373813" y="103188"/>
            <a:ext cx="2735262" cy="249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32" name="Picture 12" descr="bd3f89179e99396d21a4e9c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1400" y="3352800"/>
            <a:ext cx="2952750" cy="253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8" descr="1">
            <a:hlinkClick r:id="rId6"/>
          </p:cNvPr>
          <p:cNvPicPr>
            <a:picLocks noChangeAspect="1"/>
          </p:cNvPicPr>
          <p:nvPr/>
        </p:nvPicPr>
        <p:blipFill>
          <a:blip r:embed="rId7"/>
          <a:srcRect l="16667" t="16667" r="46666" b="36667"/>
          <a:stretch>
            <a:fillRect/>
          </a:stretch>
        </p:blipFill>
        <p:spPr>
          <a:xfrm>
            <a:off x="3429000" y="76200"/>
            <a:ext cx="2209800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3962400" y="5934670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 w="11430"/>
                <a:solidFill>
                  <a:srgbClr val="00CC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淡绿的</a:t>
            </a:r>
            <a:endParaRPr kumimoji="0" lang="zh-CN" altLang="en-US" sz="5400" b="1" i="0" u="none" strike="noStrike" kern="1200" cap="none" spc="0" normalizeH="0" baseline="0" noProof="0" dirty="0" smtClean="0">
              <a:ln w="11430"/>
              <a:solidFill>
                <a:srgbClr val="00CC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4" grpId="0"/>
      <p:bldP spid="107526" grpId="0"/>
      <p:bldP spid="1075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3315" name="Group 23"/>
          <p:cNvGrpSpPr/>
          <p:nvPr/>
        </p:nvGrpSpPr>
        <p:grpSpPr>
          <a:xfrm>
            <a:off x="0" y="0"/>
            <a:ext cx="9144000" cy="6523038"/>
            <a:chOff x="0" y="0"/>
            <a:chExt cx="5760" cy="4109"/>
          </a:xfrm>
        </p:grpSpPr>
        <p:pic>
          <p:nvPicPr>
            <p:cNvPr id="13316" name="Picture 18" descr="pic_25428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552" cy="26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Picture 19" descr="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0" y="1"/>
              <a:ext cx="2290" cy="28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Rectangle 20"/>
            <p:cNvSpPr/>
            <p:nvPr/>
          </p:nvSpPr>
          <p:spPr>
            <a:xfrm>
              <a:off x="3470" y="2614"/>
              <a:ext cx="2290" cy="27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19" name="Text Box 22"/>
            <p:cNvSpPr txBox="1"/>
            <p:nvPr/>
          </p:nvSpPr>
          <p:spPr>
            <a:xfrm>
              <a:off x="360" y="2655"/>
              <a:ext cx="5040" cy="14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3200" b="1" dirty="0">
                  <a:latin typeface="华文中宋" pitchFamily="2" charset="-122"/>
                  <a:ea typeface="华文中宋" pitchFamily="2" charset="-122"/>
                </a:rPr>
                <a:t>       </a:t>
              </a:r>
              <a:r>
                <a:rPr lang="zh-CN" altLang="en-US" sz="3200" b="1" dirty="0">
                  <a:latin typeface="华文中宋" pitchFamily="2" charset="-122"/>
                  <a:ea typeface="华文中宋" pitchFamily="2" charset="-122"/>
                </a:rPr>
                <a:t>要是这时候你到葡萄沟去，</a:t>
              </a:r>
              <a:r>
                <a:rPr lang="zh-CN" altLang="en-US" sz="3200" b="1" dirty="0">
                  <a:solidFill>
                    <a:srgbClr val="FF0000"/>
                  </a:solidFill>
                  <a:latin typeface="华文中宋" pitchFamily="2" charset="-122"/>
                  <a:ea typeface="华文中宋" pitchFamily="2" charset="-122"/>
                </a:rPr>
                <a:t>热情好客</a:t>
              </a:r>
              <a:r>
                <a:rPr lang="zh-CN" altLang="en-US" sz="3200" b="1" dirty="0">
                  <a:latin typeface="华文中宋" pitchFamily="2" charset="-122"/>
                  <a:ea typeface="华文中宋" pitchFamily="2" charset="-122"/>
                </a:rPr>
                <a:t>的维吾尔族老乡，准会摘下最甜的葡萄，让你吃个够。</a:t>
              </a:r>
              <a:endParaRPr lang="zh-CN" altLang="en-US" sz="3200" b="1" dirty="0"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1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Rectangle 3"/>
          <p:cNvSpPr>
            <a:spLocks noGrp="1"/>
          </p:cNvSpPr>
          <p:nvPr>
            <p:ph type="body" sz="half" idx="1"/>
          </p:nvPr>
        </p:nvSpPr>
        <p:spPr>
          <a:xfrm>
            <a:off x="2819400" y="5029200"/>
            <a:ext cx="2819400" cy="2481263"/>
          </a:xfrm>
          <a:ln/>
        </p:spPr>
        <p:txBody>
          <a:bodyPr vert="horz" wrap="square" lIns="91440" tIns="45720" rIns="91440" bIns="45720" anchor="t"/>
          <a:p>
            <a:pPr eaLnBrk="1" hangingPunct="1">
              <a:buClrTx/>
              <a:buSzTx/>
              <a:buFontTx/>
              <a:buNone/>
            </a:pPr>
            <a:r>
              <a:rPr lang="zh-CN" altLang="en-US" sz="9600" b="1" dirty="0"/>
              <a:t>葡萄</a:t>
            </a:r>
            <a:endParaRPr lang="zh-CN" altLang="en-US" sz="9600" b="1" dirty="0"/>
          </a:p>
        </p:txBody>
      </p:sp>
      <p:pic>
        <p:nvPicPr>
          <p:cNvPr id="73732" name="Picture 4" descr="20081003113249xz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7800"/>
            <a:ext cx="2284413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3" name="Picture 5" descr="200903101001587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447800"/>
            <a:ext cx="2943225" cy="347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4" name="Picture 6" descr="200907241015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447800"/>
            <a:ext cx="2862263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7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7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7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7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37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1428750"/>
            <a:ext cx="4572000" cy="500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7"/>
          <p:cNvSpPr txBox="1"/>
          <p:nvPr/>
        </p:nvSpPr>
        <p:spPr>
          <a:xfrm>
            <a:off x="5072063" y="857250"/>
            <a:ext cx="370840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sz="3200" b="1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zh-CN" sz="3200" b="1" dirty="0">
                <a:latin typeface="华文中宋" pitchFamily="2" charset="-122"/>
                <a:ea typeface="华文中宋" pitchFamily="2" charset="-122"/>
              </a:rPr>
              <a:t>收下来的葡萄有的运到城市去，有的运到阴房里制成葡萄干。</a:t>
            </a:r>
            <a:endParaRPr lang="zh-CN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340" name="TextBox 4"/>
          <p:cNvSpPr txBox="1"/>
          <p:nvPr/>
        </p:nvSpPr>
        <p:spPr>
          <a:xfrm>
            <a:off x="714375" y="714375"/>
            <a:ext cx="4000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阴房里木架子上的葡萄</a:t>
            </a:r>
            <a:endParaRPr lang="zh-CN" altLang="en-US" sz="2800" b="1" dirty="0">
              <a:solidFill>
                <a:srgbClr val="7030A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1428750"/>
            <a:ext cx="4572000" cy="500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7"/>
          <p:cNvSpPr txBox="1"/>
          <p:nvPr/>
        </p:nvSpPr>
        <p:spPr>
          <a:xfrm>
            <a:off x="5072063" y="857250"/>
            <a:ext cx="3708400" cy="526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阴房修在山坡上，样子很像碉堡，四壁留着许多小孔，里面</a:t>
            </a:r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钉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着许多木架子。成串的葡萄挂在架子上，</a:t>
            </a:r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利用流动的热空气，把水分蒸发掉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，就成了葡萄干。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340" name="TextBox 4"/>
          <p:cNvSpPr txBox="1"/>
          <p:nvPr/>
        </p:nvSpPr>
        <p:spPr>
          <a:xfrm>
            <a:off x="714375" y="714375"/>
            <a:ext cx="4000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阴房里木架子上的葡萄</a:t>
            </a:r>
            <a:endParaRPr lang="zh-CN" altLang="en-US" sz="2800" b="1" dirty="0">
              <a:solidFill>
                <a:srgbClr val="7030A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5601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6" name="Text Box 4"/>
          <p:cNvSpPr txBox="1"/>
          <p:nvPr/>
        </p:nvSpPr>
        <p:spPr>
          <a:xfrm>
            <a:off x="539750" y="2997200"/>
            <a:ext cx="7920038" cy="3386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、阴房是什么样子的？在书中用横线画出来。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、葡萄干在阴房里是怎样制成的？用波浪线画出来。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6709" y="1523999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开动小脑筋</a:t>
            </a:r>
            <a:endParaRPr kumimoji="0" lang="zh-CN" altLang="en-US" sz="5400" b="1" i="0" u="none" strike="noStrike" kern="1200" cap="none" spc="0" normalizeH="0" baseline="0" noProof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25" name="Picture 2" descr="117246643c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阴房修在山坡上，样子很像碉堡，四壁留着许多小孔，里面钉着许多木架子。</a:t>
            </a:r>
            <a:endParaRPr kumimoji="0" lang="zh-CN" altLang="en-US" sz="48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3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Picture 3" descr="a_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0"/>
            <a:ext cx="74676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4" descr="a_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600200"/>
            <a:ext cx="7315200" cy="74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Text Box 8"/>
          <p:cNvSpPr txBox="1"/>
          <p:nvPr/>
        </p:nvSpPr>
        <p:spPr>
          <a:xfrm>
            <a:off x="898525" y="2732088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4400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8677" name="Text Box 9"/>
          <p:cNvSpPr txBox="1"/>
          <p:nvPr/>
        </p:nvSpPr>
        <p:spPr>
          <a:xfrm>
            <a:off x="1203325" y="2960688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4400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1866" name="Text Box 10"/>
          <p:cNvSpPr txBox="1"/>
          <p:nvPr/>
        </p:nvSpPr>
        <p:spPr>
          <a:xfrm>
            <a:off x="304800" y="914400"/>
            <a:ext cx="8416925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新鲜的葡萄是怎么变成葡萄干的呢？</a:t>
            </a:r>
            <a:endParaRPr lang="zh-CN" altLang="en-US" sz="4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1867" name="Text Box 11"/>
          <p:cNvSpPr txBox="1"/>
          <p:nvPr/>
        </p:nvSpPr>
        <p:spPr>
          <a:xfrm>
            <a:off x="457200" y="1905000"/>
            <a:ext cx="123507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运到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1868" name="Text Box 12"/>
          <p:cNvSpPr txBox="1"/>
          <p:nvPr/>
        </p:nvSpPr>
        <p:spPr>
          <a:xfrm>
            <a:off x="304800" y="2895600"/>
            <a:ext cx="16033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阴房</a:t>
            </a:r>
            <a:endParaRPr lang="zh-CN" altLang="en-US" sz="4400" b="1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1869" name="Text Box 13"/>
          <p:cNvSpPr txBox="1"/>
          <p:nvPr/>
        </p:nvSpPr>
        <p:spPr>
          <a:xfrm>
            <a:off x="457200" y="3962400"/>
            <a:ext cx="1306513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挂在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1870" name="Text Box 14"/>
          <p:cNvSpPr txBox="1"/>
          <p:nvPr/>
        </p:nvSpPr>
        <p:spPr>
          <a:xfrm>
            <a:off x="0" y="4800600"/>
            <a:ext cx="21955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架子上</a:t>
            </a:r>
            <a:endParaRPr lang="zh-CN" altLang="en-US" sz="4400" b="1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1871" name="Text Box 15"/>
          <p:cNvSpPr txBox="1"/>
          <p:nvPr/>
        </p:nvSpPr>
        <p:spPr>
          <a:xfrm>
            <a:off x="6705600" y="1981200"/>
            <a:ext cx="1395413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1872" name="Text Box 16"/>
          <p:cNvSpPr txBox="1"/>
          <p:nvPr/>
        </p:nvSpPr>
        <p:spPr>
          <a:xfrm>
            <a:off x="5410200" y="2819400"/>
            <a:ext cx="3886200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流动的热空气</a:t>
            </a:r>
            <a:endParaRPr lang="zh-CN" altLang="en-US" sz="4400" b="1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1873" name="Text Box 17"/>
          <p:cNvSpPr txBox="1"/>
          <p:nvPr/>
        </p:nvSpPr>
        <p:spPr>
          <a:xfrm>
            <a:off x="6705600" y="4038600"/>
            <a:ext cx="1538288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蒸发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1874" name="Text Box 18"/>
          <p:cNvSpPr txBox="1"/>
          <p:nvPr/>
        </p:nvSpPr>
        <p:spPr>
          <a:xfrm>
            <a:off x="6705600" y="5105400"/>
            <a:ext cx="16875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水份</a:t>
            </a:r>
            <a:endParaRPr lang="zh-CN" altLang="en-US" sz="4400" b="1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1875" name="Text Box 19"/>
          <p:cNvSpPr txBox="1"/>
          <p:nvPr/>
        </p:nvSpPr>
        <p:spPr>
          <a:xfrm>
            <a:off x="914400" y="6149975"/>
            <a:ext cx="28194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就制成了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1876" name="Text Box 20"/>
          <p:cNvSpPr txBox="1"/>
          <p:nvPr/>
        </p:nvSpPr>
        <p:spPr>
          <a:xfrm>
            <a:off x="3962400" y="6019800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葡萄干</a:t>
            </a:r>
            <a:endParaRPr lang="zh-CN" altLang="en-US" sz="4400" b="1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8689" name="AutoShape 21"/>
          <p:cNvSpPr/>
          <p:nvPr/>
        </p:nvSpPr>
        <p:spPr>
          <a:xfrm>
            <a:off x="1042988" y="2492375"/>
            <a:ext cx="73025" cy="504825"/>
          </a:xfrm>
          <a:prstGeom prst="downArrow">
            <a:avLst>
              <a:gd name="adj1" fmla="val 50000"/>
              <a:gd name="adj2" fmla="val 172794"/>
            </a:avLst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0" name="AutoShape 22"/>
          <p:cNvSpPr/>
          <p:nvPr/>
        </p:nvSpPr>
        <p:spPr>
          <a:xfrm>
            <a:off x="1042988" y="3573463"/>
            <a:ext cx="73025" cy="576262"/>
          </a:xfrm>
          <a:prstGeom prst="downArrow">
            <a:avLst>
              <a:gd name="adj1" fmla="val 50000"/>
              <a:gd name="adj2" fmla="val 197245"/>
            </a:avLst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1" name="AutoShape 23"/>
          <p:cNvSpPr/>
          <p:nvPr/>
        </p:nvSpPr>
        <p:spPr>
          <a:xfrm>
            <a:off x="1042988" y="4581525"/>
            <a:ext cx="73025" cy="503238"/>
          </a:xfrm>
          <a:prstGeom prst="downArrow">
            <a:avLst>
              <a:gd name="adj1" fmla="val 50000"/>
              <a:gd name="adj2" fmla="val 172250"/>
            </a:avLst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2" name="AutoShape 24"/>
          <p:cNvSpPr/>
          <p:nvPr/>
        </p:nvSpPr>
        <p:spPr>
          <a:xfrm>
            <a:off x="7380288" y="2565400"/>
            <a:ext cx="71437" cy="576263"/>
          </a:xfrm>
          <a:prstGeom prst="downArrow">
            <a:avLst>
              <a:gd name="adj1" fmla="val 50000"/>
              <a:gd name="adj2" fmla="val 201630"/>
            </a:avLst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3" name="AutoShape 25"/>
          <p:cNvSpPr/>
          <p:nvPr/>
        </p:nvSpPr>
        <p:spPr>
          <a:xfrm>
            <a:off x="7380288" y="3500438"/>
            <a:ext cx="71437" cy="576262"/>
          </a:xfrm>
          <a:prstGeom prst="downArrow">
            <a:avLst>
              <a:gd name="adj1" fmla="val 50000"/>
              <a:gd name="adj2" fmla="val 201630"/>
            </a:avLst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4" name="AutoShape 26"/>
          <p:cNvSpPr/>
          <p:nvPr/>
        </p:nvSpPr>
        <p:spPr>
          <a:xfrm>
            <a:off x="7380288" y="4652963"/>
            <a:ext cx="71437" cy="576262"/>
          </a:xfrm>
          <a:prstGeom prst="downArrow">
            <a:avLst>
              <a:gd name="adj1" fmla="val 50000"/>
              <a:gd name="adj2" fmla="val 201630"/>
            </a:avLst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95" name="Picture 27" descr="putao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676400"/>
            <a:ext cx="3527425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1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1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6" grpId="0"/>
      <p:bldP spid="121867" grpId="0"/>
      <p:bldP spid="121868" grpId="0"/>
      <p:bldP spid="121869" grpId="0"/>
      <p:bldP spid="121870" grpId="0"/>
      <p:bldP spid="121871" grpId="0"/>
      <p:bldP spid="121872" grpId="0"/>
      <p:bldP spid="121873" grpId="0"/>
      <p:bldP spid="121874" grpId="0"/>
      <p:bldP spid="121875" grpId="0"/>
      <p:bldP spid="1218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5954" name="Picture 2" descr="e6854e5e2f8203dd77071a244a384c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4267200"/>
            <a:ext cx="45720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55" name="Picture 3" descr="0,0,425,15308,399,332,5d7d4db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67200"/>
            <a:ext cx="43434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56" name="Picture 4" descr="200809112352411266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1600"/>
            <a:ext cx="43434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57" name="Picture 5" descr="0,0,295,8637,1400,1207,92243bd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371600"/>
            <a:ext cx="4572000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Text Box 6"/>
          <p:cNvSpPr txBox="1"/>
          <p:nvPr/>
        </p:nvSpPr>
        <p:spPr>
          <a:xfrm>
            <a:off x="2362200" y="5105400"/>
            <a:ext cx="36576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5959" name="Rectangle 7"/>
          <p:cNvSpPr/>
          <p:nvPr/>
        </p:nvSpPr>
        <p:spPr>
          <a:xfrm>
            <a:off x="0" y="0"/>
            <a:ext cx="914400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这里生产的葡萄干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颜色鲜，味道甜，非常有名。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5" name="Picture 2" descr="X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WordArt 3"/>
          <p:cNvSpPr>
            <a:spLocks noTextEdit="1"/>
          </p:cNvSpPr>
          <p:nvPr/>
        </p:nvSpPr>
        <p:spPr>
          <a:xfrm>
            <a:off x="1066800" y="2362200"/>
            <a:ext cx="7467600" cy="1905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葡萄沟真是个好地方！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7" name="Text Box 4"/>
          <p:cNvSpPr txBox="1"/>
          <p:nvPr/>
        </p:nvSpPr>
        <p:spPr>
          <a:xfrm>
            <a:off x="990600" y="1447800"/>
            <a:ext cx="78486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欣赏完葡萄沟的图片，你想说些什么？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2769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Text Box 4"/>
          <p:cNvSpPr txBox="1"/>
          <p:nvPr/>
        </p:nvSpPr>
        <p:spPr>
          <a:xfrm>
            <a:off x="228600" y="1447800"/>
            <a:ext cx="8763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你从哪几个方面看出葡萄沟是个好地方？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101" name="Text Box 5"/>
          <p:cNvSpPr txBox="1"/>
          <p:nvPr/>
        </p:nvSpPr>
        <p:spPr>
          <a:xfrm>
            <a:off x="-323850" y="2781300"/>
            <a:ext cx="56880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）葡萄沟盛产水果；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2102" name="Text Box 6"/>
          <p:cNvSpPr txBox="1"/>
          <p:nvPr/>
        </p:nvSpPr>
        <p:spPr>
          <a:xfrm>
            <a:off x="0" y="3500438"/>
            <a:ext cx="72945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）葡萄沟葡萄多，而且长得好；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2103" name="Text Box 7"/>
          <p:cNvSpPr txBox="1"/>
          <p:nvPr/>
        </p:nvSpPr>
        <p:spPr>
          <a:xfrm>
            <a:off x="-541337" y="4149725"/>
            <a:ext cx="7524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）葡萄沟的葡萄干很有名；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2104" name="Text Box 8"/>
          <p:cNvSpPr txBox="1"/>
          <p:nvPr/>
        </p:nvSpPr>
        <p:spPr>
          <a:xfrm>
            <a:off x="-252412" y="4797425"/>
            <a:ext cx="69484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）葡萄沟的人热情、好客；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2105" name="Text Box 9"/>
          <p:cNvSpPr txBox="1"/>
          <p:nvPr/>
        </p:nvSpPr>
        <p:spPr>
          <a:xfrm>
            <a:off x="611188" y="5373688"/>
            <a:ext cx="853281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rgbClr val="A50021"/>
                </a:solidFill>
                <a:latin typeface="Times New Roman" panose="02020603050405020304" pitchFamily="18" charset="0"/>
                <a:ea typeface="隶书" pitchFamily="49" charset="-122"/>
              </a:rPr>
              <a:t>（葡萄沟的葡萄美，人更美）</a:t>
            </a:r>
            <a:endParaRPr lang="zh-CN" altLang="en-US" sz="4400" b="1" dirty="0">
              <a:solidFill>
                <a:srgbClr val="A5002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/>
      <p:bldP spid="132102" grpId="0"/>
      <p:bldP spid="132103" grpId="0"/>
      <p:bldP spid="132104" grpId="0"/>
      <p:bldP spid="13210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3793" name="Picture 2" descr="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Text Box 3"/>
          <p:cNvSpPr txBox="1"/>
          <p:nvPr/>
        </p:nvSpPr>
        <p:spPr>
          <a:xfrm>
            <a:off x="611188" y="5157788"/>
            <a:ext cx="67691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endParaRPr lang="zh-CN" altLang="zh-CN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5" name="Text Box 4"/>
          <p:cNvSpPr txBox="1"/>
          <p:nvPr/>
        </p:nvSpPr>
        <p:spPr>
          <a:xfrm>
            <a:off x="0" y="152400"/>
            <a:ext cx="9144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latin typeface="Times New Roman" panose="02020603050405020304" pitchFamily="18" charset="0"/>
                <a:ea typeface="楷体_GB2312" pitchFamily="49" charset="-122"/>
              </a:rPr>
              <a:t>我喜欢葡萄沟，是因为</a:t>
            </a:r>
            <a:r>
              <a:rPr lang="zh-CN" altLang="en-US" sz="4400" b="1" u="sng" dirty="0">
                <a:latin typeface="Times New Roman" panose="02020603050405020304" pitchFamily="18" charset="0"/>
                <a:ea typeface="楷体_GB2312" pitchFamily="49" charset="-122"/>
              </a:rPr>
              <a:t>（             ）。  </a:t>
            </a:r>
            <a:endParaRPr lang="en-US" altLang="zh-CN" sz="4400" b="1" u="sng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4759" name="Text Box 7"/>
          <p:cNvSpPr txBox="1"/>
          <p:nvPr/>
        </p:nvSpPr>
        <p:spPr>
          <a:xfrm>
            <a:off x="990600" y="1828800"/>
            <a:ext cx="7058025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9600" b="1" dirty="0">
                <a:latin typeface="黑体" panose="02010609060101010101" pitchFamily="49" charset="-122"/>
                <a:ea typeface="黑体" panose="02010609060101010101" pitchFamily="49" charset="-122"/>
              </a:rPr>
              <a:t>11  </a:t>
            </a:r>
            <a:r>
              <a:rPr lang="zh-CN" altLang="en-US" sz="9600" b="1" dirty="0">
                <a:latin typeface="黑体" panose="02010609060101010101" pitchFamily="49" charset="-122"/>
                <a:ea typeface="黑体" panose="02010609060101010101" pitchFamily="49" charset="-122"/>
              </a:rPr>
              <a:t>葡萄沟</a:t>
            </a:r>
            <a:endParaRPr lang="zh-CN" altLang="en-US" sz="9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 descr="PM_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 Box 3"/>
          <p:cNvSpPr txBox="1"/>
          <p:nvPr/>
        </p:nvSpPr>
        <p:spPr>
          <a:xfrm>
            <a:off x="914400" y="1981200"/>
            <a:ext cx="7345363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新疆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：古称西域，是我国最大的自治区，面积约占全国面积的六分之一。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吐鲁番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：是新疆的一个地区，葡萄沟是吐鲁番的一个地方。</a:t>
            </a:r>
            <a:b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维吾尔族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：我国少数民族，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主要聚居在新疆。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7" name="WordArt 4"/>
          <p:cNvSpPr>
            <a:spLocks noTextEdit="1"/>
          </p:cNvSpPr>
          <p:nvPr/>
        </p:nvSpPr>
        <p:spPr>
          <a:xfrm>
            <a:off x="2590800" y="685800"/>
            <a:ext cx="3505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你知道吗？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5" descr="读读写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33375"/>
            <a:ext cx="3671887" cy="2084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6"/>
          <p:cNvSpPr txBox="1"/>
          <p:nvPr/>
        </p:nvSpPr>
        <p:spPr>
          <a:xfrm>
            <a:off x="611188" y="1052513"/>
            <a:ext cx="32400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80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预    习    探    究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100" name="Picture 9" descr="pic_25308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786063"/>
            <a:ext cx="3143250" cy="3744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3" name="AutoShape 11"/>
          <p:cNvSpPr/>
          <p:nvPr/>
        </p:nvSpPr>
        <p:spPr>
          <a:xfrm>
            <a:off x="3348038" y="1628775"/>
            <a:ext cx="4679950" cy="3095625"/>
          </a:xfrm>
          <a:prstGeom prst="cloudCallout">
            <a:avLst>
              <a:gd name="adj1" fmla="val -72255"/>
              <a:gd name="adj2" fmla="val 97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084" name="Text Box 12"/>
          <p:cNvSpPr txBox="1"/>
          <p:nvPr/>
        </p:nvSpPr>
        <p:spPr>
          <a:xfrm>
            <a:off x="3924300" y="2286000"/>
            <a:ext cx="3311525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葡萄沟在新疆吐鲁番</a:t>
            </a:r>
            <a:r>
              <a:rPr lang="en-US" altLang="zh-CN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那是个盛产水果的地方</a:t>
            </a:r>
            <a:r>
              <a:rPr lang="en-US" altLang="zh-CN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你能从地图上找到吐鲁番吗</a:t>
            </a:r>
            <a:r>
              <a:rPr lang="en-US" altLang="zh-CN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?</a:t>
            </a:r>
            <a:endParaRPr lang="en-US" altLang="zh-CN" sz="28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 bldLvl="0" animBg="1"/>
      <p:bldP spid="30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4" descr="4c467e4e44bcb138dff22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0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 descr="china"/>
          <p:cNvPicPr>
            <a:picLocks noChangeAspect="1"/>
          </p:cNvPicPr>
          <p:nvPr/>
        </p:nvPicPr>
        <p:blipFill>
          <a:blip r:embed="rId1"/>
          <a:srcRect l="4146" t="12859" r="53883" b="49406"/>
          <a:stretch>
            <a:fillRect/>
          </a:stretch>
        </p:blipFill>
        <p:spPr>
          <a:xfrm>
            <a:off x="0" y="-531812"/>
            <a:ext cx="9144000" cy="7389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Text Box 15"/>
          <p:cNvSpPr txBox="1"/>
          <p:nvPr/>
        </p:nvSpPr>
        <p:spPr>
          <a:xfrm>
            <a:off x="357188" y="4241800"/>
            <a:ext cx="8135937" cy="2616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dirty="0"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葡萄沟，位于新疆吐鲁番市东北角，是火焰山西侧的一个峡谷。两山夹峙，中间是草木芳菲的沟壑，宛如一道绿色的画廊。吐鲁番人在谷底筑了鹅卵石和水泥板砌成的河渠，长流不息的河水浇灌着整个葡萄沟。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    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7172" name="Picture 16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333375"/>
            <a:ext cx="7416800" cy="388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Text Box 19"/>
          <p:cNvSpPr txBox="1"/>
          <p:nvPr/>
        </p:nvSpPr>
        <p:spPr>
          <a:xfrm>
            <a:off x="122238" y="476250"/>
            <a:ext cx="488950" cy="1152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800000"/>
                </a:solidFill>
                <a:latin typeface="Arial" panose="020B0604020202020204" pitchFamily="34" charset="0"/>
              </a:rPr>
              <a:t>资 料 袋</a:t>
            </a:r>
            <a:endParaRPr lang="zh-CN" altLang="en-US" sz="20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69" name="Picture 4" descr="203781a58d8363d59152ee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Rectangle 3"/>
          <p:cNvSpPr>
            <a:spLocks noGrp="1"/>
          </p:cNvSpPr>
          <p:nvPr>
            <p:ph type="title"/>
          </p:nvPr>
        </p:nvSpPr>
        <p:spPr>
          <a:xfrm>
            <a:off x="3505200" y="457200"/>
            <a:ext cx="2895600" cy="1143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solidFill>
                  <a:srgbClr val="0000FF"/>
                </a:solidFill>
              </a:rPr>
              <a:t>我会读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7171" name="Rectangle 4"/>
          <p:cNvSpPr>
            <a:spLocks noGrp="1"/>
          </p:cNvSpPr>
          <p:nvPr>
            <p:ph idx="1"/>
          </p:nvPr>
        </p:nvSpPr>
        <p:spPr>
          <a:xfrm>
            <a:off x="287338" y="2743200"/>
            <a:ext cx="8856662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 沟  产  梨  份  种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搭 够   棚   淡   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6" name="Text Box 6"/>
          <p:cNvSpPr txBox="1"/>
          <p:nvPr/>
        </p:nvSpPr>
        <p:spPr>
          <a:xfrm>
            <a:off x="228600" y="1981200"/>
            <a:ext cx="863917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g</a:t>
            </a: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ō</a:t>
            </a:r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     </a:t>
            </a:r>
            <a:r>
              <a:rPr lang="en-US" altLang="zh-CN" sz="4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4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4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lí      f</a:t>
            </a: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   zhòng</a:t>
            </a:r>
            <a:endParaRPr lang="en-US" altLang="zh-CN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7" name="Text Box 7"/>
          <p:cNvSpPr txBox="1"/>
          <p:nvPr/>
        </p:nvSpPr>
        <p:spPr>
          <a:xfrm>
            <a:off x="304800" y="4267200"/>
            <a:ext cx="7467600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en-US" altLang="zh-CN" sz="44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4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ò</a:t>
            </a:r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     péng      dàn    </a:t>
            </a:r>
            <a:endParaRPr lang="en-US" altLang="zh-CN" sz="44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/>
      <p:bldP spid="76807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1544</Words>
  <Application>WPS 演示</Application>
  <PresentationFormat>全屏显示(4:3)</PresentationFormat>
  <Paragraphs>163</Paragraphs>
  <Slides>28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7" baseType="lpstr">
      <vt:lpstr>Arial</vt:lpstr>
      <vt:lpstr>宋体</vt:lpstr>
      <vt:lpstr>Wingdings</vt:lpstr>
      <vt:lpstr>黑体</vt:lpstr>
      <vt:lpstr>幼圆</vt:lpstr>
      <vt:lpstr>楷体_GB2312</vt:lpstr>
      <vt:lpstr>新宋体</vt:lpstr>
      <vt:lpstr>Times New Roman</vt:lpstr>
      <vt:lpstr>方正毡笔黑简体</vt:lpstr>
      <vt:lpstr>楷体</vt:lpstr>
      <vt:lpstr>Tahoma</vt:lpstr>
      <vt:lpstr>隶书</vt:lpstr>
      <vt:lpstr>微软雅黑</vt:lpstr>
      <vt:lpstr>Arial Unicode MS</vt:lpstr>
      <vt:lpstr>华文中宋</vt:lpstr>
      <vt:lpstr>默认设计模板</vt:lpstr>
      <vt:lpstr>1_默认设计模板</vt:lpstr>
      <vt:lpstr>2_默认设计模板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Cathy</cp:lastModifiedBy>
  <cp:revision>37</cp:revision>
  <dcterms:created xsi:type="dcterms:W3CDTF">2019-10-16T09:17:40Z</dcterms:created>
  <dcterms:modified xsi:type="dcterms:W3CDTF">2019-10-16T12:40:18Z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2052-11.1.0.8612</vt:lpwstr>
  </property>
</Properties>
</file>