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7"/>
  </p:notesMasterIdLst>
  <p:sldIdLst>
    <p:sldId id="423" r:id="rId4"/>
    <p:sldId id="355" r:id="rId5"/>
    <p:sldId id="424" r:id="rId6"/>
    <p:sldId id="425" r:id="rId8"/>
    <p:sldId id="427" r:id="rId9"/>
    <p:sldId id="394" r:id="rId10"/>
    <p:sldId id="336" r:id="rId11"/>
    <p:sldId id="337" r:id="rId12"/>
    <p:sldId id="397" r:id="rId13"/>
    <p:sldId id="339" r:id="rId14"/>
    <p:sldId id="341" r:id="rId15"/>
    <p:sldId id="340" r:id="rId16"/>
    <p:sldId id="358" r:id="rId17"/>
    <p:sldId id="360" r:id="rId18"/>
    <p:sldId id="396" r:id="rId19"/>
    <p:sldId id="342" r:id="rId20"/>
    <p:sldId id="429" r:id="rId21"/>
    <p:sldId id="431" r:id="rId22"/>
    <p:sldId id="432" r:id="rId23"/>
    <p:sldId id="433" r:id="rId24"/>
    <p:sldId id="434" r:id="rId25"/>
    <p:sldId id="435" r:id="rId26"/>
    <p:sldId id="436" r:id="rId27"/>
    <p:sldId id="437" r:id="rId28"/>
    <p:sldId id="430" r:id="rId29"/>
    <p:sldId id="344" r:id="rId30"/>
    <p:sldId id="345" r:id="rId31"/>
    <p:sldId id="346" r:id="rId32"/>
    <p:sldId id="347" r:id="rId33"/>
    <p:sldId id="348" r:id="rId34"/>
    <p:sldId id="349" r:id="rId35"/>
    <p:sldId id="399" r:id="rId36"/>
    <p:sldId id="313" r:id="rId37"/>
    <p:sldId id="350" r:id="rId38"/>
    <p:sldId id="351" r:id="rId39"/>
    <p:sldId id="352" r:id="rId40"/>
    <p:sldId id="353" r:id="rId41"/>
    <p:sldId id="326" r:id="rId42"/>
    <p:sldId id="327" r:id="rId43"/>
    <p:sldId id="328" r:id="rId44"/>
    <p:sldId id="329" r:id="rId45"/>
    <p:sldId id="400" r:id="rId46"/>
    <p:sldId id="361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9F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446" y="-96"/>
      </p:cViewPr>
      <p:guideLst>
        <p:guide orient="horz" pos="2115"/>
        <p:guide pos="29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Rectangle 2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7"/>
          <p:cNvSpPr txBox="1">
            <a:spLocks noGrp="1"/>
          </p:cNvSpPr>
          <p:nvPr/>
        </p:nvSpPr>
        <p:spPr>
          <a:xfrm>
            <a:off x="3884613" y="8685213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6627" name="Rectangle 2"/>
          <p:cNvSpPr>
            <a:spLocks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26628" name="Rectangle 3"/>
          <p:cNvSpPr>
            <a:spLocks noGrp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algn="ctr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ctr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ctr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ctr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just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人之初，习相远。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性本善，性相近， 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苟不教，性乃迁，教之道，贵以专。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昔孟母，择邻处，子不学，断机杼。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窦燕山，有义方，教五子，名俱扬。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养不教，父之过，教不严，师之惰。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子不学，非所宜，幼不学，老何为？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玉不琢，不成器，人不学，不知义。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为人子，方少时，亲师友，习礼仪。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香九龄，能温席，孝于亲，所当执。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融四岁，能让梨，弟于长，宜先知。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首孝弟，次见闻，知某数，识某文。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一而十，十而百，百而千，千而万。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三才者，天地人，三光者，日月星。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三纲者，君臣义，父子亲，夫妇顺。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曰春夏，曰秋冬，此四时，运不穷。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曰南北，曰西东，此四方，应乎中。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曰水火，木金土，此五行，本乎数。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曰仁义，礼智信，此五常，不容紊。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稻粱菽，麦黍稷，此六谷，人所食。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马牛羊，鸡犬豕，此六畜，人所饲。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曰喜怒，曰哀惧，爱恶欲，七情具。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匏土革，木石金，丝与竹，乃八音。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高曾祖，父而身，身而子，子而孙。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自子孙，至元曾，乃九族，人之伦。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父子恩，夫妇从，兄则友，弟则恭。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长幼序，友与朋，君则敬，臣则忠。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此十义，人所同。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凡训蒙，须讲究，祥训诂，明句读。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为学者，必有初，小学终，至四书。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论语者，二十篇，群弟子，记善言。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孟子者，七篇止，讲道德，说仁义。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作中庸，子思笔，中不偏，庸不易。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作大学，乃曾子，自修齐，至平治。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孝经通，四书熟，如六经，始可读。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诗书易，礼春秋，号六经，当讲求。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有连山，有归藏，有周易，三易祥。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有典谟，有训诰，有誓命，书之奥。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我周公，作周礼，著六官，存治体。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大小戴，注礼记，述圣言，礼乐备。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曰国风，曰雅颂，号四诗，当讽咏。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诗既亡，春秋作，寓褒贬，别善恶。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三传者，有公羊，有左氏，有谷梁。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经既明，方读子，撮其要，记其事。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五子者，有荀扬，文中子，及老庄。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经子通，读诸史，考世系，知终始。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自羲农，至黄帝，号三皇，居上世。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唐有虞，号二帝，相揖逊，称盛世。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夏有禹，商有汤，周文武，称三王。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夏传子，家天下，四百载，迁夏社。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汤伐夏，国号商，六百载，至纣亡。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周武王，始诛纣，八百载，最长久。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周撤东，王纲坠，逞干戈，尚游说。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始春秋，终战国，五霸强，七雄出。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嬴秦氏，始兼并，传二世，楚汉争。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高祖兴，汉业建，至孝平，王莽篡。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光武兴，为东汉，四百年，终于献。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魏蜀吴，争汉鼎，号三国，迄两晋。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宋齐继，梁陈承，为南朝，都金陵。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北元魏，分东西，宇文周，与高齐。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迨至隋，一土宇，不再传，失统绪。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唐高祖，起义师，除隋乱，创国基。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二十传，三百载，梁灭之，国乃改。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梁唐晋，及汉周，称五代，皆有由。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炎宋兴，受周禅，十八传，南北混。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辽与金，皆称帝，元灭金，绝宋世。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莅中国，兼戎狄，九十年，国祚废。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太祖兴，国大明，号洪武，都金陵。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迨成祖，迁燕京，十七世，至崇祯。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权阉肆，寇如林，至李闯，神器焚。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清太祖，膺景命，靖四方，克大定。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廿一史，全在兹，载治乱，知兴衰。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读史者，考实录，通古今，若亲目。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口而诵，心而惟，朝于斯，夕于斯。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            </a:t>
            </a:r>
            <a:r>
              <a:rPr lang="en-US" altLang="zh-CN" b="1" dirty="0">
                <a:ea typeface="楷体_GB2312" pitchFamily="49" charset="-122"/>
              </a:rPr>
              <a:t>tuo</a:t>
            </a:r>
            <a:endParaRPr lang="en-US" altLang="zh-CN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昔仲尼，师项橐，古圣贤，尚勤学。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赵中令，读鲁论，彼既仕，学且勤。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披蒲编，削竹简，彼无书，且知勉。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头悬梁，锥刺股，彼不教，自勤苦。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如囊萤，如映雪，家虽贫，学不辍。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如负薪，如挂角，身虽劳，犹苦卓。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苏老泉，二十七，始发奋，读书籍。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彼既老，犹悔迟，尔小生，宜早思。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若梁灏，八十二，对大廷，魁多士。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彼既成，众称异，尔小生，宜立志。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莹八岁，能咏诗，泌七岁，能赋棋。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彼颖悟，人称奇，尔幼学，当效之。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蔡文姬，能辨琴，谢道韫，能咏吟。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彼女子，且聪敏，尔男子，当自警。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唐刘晏，方七岁，举神童，作正字。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彼虽幼，身已仕，尔幼学，勉而致。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有为者，亦若是。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犬守夜，鸡司晨，苟不学，曷为人？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蚕吐丝，蜂酿蜜，人不学，不如物。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幼而学，壮而行，上致君，下泽民。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扬名声，显父母，光于前，裕于后。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人遗子，金满籯，我教子，惟一经。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勤有功，戏无益，戒之哉，宜勉力。</a:t>
            </a:r>
            <a:endParaRPr lang="zh-CN" altLang="en-US" dirty="0"/>
          </a:p>
          <a:p>
            <a:pPr lvl="0" eaLnBrk="1" hangingPunct="1"/>
            <a:endParaRPr lang="en-US" altLang="x-non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0.png"/><Relationship Id="rId2" Type="http://schemas.openxmlformats.org/officeDocument/2006/relationships/image" Target="../media/image19.jpe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slide" Target="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slide" Target="sl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slide" Target="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图片 2" descr="sanzijing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8675" y="0"/>
            <a:ext cx="5076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TextBox 3"/>
          <p:cNvSpPr txBox="1"/>
          <p:nvPr/>
        </p:nvSpPr>
        <p:spPr>
          <a:xfrm>
            <a:off x="3203575" y="2636838"/>
            <a:ext cx="5580063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7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8 </a:t>
            </a:r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、人 之 初</a:t>
            </a:r>
            <a:endParaRPr lang="zh-CN" altLang="en-US" sz="72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1863" y="1844675"/>
            <a:ext cx="25574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err="1">
                <a:latin typeface="Calibri" panose="020F0502020204030204" pitchFamily="34" charset="0"/>
                <a:ea typeface="宋体" panose="02010600030101010101" pitchFamily="2" charset="-122"/>
              </a:rPr>
              <a:t>zhī</a:t>
            </a:r>
            <a:r>
              <a:rPr lang="en-US" altLang="zh-CN" sz="4000" b="1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4000" b="1" err="1">
                <a:latin typeface="Calibri" panose="020F0502020204030204" pitchFamily="34" charset="0"/>
                <a:ea typeface="宋体" panose="02010600030101010101" pitchFamily="2" charset="-122"/>
              </a:rPr>
              <a:t>chū</a:t>
            </a:r>
            <a:r>
              <a:rPr lang="en-US" altLang="zh-CN" sz="40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Box 6"/>
          <p:cNvSpPr txBox="1"/>
          <p:nvPr/>
        </p:nvSpPr>
        <p:spPr>
          <a:xfrm>
            <a:off x="1093153" y="2339023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迁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690" y="1544003"/>
            <a:ext cx="1319213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qiān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915285" y="2256790"/>
            <a:ext cx="101441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搬迁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迁移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迁走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61" name="TextBox 6"/>
          <p:cNvSpPr txBox="1"/>
          <p:nvPr/>
        </p:nvSpPr>
        <p:spPr>
          <a:xfrm>
            <a:off x="4816475" y="2571750"/>
            <a:ext cx="1300163" cy="192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贵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363" y="1827213"/>
            <a:ext cx="1036638" cy="1025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ɡuì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6838633" y="2043430"/>
            <a:ext cx="14763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贵重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可贵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昂贵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Picture 10" descr="E:\文件中转站\课题图\搬迁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5958" y="3676333"/>
            <a:ext cx="2382837" cy="247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1" descr="E:\文件中转站\课题图\昂贵 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3498" y="3810953"/>
            <a:ext cx="2106612" cy="2119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Box 6"/>
          <p:cNvSpPr txBox="1"/>
          <p:nvPr/>
        </p:nvSpPr>
        <p:spPr>
          <a:xfrm>
            <a:off x="716598" y="2572068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器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1235" y="1729423"/>
            <a:ext cx="752475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qì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467928" y="2440940"/>
            <a:ext cx="101441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仪器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机器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大器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32350" y="1827213"/>
            <a:ext cx="1036638" cy="1025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yòu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6562725" y="2041843"/>
            <a:ext cx="147637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幼苗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幼小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幼儿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13" name="TextBox 6"/>
          <p:cNvSpPr txBox="1"/>
          <p:nvPr/>
        </p:nvSpPr>
        <p:spPr>
          <a:xfrm>
            <a:off x="4643438" y="2571750"/>
            <a:ext cx="1300162" cy="192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幼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Picture 10" descr="E:\文件中转站\课题图\仪器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0143" y="3995103"/>
            <a:ext cx="1541462" cy="241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1" descr="E:\文件中转站\课题图\幼苗 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080" y="3820160"/>
            <a:ext cx="2660650" cy="218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TextBox 6"/>
          <p:cNvSpPr txBox="1"/>
          <p:nvPr/>
        </p:nvSpPr>
        <p:spPr>
          <a:xfrm>
            <a:off x="606425" y="2665413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专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888" y="1779588"/>
            <a:ext cx="1603375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zhuān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506663" y="2205038"/>
            <a:ext cx="101441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专心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专一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专家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19925" y="1443355"/>
            <a:ext cx="1027113" cy="762000"/>
          </a:xfrm>
          <a:prstGeom prst="rect">
            <a:avLst/>
          </a:prstGeom>
        </p:spPr>
        <p:txBody>
          <a:bodyPr wrap="none">
            <a:spAutoFit/>
          </a:bodyPr>
          <a:p>
            <a:pPr lvl="0" eaLnBrk="1" hangingPunct="1"/>
            <a:r>
              <a:rPr lang="en-US" altLang="zh-CN" sz="4400" b="1" dirty="0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</a:t>
            </a:r>
            <a:r>
              <a:rPr lang="zh-CN" altLang="en-US" sz="4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91" name="文本框 46090"/>
          <p:cNvSpPr txBox="1"/>
          <p:nvPr/>
        </p:nvSpPr>
        <p:spPr>
          <a:xfrm>
            <a:off x="6885940" y="2265045"/>
            <a:ext cx="12954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玉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92" name="文本框 46091"/>
          <p:cNvSpPr txBox="1"/>
          <p:nvPr/>
        </p:nvSpPr>
        <p:spPr>
          <a:xfrm>
            <a:off x="5223510" y="1958975"/>
            <a:ext cx="1439863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玉米玉石宝玉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Picture 10" descr="E:\文件中转站\课题图\专心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378" y="3980498"/>
            <a:ext cx="2257425" cy="232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9" name="Picture 15" descr="E:\文件中转站\课题图\玉米 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640" y="3759200"/>
            <a:ext cx="1847850" cy="2338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460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134428" y="1306513"/>
            <a:ext cx="800100" cy="823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3165" y="2130743"/>
            <a:ext cx="1000125" cy="1554163"/>
          </a:xfrm>
          <a:prstGeom prst="rect">
            <a:avLst/>
          </a:prstGeom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正义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义务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意义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73" name="文本框 66572"/>
          <p:cNvSpPr txBox="1"/>
          <p:nvPr/>
        </p:nvSpPr>
        <p:spPr>
          <a:xfrm>
            <a:off x="782003" y="2308860"/>
            <a:ext cx="1152525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义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7376160" y="1484630"/>
            <a:ext cx="800100" cy="823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xí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6576" name="文本框 66575"/>
          <p:cNvSpPr txBox="1"/>
          <p:nvPr/>
        </p:nvSpPr>
        <p:spPr>
          <a:xfrm>
            <a:off x="7088823" y="2308860"/>
            <a:ext cx="17272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习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矩形 5"/>
          <p:cNvSpPr/>
          <p:nvPr/>
        </p:nvSpPr>
        <p:spPr>
          <a:xfrm>
            <a:off x="5574348" y="2131060"/>
            <a:ext cx="1000125" cy="1554163"/>
          </a:xfrm>
          <a:prstGeom prst="rect">
            <a:avLst/>
          </a:prstGeom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习惯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3" name="矩形 3"/>
          <p:cNvSpPr/>
          <p:nvPr/>
        </p:nvSpPr>
        <p:spPr>
          <a:xfrm>
            <a:off x="827088" y="1195070"/>
            <a:ext cx="7848600" cy="4791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总 </a:t>
            </a:r>
            <a:r>
              <a:rPr lang="zh-CN" altLang="zh-CN" sz="4400" b="1" dirty="0">
                <a:latin typeface="Calibri" panose="020F0502020204030204" pitchFamily="34" charset="0"/>
                <a:ea typeface="宋体" panose="02010600030101010101" pitchFamily="2" charset="-122"/>
              </a:rPr>
              <a:t>之</a:t>
            </a:r>
            <a:r>
              <a:rPr lang="en-US" altLang="zh-CN" sz="4400" b="1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性 格       初 夏     善 良 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学 习</a:t>
            </a:r>
            <a:r>
              <a:rPr lang="en-US" altLang="zh-CN" sz="4400" b="1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教 师       迁 移</a:t>
            </a:r>
            <a:r>
              <a:rPr lang="en-US" altLang="zh-CN" sz="4400" b="1"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贵 重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专 心      幼 小       玉 器     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正 义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755015" y="675958"/>
            <a:ext cx="7993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zǒng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zhī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xìng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gé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chū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xià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shàn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liáng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8" name="文本框 68617"/>
          <p:cNvSpPr txBox="1"/>
          <p:nvPr/>
        </p:nvSpPr>
        <p:spPr>
          <a:xfrm>
            <a:off x="754698" y="2090420"/>
            <a:ext cx="8280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xué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xí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jiào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shī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qiān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yí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guì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zhòng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9" name="文本框 68618"/>
          <p:cNvSpPr txBox="1"/>
          <p:nvPr/>
        </p:nvSpPr>
        <p:spPr>
          <a:xfrm>
            <a:off x="540703" y="3412173"/>
            <a:ext cx="82073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zhuān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xīn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yòu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xiǎo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yù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qì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2145" y="4740910"/>
            <a:ext cx="173164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cs typeface="+mn-ea"/>
                <a:sym typeface="+mn-ea"/>
              </a:rPr>
              <a:t>zhèng yì</a:t>
            </a:r>
            <a:endParaRPr lang="en-US" altLang="zh-CN" sz="2800" b="1" dirty="0" err="1">
              <a:solidFill>
                <a:srgbClr val="FF0000"/>
              </a:solidFill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/>
      <p:bldP spid="68618" grpId="0"/>
      <p:bldP spid="686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动作按钮: 自定义 5121"/>
          <p:cNvSpPr/>
          <p:nvPr/>
        </p:nvSpPr>
        <p:spPr>
          <a:xfrm>
            <a:off x="1763316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2" name="动作按钮: 自定义 5122"/>
          <p:cNvSpPr/>
          <p:nvPr/>
        </p:nvSpPr>
        <p:spPr>
          <a:xfrm>
            <a:off x="3006329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初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动作按钮: 自定义 5123"/>
          <p:cNvSpPr/>
          <p:nvPr/>
        </p:nvSpPr>
        <p:spPr>
          <a:xfrm>
            <a:off x="4248150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性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动作按钮: 自定义 5124"/>
          <p:cNvSpPr/>
          <p:nvPr/>
        </p:nvSpPr>
        <p:spPr>
          <a:xfrm>
            <a:off x="5543550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善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动作按钮: 自定义 5126">
            <a:hlinkClick r:id="rId1" action="ppaction://hlinksldjump"/>
          </p:cNvPr>
          <p:cNvSpPr/>
          <p:nvPr/>
        </p:nvSpPr>
        <p:spPr>
          <a:xfrm>
            <a:off x="6800056" y="1376521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习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6" name="动作按钮: 自定义 5127"/>
          <p:cNvSpPr/>
          <p:nvPr/>
        </p:nvSpPr>
        <p:spPr>
          <a:xfrm>
            <a:off x="1763634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教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动作按钮: 自定义 5128"/>
          <p:cNvSpPr/>
          <p:nvPr/>
        </p:nvSpPr>
        <p:spPr>
          <a:xfrm>
            <a:off x="3005852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迁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8" name="动作按钮: 自定义 5129"/>
          <p:cNvSpPr/>
          <p:nvPr/>
        </p:nvSpPr>
        <p:spPr>
          <a:xfrm>
            <a:off x="4248309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贵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9" name="动作按钮: 自定义 5130"/>
          <p:cNvSpPr/>
          <p:nvPr/>
        </p:nvSpPr>
        <p:spPr>
          <a:xfrm>
            <a:off x="1763157" y="465256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幼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0" name="动作按钮: 自定义 5131"/>
          <p:cNvSpPr/>
          <p:nvPr/>
        </p:nvSpPr>
        <p:spPr>
          <a:xfrm>
            <a:off x="3005773" y="4652804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玉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1" name="动作按钮: 自定义 5132"/>
          <p:cNvSpPr/>
          <p:nvPr/>
        </p:nvSpPr>
        <p:spPr>
          <a:xfrm>
            <a:off x="4247833" y="4652804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器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2" name="动作按钮: 自定义 5133"/>
          <p:cNvSpPr/>
          <p:nvPr/>
        </p:nvSpPr>
        <p:spPr>
          <a:xfrm>
            <a:off x="5543709" y="4652407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义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3" name="动作按钮: 自定义 5134"/>
          <p:cNvSpPr/>
          <p:nvPr/>
        </p:nvSpPr>
        <p:spPr>
          <a:xfrm>
            <a:off x="5543550" y="3052445"/>
            <a:ext cx="939800" cy="915035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专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animBg="1"/>
      <p:bldP spid="5133" grpId="0" animBg="1"/>
      <p:bldP spid="5125" grpId="0" animBg="1"/>
      <p:bldP spid="5126" grpId="0" animBg="1"/>
      <p:bldP spid="5130" grpId="0" animBg="1"/>
      <p:bldP spid="5122" grpId="0" animBg="1"/>
      <p:bldP spid="5122" grpId="1" animBg="1"/>
      <p:bldP spid="5127" grpId="0" animBg="1"/>
      <p:bldP spid="5127" grpId="1" animBg="1"/>
      <p:bldP spid="5132" grpId="0" animBg="1"/>
      <p:bldP spid="5132" grpId="1" animBg="1"/>
      <p:bldP spid="5123" grpId="0" animBg="1"/>
      <p:bldP spid="5129" grpId="0" animBg="1"/>
      <p:bldP spid="5129" grpId="1" animBg="1"/>
      <p:bldP spid="5128" grpId="0" animBg="1"/>
      <p:bldP spid="5124" grpId="0" animBg="1"/>
      <p:bldP spid="51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2625" y="1844358"/>
            <a:ext cx="6985000" cy="3570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人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之初，性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本善，性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相近，习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相远。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苟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不教，性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乃迁，教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之道，贵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以专。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子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不学，非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所宜，幼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不学，老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何为？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玉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不琢，不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成器，人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不学，不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知义。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596265" y="159385"/>
            <a:ext cx="2725738" cy="1376363"/>
            <a:chOff x="822614" y="610067"/>
            <a:chExt cx="2726079" cy="1031094"/>
          </a:xfrm>
        </p:grpSpPr>
        <p:pic>
          <p:nvPicPr>
            <p:cNvPr id="48132" name="Picture 2" descr="C:\Users\Administrator.PC-20160920KSGF\Pictures\女孩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22614" y="610067"/>
              <a:ext cx="694203" cy="10310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3" name="TextBox 2"/>
            <p:cNvSpPr txBox="1"/>
            <p:nvPr/>
          </p:nvSpPr>
          <p:spPr>
            <a:xfrm>
              <a:off x="1532469" y="864004"/>
              <a:ext cx="201622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我会读：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8134" name="TextBox 5"/>
          <p:cNvSpPr txBox="1"/>
          <p:nvPr/>
        </p:nvSpPr>
        <p:spPr>
          <a:xfrm>
            <a:off x="3643313" y="476250"/>
            <a:ext cx="40243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读出节奏和韵味！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8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1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4"/>
          <p:cNvGrpSpPr/>
          <p:nvPr/>
        </p:nvGrpSpPr>
        <p:grpSpPr>
          <a:xfrm>
            <a:off x="971550" y="1052513"/>
            <a:ext cx="1887538" cy="1970087"/>
            <a:chOff x="317986" y="1665630"/>
            <a:chExt cx="1887537" cy="1970088"/>
          </a:xfrm>
        </p:grpSpPr>
        <p:pic>
          <p:nvPicPr>
            <p:cNvPr id="8192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26" name="TextBox 4"/>
            <p:cNvSpPr txBox="1"/>
            <p:nvPr/>
          </p:nvSpPr>
          <p:spPr>
            <a:xfrm>
              <a:off x="343386" y="1665630"/>
              <a:ext cx="1838325" cy="1920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之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" name="组合 4"/>
          <p:cNvGrpSpPr/>
          <p:nvPr/>
        </p:nvGrpSpPr>
        <p:grpSpPr>
          <a:xfrm>
            <a:off x="2843213" y="1052513"/>
            <a:ext cx="1887537" cy="1970087"/>
            <a:chOff x="317986" y="1665630"/>
            <a:chExt cx="1887537" cy="1970088"/>
          </a:xfrm>
        </p:grpSpPr>
        <p:pic>
          <p:nvPicPr>
            <p:cNvPr id="8192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29" name="TextBox 4"/>
            <p:cNvSpPr txBox="1"/>
            <p:nvPr/>
          </p:nvSpPr>
          <p:spPr>
            <a:xfrm>
              <a:off x="343386" y="1665630"/>
              <a:ext cx="1838325" cy="1920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相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" name="组合 4"/>
          <p:cNvGrpSpPr/>
          <p:nvPr/>
        </p:nvGrpSpPr>
        <p:grpSpPr>
          <a:xfrm>
            <a:off x="1619250" y="3644900"/>
            <a:ext cx="1887538" cy="1970088"/>
            <a:chOff x="317986" y="1665630"/>
            <a:chExt cx="1887537" cy="1970088"/>
          </a:xfrm>
        </p:grpSpPr>
        <p:pic>
          <p:nvPicPr>
            <p:cNvPr id="8193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32" name="TextBox 4"/>
            <p:cNvSpPr txBox="1"/>
            <p:nvPr/>
          </p:nvSpPr>
          <p:spPr>
            <a:xfrm>
              <a:off x="343386" y="1665630"/>
              <a:ext cx="1838325" cy="1920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习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16463" y="1052513"/>
            <a:ext cx="1887537" cy="1970087"/>
            <a:chOff x="317986" y="1665630"/>
            <a:chExt cx="1887537" cy="1970088"/>
          </a:xfrm>
        </p:grpSpPr>
        <p:pic>
          <p:nvPicPr>
            <p:cNvPr id="8193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35" name="TextBox 4"/>
            <p:cNvSpPr txBox="1"/>
            <p:nvPr/>
          </p:nvSpPr>
          <p:spPr>
            <a:xfrm>
              <a:off x="343386" y="1665630"/>
              <a:ext cx="1838325" cy="1920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近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6" name="组合 4"/>
          <p:cNvGrpSpPr/>
          <p:nvPr/>
        </p:nvGrpSpPr>
        <p:grpSpPr>
          <a:xfrm>
            <a:off x="6588125" y="1052513"/>
            <a:ext cx="1887538" cy="1970087"/>
            <a:chOff x="317986" y="1665630"/>
            <a:chExt cx="1887537" cy="1970088"/>
          </a:xfrm>
        </p:grpSpPr>
        <p:pic>
          <p:nvPicPr>
            <p:cNvPr id="8193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38" name="TextBox 4"/>
            <p:cNvSpPr txBox="1"/>
            <p:nvPr/>
          </p:nvSpPr>
          <p:spPr>
            <a:xfrm>
              <a:off x="343386" y="1665630"/>
              <a:ext cx="1838325" cy="1920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远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3492500" y="3644900"/>
            <a:ext cx="1887538" cy="1970088"/>
            <a:chOff x="317986" y="1665630"/>
            <a:chExt cx="1887537" cy="1970088"/>
          </a:xfrm>
        </p:grpSpPr>
        <p:pic>
          <p:nvPicPr>
            <p:cNvPr id="8194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41" name="TextBox 4"/>
            <p:cNvSpPr txBox="1"/>
            <p:nvPr/>
          </p:nvSpPr>
          <p:spPr>
            <a:xfrm>
              <a:off x="343386" y="1665630"/>
              <a:ext cx="1838325" cy="1920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玉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8" name="组合 4"/>
          <p:cNvGrpSpPr/>
          <p:nvPr/>
        </p:nvGrpSpPr>
        <p:grpSpPr>
          <a:xfrm>
            <a:off x="5364163" y="3644900"/>
            <a:ext cx="1887537" cy="1970088"/>
            <a:chOff x="317986" y="1665630"/>
            <a:chExt cx="1887537" cy="1970088"/>
          </a:xfrm>
        </p:grpSpPr>
        <p:pic>
          <p:nvPicPr>
            <p:cNvPr id="8194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44" name="TextBox 4"/>
            <p:cNvSpPr txBox="1"/>
            <p:nvPr/>
          </p:nvSpPr>
          <p:spPr>
            <a:xfrm>
              <a:off x="343386" y="1665630"/>
              <a:ext cx="1838325" cy="1920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义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8" name="组合 27"/>
          <p:cNvGrpSpPr/>
          <p:nvPr/>
        </p:nvGrpSpPr>
        <p:grpSpPr>
          <a:xfrm>
            <a:off x="3635375" y="1052513"/>
            <a:ext cx="1928813" cy="723900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3563938" y="2395538"/>
            <a:ext cx="1887537" cy="1970087"/>
            <a:chOff x="317986" y="1665630"/>
            <a:chExt cx="1887537" cy="1970088"/>
          </a:xfrm>
        </p:grpSpPr>
        <p:pic>
          <p:nvPicPr>
            <p:cNvPr id="411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4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之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959225" y="1681163"/>
            <a:ext cx="1029335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80063" y="2276475"/>
            <a:ext cx="339534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zǒnɡ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ér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yán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总  而  言  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49963" y="3368675"/>
            <a:ext cx="161480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之  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395288" y="5264150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1295400" y="5262563"/>
            <a:ext cx="6732588" cy="6032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总而言之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，你对爸爸撒谎这件事是错误的。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388938" y="4657725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Picture 20" descr="C:\Users\Administrator.PC-20160920KSGF\Desktop\人一语大课堂正文\之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4797425"/>
            <a:ext cx="1585913" cy="300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6" name="Picture 22" descr="E:\文件中转站\课题图\总而言之 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25" y="2343150"/>
            <a:ext cx="2528888" cy="21034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8" name="组合 1"/>
          <p:cNvGrpSpPr/>
          <p:nvPr/>
        </p:nvGrpSpPr>
        <p:grpSpPr>
          <a:xfrm>
            <a:off x="179388" y="941388"/>
            <a:ext cx="2927350" cy="1003300"/>
            <a:chOff x="179512" y="84330"/>
            <a:chExt cx="2927161" cy="1002532"/>
          </a:xfrm>
        </p:grpSpPr>
        <p:grpSp>
          <p:nvGrpSpPr>
            <p:cNvPr id="4109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4111" name="图片 1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2" name="文本框 2"/>
              <p:cNvSpPr txBox="1"/>
              <p:nvPr/>
            </p:nvSpPr>
            <p:spPr>
              <a:xfrm>
                <a:off x="1610558" y="939497"/>
                <a:ext cx="1927143" cy="6271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字词学习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4110" name="Picture 8" descr="F:\外部文件\状元矢量无对联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bldLvl="0" animBg="1"/>
      <p:bldP spid="29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692525" y="1982788"/>
            <a:ext cx="1887538" cy="1970087"/>
            <a:chOff x="317986" y="1665630"/>
            <a:chExt cx="1887537" cy="1970088"/>
          </a:xfrm>
        </p:grpSpPr>
        <p:pic>
          <p:nvPicPr>
            <p:cNvPr id="513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2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相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768725" y="1268413"/>
            <a:ext cx="1774825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xiānɡ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6325" y="1863725"/>
            <a:ext cx="223774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xiānɡ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tónɡ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相   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6325" y="2955925"/>
            <a:ext cx="202501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xiānɡ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xìn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相   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755650" y="4851400"/>
            <a:ext cx="1081088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619250" y="4849813"/>
            <a:ext cx="5899150" cy="6032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这两个陶瓷碗上的花纹是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相同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9300" y="4244975"/>
            <a:ext cx="1081088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3" descr="C:\Users\Administrator.PC-20160920KSGF\Desktop\人一语大课堂正文\相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813" y="4335463"/>
            <a:ext cx="4379912" cy="328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E:\文件中转站\课题图\相同 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3" y="1895475"/>
            <a:ext cx="2549525" cy="212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4"/>
          <p:cNvGrpSpPr/>
          <p:nvPr/>
        </p:nvGrpSpPr>
        <p:grpSpPr>
          <a:xfrm>
            <a:off x="1519238" y="2000885"/>
            <a:ext cx="1887537" cy="2098675"/>
            <a:chOff x="317986" y="1665630"/>
            <a:chExt cx="1887537" cy="1970088"/>
          </a:xfrm>
        </p:grpSpPr>
        <p:pic>
          <p:nvPicPr>
            <p:cNvPr id="6144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48" name="TextBox 4"/>
            <p:cNvSpPr txBox="1"/>
            <p:nvPr/>
          </p:nvSpPr>
          <p:spPr>
            <a:xfrm>
              <a:off x="343386" y="1665630"/>
              <a:ext cx="1838325" cy="18031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之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904365" y="894080"/>
            <a:ext cx="1117600" cy="11064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52583" y="1639888"/>
            <a:ext cx="1822450" cy="1066800"/>
          </a:xfrm>
          <a:prstGeom prst="rect">
            <a:avLst/>
          </a:prstGeom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zǒnɡ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zhī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总  之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52583" y="2920683"/>
            <a:ext cx="1838325" cy="1438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之  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519238" y="4685030"/>
            <a:ext cx="1081087" cy="6794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Picture 20" descr="C:\Users\Administrator.PC-20160920KSGF\Desktop\人一语大课堂正文\之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520" y="4964113"/>
            <a:ext cx="1585913" cy="40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276600" y="1982788"/>
            <a:ext cx="1887538" cy="1970087"/>
            <a:chOff x="317986" y="1665630"/>
            <a:chExt cx="1887537" cy="1970088"/>
          </a:xfrm>
        </p:grpSpPr>
        <p:pic>
          <p:nvPicPr>
            <p:cNvPr id="615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近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670300" y="1268413"/>
            <a:ext cx="89408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jìn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9700" y="1863725"/>
            <a:ext cx="389064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yuǎn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wén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mínɡ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远   近  闻  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0000" y="2955925"/>
            <a:ext cx="140970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fù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jìn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附  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827088" y="4851400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727200" y="4849813"/>
            <a:ext cx="5581650" cy="6032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叔叔是我们镇上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远近闻名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的学者。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0738" y="4244975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3" descr="C:\Users\Administrator.PC-20160920KSGF\Desktop\人一语大课堂正文\近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025" y="4365625"/>
            <a:ext cx="4665663" cy="30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E:\文件中转站\课题图\远近闻名 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8" y="1695450"/>
            <a:ext cx="1930400" cy="2389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692525" y="1982788"/>
            <a:ext cx="1887538" cy="1970087"/>
            <a:chOff x="317986" y="1665630"/>
            <a:chExt cx="1887537" cy="1970088"/>
          </a:xfrm>
        </p:grpSpPr>
        <p:pic>
          <p:nvPicPr>
            <p:cNvPr id="717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0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习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216400" y="1268413"/>
            <a:ext cx="691515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xí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8700" y="1863725"/>
            <a:ext cx="161480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liàn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xí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练  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08700" y="2955925"/>
            <a:ext cx="142748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xí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学 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611188" y="4851400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511300" y="4849813"/>
            <a:ext cx="6373813" cy="6032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羽毛未丰的小鹰跟着妈妈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练习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飞翔。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4838" y="4244975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3" descr="C:\Users\Administrator.PC-20160920KSGF\Desktop\人一语大课堂正文\习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0" y="4365625"/>
            <a:ext cx="1906588" cy="315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E:\文件中转站\课题图\练习 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75" y="2000250"/>
            <a:ext cx="2635250" cy="188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836988" y="1982788"/>
            <a:ext cx="1887537" cy="1970087"/>
            <a:chOff x="317986" y="1665630"/>
            <a:chExt cx="1887537" cy="1970088"/>
          </a:xfrm>
        </p:grpSpPr>
        <p:pic>
          <p:nvPicPr>
            <p:cNvPr id="820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4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远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025900" y="1268413"/>
            <a:ext cx="160528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yuǎn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51575" y="1863725"/>
            <a:ext cx="203708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yáo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yuǎn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遥  远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1575" y="2955925"/>
            <a:ext cx="210248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yuǎn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fānɡ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远   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833438" y="4851400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733550" y="4849813"/>
            <a:ext cx="5381625" cy="6032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这条小路一直延伸到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远方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088" y="4244975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3" descr="C:\Users\Administrator.PC-20160920KSGF\Desktop\人一语大课堂正文\远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8" y="4384675"/>
            <a:ext cx="4038600" cy="29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E:\文件中转站\课题图\远方 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1895475"/>
            <a:ext cx="2547937" cy="212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908425" y="1982788"/>
            <a:ext cx="1887538" cy="1970087"/>
            <a:chOff x="317986" y="1665630"/>
            <a:chExt cx="1887537" cy="1970088"/>
          </a:xfrm>
        </p:grpSpPr>
        <p:pic>
          <p:nvPicPr>
            <p:cNvPr id="922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玉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427538" y="1268413"/>
            <a:ext cx="120142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yù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4450" y="1863725"/>
            <a:ext cx="124460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mǐ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玉 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94450" y="2955925"/>
            <a:ext cx="144970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shí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玉 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187450" y="4851400"/>
            <a:ext cx="1081088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2087563" y="4849813"/>
            <a:ext cx="3779837" cy="6032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我喜欢吃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玉米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1100" y="4244975"/>
            <a:ext cx="1081088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79" name="Picture 15" descr="E:\文件中转站\课题图\玉米 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00" y="1743075"/>
            <a:ext cx="1847850" cy="2338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0" name="Picture 16" descr="C:\Users\Administrator.PC-20160920KSGF\Desktop\人一语大课堂正文\玉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1388" y="4397375"/>
            <a:ext cx="3152775" cy="271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763963" y="1982788"/>
            <a:ext cx="1887537" cy="1970087"/>
            <a:chOff x="317986" y="1665630"/>
            <a:chExt cx="1887537" cy="1970088"/>
          </a:xfrm>
        </p:grpSpPr>
        <p:pic>
          <p:nvPicPr>
            <p:cNvPr id="1025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2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义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284663" y="1268413"/>
            <a:ext cx="691515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48425" y="1874838"/>
            <a:ext cx="120459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义 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1575" y="2941638"/>
            <a:ext cx="190119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zhènɡ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正  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827088" y="4851400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727200" y="4849813"/>
            <a:ext cx="5940425" cy="6032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保护草坪是我们每个人的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义务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0738" y="4244975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Picture 13" descr="C:\Users\Administrator.PC-20160920KSGF\Desktop\人一语大课堂正文\义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4368800"/>
            <a:ext cx="1935163" cy="303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4" descr="E:\文件中转站\课题图\义务 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" y="1863725"/>
            <a:ext cx="2592388" cy="215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57250" y="1428750"/>
            <a:ext cx="7358063" cy="2363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朗读课文，圈出自己不理解的词。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想一想：第一小节说的是什么意思呢？你读懂了什么？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9155" name="组合 6"/>
          <p:cNvGrpSpPr/>
          <p:nvPr/>
        </p:nvGrpSpPr>
        <p:grpSpPr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49156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49157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9158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课文解读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49159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" name="Picture 6" descr="http://pic68.nipic.com/file/20150525/9814735_154302160453_2.jpg"/>
          <p:cNvPicPr>
            <a:picLocks noChangeAspect="1"/>
          </p:cNvPicPr>
          <p:nvPr/>
        </p:nvPicPr>
        <p:blipFill>
          <a:blip r:embed="rId3"/>
          <a:srcRect b="4250"/>
          <a:stretch>
            <a:fillRect/>
          </a:stretch>
        </p:blipFill>
        <p:spPr>
          <a:xfrm>
            <a:off x="2195513" y="3068638"/>
            <a:ext cx="3911600" cy="3359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Box 2"/>
          <p:cNvSpPr txBox="1"/>
          <p:nvPr/>
        </p:nvSpPr>
        <p:spPr>
          <a:xfrm>
            <a:off x="538163" y="1123950"/>
            <a:ext cx="7850187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人之初，性本善，性相近，习相远。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800" y="2278063"/>
            <a:ext cx="7993063" cy="3416300"/>
          </a:xfrm>
          <a:prstGeom prst="rect">
            <a:avLst/>
          </a:prstGeom>
          <a:noFill/>
          <a:ln w="38100" cap="flat" cmpd="sng">
            <a:solidFill>
              <a:srgbClr val="66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译文：人在初生时候，禀性本来都是善良的，天性本来人人大致接近，只是后天所处的环境和所受的教育不同，才形成巨大差别。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Box 2"/>
          <p:cNvSpPr txBox="1"/>
          <p:nvPr/>
        </p:nvSpPr>
        <p:spPr>
          <a:xfrm>
            <a:off x="538163" y="1411288"/>
            <a:ext cx="7705725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苟不教，性乃迁，教之道，贵以专。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800" y="2565400"/>
            <a:ext cx="7993063" cy="2563813"/>
          </a:xfrm>
          <a:prstGeom prst="rect">
            <a:avLst/>
          </a:prstGeom>
          <a:noFill/>
          <a:ln w="38100" cap="flat" cmpd="sng">
            <a:solidFill>
              <a:srgbClr val="66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译文：如果对孩子不严加教育，孩子善良的禀性就会改变。教育孩子的方法，贵在教导他学习专心致志，始终不懈。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84188" y="1797050"/>
            <a:ext cx="7820025" cy="85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思考：第一节主要讲了什么内容？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4188" y="3046413"/>
            <a:ext cx="8256587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第一节三字经主要讲了后天的环境和教育对孩子的重要影响。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TextBox 2"/>
          <p:cNvSpPr txBox="1"/>
          <p:nvPr/>
        </p:nvSpPr>
        <p:spPr>
          <a:xfrm>
            <a:off x="538163" y="1411288"/>
            <a:ext cx="7562850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子不学，非所宜，幼不学，老何为？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800" y="2565400"/>
            <a:ext cx="7993063" cy="2563813"/>
          </a:xfrm>
          <a:prstGeom prst="rect">
            <a:avLst/>
          </a:prstGeom>
          <a:noFill/>
          <a:ln w="38100" cap="flat" cmpd="sng">
            <a:solidFill>
              <a:srgbClr val="66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译文：孩子不读书学习，这是很不应该的。幼小的时候不学习，</a:t>
            </a:r>
            <a:r>
              <a:rPr lang="zh-CN" altLang="zh-CN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到老的时候既不懂做人的道理，又无知识，能有什么用呢？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1"/>
          <a:srcRect l="644" r="1041"/>
          <a:stretch>
            <a:fillRect/>
          </a:stretch>
        </p:blipFill>
        <p:spPr>
          <a:xfrm>
            <a:off x="2266950" y="260350"/>
            <a:ext cx="67627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2"/>
          <p:cNvSpPr/>
          <p:nvPr/>
        </p:nvSpPr>
        <p:spPr>
          <a:xfrm>
            <a:off x="73025" y="112713"/>
            <a:ext cx="2308225" cy="5949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 eaLnBrk="1" hangingPunct="1">
              <a:spcBef>
                <a:spcPct val="30000"/>
              </a:spcBef>
            </a:pPr>
            <a:r>
              <a:rPr lang="zh-CN" altLang="en-US" sz="13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三字经</a:t>
            </a:r>
            <a:endParaRPr lang="zh-CN" altLang="en-US" sz="13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4565650" y="6165850"/>
            <a:ext cx="309563" cy="427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 advTm="5000">
    <p:blinds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TextBox 2"/>
          <p:cNvSpPr txBox="1"/>
          <p:nvPr/>
        </p:nvSpPr>
        <p:spPr>
          <a:xfrm>
            <a:off x="538163" y="1411288"/>
            <a:ext cx="7489825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玉不琢，不成器，人不学，不知义。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800" y="2660650"/>
            <a:ext cx="7993063" cy="2563813"/>
          </a:xfrm>
          <a:prstGeom prst="rect">
            <a:avLst/>
          </a:prstGeom>
          <a:noFill/>
          <a:ln w="38100" cap="flat" cmpd="sng">
            <a:solidFill>
              <a:srgbClr val="66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译文：美玉不经过雕琢，就不能成为</a:t>
            </a:r>
            <a:r>
              <a:rPr lang="zh-CN" altLang="zh-CN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精美的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玉器；人不读书学习，就不会懂得知识和</a:t>
            </a:r>
            <a:r>
              <a:rPr lang="zh-CN" altLang="zh-CN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礼仪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，不能成才。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84188" y="1441450"/>
            <a:ext cx="7820025" cy="869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思考：第二节主要讲了什么内容？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4188" y="2690813"/>
            <a:ext cx="8256587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第二节用比喻的手法讲述了学习的重要性，告诉我们人只有从小好好学习，长大了才能有所作为。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/>
          <p:cNvSpPr txBox="1"/>
          <p:nvPr/>
        </p:nvSpPr>
        <p:spPr>
          <a:xfrm>
            <a:off x="1331119" y="3328988"/>
            <a:ext cx="1602581" cy="5029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人之初</a:t>
            </a:r>
            <a:endParaRPr kumimoji="0" lang="zh-CN" alt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495550" y="2632472"/>
            <a:ext cx="271463" cy="18633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7" name="TextBox 15"/>
          <p:cNvSpPr txBox="1"/>
          <p:nvPr/>
        </p:nvSpPr>
        <p:spPr>
          <a:xfrm>
            <a:off x="2612231" y="2744391"/>
            <a:ext cx="350281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700" dirty="0">
                <a:latin typeface="Calibri" panose="020F0502020204030204" pitchFamily="34" charset="0"/>
                <a:ea typeface="宋体" panose="02010600030101010101" pitchFamily="2" charset="-122"/>
              </a:rPr>
              <a:t>学习环境 专心一致</a:t>
            </a:r>
            <a:endParaRPr lang="zh-CN" altLang="en-US" sz="27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TextBox 17"/>
          <p:cNvSpPr txBox="1"/>
          <p:nvPr/>
        </p:nvSpPr>
        <p:spPr>
          <a:xfrm>
            <a:off x="2613422" y="3914775"/>
            <a:ext cx="420171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700" dirty="0">
                <a:latin typeface="Calibri" panose="020F0502020204030204" pitchFamily="34" charset="0"/>
                <a:ea typeface="宋体" panose="02010600030101010101" pitchFamily="2" charset="-122"/>
              </a:rPr>
              <a:t>好好学习 持之以恒</a:t>
            </a:r>
            <a:endParaRPr lang="zh-CN" altLang="en-US" sz="27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5588794" y="2632472"/>
            <a:ext cx="126206" cy="186332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1" name="TextBox 3"/>
          <p:cNvSpPr txBox="1"/>
          <p:nvPr/>
        </p:nvSpPr>
        <p:spPr>
          <a:xfrm>
            <a:off x="5697141" y="3228975"/>
            <a:ext cx="1899047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700" dirty="0">
                <a:latin typeface="Calibri" panose="020F0502020204030204" pitchFamily="34" charset="0"/>
                <a:ea typeface="宋体" panose="02010600030101010101" pitchFamily="2" charset="-122"/>
              </a:rPr>
              <a:t>懂礼、成才</a:t>
            </a:r>
            <a:endParaRPr lang="zh-CN" altLang="zh-CN" sz="27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83185" y="486410"/>
            <a:ext cx="7772400" cy="1143000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人之初</a:t>
            </a:r>
            <a:endParaRPr lang="zh-CN" altLang="en-US" dirty="0"/>
          </a:p>
        </p:txBody>
      </p:sp>
      <p:sp>
        <p:nvSpPr>
          <p:cNvPr id="24579" name="Rectangle 3"/>
          <p:cNvSpPr>
            <a:spLocks noGrp="1"/>
          </p:cNvSpPr>
          <p:nvPr>
            <p:ph type="body"/>
          </p:nvPr>
        </p:nvSpPr>
        <p:spPr>
          <a:xfrm>
            <a:off x="372745" y="1880235"/>
            <a:ext cx="7772400" cy="4114800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人之初，性本善，性相近，习相远。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苟不教，性乃迁，教之道，贵以专。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昔孟母，择邻处，子不学，断机杼。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窦燕山，有义方，教五子，名俱扬。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养不教，父之过，教不严，师之惰。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>
              <a:buNone/>
            </a:pPr>
            <a:endParaRPr lang="en-US" altLang="zh-CN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50123" y="874159"/>
            <a:ext cx="5227377" cy="264877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6323" name="文本框 3"/>
          <p:cNvSpPr txBox="1"/>
          <p:nvPr/>
        </p:nvSpPr>
        <p:spPr>
          <a:xfrm>
            <a:off x="1122363" y="3522663"/>
            <a:ext cx="6640512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dirty="0">
                <a:latin typeface="Calibri" panose="020F0502020204030204" pitchFamily="34" charset="0"/>
                <a:ea typeface="宋体" panose="02010600030101010101" pitchFamily="2" charset="-122"/>
              </a:rPr>
              <a:t>昔孟母，择邻处，子不学，断机杼。</a:t>
            </a:r>
            <a:endParaRPr lang="zh-CN" altLang="en-US" sz="6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931863"/>
            <a:ext cx="8794750" cy="558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50123" y="874159"/>
            <a:ext cx="5227377" cy="264877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8371" name="文本框 3"/>
          <p:cNvSpPr txBox="1"/>
          <p:nvPr/>
        </p:nvSpPr>
        <p:spPr>
          <a:xfrm>
            <a:off x="1122363" y="3522663"/>
            <a:ext cx="6640512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dirty="0">
                <a:latin typeface="Calibri" panose="020F0502020204030204" pitchFamily="34" charset="0"/>
                <a:ea typeface="宋体" panose="02010600030101010101" pitchFamily="2" charset="-122"/>
              </a:rPr>
              <a:t>融四岁，能让梨，弟于长，宜先知。</a:t>
            </a:r>
            <a:endParaRPr lang="zh-CN" altLang="en-US" sz="6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/>
          <a:srcRect l="3444" t="4641" r="3881" b="15567"/>
          <a:stretch>
            <a:fillRect/>
          </a:stretch>
        </p:blipFill>
        <p:spPr>
          <a:xfrm>
            <a:off x="819785" y="1039389"/>
            <a:ext cx="7468870" cy="516075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3" name="Group 3"/>
          <p:cNvGrpSpPr/>
          <p:nvPr/>
        </p:nvGrpSpPr>
        <p:grpSpPr>
          <a:xfrm>
            <a:off x="4885055" y="1887855"/>
            <a:ext cx="2781300" cy="2781300"/>
            <a:chOff x="0" y="0"/>
            <a:chExt cx="1776" cy="1776"/>
          </a:xfrm>
        </p:grpSpPr>
        <p:grpSp>
          <p:nvGrpSpPr>
            <p:cNvPr id="20492" name="Group 4"/>
            <p:cNvGrpSpPr/>
            <p:nvPr/>
          </p:nvGrpSpPr>
          <p:grpSpPr>
            <a:xfrm>
              <a:off x="0" y="0"/>
              <a:ext cx="1776" cy="1776"/>
              <a:chOff x="0" y="0"/>
              <a:chExt cx="1776" cy="1776"/>
            </a:xfrm>
          </p:grpSpPr>
          <p:sp>
            <p:nvSpPr>
              <p:cNvPr id="20494" name="Rectangle 5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5" name="Line 6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20496" name="Line 7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</p:grpSp>
        <p:sp>
          <p:nvSpPr>
            <p:cNvPr id="20493" name="Text Box 8"/>
            <p:cNvSpPr txBox="1"/>
            <p:nvPr/>
          </p:nvSpPr>
          <p:spPr>
            <a:xfrm>
              <a:off x="192" y="96"/>
              <a:ext cx="1440" cy="1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5600" dirty="0">
                  <a:latin typeface="楷体" panose="02010609060101010101" pitchFamily="49" charset="-122"/>
                  <a:ea typeface="楷体" panose="02010609060101010101" pitchFamily="49" charset="-122"/>
                </a:rPr>
                <a:t>相</a:t>
              </a:r>
              <a:endPara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484" name="Picture 9" descr="按钮02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8355" y="5538788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5" name="Group 10"/>
          <p:cNvGrpSpPr/>
          <p:nvPr/>
        </p:nvGrpSpPr>
        <p:grpSpPr>
          <a:xfrm>
            <a:off x="1217295" y="1887855"/>
            <a:ext cx="2781300" cy="2781300"/>
            <a:chOff x="0" y="0"/>
            <a:chExt cx="1776" cy="1776"/>
          </a:xfrm>
        </p:grpSpPr>
        <p:sp>
          <p:nvSpPr>
            <p:cNvPr id="20489" name="Rectangle 11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0" name="Line 12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491" name="Line 13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20486" name="Text Box 14"/>
          <p:cNvSpPr txBox="1"/>
          <p:nvPr/>
        </p:nvSpPr>
        <p:spPr>
          <a:xfrm>
            <a:off x="1604645" y="2044065"/>
            <a:ext cx="2255838" cy="246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15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WordArt 16"/>
          <p:cNvSpPr/>
          <p:nvPr/>
        </p:nvSpPr>
        <p:spPr>
          <a:xfrm>
            <a:off x="1094740" y="606425"/>
            <a:ext cx="254317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7" name="Group 3"/>
          <p:cNvGrpSpPr/>
          <p:nvPr/>
        </p:nvGrpSpPr>
        <p:grpSpPr>
          <a:xfrm>
            <a:off x="5036185" y="1900555"/>
            <a:ext cx="2781300" cy="2781300"/>
            <a:chOff x="0" y="0"/>
            <a:chExt cx="1776" cy="1776"/>
          </a:xfrm>
        </p:grpSpPr>
        <p:grpSp>
          <p:nvGrpSpPr>
            <p:cNvPr id="21516" name="Group 4"/>
            <p:cNvGrpSpPr/>
            <p:nvPr/>
          </p:nvGrpSpPr>
          <p:grpSpPr>
            <a:xfrm>
              <a:off x="0" y="0"/>
              <a:ext cx="1776" cy="1776"/>
              <a:chOff x="0" y="0"/>
              <a:chExt cx="1776" cy="1776"/>
            </a:xfrm>
          </p:grpSpPr>
          <p:sp>
            <p:nvSpPr>
              <p:cNvPr id="21518" name="Rectangle 5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19" name="Line 6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21520" name="Line 7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</p:grpSp>
        <p:sp>
          <p:nvSpPr>
            <p:cNvPr id="21517" name="Text Box 8"/>
            <p:cNvSpPr txBox="1"/>
            <p:nvPr/>
          </p:nvSpPr>
          <p:spPr>
            <a:xfrm>
              <a:off x="192" y="96"/>
              <a:ext cx="1440" cy="1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5600" dirty="0">
                  <a:latin typeface="楷体" panose="02010609060101010101" pitchFamily="49" charset="-122"/>
                  <a:ea typeface="楷体" panose="02010609060101010101" pitchFamily="49" charset="-122"/>
                </a:rPr>
                <a:t>远</a:t>
              </a:r>
              <a:endPara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508" name="Picture 9" descr="按钮02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5802313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09" name="Group 10"/>
          <p:cNvGrpSpPr/>
          <p:nvPr/>
        </p:nvGrpSpPr>
        <p:grpSpPr>
          <a:xfrm>
            <a:off x="941070" y="1900555"/>
            <a:ext cx="2781300" cy="2781300"/>
            <a:chOff x="0" y="0"/>
            <a:chExt cx="1776" cy="1776"/>
          </a:xfrm>
        </p:grpSpPr>
        <p:sp>
          <p:nvSpPr>
            <p:cNvPr id="21513" name="Rectangle 11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4" name="Line 12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1515" name="Line 13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21510" name="Text Box 14"/>
          <p:cNvSpPr txBox="1"/>
          <p:nvPr/>
        </p:nvSpPr>
        <p:spPr>
          <a:xfrm>
            <a:off x="1203325" y="2056765"/>
            <a:ext cx="2255838" cy="246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15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WordArt 16"/>
          <p:cNvSpPr/>
          <p:nvPr/>
        </p:nvSpPr>
        <p:spPr>
          <a:xfrm>
            <a:off x="1320800" y="819785"/>
            <a:ext cx="254317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9388" y="333375"/>
            <a:ext cx="6215062" cy="543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三字经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三字经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百家姓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千字文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并称三大国学启蒙读物。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三字经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是古代小朋友上学的第一本书，是一本启蒙读物。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是中华民族珍贵的文化遗产，它短小精悍、朗朗上口。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三字经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内容广泛，涵盖了历史、天文、地理、道德以及一些民间传说，所谓“熟读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三字经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，可知千古事”。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三字经</a:t>
            </a: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是我们中华民族传统文化的瑰宝，它已被联合国教科文组织选入</a:t>
            </a: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世界儿童道德教育丛书</a:t>
            </a: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130" name="Picture 10" descr="E:\文件中转站\课题图\续208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1916113"/>
            <a:ext cx="2987675" cy="374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1" name="Group 3"/>
          <p:cNvGrpSpPr/>
          <p:nvPr/>
        </p:nvGrpSpPr>
        <p:grpSpPr>
          <a:xfrm>
            <a:off x="4784725" y="1674495"/>
            <a:ext cx="2781300" cy="2781300"/>
            <a:chOff x="0" y="0"/>
            <a:chExt cx="1776" cy="1776"/>
          </a:xfrm>
        </p:grpSpPr>
        <p:grpSp>
          <p:nvGrpSpPr>
            <p:cNvPr id="22540" name="Group 4"/>
            <p:cNvGrpSpPr/>
            <p:nvPr/>
          </p:nvGrpSpPr>
          <p:grpSpPr>
            <a:xfrm>
              <a:off x="0" y="0"/>
              <a:ext cx="1776" cy="1776"/>
              <a:chOff x="0" y="0"/>
              <a:chExt cx="1776" cy="1776"/>
            </a:xfrm>
          </p:grpSpPr>
          <p:sp>
            <p:nvSpPr>
              <p:cNvPr id="22542" name="Rectangle 5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3" name="Line 6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22544" name="Line 7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</p:grpSp>
        <p:sp>
          <p:nvSpPr>
            <p:cNvPr id="22541" name="Text Box 8"/>
            <p:cNvSpPr txBox="1"/>
            <p:nvPr/>
          </p:nvSpPr>
          <p:spPr>
            <a:xfrm>
              <a:off x="272" y="99"/>
              <a:ext cx="1440" cy="1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5600" dirty="0">
                  <a:latin typeface="楷体" panose="02010609060101010101" pitchFamily="49" charset="-122"/>
                  <a:ea typeface="楷体" panose="02010609060101010101" pitchFamily="49" charset="-122"/>
                </a:rPr>
                <a:t>义</a:t>
              </a:r>
              <a:endPara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532" name="Picture 9" descr="按钮02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5802313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Group 10"/>
          <p:cNvGrpSpPr/>
          <p:nvPr/>
        </p:nvGrpSpPr>
        <p:grpSpPr>
          <a:xfrm>
            <a:off x="1094740" y="1674495"/>
            <a:ext cx="2781300" cy="2781300"/>
            <a:chOff x="0" y="0"/>
            <a:chExt cx="1776" cy="1776"/>
          </a:xfrm>
        </p:grpSpPr>
        <p:sp>
          <p:nvSpPr>
            <p:cNvPr id="22537" name="Rectangle 11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8" name="Line 12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2539" name="Line 13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22534" name="Text Box 14"/>
          <p:cNvSpPr txBox="1"/>
          <p:nvPr/>
        </p:nvSpPr>
        <p:spPr>
          <a:xfrm>
            <a:off x="1395095" y="1830705"/>
            <a:ext cx="2255838" cy="246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endParaRPr lang="zh-CN" altLang="en-US" sz="15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6" name="WordArt 16"/>
          <p:cNvSpPr/>
          <p:nvPr/>
        </p:nvSpPr>
        <p:spPr>
          <a:xfrm>
            <a:off x="1094740" y="619125"/>
            <a:ext cx="254317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5" name="Picture 3" descr="按钮02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5802313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6" name="Group 4"/>
          <p:cNvGrpSpPr/>
          <p:nvPr/>
        </p:nvGrpSpPr>
        <p:grpSpPr>
          <a:xfrm>
            <a:off x="2209800" y="2667000"/>
            <a:ext cx="2781300" cy="2781300"/>
            <a:chOff x="0" y="0"/>
            <a:chExt cx="1776" cy="1776"/>
          </a:xfrm>
        </p:grpSpPr>
        <p:sp>
          <p:nvSpPr>
            <p:cNvPr id="23560" name="Rectangle 5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1" name="Line 6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3562" name="Line 7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23557" name="Text Box 8"/>
          <p:cNvSpPr txBox="1"/>
          <p:nvPr/>
        </p:nvSpPr>
        <p:spPr>
          <a:xfrm>
            <a:off x="2447925" y="2785745"/>
            <a:ext cx="2255838" cy="246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endParaRPr lang="zh-CN" altLang="en-US" sz="15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WordArt 10"/>
          <p:cNvSpPr/>
          <p:nvPr/>
        </p:nvSpPr>
        <p:spPr>
          <a:xfrm>
            <a:off x="2447925" y="857885"/>
            <a:ext cx="254317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75665" y="980758"/>
            <a:ext cx="6538913" cy="35204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新三字经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勤学篇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人之春，在少年，光阴迫，惜时间。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生有涯，知无限，苦攻读，莫偷安。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求学路，曲弯弯，路是弓，人是箭。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头不回，弦不断，志不渝，永向前。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2707" name="组合 3"/>
          <p:cNvGrpSpPr/>
          <p:nvPr/>
        </p:nvGrpSpPr>
        <p:grpSpPr>
          <a:xfrm>
            <a:off x="512763" y="983614"/>
            <a:ext cx="7802562" cy="3570288"/>
            <a:chOff x="512763" y="737168"/>
            <a:chExt cx="7802562" cy="2677943"/>
          </a:xfrm>
        </p:grpSpPr>
        <p:sp>
          <p:nvSpPr>
            <p:cNvPr id="2" name="TextBox 1"/>
            <p:cNvSpPr txBox="1">
              <a:spLocks noChangeArrowheads="1"/>
            </p:cNvSpPr>
            <p:nvPr/>
          </p:nvSpPr>
          <p:spPr bwMode="auto">
            <a:xfrm>
              <a:off x="512763" y="737168"/>
              <a:ext cx="7802562" cy="267794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42900" marR="0" lvl="0" indent="-34290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u"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读一读，记一记</a:t>
              </a:r>
              <a:r>
                <a:rPr kumimoji="0" lang="zh-CN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。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初始  初夏    天性  性格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专心  专门    善良  友善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128713" y="1315275"/>
              <a:ext cx="727075" cy="522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shǐ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800600" y="1249075"/>
              <a:ext cx="546100" cy="522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ɡé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48050" y="1973226"/>
              <a:ext cx="1090613" cy="5222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liánɡ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5" name="组合 7"/>
          <p:cNvGrpSpPr/>
          <p:nvPr/>
        </p:nvGrpSpPr>
        <p:grpSpPr>
          <a:xfrm>
            <a:off x="245428" y="85408"/>
            <a:ext cx="2927350" cy="1003300"/>
            <a:chOff x="179512" y="84330"/>
            <a:chExt cx="2927161" cy="1002532"/>
          </a:xfrm>
        </p:grpSpPr>
        <p:grpSp>
          <p:nvGrpSpPr>
            <p:cNvPr id="18442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8444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5" name="文本框 2"/>
              <p:cNvSpPr txBox="1"/>
              <p:nvPr/>
            </p:nvSpPr>
            <p:spPr>
              <a:xfrm>
                <a:off x="1610558" y="939497"/>
                <a:ext cx="1927143" cy="6271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整体感知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18443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8437" name="组合 6"/>
          <p:cNvGrpSpPr/>
          <p:nvPr/>
        </p:nvGrpSpPr>
        <p:grpSpPr>
          <a:xfrm>
            <a:off x="951548" y="1217295"/>
            <a:ext cx="7640637" cy="2331089"/>
            <a:chOff x="373524" y="-990744"/>
            <a:chExt cx="7640809" cy="2331685"/>
          </a:xfrm>
        </p:grpSpPr>
        <p:sp>
          <p:nvSpPr>
            <p:cNvPr id="18438" name="矩形 4"/>
            <p:cNvSpPr/>
            <p:nvPr/>
          </p:nvSpPr>
          <p:spPr>
            <a:xfrm>
              <a:off x="373525" y="-457839"/>
              <a:ext cx="7640808" cy="17987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20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人 之初，性 本 善，性  相  近，习 相  远。</a:t>
              </a:r>
              <a:endPara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 eaLnBrk="1" hangingPunct="1">
                <a:lnSpc>
                  <a:spcPct val="20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苟 不教，性 乃 迁，教 之 道，贵 以 专。</a:t>
              </a:r>
              <a:endPara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3524" y="-990744"/>
              <a:ext cx="7640809" cy="1793699"/>
            </a:xfrm>
            <a:prstGeom prst="rect">
              <a:avLst/>
            </a:prstGeom>
          </p:spPr>
          <p:txBody>
            <a:bodyPr>
              <a:spAutoFit/>
            </a:bodyPr>
            <a:p>
              <a:pPr lvl="0" eaLnBrk="1" hangingPunct="1">
                <a:lnSpc>
                  <a:spcPts val="6700"/>
                </a:lnSpc>
              </a:pP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rén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zhī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chū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xìnɡ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běn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shàn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xìnɡ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xiānɡ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jìn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xí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xiānɡ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yuǎn</a:t>
              </a:r>
              <a:endPara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eaLnBrk="1" hangingPunct="1">
                <a:lnSpc>
                  <a:spcPts val="6700"/>
                </a:lnSpc>
              </a:pP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ɡǒu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bú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jiào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xìnɡ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nǎi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qiān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jiào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zhī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dào 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ɡui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yǐ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zhuān</a:t>
              </a:r>
              <a:endPara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99478" y="3133725"/>
            <a:ext cx="7345362" cy="179324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ts val="6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zǐ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xué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fēi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suǒ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yòu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ù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xué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lǎo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wéi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6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yù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zhuó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chénɡ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qì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rén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xué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61" name="矩形 4"/>
          <p:cNvSpPr/>
          <p:nvPr/>
        </p:nvSpPr>
        <p:spPr>
          <a:xfrm>
            <a:off x="754698" y="3691514"/>
            <a:ext cx="7345361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子不学，非所宜，幼 不 学，老何为？</a:t>
            </a:r>
            <a:endParaRPr lang="en-US" altLang="zh-CN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玉不 琢，不 成 器， 人 不学， 不  知 义。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动作按钮: 自定义 5121"/>
          <p:cNvSpPr/>
          <p:nvPr/>
        </p:nvSpPr>
        <p:spPr>
          <a:xfrm>
            <a:off x="1763316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2" name="动作按钮: 自定义 5122"/>
          <p:cNvSpPr/>
          <p:nvPr/>
        </p:nvSpPr>
        <p:spPr>
          <a:xfrm>
            <a:off x="3006329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初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动作按钮: 自定义 5123"/>
          <p:cNvSpPr/>
          <p:nvPr/>
        </p:nvSpPr>
        <p:spPr>
          <a:xfrm>
            <a:off x="4248150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性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动作按钮: 自定义 5124"/>
          <p:cNvSpPr/>
          <p:nvPr/>
        </p:nvSpPr>
        <p:spPr>
          <a:xfrm>
            <a:off x="5543550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善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动作按钮: 自定义 5126">
            <a:hlinkClick r:id="rId1" action="ppaction://hlinksldjump"/>
          </p:cNvPr>
          <p:cNvSpPr/>
          <p:nvPr/>
        </p:nvSpPr>
        <p:spPr>
          <a:xfrm>
            <a:off x="6800056" y="1376521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习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6" name="动作按钮: 自定义 5127"/>
          <p:cNvSpPr/>
          <p:nvPr/>
        </p:nvSpPr>
        <p:spPr>
          <a:xfrm>
            <a:off x="1763634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教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动作按钮: 自定义 5128"/>
          <p:cNvSpPr/>
          <p:nvPr/>
        </p:nvSpPr>
        <p:spPr>
          <a:xfrm>
            <a:off x="3005852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迁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8" name="动作按钮: 自定义 5129"/>
          <p:cNvSpPr/>
          <p:nvPr/>
        </p:nvSpPr>
        <p:spPr>
          <a:xfrm>
            <a:off x="4248309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贵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9" name="动作按钮: 自定义 5130"/>
          <p:cNvSpPr/>
          <p:nvPr/>
        </p:nvSpPr>
        <p:spPr>
          <a:xfrm>
            <a:off x="1763157" y="465256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幼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0" name="动作按钮: 自定义 5131"/>
          <p:cNvSpPr/>
          <p:nvPr/>
        </p:nvSpPr>
        <p:spPr>
          <a:xfrm>
            <a:off x="3005773" y="4652804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玉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1" name="动作按钮: 自定义 5132"/>
          <p:cNvSpPr/>
          <p:nvPr/>
        </p:nvSpPr>
        <p:spPr>
          <a:xfrm>
            <a:off x="4247833" y="4652804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器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2" name="动作按钮: 自定义 5133"/>
          <p:cNvSpPr/>
          <p:nvPr/>
        </p:nvSpPr>
        <p:spPr>
          <a:xfrm>
            <a:off x="5543709" y="4652407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义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3" name="动作按钮: 自定义 5134"/>
          <p:cNvSpPr/>
          <p:nvPr/>
        </p:nvSpPr>
        <p:spPr>
          <a:xfrm>
            <a:off x="5543550" y="3052445"/>
            <a:ext cx="939800" cy="915035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专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0510" y="2412365"/>
            <a:ext cx="5288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 ji</a:t>
            </a:r>
            <a:r>
              <a:rPr lang="zh-CN" altLang="en-US" sz="3600"/>
              <a:t>à</a:t>
            </a:r>
            <a:r>
              <a:rPr lang="en-US" altLang="zh-CN" sz="3600"/>
              <a:t>o    qi</a:t>
            </a:r>
            <a:r>
              <a:rPr lang="zh-CN" altLang="en-US" sz="3600"/>
              <a:t>ā</a:t>
            </a:r>
            <a:r>
              <a:rPr lang="en-US" altLang="zh-CN" sz="3600"/>
              <a:t>n    gu</a:t>
            </a:r>
            <a:r>
              <a:rPr lang="zh-CN" altLang="en-US" sz="3600"/>
              <a:t>ì</a:t>
            </a:r>
            <a:r>
              <a:rPr lang="en-US" altLang="zh-CN" sz="3600"/>
              <a:t>    zhu</a:t>
            </a:r>
            <a:r>
              <a:rPr lang="zh-CN" altLang="en-US" sz="3600"/>
              <a:t>ā</a:t>
            </a:r>
            <a:r>
              <a:rPr lang="en-US" altLang="zh-CN" sz="3600"/>
              <a:t>n</a:t>
            </a:r>
            <a:endParaRPr lang="en-US" altLang="zh-CN" sz="3600"/>
          </a:p>
        </p:txBody>
      </p:sp>
      <p:sp>
        <p:nvSpPr>
          <p:cNvPr id="5" name="文本框 4"/>
          <p:cNvSpPr txBox="1"/>
          <p:nvPr/>
        </p:nvSpPr>
        <p:spPr>
          <a:xfrm>
            <a:off x="1559560" y="850900"/>
            <a:ext cx="60248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 zh</a:t>
            </a:r>
            <a:r>
              <a:rPr lang="zh-CN" altLang="en-US" sz="3600"/>
              <a:t>ī</a:t>
            </a:r>
            <a:r>
              <a:rPr lang="en-US" altLang="zh-CN" sz="3600"/>
              <a:t>      ch</a:t>
            </a:r>
            <a:r>
              <a:rPr lang="zh-CN" altLang="en-US" sz="3600"/>
              <a:t>ū</a:t>
            </a:r>
            <a:r>
              <a:rPr lang="en-US" altLang="zh-CN" sz="3600"/>
              <a:t>    x</a:t>
            </a:r>
            <a:r>
              <a:rPr lang="zh-CN" altLang="en-US" sz="3600"/>
              <a:t>ì</a:t>
            </a:r>
            <a:r>
              <a:rPr lang="en-US" altLang="zh-CN" sz="3600"/>
              <a:t>ng   sh</a:t>
            </a:r>
            <a:r>
              <a:rPr lang="zh-CN" altLang="en-US" sz="3600"/>
              <a:t>à</a:t>
            </a:r>
            <a:r>
              <a:rPr lang="en-US" altLang="zh-CN" sz="3600"/>
              <a:t>n    x</a:t>
            </a:r>
            <a:r>
              <a:rPr lang="zh-CN" altLang="en-US" sz="3600"/>
              <a:t>í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1540510" y="4012565"/>
            <a:ext cx="455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 y</a:t>
            </a:r>
            <a:r>
              <a:rPr lang="zh-CN" altLang="en-US" sz="3600"/>
              <a:t>ò</a:t>
            </a:r>
            <a:r>
              <a:rPr lang="en-US" altLang="zh-CN" sz="3600"/>
              <a:t>u     y</a:t>
            </a:r>
            <a:r>
              <a:rPr lang="zh-CN" altLang="en-US" sz="3600"/>
              <a:t>ù</a:t>
            </a:r>
            <a:r>
              <a:rPr lang="en-US" altLang="zh-CN" sz="3600"/>
              <a:t>      q</a:t>
            </a:r>
            <a:r>
              <a:rPr lang="zh-CN" altLang="en-US" sz="3600"/>
              <a:t>ì</a:t>
            </a:r>
            <a:r>
              <a:rPr lang="en-US" altLang="zh-CN" sz="3600"/>
              <a:t>       y</a:t>
            </a:r>
            <a:r>
              <a:rPr lang="zh-CN" altLang="en-US" sz="3600"/>
              <a:t>ì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90" name="TextBox 6"/>
          <p:cNvSpPr txBox="1"/>
          <p:nvPr/>
        </p:nvSpPr>
        <p:spPr>
          <a:xfrm>
            <a:off x="1150303" y="1942783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初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3970" y="1221423"/>
            <a:ext cx="1035050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chū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9"/>
          <p:cNvSpPr/>
          <p:nvPr/>
        </p:nvSpPr>
        <p:spPr>
          <a:xfrm>
            <a:off x="2906713" y="1943100"/>
            <a:ext cx="101441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初中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当初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初一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3" name="TextBox 6"/>
          <p:cNvSpPr txBox="1"/>
          <p:nvPr/>
        </p:nvSpPr>
        <p:spPr>
          <a:xfrm>
            <a:off x="4867275" y="2249170"/>
            <a:ext cx="1300163" cy="192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性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48225" y="1462723"/>
            <a:ext cx="1319213" cy="1025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xìnɡ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9"/>
          <p:cNvSpPr/>
          <p:nvPr/>
        </p:nvSpPr>
        <p:spPr>
          <a:xfrm>
            <a:off x="6722428" y="1943100"/>
            <a:ext cx="14763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女性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性格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本性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Picture 14" descr="E:\文件中转站\课题图\初中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993" y="3386773"/>
            <a:ext cx="928687" cy="207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5" descr="E:\文件中转站\课题图\个性 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438" y="3589655"/>
            <a:ext cx="2257425" cy="2266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Box 6"/>
          <p:cNvSpPr txBox="1"/>
          <p:nvPr/>
        </p:nvSpPr>
        <p:spPr>
          <a:xfrm>
            <a:off x="3083243" y="1601153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善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5463" y="762318"/>
            <a:ext cx="1319213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shàn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6219825" y="1139190"/>
            <a:ext cx="101441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慈善</a:t>
            </a:r>
            <a:endParaRPr lang="en-US" altLang="zh-CN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善良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善心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853815" y="352679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恶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2232660" y="3526790"/>
            <a:ext cx="1620838" cy="698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反义词：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T~~R20D`KT1KV(QI11@_8_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3505" y="3060700"/>
            <a:ext cx="3495040" cy="32759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9360" y="5839460"/>
            <a:ext cx="73253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善：甲骨文字形，羊下面一只眼睛，表示看起来十分美好。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UH6JUG2N(LBCT@DS8WBU_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0" y="3193415"/>
            <a:ext cx="3466465" cy="29902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49655" y="5965190"/>
            <a:ext cx="630936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/>
              <a:t>教：甲骨文字形，像一个老师拿着教鞭督促孩子学习。</a:t>
            </a:r>
            <a:endParaRPr lang="zh-CN" altLang="en-US" sz="2000" b="1"/>
          </a:p>
        </p:txBody>
      </p:sp>
      <p:sp>
        <p:nvSpPr>
          <p:cNvPr id="5" name="矩形 4"/>
          <p:cNvSpPr/>
          <p:nvPr/>
        </p:nvSpPr>
        <p:spPr>
          <a:xfrm>
            <a:off x="1287463" y="1299528"/>
            <a:ext cx="1319213" cy="102552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jiào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013" name="TextBox 6"/>
          <p:cNvSpPr txBox="1"/>
          <p:nvPr/>
        </p:nvSpPr>
        <p:spPr>
          <a:xfrm>
            <a:off x="1287780" y="2242820"/>
            <a:ext cx="1300163" cy="192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教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9"/>
          <p:cNvSpPr/>
          <p:nvPr/>
        </p:nvSpPr>
        <p:spPr>
          <a:xfrm>
            <a:off x="2824798" y="1777048"/>
            <a:ext cx="147637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教育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教师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教导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4619308" y="792798"/>
            <a:ext cx="312738" cy="240030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32363" y="930593"/>
            <a:ext cx="3384550" cy="777875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（教书）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92383" y="2164715"/>
            <a:ext cx="2952750" cy="77946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jiào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（教师）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2" grpId="0" bldLvl="0" animBg="1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52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2335</Words>
  <Application>WPS 演示</Application>
  <PresentationFormat>在屏幕上显示</PresentationFormat>
  <Paragraphs>448</Paragraphs>
  <Slides>43</Slides>
  <Notes>1</Notes>
  <HiddenSlides>0</HiddenSlides>
  <MMClips>5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楷体_GB2312</vt:lpstr>
      <vt:lpstr>黑体</vt:lpstr>
      <vt:lpstr>微软雅黑</vt:lpstr>
      <vt:lpstr>楷体</vt:lpstr>
      <vt:lpstr>Times New Roman</vt:lpstr>
      <vt:lpstr>新宋体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人之初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</cp:revision>
  <dcterms:created xsi:type="dcterms:W3CDTF">2017-01-23T14:17:00Z</dcterms:created>
  <dcterms:modified xsi:type="dcterms:W3CDTF">2017-04-16T10:54:42Z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