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7" r:id="rId5"/>
    <p:sldId id="258" r:id="rId6"/>
    <p:sldId id="259" r:id="rId7"/>
    <p:sldId id="260" r:id="rId8"/>
    <p:sldId id="268" r:id="rId9"/>
    <p:sldId id="286" r:id="rId10"/>
    <p:sldId id="269" r:id="rId11"/>
    <p:sldId id="287" r:id="rId12"/>
    <p:sldId id="307" r:id="rId13"/>
    <p:sldId id="308" r:id="rId14"/>
    <p:sldId id="282" r:id="rId15"/>
    <p:sldId id="283" r:id="rId16"/>
    <p:sldId id="270" r:id="rId17"/>
    <p:sldId id="266" r:id="rId18"/>
    <p:sldId id="271" r:id="rId19"/>
    <p:sldId id="301" r:id="rId20"/>
    <p:sldId id="302" r:id="rId21"/>
    <p:sldId id="303" r:id="rId22"/>
    <p:sldId id="304" r:id="rId23"/>
    <p:sldId id="305" r:id="rId24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F33CC"/>
    <a:srgbClr val="FFFF00"/>
    <a:srgbClr val="FFFFFF"/>
    <a:srgbClr val="0303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>
        <p:scale>
          <a:sx n="50" d="100"/>
          <a:sy n="50" d="100"/>
        </p:scale>
        <p:origin x="-1986" y="-822"/>
      </p:cViewPr>
      <p:guideLst>
        <p:guide orient="horz" pos="2198"/>
        <p:guide pos="285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14600" y="3962400"/>
            <a:ext cx="5638800" cy="1295400"/>
          </a:xfrm>
        </p:spPr>
        <p:txBody>
          <a:bodyPr/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14600" y="5486400"/>
            <a:ext cx="5638800" cy="609600"/>
          </a:xfrm>
        </p:spPr>
        <p:txBody>
          <a:bodyPr/>
          <a:lstStyle>
            <a:lvl1pPr marL="0" indent="0">
              <a:buFontTx/>
              <a:buNone/>
              <a:defRPr sz="2800"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286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62200" y="6248400"/>
            <a:ext cx="43434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2250" y="90488"/>
            <a:ext cx="203835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0488"/>
            <a:ext cx="596265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14600" y="3962400"/>
            <a:ext cx="5638800" cy="1295400"/>
          </a:xfrm>
        </p:spPr>
        <p:txBody>
          <a:bodyPr/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14600" y="5486400"/>
            <a:ext cx="5638800" cy="609600"/>
          </a:xfrm>
        </p:spPr>
        <p:txBody>
          <a:bodyPr/>
          <a:lstStyle>
            <a:lvl1pPr marL="0" indent="0">
              <a:buFontTx/>
              <a:buNone/>
              <a:defRPr sz="2800"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286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62200" y="6248400"/>
            <a:ext cx="43434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71600"/>
            <a:ext cx="40005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0005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2250" y="90488"/>
            <a:ext cx="203835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0488"/>
            <a:ext cx="596265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71600"/>
            <a:ext cx="40005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0005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2590800" y="90488"/>
            <a:ext cx="6019800" cy="11906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8153400" cy="4572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819400" y="6248400"/>
            <a:ext cx="12954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0" smtClean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267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000" b="0" smtClean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315200" y="6248400"/>
            <a:ext cx="12954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 b="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2590800" y="90488"/>
            <a:ext cx="6019800" cy="11906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8153400" cy="4572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819400" y="6248400"/>
            <a:ext cx="12954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0" smtClean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267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000" b="0" smtClean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315200" y="6248400"/>
            <a:ext cx="12954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 b="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ctrTitle"/>
          </p:nvPr>
        </p:nvSpPr>
        <p:spPr>
          <a:xfrm>
            <a:off x="1524000" y="1447800"/>
            <a:ext cx="5638800" cy="1295400"/>
          </a:xfrm>
          <a:ln/>
        </p:spPr>
        <p:txBody>
          <a:bodyPr vert="horz" wrap="square" lIns="91440" tIns="45720" rIns="91440" bIns="45720" anchor="ctr"/>
          <a:p>
            <a:pPr algn="ctr" eaLnBrk="1" hangingPunct="1"/>
            <a:r>
              <a:rPr lang="en-US" altLang="zh-CN" sz="6600" dirty="0">
                <a:latin typeface="华文彩云" pitchFamily="2" charset="-122"/>
                <a:ea typeface="华文彩云" pitchFamily="2" charset="-122"/>
                <a:cs typeface="+mj-cs"/>
              </a:rPr>
              <a:t>17.</a:t>
            </a:r>
            <a:r>
              <a:rPr lang="zh-CN" altLang="en-US" sz="6600" dirty="0">
                <a:latin typeface="华文彩云" pitchFamily="2" charset="-122"/>
                <a:ea typeface="华文彩云" pitchFamily="2" charset="-122"/>
                <a:cs typeface="+mj-cs"/>
              </a:rPr>
              <a:t>忆</a:t>
            </a:r>
            <a:r>
              <a:rPr lang="zh-CN" altLang="en-US" sz="6600" dirty="0">
                <a:latin typeface="+mj-lt"/>
                <a:ea typeface="华文彩云" pitchFamily="2" charset="-122"/>
                <a:cs typeface="+mj-cs"/>
              </a:rPr>
              <a:t>读书</a:t>
            </a:r>
            <a:endParaRPr lang="zh-CN" altLang="en-US" sz="6600" dirty="0">
              <a:latin typeface="+mj-lt"/>
              <a:ea typeface="华文彩云" pitchFamily="2" charset="-122"/>
              <a:cs typeface="+mj-cs"/>
            </a:endParaRPr>
          </a:p>
        </p:txBody>
      </p:sp>
      <p:sp>
        <p:nvSpPr>
          <p:cNvPr id="3075" name="Rectangle 3"/>
          <p:cNvSpPr>
            <a:spLocks noGrp="1"/>
          </p:cNvSpPr>
          <p:nvPr>
            <p:ph type="subTitle" idx="1"/>
          </p:nvPr>
        </p:nvSpPr>
        <p:spPr>
          <a:xfrm>
            <a:off x="1981200" y="2971800"/>
            <a:ext cx="5638800" cy="609600"/>
          </a:xfrm>
          <a:ln/>
        </p:spPr>
        <p:txBody>
          <a:bodyPr vert="horz" wrap="square" lIns="91440" tIns="45720" rIns="91440" bIns="45720" anchor="t"/>
          <a:p>
            <a:pPr algn="r" eaLnBrk="1" hangingPunct="1"/>
            <a:r>
              <a:rPr lang="zh-CN" altLang="en-US" sz="3600" b="1" dirty="0">
                <a:latin typeface="+mn-lt"/>
                <a:ea typeface="华文行楷" pitchFamily="2" charset="-122"/>
                <a:cs typeface="+mn-cs"/>
              </a:rPr>
              <a:t>冰心</a:t>
            </a:r>
            <a:endParaRPr lang="zh-CN" altLang="en-US" sz="3600" b="1" dirty="0">
              <a:latin typeface="+mn-lt"/>
              <a:ea typeface="华文行楷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3185" y="1367790"/>
            <a:ext cx="873950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1.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《三国演义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》</a:t>
            </a:r>
            <a:r>
              <a:rPr lang="zh-CN" altLang="en-US" sz="3200" dirty="0">
                <a:solidFill>
                  <a:schemeClr val="tx2"/>
                </a:solidFill>
                <a:latin typeface="Times New Roman" panose="02020603050405020304" pitchFamily="18" charset="0"/>
                <a:sym typeface="+mn-ea"/>
              </a:rPr>
              <a:t>让作者感到“津津有味、好听极了”，还“含泪上床”、“哭了一场”</a:t>
            </a:r>
            <a:r>
              <a:rPr lang="en-US" altLang="zh-CN" sz="3200" dirty="0">
                <a:solidFill>
                  <a:schemeClr val="tx2"/>
                </a:solidFill>
                <a:latin typeface="Times New Roman" panose="02020603050405020304" pitchFamily="18" charset="0"/>
                <a:sym typeface="+mn-ea"/>
              </a:rPr>
              <a:t>“</a:t>
            </a:r>
            <a:r>
              <a:rPr lang="zh-CN" altLang="en-US" sz="3200" dirty="0">
                <a:solidFill>
                  <a:schemeClr val="tx2"/>
                </a:solidFill>
                <a:latin typeface="Times New Roman" panose="02020603050405020304" pitchFamily="18" charset="0"/>
                <a:sym typeface="+mn-ea"/>
              </a:rPr>
              <a:t>又哭了一场</a:t>
            </a:r>
            <a:r>
              <a:rPr lang="en-US" altLang="zh-CN" sz="3200" dirty="0">
                <a:solidFill>
                  <a:schemeClr val="tx2"/>
                </a:solidFill>
                <a:latin typeface="Times New Roman" panose="02020603050405020304" pitchFamily="18" charset="0"/>
                <a:sym typeface="+mn-ea"/>
              </a:rPr>
              <a:t>”</a:t>
            </a:r>
            <a:endParaRPr lang="en-US" altLang="zh-CN" sz="3200" dirty="0">
              <a:solidFill>
                <a:schemeClr val="tx2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185" y="2805430"/>
            <a:ext cx="79121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2.《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聊斋志异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》</a:t>
            </a:r>
            <a:r>
              <a:rPr lang="zh-CN" altLang="en-US" sz="3200" dirty="0">
                <a:solidFill>
                  <a:schemeClr val="tx2"/>
                </a:solidFill>
                <a:latin typeface="Times New Roman" panose="02020603050405020304" pitchFamily="18" charset="0"/>
                <a:sym typeface="+mn-ea"/>
              </a:rPr>
              <a:t>对我的作文有很大的帮助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83185" y="3388995"/>
            <a:ext cx="87395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3.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《水浒传》</a:t>
            </a:r>
            <a:r>
              <a:rPr lang="zh-CN" altLang="en-US" sz="3200" dirty="0">
                <a:solidFill>
                  <a:schemeClr val="tx2"/>
                </a:solidFill>
                <a:latin typeface="Times New Roman" panose="02020603050405020304" pitchFamily="18" charset="0"/>
                <a:sym typeface="+mn-ea"/>
              </a:rPr>
              <a:t>让作者“尤其欣赏”，“气愤填胸”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83185" y="4075430"/>
            <a:ext cx="79070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</a:rPr>
              <a:t>4.</a:t>
            </a:r>
            <a:r>
              <a:rPr lang="zh-CN" altLang="en-US" sz="3200">
                <a:solidFill>
                  <a:srgbClr val="FF0000"/>
                </a:solidFill>
              </a:rPr>
              <a:t>《荡寇志》</a:t>
            </a:r>
            <a:r>
              <a:rPr lang="zh-CN" altLang="en-US" sz="3200"/>
              <a:t> </a:t>
            </a:r>
            <a:r>
              <a:rPr lang="zh-CN" altLang="en-US" sz="3200">
                <a:solidFill>
                  <a:schemeClr val="bg1"/>
                </a:solidFill>
              </a:rPr>
              <a:t>没有人物个性  索然无味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185" y="4861560"/>
            <a:ext cx="63633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</a:rPr>
              <a:t>5.</a:t>
            </a:r>
            <a:r>
              <a:rPr lang="zh-CN" altLang="en-US" sz="3200">
                <a:solidFill>
                  <a:srgbClr val="FF0000"/>
                </a:solidFill>
              </a:rPr>
              <a:t>《精忠说岳》</a:t>
            </a:r>
            <a:r>
              <a:rPr lang="zh-CN" altLang="en-US" sz="3200"/>
              <a:t> </a:t>
            </a:r>
            <a:r>
              <a:rPr lang="zh-CN" altLang="en-US" sz="3200">
                <a:solidFill>
                  <a:schemeClr val="bg1"/>
                </a:solidFill>
              </a:rPr>
              <a:t>没有留下太多印象</a:t>
            </a:r>
            <a:endParaRPr lang="zh-CN" altLang="en-US" sz="32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00125" y="4100830"/>
            <a:ext cx="714375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8.《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红楼梦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》</a:t>
            </a:r>
            <a:r>
              <a:rPr lang="zh-CN" altLang="en-US" sz="3200" dirty="0">
                <a:solidFill>
                  <a:schemeClr val="tx2"/>
                </a:solidFill>
                <a:latin typeface="Times New Roman" panose="02020603050405020304" pitchFamily="18" charset="0"/>
                <a:sym typeface="+mn-ea"/>
              </a:rPr>
              <a:t>让作者尝到</a:t>
            </a:r>
            <a:r>
              <a:rPr lang="en-US" altLang="zh-CN" sz="3200" dirty="0">
                <a:solidFill>
                  <a:schemeClr val="tx2"/>
                </a:solidFill>
                <a:latin typeface="Times New Roman" panose="02020603050405020304" pitchFamily="18" charset="0"/>
                <a:sym typeface="+mn-ea"/>
              </a:rPr>
              <a:t>“</a:t>
            </a:r>
            <a:r>
              <a:rPr lang="zh-CN" altLang="en-US" sz="3200" dirty="0">
                <a:solidFill>
                  <a:schemeClr val="tx2"/>
                </a:solidFill>
                <a:latin typeface="Times New Roman" panose="02020603050405020304" pitchFamily="18" charset="0"/>
                <a:sym typeface="+mn-ea"/>
              </a:rPr>
              <a:t>满纸荒唐言，一把辛酸泪</a:t>
            </a:r>
            <a:r>
              <a:rPr lang="en-US" altLang="zh-CN" sz="3200" dirty="0">
                <a:solidFill>
                  <a:schemeClr val="tx2"/>
                </a:solidFill>
                <a:latin typeface="Times New Roman" panose="02020603050405020304" pitchFamily="18" charset="0"/>
                <a:sym typeface="+mn-ea"/>
              </a:rPr>
              <a:t>”</a:t>
            </a:r>
            <a:r>
              <a:rPr lang="zh-CN" altLang="en-US" sz="3200" dirty="0">
                <a:solidFill>
                  <a:schemeClr val="tx2"/>
                </a:solidFill>
                <a:latin typeface="Times New Roman" panose="02020603050405020304" pitchFamily="18" charset="0"/>
                <a:sym typeface="+mn-ea"/>
              </a:rPr>
              <a:t>一个朝代和家庭的兴亡盛衰的滋味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1000125" y="2818130"/>
            <a:ext cx="685990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7.《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茶花女遗事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》</a:t>
            </a:r>
            <a:r>
              <a:rPr lang="zh-CN" altLang="en-US" sz="3200" dirty="0">
                <a:solidFill>
                  <a:schemeClr val="tx2"/>
                </a:solidFill>
                <a:latin typeface="Times New Roman" panose="02020603050405020304" pitchFamily="18" charset="0"/>
                <a:sym typeface="+mn-ea"/>
              </a:rPr>
              <a:t>让作者对外国小说产生了广泛的兴趣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1000125" y="1535430"/>
            <a:ext cx="650303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6. </a:t>
            </a:r>
            <a:r>
              <a:rPr lang="zh-CN" altLang="en-US" sz="3200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《满江红》、《声声慢》</a:t>
            </a:r>
            <a:r>
              <a:rPr lang="zh-CN" altLang="en-US" sz="3200">
                <a:latin typeface="+mn-lt"/>
                <a:ea typeface="+mn-ea"/>
                <a:sym typeface="+mn-ea"/>
              </a:rPr>
              <a:t> </a:t>
            </a:r>
            <a:r>
              <a:rPr lang="zh-CN" altLang="en-US" sz="3200">
                <a:solidFill>
                  <a:schemeClr val="bg1"/>
                </a:solidFill>
                <a:latin typeface="+mn-lt"/>
                <a:ea typeface="+mn-ea"/>
                <a:sym typeface="+mn-ea"/>
              </a:rPr>
              <a:t>酷爱古典诗词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8434" name="Text Box 4"/>
          <p:cNvSpPr txBox="1"/>
          <p:nvPr/>
        </p:nvSpPr>
        <p:spPr>
          <a:xfrm>
            <a:off x="746125" y="990600"/>
            <a:ext cx="549275" cy="39624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18435" name="Picture 9" descr="http://img.taopic.com/uploads/allimg/120211/6380-1202111S0372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1148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6" name="TextBox 9"/>
          <p:cNvSpPr txBox="1"/>
          <p:nvPr/>
        </p:nvSpPr>
        <p:spPr>
          <a:xfrm>
            <a:off x="3276600" y="2743200"/>
            <a:ext cx="533400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8000" dirty="0">
                <a:latin typeface="Arial" panose="020B0604020202020204" pitchFamily="34" charset="0"/>
              </a:rPr>
              <a:t>读书</a:t>
            </a:r>
            <a:r>
              <a:rPr lang="en-US" altLang="zh-CN" sz="8000" dirty="0">
                <a:solidFill>
                  <a:srgbClr val="FF33CC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8000" dirty="0">
                <a:solidFill>
                  <a:srgbClr val="FF33CC"/>
                </a:solidFill>
                <a:latin typeface="Arial" panose="020B0604020202020204" pitchFamily="34" charset="0"/>
              </a:rPr>
              <a:t>好</a:t>
            </a:r>
            <a:r>
              <a:rPr lang="en-US" altLang="zh-CN" sz="8000" dirty="0">
                <a:solidFill>
                  <a:srgbClr val="FF33CC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8000" dirty="0">
                <a:latin typeface="Arial" panose="020B0604020202020204" pitchFamily="34" charset="0"/>
              </a:rPr>
              <a:t>吗</a:t>
            </a:r>
            <a:r>
              <a:rPr lang="en-US" altLang="zh-CN" sz="8000" b="0" dirty="0">
                <a:latin typeface="Arial" panose="020B0604020202020204" pitchFamily="34" charset="0"/>
              </a:rPr>
              <a:t>?</a:t>
            </a:r>
            <a:endParaRPr lang="zh-CN" altLang="en-US" sz="8000" b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Rectangle 2"/>
          <p:cNvSpPr>
            <a:spLocks noGrp="1" noChangeArrowheads="1"/>
          </p:cNvSpPr>
          <p:nvPr>
            <p:ph idx="1"/>
          </p:nvPr>
        </p:nvSpPr>
        <p:spPr>
          <a:xfrm>
            <a:off x="533400" y="2438400"/>
            <a:ext cx="8077200" cy="19050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读书有助于写作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（老师曾在我的作文本上批“柳州风骨，长吉清才）</a:t>
            </a:r>
            <a:endParaRPr kumimoji="0" lang="zh-CN" altLang="en-US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011" name="Text Box 3"/>
          <p:cNvSpPr txBox="1"/>
          <p:nvPr/>
        </p:nvSpPr>
        <p:spPr>
          <a:xfrm>
            <a:off x="762000" y="3581400"/>
            <a:ext cx="7924800" cy="107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zh-CN" sz="3200" dirty="0">
                <a:solidFill>
                  <a:schemeClr val="bg1"/>
                </a:solidFill>
                <a:latin typeface="Arial" panose="020B0604020202020204" pitchFamily="34" charset="0"/>
              </a:rPr>
              <a:t>3.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读书有助于扩大知识面</a:t>
            </a:r>
            <a:r>
              <a:rPr lang="zh-CN" altLang="en-US" sz="3200" dirty="0">
                <a:latin typeface="Arial" panose="020B0604020202020204" pitchFamily="34" charset="0"/>
              </a:rPr>
              <a:t>（这又使我知道了许多外国的人情世故）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43012" name="Text Box 4"/>
          <p:cNvSpPr txBox="1"/>
          <p:nvPr/>
        </p:nvSpPr>
        <p:spPr>
          <a:xfrm>
            <a:off x="762000" y="4876800"/>
            <a:ext cx="8382000" cy="1422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zh-CN" sz="3200" dirty="0">
                <a:solidFill>
                  <a:schemeClr val="bg1"/>
                </a:solidFill>
                <a:latin typeface="Arial" panose="020B0604020202020204" pitchFamily="34" charset="0"/>
              </a:rPr>
              <a:t>4.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读书有助于提高人的品德修养</a:t>
            </a:r>
            <a:r>
              <a:rPr lang="zh-CN" altLang="en-US" sz="3200" dirty="0">
                <a:latin typeface="Arial" panose="020B0604020202020204" pitchFamily="34" charset="0"/>
              </a:rPr>
              <a:t>（</a:t>
            </a:r>
            <a:r>
              <a:rPr lang="zh-CN" altLang="en-US" sz="3200" dirty="0">
                <a:latin typeface="宋体" panose="02010600030101010101" pitchFamily="2" charset="-122"/>
              </a:rPr>
              <a:t>从读书中我还得到了做人处世的</a:t>
            </a:r>
            <a:r>
              <a:rPr lang="zh-CN" altLang="en-US" sz="3200" dirty="0">
                <a:latin typeface="Arial" panose="020B0604020202020204" pitchFamily="34" charset="0"/>
              </a:rPr>
              <a:t>‘</a:t>
            </a:r>
            <a:r>
              <a:rPr lang="zh-CN" altLang="en-US" sz="3200" dirty="0">
                <a:latin typeface="宋体" panose="02010600030101010101" pitchFamily="2" charset="-122"/>
              </a:rPr>
              <a:t>独立思考</a:t>
            </a:r>
            <a:r>
              <a:rPr lang="zh-CN" altLang="en-US" sz="3200" dirty="0">
                <a:latin typeface="Arial" panose="020B0604020202020204" pitchFamily="34" charset="0"/>
              </a:rPr>
              <a:t>’</a:t>
            </a:r>
            <a:r>
              <a:rPr lang="zh-CN" altLang="en-US" sz="3200" dirty="0">
                <a:latin typeface="宋体" panose="02010600030101010101" pitchFamily="2" charset="-122"/>
              </a:rPr>
              <a:t>的大道理，这都是从</a:t>
            </a:r>
            <a:r>
              <a:rPr lang="zh-CN" altLang="en-US" sz="3200" dirty="0">
                <a:latin typeface="Arial" panose="020B0604020202020204" pitchFamily="34" charset="0"/>
              </a:rPr>
              <a:t>‘</a:t>
            </a:r>
            <a:r>
              <a:rPr lang="zh-CN" altLang="en-US" sz="3200" dirty="0">
                <a:latin typeface="宋体" panose="02010600030101010101" pitchFamily="2" charset="-122"/>
              </a:rPr>
              <a:t>修身</a:t>
            </a:r>
            <a:r>
              <a:rPr lang="zh-CN" altLang="en-US" sz="3200" dirty="0">
                <a:latin typeface="Arial" panose="020B0604020202020204" pitchFamily="34" charset="0"/>
              </a:rPr>
              <a:t>’</a:t>
            </a:r>
            <a:r>
              <a:rPr lang="zh-CN" altLang="en-US" sz="3200" dirty="0">
                <a:latin typeface="宋体" panose="02010600030101010101" pitchFamily="2" charset="-122"/>
              </a:rPr>
              <a:t>课本中所得不到的</a:t>
            </a:r>
            <a:r>
              <a:rPr lang="zh-CN" altLang="en-US" sz="3200" dirty="0">
                <a:latin typeface="Arial" panose="020B0604020202020204" pitchFamily="34" charset="0"/>
              </a:rPr>
              <a:t> ）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19461" name="Rectangle 5"/>
          <p:cNvSpPr>
            <a:spLocks noGrp="1"/>
          </p:cNvSpPr>
          <p:nvPr>
            <p:ph type="title"/>
          </p:nvPr>
        </p:nvSpPr>
        <p:spPr>
          <a:xfrm>
            <a:off x="2743200" y="158750"/>
            <a:ext cx="3657600" cy="609600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dirty="0">
                <a:solidFill>
                  <a:srgbClr val="FF0000"/>
                </a:solidFill>
              </a:rPr>
              <a:t>读书的好处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723900" y="1161415"/>
            <a:ext cx="769620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3200" kern="1200" cap="none" spc="0" normalizeH="0" baseline="0" noProof="0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1.</a:t>
            </a:r>
            <a:r>
              <a:rPr kumimoji="0" lang="zh-CN" altLang="en-US" sz="3200" kern="1200" cap="none" spc="0" normalizeH="0" baseline="0" noProof="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读书可以让人获得美的享受 </a:t>
            </a:r>
            <a:r>
              <a:rPr kumimoji="0" lang="zh-CN" altLang="en-US" sz="3200" kern="1200" cap="none" spc="0" normalizeH="0" baseline="0" noProof="0" dirty="0" smtClean="0">
                <a:latin typeface="+mn-ea"/>
                <a:ea typeface="宋体" panose="02010600030101010101" pitchFamily="2" charset="-122"/>
                <a:cs typeface="+mn-cs"/>
              </a:rPr>
              <a:t>（</a:t>
            </a:r>
            <a:r>
              <a:rPr kumimoji="0" lang="zh-CN" altLang="en-US" sz="3200" kern="1200" cap="none" spc="0" normalizeH="0" baseline="0" noProof="0" dirty="0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津津有味、尤其欣赏</a:t>
            </a:r>
            <a:r>
              <a:rPr kumimoji="0" lang="en-US" altLang="zh-CN" sz="3200" kern="1200" cap="none" spc="0" normalizeH="0" baseline="0" noProof="0" dirty="0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…</a:t>
            </a:r>
            <a:r>
              <a:rPr kumimoji="0" lang="zh-CN" altLang="en-US" sz="3200" kern="1200" cap="none" spc="0" normalizeH="0" baseline="0" noProof="0" dirty="0" smtClean="0">
                <a:latin typeface="+mn-ea"/>
                <a:ea typeface="宋体" panose="02010600030101010101" pitchFamily="2" charset="-122"/>
                <a:cs typeface="+mn-cs"/>
              </a:rPr>
              <a:t> ）</a:t>
            </a:r>
            <a:endParaRPr kumimoji="0" lang="zh-CN" altLang="en-US" sz="3200" kern="1200" cap="none" spc="0" normalizeH="0" baseline="0" noProof="0" dirty="0" smtClean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0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10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build="p"/>
      <p:bldP spid="43011" grpId="0"/>
      <p:bldP spid="43012" grpId="0"/>
      <p:bldP spid="430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Text Box 4"/>
          <p:cNvSpPr txBox="1"/>
          <p:nvPr/>
        </p:nvSpPr>
        <p:spPr>
          <a:xfrm>
            <a:off x="609600" y="1600200"/>
            <a:ext cx="83058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solidFill>
                  <a:schemeClr val="bg2"/>
                </a:solidFill>
                <a:latin typeface="Arial" panose="020B0604020202020204" pitchFamily="34" charset="0"/>
              </a:rPr>
              <a:t>“</a:t>
            </a:r>
            <a:r>
              <a:rPr lang="zh-CN" altLang="zh-CN" sz="3600" dirty="0">
                <a:solidFill>
                  <a:schemeClr val="bg2"/>
                </a:solidFill>
                <a:latin typeface="Arial" panose="020B0604020202020204" pitchFamily="34" charset="0"/>
              </a:rPr>
              <a:t>总而言之，统而言之</a:t>
            </a:r>
            <a:r>
              <a:rPr lang="en-US" altLang="zh-CN" sz="3600" dirty="0">
                <a:solidFill>
                  <a:schemeClr val="bg2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3600" dirty="0">
                <a:solidFill>
                  <a:schemeClr val="bg2"/>
                </a:solidFill>
                <a:latin typeface="Arial" panose="020B0604020202020204" pitchFamily="34" charset="0"/>
              </a:rPr>
              <a:t>是什么意思？它们在课文中有什么作用？</a:t>
            </a:r>
            <a:endParaRPr lang="zh-CN" altLang="en-US" sz="3600" dirty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24581" name="Text Box 5"/>
          <p:cNvSpPr txBox="1"/>
          <p:nvPr/>
        </p:nvSpPr>
        <p:spPr>
          <a:xfrm>
            <a:off x="685800" y="3048000"/>
            <a:ext cx="74676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latin typeface="Arial" panose="020B0604020202020204" pitchFamily="34" charset="0"/>
              </a:rPr>
              <a:t>它们的意思就是</a:t>
            </a:r>
            <a:r>
              <a:rPr lang="en-US" altLang="zh-CN" sz="3200" dirty="0">
                <a:latin typeface="Arial" panose="020B0604020202020204" pitchFamily="34" charset="0"/>
              </a:rPr>
              <a:t>“</a:t>
            </a:r>
            <a:r>
              <a:rPr lang="zh-CN" altLang="en-US" sz="3200" dirty="0">
                <a:latin typeface="Arial" panose="020B0604020202020204" pitchFamily="34" charset="0"/>
              </a:rPr>
              <a:t>总的来说，总之</a:t>
            </a:r>
            <a:r>
              <a:rPr lang="en-US" altLang="zh-CN" sz="3200" dirty="0">
                <a:latin typeface="Arial" panose="020B0604020202020204" pitchFamily="34" charset="0"/>
              </a:rPr>
              <a:t>”</a:t>
            </a:r>
            <a:r>
              <a:rPr lang="zh-CN" altLang="en-US" sz="3200" dirty="0">
                <a:latin typeface="Arial" panose="020B0604020202020204" pitchFamily="34" charset="0"/>
              </a:rPr>
              <a:t>，在文中起到总结概括的意思，上文已经把读书的好处介绍完了，接着收尾总结。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7410" name="Text Box 5"/>
          <p:cNvSpPr txBox="1"/>
          <p:nvPr/>
        </p:nvSpPr>
        <p:spPr>
          <a:xfrm>
            <a:off x="685800" y="1153795"/>
            <a:ext cx="8001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3333FF"/>
                </a:solidFill>
                <a:latin typeface="Arial" panose="020B0604020202020204" pitchFamily="34" charset="0"/>
              </a:rPr>
              <a:t>作者喜欢读哪些书，不喜欢读哪些书？为什么？</a:t>
            </a:r>
            <a:endParaRPr lang="zh-CN" altLang="en-US" sz="2800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19462" name="Text Box 6"/>
          <p:cNvSpPr txBox="1"/>
          <p:nvPr/>
        </p:nvSpPr>
        <p:spPr>
          <a:xfrm>
            <a:off x="762000" y="1981200"/>
            <a:ext cx="6173788" cy="1187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</a:rPr>
              <a:t>作者喜欢读</a:t>
            </a:r>
            <a:r>
              <a:rPr lang="zh-CN" altLang="zh-CN" sz="2400" dirty="0">
                <a:solidFill>
                  <a:srgbClr val="3333FF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</a:rPr>
              <a:t>三国演义</a:t>
            </a:r>
            <a:r>
              <a:rPr lang="zh-CN" altLang="zh-CN" sz="2400" dirty="0">
                <a:solidFill>
                  <a:srgbClr val="3333FF"/>
                </a:solidFill>
                <a:latin typeface="Arial" panose="020B0604020202020204" pitchFamily="34" charset="0"/>
              </a:rPr>
              <a:t>》、 《</a:t>
            </a: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</a:rPr>
              <a:t>聊斋志异</a:t>
            </a:r>
            <a:r>
              <a:rPr lang="zh-CN" altLang="zh-CN" sz="2400" dirty="0">
                <a:solidFill>
                  <a:srgbClr val="3333FF"/>
                </a:solidFill>
                <a:latin typeface="Arial" panose="020B0604020202020204" pitchFamily="34" charset="0"/>
              </a:rPr>
              <a:t>》 、</a:t>
            </a:r>
            <a:endParaRPr lang="zh-CN" altLang="en-US" sz="2400" dirty="0">
              <a:solidFill>
                <a:srgbClr val="3333FF"/>
              </a:solidFill>
              <a:latin typeface="Arial" panose="020B0604020202020204" pitchFamily="34" charset="0"/>
            </a:endParaRPr>
          </a:p>
          <a:p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</a:rPr>
              <a:t>            </a:t>
            </a:r>
            <a:endParaRPr lang="zh-CN" altLang="en-US" sz="2400" dirty="0">
              <a:solidFill>
                <a:srgbClr val="3333FF"/>
              </a:solidFill>
              <a:latin typeface="Arial" panose="020B0604020202020204" pitchFamily="34" charset="0"/>
            </a:endParaRPr>
          </a:p>
          <a:p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</a:rPr>
              <a:t>                  </a:t>
            </a:r>
            <a:r>
              <a:rPr lang="zh-CN" altLang="zh-CN" sz="2400" dirty="0">
                <a:solidFill>
                  <a:srgbClr val="3333FF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</a:rPr>
              <a:t>茶花女遗事</a:t>
            </a:r>
            <a:r>
              <a:rPr lang="zh-CN" altLang="zh-CN" sz="2400" dirty="0">
                <a:solidFill>
                  <a:srgbClr val="3333FF"/>
                </a:solidFill>
                <a:latin typeface="Arial" panose="020B0604020202020204" pitchFamily="34" charset="0"/>
              </a:rPr>
              <a:t>》、</a:t>
            </a: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</a:rPr>
              <a:t> </a:t>
            </a:r>
            <a:r>
              <a:rPr lang="en-US" altLang="zh-CN" sz="2400" dirty="0">
                <a:solidFill>
                  <a:srgbClr val="3333FF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</a:rPr>
              <a:t>红楼梦</a:t>
            </a:r>
            <a:r>
              <a:rPr lang="en-US" altLang="zh-CN" sz="2400" dirty="0">
                <a:solidFill>
                  <a:srgbClr val="3333FF"/>
                </a:solidFill>
                <a:latin typeface="Arial" panose="020B0604020202020204" pitchFamily="34" charset="0"/>
              </a:rPr>
              <a:t>》</a:t>
            </a:r>
            <a:endParaRPr lang="en-US" altLang="zh-CN" sz="2400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19463" name="Text Box 7"/>
          <p:cNvSpPr txBox="1"/>
          <p:nvPr/>
        </p:nvSpPr>
        <p:spPr>
          <a:xfrm>
            <a:off x="685800" y="4267200"/>
            <a:ext cx="7789863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</a:rPr>
              <a:t>作者不喜欢读</a:t>
            </a:r>
            <a:r>
              <a:rPr lang="zh-CN" altLang="zh-CN" sz="2400" dirty="0">
                <a:solidFill>
                  <a:srgbClr val="3333FF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</a:rPr>
              <a:t>精忠说岳</a:t>
            </a:r>
            <a:r>
              <a:rPr lang="zh-CN" altLang="zh-CN" sz="2400" dirty="0">
                <a:solidFill>
                  <a:srgbClr val="3333FF"/>
                </a:solidFill>
                <a:latin typeface="Arial" panose="020B0604020202020204" pitchFamily="34" charset="0"/>
              </a:rPr>
              <a:t>》</a:t>
            </a:r>
            <a:r>
              <a:rPr lang="en-US" altLang="zh-CN" sz="2400" dirty="0">
                <a:solidFill>
                  <a:srgbClr val="3333FF"/>
                </a:solidFill>
                <a:latin typeface="Arial" panose="020B0604020202020204" pitchFamily="34" charset="0"/>
              </a:rPr>
              <a:t> </a:t>
            </a:r>
            <a:r>
              <a:rPr lang="zh-CN" altLang="zh-CN" sz="2400" dirty="0">
                <a:solidFill>
                  <a:srgbClr val="3333FF"/>
                </a:solidFill>
                <a:latin typeface="Arial" panose="020B0604020202020204" pitchFamily="34" charset="0"/>
              </a:rPr>
              <a:t>、《</a:t>
            </a: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</a:rPr>
              <a:t>荡寇志</a:t>
            </a:r>
            <a:r>
              <a:rPr lang="zh-CN" altLang="zh-CN" sz="2400" dirty="0">
                <a:solidFill>
                  <a:srgbClr val="3333FF"/>
                </a:solidFill>
                <a:latin typeface="Arial" panose="020B0604020202020204" pitchFamily="34" charset="0"/>
              </a:rPr>
              <a:t>》</a:t>
            </a:r>
            <a:r>
              <a:rPr lang="en-US" altLang="zh-CN" sz="2400" dirty="0">
                <a:solidFill>
                  <a:srgbClr val="3333FF"/>
                </a:solidFill>
                <a:latin typeface="Arial" panose="020B0604020202020204" pitchFamily="34" charset="0"/>
              </a:rPr>
              <a:t> </a:t>
            </a:r>
            <a:r>
              <a:rPr lang="zh-CN" altLang="zh-CN" sz="2400" dirty="0">
                <a:solidFill>
                  <a:srgbClr val="3333FF"/>
                </a:solidFill>
                <a:latin typeface="Arial" panose="020B0604020202020204" pitchFamily="34" charset="0"/>
              </a:rPr>
              <a:t>、《</a:t>
            </a: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</a:rPr>
              <a:t>封神榜</a:t>
            </a:r>
            <a:r>
              <a:rPr lang="zh-CN" altLang="zh-CN" sz="2400" dirty="0">
                <a:solidFill>
                  <a:srgbClr val="3333FF"/>
                </a:solidFill>
                <a:latin typeface="Arial" panose="020B0604020202020204" pitchFamily="34" charset="0"/>
              </a:rPr>
              <a:t>》</a:t>
            </a:r>
            <a:r>
              <a:rPr lang="en-US" altLang="zh-CN" sz="2400" dirty="0">
                <a:solidFill>
                  <a:srgbClr val="3333FF"/>
                </a:solidFill>
                <a:latin typeface="Arial" panose="020B0604020202020204" pitchFamily="34" charset="0"/>
              </a:rPr>
              <a:t> </a:t>
            </a:r>
            <a:endParaRPr lang="en-US" altLang="zh-CN" sz="2400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19464" name="Text Box 8"/>
          <p:cNvSpPr txBox="1"/>
          <p:nvPr/>
        </p:nvSpPr>
        <p:spPr>
          <a:xfrm>
            <a:off x="685800" y="3352800"/>
            <a:ext cx="631190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dirty="0">
                <a:solidFill>
                  <a:srgbClr val="FF33CC"/>
                </a:solidFill>
                <a:latin typeface="Arial" panose="020B0604020202020204" pitchFamily="34" charset="0"/>
              </a:rPr>
              <a:t>故事情节曲折，人物形象生动，有真情实感。</a:t>
            </a:r>
            <a:endParaRPr lang="zh-CN" altLang="en-US" sz="2400" dirty="0">
              <a:solidFill>
                <a:srgbClr val="FF33CC"/>
              </a:solidFill>
              <a:latin typeface="Arial" panose="020B0604020202020204" pitchFamily="34" charset="0"/>
            </a:endParaRPr>
          </a:p>
        </p:txBody>
      </p:sp>
      <p:sp>
        <p:nvSpPr>
          <p:cNvPr id="19465" name="Text Box 9"/>
          <p:cNvSpPr txBox="1"/>
          <p:nvPr/>
        </p:nvSpPr>
        <p:spPr>
          <a:xfrm>
            <a:off x="762000" y="5029200"/>
            <a:ext cx="4779963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dirty="0">
                <a:solidFill>
                  <a:srgbClr val="FF33CC"/>
                </a:solidFill>
                <a:latin typeface="Arial" panose="020B0604020202020204" pitchFamily="34" charset="0"/>
              </a:rPr>
              <a:t>没有人物个性，索然无味，烦琐。</a:t>
            </a:r>
            <a:endParaRPr lang="zh-CN" altLang="en-US" sz="2400" dirty="0">
              <a:solidFill>
                <a:srgbClr val="FF33CC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/>
      <p:bldP spid="19463" grpId="0"/>
      <p:bldP spid="19464" grpId="0"/>
      <p:bldP spid="1946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2530" name="Text Box 4"/>
          <p:cNvSpPr txBox="1"/>
          <p:nvPr/>
        </p:nvSpPr>
        <p:spPr>
          <a:xfrm>
            <a:off x="685800" y="1447800"/>
            <a:ext cx="6781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dirty="0">
                <a:solidFill>
                  <a:srgbClr val="3333FF"/>
                </a:solidFill>
                <a:latin typeface="Arial" panose="020B0604020202020204" pitchFamily="34" charset="0"/>
              </a:rPr>
              <a:t>●   </a:t>
            </a:r>
            <a:r>
              <a:rPr lang="zh-CN" altLang="en-US" sz="3200" dirty="0">
                <a:solidFill>
                  <a:srgbClr val="3333FF"/>
                </a:solidFill>
                <a:latin typeface="Arial" panose="020B0604020202020204" pitchFamily="34" charset="0"/>
              </a:rPr>
              <a:t>作者所说的“多读书”指什么？</a:t>
            </a:r>
            <a:endParaRPr lang="zh-CN" altLang="en-US" sz="3200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25605" name="Text Box 5"/>
          <p:cNvSpPr txBox="1"/>
          <p:nvPr/>
        </p:nvSpPr>
        <p:spPr>
          <a:xfrm>
            <a:off x="914400" y="2286000"/>
            <a:ext cx="6613525" cy="9461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dirty="0">
                <a:solidFill>
                  <a:srgbClr val="FF33CC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800" dirty="0">
                <a:solidFill>
                  <a:srgbClr val="FF33CC"/>
                </a:solidFill>
                <a:latin typeface="Arial" panose="020B0604020202020204" pitchFamily="34" charset="0"/>
              </a:rPr>
              <a:t>大范围的涉猎各种类型的书籍。</a:t>
            </a:r>
            <a:endParaRPr lang="zh-CN" altLang="en-US" sz="2800" dirty="0">
              <a:solidFill>
                <a:srgbClr val="FF33CC"/>
              </a:solidFill>
              <a:latin typeface="Arial" panose="020B0604020202020204" pitchFamily="34" charset="0"/>
            </a:endParaRPr>
          </a:p>
          <a:p>
            <a:r>
              <a:rPr lang="zh-CN" altLang="en-US" sz="2800" dirty="0">
                <a:solidFill>
                  <a:srgbClr val="FF33CC"/>
                </a:solidFill>
                <a:latin typeface="Arial" panose="020B0604020202020204" pitchFamily="34" charset="0"/>
              </a:rPr>
              <a:t>包括古典文学、外国文学、现代文艺等。</a:t>
            </a:r>
            <a:endParaRPr lang="zh-CN" altLang="en-US" sz="2800" dirty="0">
              <a:solidFill>
                <a:srgbClr val="FF33CC"/>
              </a:solidFill>
              <a:latin typeface="Arial" panose="020B0604020202020204" pitchFamily="34" charset="0"/>
            </a:endParaRPr>
          </a:p>
        </p:txBody>
      </p:sp>
      <p:sp>
        <p:nvSpPr>
          <p:cNvPr id="22532" name="Text Box 6"/>
          <p:cNvSpPr txBox="1"/>
          <p:nvPr/>
        </p:nvSpPr>
        <p:spPr>
          <a:xfrm>
            <a:off x="746125" y="38322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22533" name="Text Box 7"/>
          <p:cNvSpPr txBox="1"/>
          <p:nvPr/>
        </p:nvSpPr>
        <p:spPr>
          <a:xfrm>
            <a:off x="669925" y="3497263"/>
            <a:ext cx="816927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dirty="0">
                <a:solidFill>
                  <a:srgbClr val="3333FF"/>
                </a:solidFill>
                <a:latin typeface="Arial" panose="020B0604020202020204" pitchFamily="34" charset="0"/>
              </a:rPr>
              <a:t>●   </a:t>
            </a:r>
            <a:r>
              <a:rPr lang="zh-CN" altLang="en-US" sz="3200" dirty="0">
                <a:solidFill>
                  <a:srgbClr val="3333FF"/>
                </a:solidFill>
                <a:latin typeface="Arial" panose="020B0604020202020204" pitchFamily="34" charset="0"/>
              </a:rPr>
              <a:t>作者是通过什么方法来选书的？</a:t>
            </a:r>
            <a:endParaRPr lang="zh-CN" altLang="en-US" sz="3200" dirty="0">
              <a:solidFill>
                <a:srgbClr val="3333FF"/>
              </a:solidFill>
              <a:latin typeface="Arial" panose="020B0604020202020204" pitchFamily="34" charset="0"/>
            </a:endParaRPr>
          </a:p>
          <a:p>
            <a:r>
              <a:rPr lang="zh-CN" altLang="en-US" sz="3200" dirty="0">
                <a:solidFill>
                  <a:srgbClr val="3333FF"/>
                </a:solidFill>
                <a:latin typeface="Arial" panose="020B0604020202020204" pitchFamily="34" charset="0"/>
              </a:rPr>
              <a:t>   请从书中找出具体事例。</a:t>
            </a:r>
            <a:endParaRPr lang="zh-CN" altLang="en-US" sz="3200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25608" name="Text Box 8"/>
          <p:cNvSpPr txBox="1"/>
          <p:nvPr/>
        </p:nvSpPr>
        <p:spPr>
          <a:xfrm>
            <a:off x="1447800" y="4724400"/>
            <a:ext cx="2655888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dirty="0">
                <a:solidFill>
                  <a:srgbClr val="FF33CC"/>
                </a:solidFill>
                <a:latin typeface="Arial" panose="020B0604020202020204" pitchFamily="34" charset="0"/>
              </a:rPr>
              <a:t>挑选、比较。</a:t>
            </a:r>
            <a:endParaRPr lang="zh-CN" altLang="en-US" sz="3200" dirty="0">
              <a:solidFill>
                <a:srgbClr val="FF33CC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  <p:bldP spid="2560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290" name="Text Box 4"/>
          <p:cNvSpPr txBox="1"/>
          <p:nvPr/>
        </p:nvSpPr>
        <p:spPr>
          <a:xfrm>
            <a:off x="1143000" y="1219200"/>
            <a:ext cx="7483475" cy="3503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dirty="0">
                <a:solidFill>
                  <a:srgbClr val="3333FF"/>
                </a:solidFill>
                <a:latin typeface="Arial" panose="020B0604020202020204" pitchFamily="34" charset="0"/>
              </a:rPr>
              <a:t>    《</a:t>
            </a:r>
            <a:r>
              <a:rPr lang="zh-CN" altLang="en-US" sz="3200" dirty="0">
                <a:solidFill>
                  <a:srgbClr val="3333FF"/>
                </a:solidFill>
                <a:latin typeface="Arial" panose="020B0604020202020204" pitchFamily="34" charset="0"/>
              </a:rPr>
              <a:t>聊斋志异</a:t>
            </a:r>
            <a:r>
              <a:rPr lang="en-US" altLang="zh-CN" sz="3200" dirty="0">
                <a:solidFill>
                  <a:srgbClr val="3333FF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3200" dirty="0">
                <a:solidFill>
                  <a:srgbClr val="3333FF"/>
                </a:solidFill>
                <a:latin typeface="Arial" panose="020B0604020202020204" pitchFamily="34" charset="0"/>
              </a:rPr>
              <a:t>，清代短篇小说集，是蒲松龄的代表作。“聊斋”是他的书屋名称，“志”是记述的意思，“异”指奇异的故事。多数作品通过谈狐说鬼的手法，对当时社会的腐败、黑暗进行了有力批判，在一定程度上揭露了社会矛盾，表达了人民的愿望。</a:t>
            </a:r>
            <a:endParaRPr lang="zh-CN" altLang="en-US" sz="3200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3314" name="Text Box 4"/>
          <p:cNvSpPr txBox="1"/>
          <p:nvPr/>
        </p:nvSpPr>
        <p:spPr>
          <a:xfrm>
            <a:off x="1050925" y="1539875"/>
            <a:ext cx="7178675" cy="301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dirty="0">
                <a:solidFill>
                  <a:srgbClr val="3333FF"/>
                </a:solidFill>
                <a:latin typeface="Arial" panose="020B0604020202020204" pitchFamily="34" charset="0"/>
              </a:rPr>
              <a:t>   《</a:t>
            </a:r>
            <a:r>
              <a:rPr lang="zh-CN" altLang="en-US" sz="3200" dirty="0">
                <a:solidFill>
                  <a:srgbClr val="3333FF"/>
                </a:solidFill>
                <a:latin typeface="Arial" panose="020B0604020202020204" pitchFamily="34" charset="0"/>
              </a:rPr>
              <a:t>茶花女遗事</a:t>
            </a:r>
            <a:r>
              <a:rPr lang="en-US" altLang="zh-CN" sz="3200" dirty="0">
                <a:solidFill>
                  <a:srgbClr val="3333FF"/>
                </a:solidFill>
                <a:latin typeface="Arial" panose="020B0604020202020204" pitchFamily="34" charset="0"/>
              </a:rPr>
              <a:t>》 </a:t>
            </a:r>
            <a:r>
              <a:rPr lang="zh-CN" altLang="en-US" sz="3200" dirty="0">
                <a:solidFill>
                  <a:srgbClr val="3333FF"/>
                </a:solidFill>
                <a:latin typeface="Arial" panose="020B0604020202020204" pitchFamily="34" charset="0"/>
              </a:rPr>
              <a:t>作者：小仲马，是法国小说家、剧作家。作品主要讲述了一个巴黎当红妓女的玛格丽特与阿尔芒的爱情悲剧。故事以玛格丽特死后众人拍卖她的遗产以还债开始，由阿尔芒讲述整个故事。</a:t>
            </a:r>
            <a:endParaRPr lang="zh-CN" altLang="en-US" sz="3200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4338" name="Text Box 4"/>
          <p:cNvSpPr txBox="1"/>
          <p:nvPr/>
        </p:nvSpPr>
        <p:spPr>
          <a:xfrm>
            <a:off x="762000" y="1371600"/>
            <a:ext cx="7483475" cy="301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dirty="0">
                <a:solidFill>
                  <a:srgbClr val="3333FF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3200" dirty="0">
                <a:solidFill>
                  <a:srgbClr val="3333FF"/>
                </a:solidFill>
                <a:latin typeface="Arial" panose="020B0604020202020204" pitchFamily="34" charset="0"/>
              </a:rPr>
              <a:t>精忠说岳</a:t>
            </a:r>
            <a:r>
              <a:rPr lang="en-US" altLang="zh-CN" sz="3200" dirty="0">
                <a:solidFill>
                  <a:srgbClr val="3333FF"/>
                </a:solidFill>
                <a:latin typeface="Arial" panose="020B0604020202020204" pitchFamily="34" charset="0"/>
              </a:rPr>
              <a:t>》</a:t>
            </a:r>
            <a:endParaRPr lang="en-US" altLang="zh-CN" sz="3200" dirty="0">
              <a:solidFill>
                <a:srgbClr val="3333FF"/>
              </a:solidFill>
              <a:latin typeface="Arial" panose="020B0604020202020204" pitchFamily="34" charset="0"/>
            </a:endParaRPr>
          </a:p>
          <a:p>
            <a:r>
              <a:rPr lang="en-US" altLang="zh-CN" sz="3200" dirty="0">
                <a:solidFill>
                  <a:srgbClr val="3333FF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3200" dirty="0">
                <a:solidFill>
                  <a:srgbClr val="3333FF"/>
                </a:solidFill>
                <a:latin typeface="Arial" panose="020B0604020202020204" pitchFamily="34" charset="0"/>
              </a:rPr>
              <a:t>作者：李梅草 </a:t>
            </a:r>
            <a:endParaRPr lang="zh-CN" altLang="en-US" sz="3200" dirty="0">
              <a:solidFill>
                <a:srgbClr val="3333FF"/>
              </a:solidFill>
              <a:latin typeface="Arial" panose="020B0604020202020204" pitchFamily="34" charset="0"/>
            </a:endParaRPr>
          </a:p>
          <a:p>
            <a:r>
              <a:rPr lang="zh-CN" altLang="en-US" sz="3200" dirty="0">
                <a:solidFill>
                  <a:srgbClr val="3333FF"/>
                </a:solidFill>
                <a:latin typeface="Arial" panose="020B0604020202020204" pitchFamily="34" charset="0"/>
              </a:rPr>
              <a:t>  时代：明末时期 </a:t>
            </a:r>
            <a:endParaRPr lang="zh-CN" altLang="en-US" sz="3200" dirty="0">
              <a:solidFill>
                <a:srgbClr val="3333FF"/>
              </a:solidFill>
              <a:latin typeface="Arial" panose="020B0604020202020204" pitchFamily="34" charset="0"/>
            </a:endParaRPr>
          </a:p>
          <a:p>
            <a:r>
              <a:rPr lang="zh-CN" altLang="en-US" sz="3200" dirty="0">
                <a:solidFill>
                  <a:srgbClr val="3333FF"/>
                </a:solidFill>
                <a:latin typeface="Arial" panose="020B0604020202020204" pitchFamily="34" charset="0"/>
              </a:rPr>
              <a:t> 主要内容：歌颂岳飞的英雄事迹在民间   </a:t>
            </a:r>
            <a:endParaRPr lang="zh-CN" altLang="en-US" sz="3200" dirty="0">
              <a:solidFill>
                <a:srgbClr val="3333FF"/>
              </a:solidFill>
              <a:latin typeface="Arial" panose="020B0604020202020204" pitchFamily="34" charset="0"/>
            </a:endParaRPr>
          </a:p>
          <a:p>
            <a:r>
              <a:rPr lang="zh-CN" altLang="en-US" sz="3200" dirty="0">
                <a:solidFill>
                  <a:srgbClr val="3333FF"/>
                </a:solidFill>
                <a:latin typeface="Arial" panose="020B0604020202020204" pitchFamily="34" charset="0"/>
              </a:rPr>
              <a:t>                广为流传，其中传颂岳母刺字  </a:t>
            </a:r>
            <a:endParaRPr lang="zh-CN" altLang="en-US" sz="3200" dirty="0">
              <a:solidFill>
                <a:srgbClr val="3333FF"/>
              </a:solidFill>
              <a:latin typeface="Arial" panose="020B0604020202020204" pitchFamily="34" charset="0"/>
            </a:endParaRPr>
          </a:p>
          <a:p>
            <a:r>
              <a:rPr lang="zh-CN" altLang="en-US" sz="3200" dirty="0">
                <a:solidFill>
                  <a:srgbClr val="3333FF"/>
                </a:solidFill>
                <a:latin typeface="Arial" panose="020B0604020202020204" pitchFamily="34" charset="0"/>
              </a:rPr>
              <a:t>                的故事也极为流行。</a:t>
            </a:r>
            <a:endParaRPr lang="zh-CN" altLang="en-US" sz="3200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2" descr="3a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7788" y="533400"/>
            <a:ext cx="4392612" cy="594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Text Box 3"/>
          <p:cNvSpPr txBox="1"/>
          <p:nvPr/>
        </p:nvSpPr>
        <p:spPr>
          <a:xfrm>
            <a:off x="0" y="1371600"/>
            <a:ext cx="1295400" cy="411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66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世纪老人</a:t>
            </a:r>
            <a:endParaRPr lang="zh-CN" altLang="en-US" sz="66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4100" name="Picture 4" descr="冰心与小女儿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800" y="1079500"/>
            <a:ext cx="2724150" cy="5321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Picture 5" descr="3a6_0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0" y="609600"/>
            <a:ext cx="5791200" cy="5791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2" name="Picture 6" descr="3A6_0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3200" y="609600"/>
            <a:ext cx="4800600" cy="563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3" name="Picture 7" descr="咪咪是冰心在工作时最殷勤的伴友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3600" y="381000"/>
            <a:ext cx="5934075" cy="609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4" name="Text Box 8"/>
          <p:cNvSpPr txBox="1"/>
          <p:nvPr/>
        </p:nvSpPr>
        <p:spPr>
          <a:xfrm>
            <a:off x="533400" y="2819400"/>
            <a:ext cx="1646238" cy="45720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6000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—</a:t>
            </a:r>
            <a:r>
              <a:rPr lang="zh-CN" altLang="en-US" sz="60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冰心</a:t>
            </a:r>
            <a:endParaRPr lang="zh-CN" altLang="en-US" sz="60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  <a:p>
            <a:pPr algn="ctr">
              <a:spcBef>
                <a:spcPct val="50000"/>
              </a:spcBef>
            </a:pPr>
            <a:endParaRPr lang="en-US" altLang="zh-CN" sz="2400" i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 thruBlk="1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5362" name="Text Box 4"/>
          <p:cNvSpPr txBox="1"/>
          <p:nvPr/>
        </p:nvSpPr>
        <p:spPr>
          <a:xfrm>
            <a:off x="1066800" y="990600"/>
            <a:ext cx="7467600" cy="3503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dirty="0">
                <a:solidFill>
                  <a:srgbClr val="3333FF"/>
                </a:solidFill>
                <a:latin typeface="Arial" panose="020B0604020202020204" pitchFamily="34" charset="0"/>
              </a:rPr>
              <a:t>    《</a:t>
            </a:r>
            <a:r>
              <a:rPr lang="zh-CN" altLang="en-US" sz="3200" dirty="0">
                <a:solidFill>
                  <a:srgbClr val="3333FF"/>
                </a:solidFill>
                <a:latin typeface="Arial" panose="020B0604020202020204" pitchFamily="34" charset="0"/>
              </a:rPr>
              <a:t>红楼梦</a:t>
            </a:r>
            <a:r>
              <a:rPr lang="en-US" altLang="zh-CN" sz="3200" dirty="0">
                <a:solidFill>
                  <a:srgbClr val="3333FF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3200" dirty="0">
                <a:solidFill>
                  <a:srgbClr val="3333FF"/>
                </a:solidFill>
                <a:latin typeface="Arial" panose="020B0604020202020204" pitchFamily="34" charset="0"/>
              </a:rPr>
              <a:t>清代章回小说，作者曹雪芹。小说以上层贵族社会为中心图画，真实、生动地描写了十八世纪上半叶中国末期封建社会的全部生活，是这段历史生活的一面镜子和缩影，是中国古老封建社会已经无可挽回地走向崩溃的真实写照。</a:t>
            </a:r>
            <a:endParaRPr lang="zh-CN" altLang="en-US" sz="3200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6386" name="Text Box 4"/>
          <p:cNvSpPr txBox="1"/>
          <p:nvPr/>
        </p:nvSpPr>
        <p:spPr>
          <a:xfrm>
            <a:off x="1066800" y="1752600"/>
            <a:ext cx="7331075" cy="2528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dirty="0">
                <a:solidFill>
                  <a:srgbClr val="3333FF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3200" dirty="0">
                <a:solidFill>
                  <a:srgbClr val="3333FF"/>
                </a:solidFill>
                <a:latin typeface="Arial" panose="020B0604020202020204" pitchFamily="34" charset="0"/>
              </a:rPr>
              <a:t>荡寇志</a:t>
            </a:r>
            <a:r>
              <a:rPr lang="en-US" altLang="zh-CN" sz="3200" dirty="0">
                <a:solidFill>
                  <a:srgbClr val="3333FF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3200" dirty="0">
                <a:solidFill>
                  <a:srgbClr val="3333FF"/>
                </a:solidFill>
                <a:latin typeface="Arial" panose="020B0604020202020204" pitchFamily="34" charset="0"/>
              </a:rPr>
              <a:t>中国清代小说。 又名</a:t>
            </a:r>
            <a:r>
              <a:rPr lang="en-US" altLang="zh-CN" sz="3200" dirty="0">
                <a:solidFill>
                  <a:srgbClr val="3333FF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3200" dirty="0">
                <a:solidFill>
                  <a:srgbClr val="3333FF"/>
                </a:solidFill>
                <a:latin typeface="Arial" panose="020B0604020202020204" pitchFamily="34" charset="0"/>
              </a:rPr>
              <a:t>结水浒传</a:t>
            </a:r>
            <a:r>
              <a:rPr lang="en-US" altLang="zh-CN" sz="3200" dirty="0">
                <a:solidFill>
                  <a:srgbClr val="3333FF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3200" dirty="0">
                <a:solidFill>
                  <a:srgbClr val="3333FF"/>
                </a:solidFill>
                <a:latin typeface="Arial" panose="020B0604020202020204" pitchFamily="34" charset="0"/>
              </a:rPr>
              <a:t>，作者俞万春。作品是写陈希真、陈丽卿父女，受高俅父子迫害，却不“落草为寇”，而是忍辱负重，以杀害起义军的行为，来洗刷自己“犯上”之罪。</a:t>
            </a:r>
            <a:endParaRPr lang="zh-CN" altLang="en-US" sz="3200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/>
          </p:cNvSpPr>
          <p:nvPr>
            <p:ph type="title"/>
          </p:nvPr>
        </p:nvSpPr>
        <p:spPr>
          <a:xfrm>
            <a:off x="609600" y="228600"/>
            <a:ext cx="7772400" cy="1143000"/>
          </a:xfrm>
          <a:ln/>
        </p:spPr>
        <p:txBody>
          <a:bodyPr vert="horz" wrap="square" lIns="91440" tIns="45720" rIns="91440" bIns="45720" anchor="ctr"/>
          <a:p>
            <a:pPr algn="ctr" eaLnBrk="1" hangingPunct="1"/>
            <a:r>
              <a:rPr lang="zh-CN" altLang="en-US" sz="4400" dirty="0">
                <a:solidFill>
                  <a:schemeClr val="tx1"/>
                </a:solidFill>
              </a:rPr>
              <a:t>作者介绍</a:t>
            </a:r>
            <a:endParaRPr lang="zh-CN" altLang="en-US" sz="4400" dirty="0">
              <a:solidFill>
                <a:schemeClr val="tx1"/>
              </a:solidFill>
            </a:endParaRPr>
          </a:p>
        </p:txBody>
      </p:sp>
      <p:sp>
        <p:nvSpPr>
          <p:cNvPr id="5123" name="Rectangle 3"/>
          <p:cNvSpPr>
            <a:spLocks noGrp="1"/>
          </p:cNvSpPr>
          <p:nvPr>
            <p:ph idx="1"/>
          </p:nvPr>
        </p:nvSpPr>
        <p:spPr>
          <a:xfrm>
            <a:off x="495300" y="1731010"/>
            <a:ext cx="8001000" cy="4114800"/>
          </a:xfrm>
          <a:ln/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en-US" altLang="zh-CN" sz="2800" b="1" dirty="0"/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冰心</a:t>
            </a:r>
            <a:r>
              <a:rPr lang="zh-CN" altLang="en-US" sz="3600" b="1" dirty="0">
                <a:latin typeface="宋体" panose="02010600030101010101" pitchFamily="2" charset="-122"/>
              </a:rPr>
              <a:t>（</a:t>
            </a:r>
            <a:r>
              <a:rPr lang="en-US" altLang="zh-CN" sz="3600" b="1" dirty="0">
                <a:latin typeface="宋体" panose="02010600030101010101" pitchFamily="2" charset="-122"/>
              </a:rPr>
              <a:t>1900─1999</a:t>
            </a:r>
            <a:r>
              <a:rPr lang="zh-CN" altLang="en-US" sz="3600" b="1" dirty="0">
                <a:latin typeface="宋体" panose="02010600030101010101" pitchFamily="2" charset="-122"/>
              </a:rPr>
              <a:t>），原名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谢婉莹</a:t>
            </a:r>
            <a:r>
              <a:rPr lang="zh-CN" altLang="en-US" sz="3600" b="1" dirty="0">
                <a:latin typeface="宋体" panose="02010600030101010101" pitchFamily="2" charset="-122"/>
              </a:rPr>
              <a:t>，福建长乐县人，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现代著名文学家</a:t>
            </a:r>
            <a:r>
              <a:rPr lang="zh-CN" altLang="en-US" sz="3600" b="1" dirty="0">
                <a:latin typeface="宋体" panose="02010600030101010101" pitchFamily="2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儿童文学家</a:t>
            </a:r>
            <a:r>
              <a:rPr lang="zh-CN" altLang="en-US" sz="3600" b="1" dirty="0">
                <a:latin typeface="宋体" panose="02010600030101010101" pitchFamily="2" charset="-122"/>
              </a:rPr>
              <a:t>。主要著作有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诗集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繁星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和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春水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3600" b="1" dirty="0">
                <a:latin typeface="宋体" panose="02010600030101010101" pitchFamily="2" charset="-122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散文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小桔灯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、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笑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3600" b="1" dirty="0">
                <a:latin typeface="宋体" panose="02010600030101010101" pitchFamily="2" charset="-122"/>
              </a:rPr>
              <a:t>等</a:t>
            </a:r>
            <a:r>
              <a:rPr lang="zh-CN" altLang="en-US" sz="3600" b="1" dirty="0"/>
              <a:t>。她的文章多以</a:t>
            </a:r>
            <a:r>
              <a:rPr lang="zh-CN" altLang="en-US" sz="3600" b="1" dirty="0">
                <a:solidFill>
                  <a:srgbClr val="FF0000"/>
                </a:solidFill>
              </a:rPr>
              <a:t>童心</a:t>
            </a:r>
            <a:r>
              <a:rPr lang="zh-CN" altLang="en-US" b="1" dirty="0">
                <a:solidFill>
                  <a:srgbClr val="FF0000"/>
                </a:solidFill>
              </a:rPr>
              <a:t>、母爱、自然</a:t>
            </a:r>
            <a:r>
              <a:rPr lang="zh-CN" altLang="en-US" b="1" dirty="0"/>
              <a:t>为</a:t>
            </a:r>
            <a:r>
              <a:rPr lang="zh-CN" altLang="en-US" sz="3600" b="1" dirty="0"/>
              <a:t>主题，文字清新明媚，玲珑剔透</a:t>
            </a:r>
            <a:r>
              <a:rPr lang="zh-CN" altLang="en-US" b="1" dirty="0"/>
              <a:t>。</a:t>
            </a:r>
            <a:endParaRPr lang="zh-CN" altLang="en-US" b="1" dirty="0"/>
          </a:p>
        </p:txBody>
      </p:sp>
    </p:spTree>
  </p:cSld>
  <p:clrMapOvr>
    <a:masterClrMapping/>
  </p:clrMapOvr>
  <p:transition>
    <p:randomBa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146" name="Rectangle 5"/>
          <p:cNvSpPr/>
          <p:nvPr/>
        </p:nvSpPr>
        <p:spPr>
          <a:xfrm>
            <a:off x="838200" y="1828800"/>
            <a:ext cx="7467600" cy="3786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0" dirty="0">
                <a:solidFill>
                  <a:schemeClr val="bg1"/>
                </a:solidFill>
                <a:latin typeface="Arial" panose="020B0604020202020204" pitchFamily="34" charset="0"/>
              </a:rPr>
              <a:t>     </a:t>
            </a:r>
            <a:r>
              <a:rPr lang="zh-CN" altLang="en-US" sz="4000" dirty="0">
                <a:solidFill>
                  <a:srgbClr val="3333FF"/>
                </a:solidFill>
                <a:latin typeface="Arial" panose="020B0604020202020204" pitchFamily="34" charset="0"/>
              </a:rPr>
              <a:t>本文是一篇叙事性记叙文，写于</a:t>
            </a:r>
            <a:r>
              <a:rPr lang="en-US" altLang="zh-CN" sz="4000" dirty="0">
                <a:solidFill>
                  <a:srgbClr val="3333FF"/>
                </a:solidFill>
                <a:latin typeface="Arial" panose="020B0604020202020204" pitchFamily="34" charset="0"/>
              </a:rPr>
              <a:t>1989</a:t>
            </a:r>
            <a:r>
              <a:rPr lang="zh-CN" altLang="en-US" sz="4000" dirty="0">
                <a:solidFill>
                  <a:srgbClr val="3333FF"/>
                </a:solidFill>
                <a:latin typeface="Arial" panose="020B0604020202020204" pitchFamily="34" charset="0"/>
              </a:rPr>
              <a:t>年</a:t>
            </a:r>
            <a:r>
              <a:rPr lang="en-US" altLang="zh-CN" sz="4000" dirty="0">
                <a:solidFill>
                  <a:srgbClr val="3333FF"/>
                </a:solidFill>
                <a:latin typeface="Arial" panose="020B0604020202020204" pitchFamily="34" charset="0"/>
              </a:rPr>
              <a:t>9</a:t>
            </a:r>
            <a:r>
              <a:rPr lang="zh-CN" altLang="en-US" sz="4000" dirty="0">
                <a:solidFill>
                  <a:srgbClr val="3333FF"/>
                </a:solidFill>
                <a:latin typeface="Arial" panose="020B0604020202020204" pitchFamily="34" charset="0"/>
              </a:rPr>
              <a:t>月</a:t>
            </a:r>
            <a:r>
              <a:rPr lang="en-US" altLang="zh-CN" sz="4000" dirty="0">
                <a:solidFill>
                  <a:srgbClr val="3333FF"/>
                </a:solidFill>
                <a:latin typeface="Arial" panose="020B0604020202020204" pitchFamily="34" charset="0"/>
              </a:rPr>
              <a:t>8</a:t>
            </a:r>
            <a:r>
              <a:rPr lang="zh-CN" altLang="en-US" sz="4000" dirty="0">
                <a:solidFill>
                  <a:srgbClr val="3333FF"/>
                </a:solidFill>
                <a:latin typeface="Arial" panose="020B0604020202020204" pitchFamily="34" charset="0"/>
              </a:rPr>
              <a:t>日。当时，作者已是</a:t>
            </a:r>
            <a:r>
              <a:rPr lang="en-US" altLang="zh-CN" sz="4000" dirty="0">
                <a:solidFill>
                  <a:srgbClr val="3333FF"/>
                </a:solidFill>
                <a:latin typeface="Arial" panose="020B0604020202020204" pitchFamily="34" charset="0"/>
              </a:rPr>
              <a:t>90</a:t>
            </a:r>
            <a:r>
              <a:rPr lang="zh-CN" altLang="en-US" sz="4000" dirty="0">
                <a:solidFill>
                  <a:srgbClr val="3333FF"/>
                </a:solidFill>
                <a:latin typeface="Arial" panose="020B0604020202020204" pitchFamily="34" charset="0"/>
              </a:rPr>
              <a:t>岁的老人。作者回忆了幼时、少时的读书经历，并向青少年朋友们传授多年来积累的宝贵的读书经验。</a:t>
            </a:r>
            <a:endParaRPr lang="zh-CN" altLang="en-US" sz="4000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6147" name="Text Box 7"/>
          <p:cNvSpPr txBox="1"/>
          <p:nvPr/>
        </p:nvSpPr>
        <p:spPr>
          <a:xfrm>
            <a:off x="3429000" y="533400"/>
            <a:ext cx="2667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dirty="0">
                <a:solidFill>
                  <a:srgbClr val="3333FF"/>
                </a:solidFill>
                <a:latin typeface="Arial" panose="020B0604020202020204" pitchFamily="34" charset="0"/>
              </a:rPr>
              <a:t>背景材料</a:t>
            </a:r>
            <a:endParaRPr lang="zh-CN" altLang="en-US" sz="4400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Bar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170" name="Text Box 7"/>
          <p:cNvSpPr txBox="1"/>
          <p:nvPr/>
        </p:nvSpPr>
        <p:spPr>
          <a:xfrm>
            <a:off x="2971800" y="457200"/>
            <a:ext cx="32766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dirty="0">
                <a:solidFill>
                  <a:srgbClr val="3333FF"/>
                </a:solidFill>
                <a:latin typeface="Arial" panose="020B0604020202020204" pitchFamily="34" charset="0"/>
              </a:rPr>
              <a:t>认读词语</a:t>
            </a:r>
            <a:endParaRPr lang="zh-CN" altLang="en-US" sz="4400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7171" name="Text Box 8"/>
          <p:cNvSpPr txBox="1"/>
          <p:nvPr/>
        </p:nvSpPr>
        <p:spPr>
          <a:xfrm>
            <a:off x="1284605" y="1917700"/>
            <a:ext cx="6858000" cy="39693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solidFill>
                  <a:srgbClr val="FF33CC"/>
                </a:solidFill>
                <a:latin typeface="Arial" panose="020B0604020202020204" pitchFamily="34" charset="0"/>
              </a:rPr>
              <a:t>宴</a:t>
            </a:r>
            <a:r>
              <a:rPr lang="zh-CN" altLang="en-US" sz="3600" dirty="0">
                <a:solidFill>
                  <a:srgbClr val="3333FF"/>
                </a:solidFill>
                <a:latin typeface="Arial" panose="020B0604020202020204" pitchFamily="34" charset="0"/>
              </a:rPr>
              <a:t>会      </a:t>
            </a:r>
            <a:r>
              <a:rPr lang="zh-CN" altLang="en-US" sz="3600" dirty="0">
                <a:solidFill>
                  <a:srgbClr val="FF33CC"/>
                </a:solidFill>
                <a:latin typeface="Arial" panose="020B0604020202020204" pitchFamily="34" charset="0"/>
              </a:rPr>
              <a:t>催</a:t>
            </a:r>
            <a:r>
              <a:rPr lang="zh-CN" altLang="en-US" sz="3600" dirty="0">
                <a:solidFill>
                  <a:srgbClr val="3333FF"/>
                </a:solidFill>
                <a:latin typeface="Arial" panose="020B0604020202020204" pitchFamily="34" charset="0"/>
              </a:rPr>
              <a:t>促      </a:t>
            </a:r>
            <a:r>
              <a:rPr lang="zh-CN" altLang="en-US" sz="3600" dirty="0">
                <a:solidFill>
                  <a:srgbClr val="FF33CC"/>
                </a:solidFill>
                <a:latin typeface="Arial" panose="020B0604020202020204" pitchFamily="34" charset="0"/>
              </a:rPr>
              <a:t>凯</a:t>
            </a:r>
            <a:r>
              <a:rPr lang="zh-CN" altLang="en-US" sz="3600" dirty="0">
                <a:solidFill>
                  <a:srgbClr val="3333FF"/>
                </a:solidFill>
                <a:latin typeface="Arial" panose="020B0604020202020204" pitchFamily="34" charset="0"/>
              </a:rPr>
              <a:t>旋     </a:t>
            </a:r>
            <a:r>
              <a:rPr lang="zh-CN" altLang="en-US" sz="3600" dirty="0">
                <a:solidFill>
                  <a:srgbClr val="FF33CC"/>
                </a:solidFill>
                <a:latin typeface="Times New Roman" panose="02020603050405020304" pitchFamily="18" charset="0"/>
                <a:sym typeface="+mn-ea"/>
              </a:rPr>
              <a:t>悬</a:t>
            </a:r>
            <a:r>
              <a:rPr lang="zh-CN" altLang="en-US" sz="3600" dirty="0">
                <a:solidFill>
                  <a:srgbClr val="3333FF"/>
                </a:solidFill>
                <a:latin typeface="Times New Roman" panose="02020603050405020304" pitchFamily="18" charset="0"/>
                <a:sym typeface="+mn-ea"/>
              </a:rPr>
              <a:t>念</a:t>
            </a:r>
            <a:endParaRPr lang="zh-CN" altLang="en-US" sz="3600" dirty="0">
              <a:solidFill>
                <a:srgbClr val="3333FF"/>
              </a:solidFill>
              <a:latin typeface="Times New Roman" panose="02020603050405020304" pitchFamily="18" charset="0"/>
              <a:sym typeface="+mn-ea"/>
            </a:endParaRPr>
          </a:p>
          <a:p>
            <a:endParaRPr lang="zh-CN" altLang="en-US" sz="3600" dirty="0">
              <a:solidFill>
                <a:srgbClr val="3333FF"/>
              </a:solidFill>
              <a:latin typeface="Arial" panose="020B0604020202020204" pitchFamily="34" charset="0"/>
            </a:endParaRPr>
          </a:p>
          <a:p>
            <a:r>
              <a:rPr lang="zh-CN" altLang="en-US" sz="3600" dirty="0">
                <a:solidFill>
                  <a:srgbClr val="3333FF"/>
                </a:solidFill>
                <a:latin typeface="Arial" panose="020B0604020202020204" pitchFamily="34" charset="0"/>
              </a:rPr>
              <a:t>气</a:t>
            </a:r>
            <a:r>
              <a:rPr lang="zh-CN" altLang="en-US" sz="3600" dirty="0">
                <a:solidFill>
                  <a:srgbClr val="FF33CC"/>
                </a:solidFill>
                <a:latin typeface="Arial" panose="020B0604020202020204" pitchFamily="34" charset="0"/>
              </a:rPr>
              <a:t>愤</a:t>
            </a:r>
            <a:r>
              <a:rPr lang="zh-CN" altLang="en-US" sz="3600" dirty="0">
                <a:solidFill>
                  <a:srgbClr val="3333FF"/>
                </a:solidFill>
                <a:latin typeface="Arial" panose="020B0604020202020204" pitchFamily="34" charset="0"/>
              </a:rPr>
              <a:t>      地</a:t>
            </a:r>
            <a:r>
              <a:rPr lang="zh-CN" altLang="en-US" sz="3600" dirty="0">
                <a:solidFill>
                  <a:srgbClr val="FF33CC"/>
                </a:solidFill>
                <a:latin typeface="Arial" panose="020B0604020202020204" pitchFamily="34" charset="0"/>
              </a:rPr>
              <a:t>煞</a:t>
            </a:r>
            <a:r>
              <a:rPr lang="zh-CN" altLang="en-US" sz="3600" dirty="0">
                <a:solidFill>
                  <a:srgbClr val="3333FF"/>
                </a:solidFill>
                <a:latin typeface="Arial" panose="020B0604020202020204" pitchFamily="34" charset="0"/>
              </a:rPr>
              <a:t>      </a:t>
            </a:r>
            <a:r>
              <a:rPr lang="zh-CN" altLang="en-US" sz="3600" dirty="0">
                <a:solidFill>
                  <a:srgbClr val="FF33CC"/>
                </a:solidFill>
                <a:latin typeface="Arial" panose="020B0604020202020204" pitchFamily="34" charset="0"/>
              </a:rPr>
              <a:t>崇</a:t>
            </a:r>
            <a:r>
              <a:rPr lang="zh-CN" altLang="en-US" sz="3600" dirty="0">
                <a:solidFill>
                  <a:srgbClr val="3333FF"/>
                </a:solidFill>
                <a:latin typeface="Arial" panose="020B0604020202020204" pitchFamily="34" charset="0"/>
              </a:rPr>
              <a:t>拜     亲</a:t>
            </a:r>
            <a:r>
              <a:rPr lang="zh-CN" altLang="en-US" sz="3600" dirty="0">
                <a:solidFill>
                  <a:srgbClr val="FF33CC"/>
                </a:solidFill>
                <a:latin typeface="Arial" panose="020B0604020202020204" pitchFamily="34" charset="0"/>
              </a:rPr>
              <a:t>戚</a:t>
            </a:r>
            <a:endParaRPr lang="zh-CN" altLang="en-US" sz="3600" dirty="0">
              <a:solidFill>
                <a:srgbClr val="FF33CC"/>
              </a:solidFill>
              <a:latin typeface="Arial" panose="020B0604020202020204" pitchFamily="34" charset="0"/>
            </a:endParaRPr>
          </a:p>
          <a:p>
            <a:endParaRPr lang="zh-CN" altLang="en-US" sz="3600" dirty="0">
              <a:solidFill>
                <a:srgbClr val="3333FF"/>
              </a:solidFill>
              <a:latin typeface="Arial" panose="020B0604020202020204" pitchFamily="34" charset="0"/>
            </a:endParaRPr>
          </a:p>
          <a:p>
            <a:r>
              <a:rPr lang="zh-CN" altLang="en-US" sz="3600" dirty="0">
                <a:solidFill>
                  <a:srgbClr val="FF33CC"/>
                </a:solidFill>
                <a:latin typeface="Arial" panose="020B0604020202020204" pitchFamily="34" charset="0"/>
              </a:rPr>
              <a:t>啼</a:t>
            </a:r>
            <a:r>
              <a:rPr lang="zh-CN" altLang="en-US" sz="3600" dirty="0">
                <a:solidFill>
                  <a:srgbClr val="3333FF"/>
                </a:solidFill>
                <a:latin typeface="Arial" panose="020B0604020202020204" pitchFamily="34" charset="0"/>
              </a:rPr>
              <a:t>哭      </a:t>
            </a:r>
            <a:r>
              <a:rPr lang="zh-CN" altLang="en-US" sz="3600" dirty="0">
                <a:solidFill>
                  <a:srgbClr val="FF33CC"/>
                </a:solidFill>
                <a:latin typeface="Arial" panose="020B0604020202020204" pitchFamily="34" charset="0"/>
              </a:rPr>
              <a:t>衰</a:t>
            </a:r>
            <a:r>
              <a:rPr lang="zh-CN" altLang="en-US" sz="3600" dirty="0">
                <a:solidFill>
                  <a:srgbClr val="3333FF"/>
                </a:solidFill>
                <a:latin typeface="Arial" panose="020B0604020202020204" pitchFamily="34" charset="0"/>
              </a:rPr>
              <a:t>老      消</a:t>
            </a:r>
            <a:r>
              <a:rPr lang="zh-CN" altLang="en-US" sz="3600" dirty="0">
                <a:solidFill>
                  <a:srgbClr val="FF33CC"/>
                </a:solidFill>
                <a:latin typeface="Arial" panose="020B0604020202020204" pitchFamily="34" charset="0"/>
              </a:rPr>
              <a:t>遣</a:t>
            </a:r>
            <a:r>
              <a:rPr lang="zh-CN" altLang="en-US" sz="3600" dirty="0">
                <a:solidFill>
                  <a:srgbClr val="3333FF"/>
                </a:solidFill>
                <a:latin typeface="Arial" panose="020B0604020202020204" pitchFamily="34" charset="0"/>
              </a:rPr>
              <a:t>     烦</a:t>
            </a:r>
            <a:r>
              <a:rPr lang="zh-CN" altLang="en-US" sz="3600" dirty="0">
                <a:solidFill>
                  <a:srgbClr val="FF33CC"/>
                </a:solidFill>
                <a:latin typeface="Arial" panose="020B0604020202020204" pitchFamily="34" charset="0"/>
              </a:rPr>
              <a:t>琐</a:t>
            </a:r>
            <a:endParaRPr lang="zh-CN" altLang="en-US" sz="3600" dirty="0">
              <a:solidFill>
                <a:srgbClr val="FF33CC"/>
              </a:solidFill>
              <a:latin typeface="Arial" panose="020B0604020202020204" pitchFamily="34" charset="0"/>
            </a:endParaRPr>
          </a:p>
          <a:p>
            <a:endParaRPr lang="zh-CN" altLang="en-US" sz="3600" dirty="0">
              <a:solidFill>
                <a:srgbClr val="3333FF"/>
              </a:solidFill>
              <a:latin typeface="Arial" panose="020B0604020202020204" pitchFamily="34" charset="0"/>
            </a:endParaRPr>
          </a:p>
          <a:p>
            <a:r>
              <a:rPr lang="zh-CN" altLang="en-US" sz="3600" dirty="0">
                <a:solidFill>
                  <a:srgbClr val="FF33CC"/>
                </a:solidFill>
                <a:latin typeface="Arial" panose="020B0604020202020204" pitchFamily="34" charset="0"/>
              </a:rPr>
              <a:t>笸箩</a:t>
            </a:r>
            <a:r>
              <a:rPr lang="zh-CN" altLang="en-US" sz="3600" dirty="0">
                <a:solidFill>
                  <a:srgbClr val="3333FF"/>
                </a:solidFill>
                <a:latin typeface="Arial" panose="020B0604020202020204" pitchFamily="34" charset="0"/>
              </a:rPr>
              <a:t>      </a:t>
            </a:r>
            <a:r>
              <a:rPr lang="zh-CN" altLang="en-US" sz="3600" dirty="0">
                <a:solidFill>
                  <a:srgbClr val="FF33CC"/>
                </a:solidFill>
                <a:latin typeface="Arial" panose="020B0604020202020204" pitchFamily="34" charset="0"/>
              </a:rPr>
              <a:t>着</a:t>
            </a:r>
            <a:r>
              <a:rPr lang="zh-CN" altLang="en-US" sz="3600" dirty="0">
                <a:solidFill>
                  <a:srgbClr val="3333FF"/>
                </a:solidFill>
                <a:latin typeface="Arial" panose="020B0604020202020204" pitchFamily="34" charset="0"/>
              </a:rPr>
              <a:t>力      </a:t>
            </a:r>
            <a:r>
              <a:rPr lang="zh-CN" altLang="en-US" sz="3600" dirty="0">
                <a:solidFill>
                  <a:srgbClr val="FF33CC"/>
                </a:solidFill>
                <a:latin typeface="Arial" panose="020B0604020202020204" pitchFamily="34" charset="0"/>
              </a:rPr>
              <a:t>酷</a:t>
            </a:r>
            <a:r>
              <a:rPr lang="zh-CN" altLang="en-US" sz="3600" dirty="0">
                <a:solidFill>
                  <a:srgbClr val="3333FF"/>
                </a:solidFill>
                <a:latin typeface="Arial" panose="020B0604020202020204" pitchFamily="34" charset="0"/>
              </a:rPr>
              <a:t>爱     堆</a:t>
            </a:r>
            <a:r>
              <a:rPr lang="zh-CN" altLang="en-US" sz="3600" dirty="0">
                <a:solidFill>
                  <a:srgbClr val="FF33CC"/>
                </a:solidFill>
                <a:latin typeface="Arial" panose="020B0604020202020204" pitchFamily="34" charset="0"/>
              </a:rPr>
              <a:t>砌</a:t>
            </a:r>
            <a:endParaRPr lang="zh-CN" altLang="en-US" sz="3600" dirty="0">
              <a:solidFill>
                <a:srgbClr val="FF33CC"/>
              </a:solidFill>
              <a:latin typeface="Arial" panose="020B0604020202020204" pitchFamily="34" charset="0"/>
            </a:endParaRPr>
          </a:p>
        </p:txBody>
      </p:sp>
      <p:sp>
        <p:nvSpPr>
          <p:cNvPr id="13321" name="Text Box 9"/>
          <p:cNvSpPr txBox="1"/>
          <p:nvPr/>
        </p:nvSpPr>
        <p:spPr>
          <a:xfrm>
            <a:off x="2971800" y="1406208"/>
            <a:ext cx="7924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0" dirty="0">
                <a:solidFill>
                  <a:schemeClr val="bg1"/>
                </a:solidFill>
                <a:latin typeface="Arial" panose="020B0604020202020204" pitchFamily="34" charset="0"/>
              </a:rPr>
              <a:t>cu</a:t>
            </a:r>
            <a:r>
              <a:rPr lang="en-US" altLang="zh-CN" sz="3600" b="0" dirty="0">
                <a:latin typeface="Arial" panose="020B0604020202020204" pitchFamily="34" charset="0"/>
              </a:rPr>
              <a:t>ī</a:t>
            </a:r>
            <a:endParaRPr lang="en-US" altLang="zh-CN" sz="3600" b="0" dirty="0">
              <a:latin typeface="Arial" panose="020B0604020202020204" pitchFamily="34" charset="0"/>
            </a:endParaRPr>
          </a:p>
        </p:txBody>
      </p:sp>
      <p:sp>
        <p:nvSpPr>
          <p:cNvPr id="13322" name="Text Box 10"/>
          <p:cNvSpPr txBox="1"/>
          <p:nvPr/>
        </p:nvSpPr>
        <p:spPr>
          <a:xfrm>
            <a:off x="6127750" y="1344930"/>
            <a:ext cx="117030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en-US" altLang="zh-CN" sz="4000" b="0" err="1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xu</a:t>
            </a:r>
            <a:r>
              <a:rPr lang="en-US" altLang="zh-CN" sz="4000" b="0">
                <a:solidFill>
                  <a:schemeClr val="tx1"/>
                </a:solidFill>
                <a:latin typeface="Times New Roman" panose="02020603050405020304" pitchFamily="18" charset="0"/>
                <a:ea typeface="MS Mincho" panose="02020609040205080304" pitchFamily="49" charset="-128"/>
                <a:sym typeface="+mn-ea"/>
              </a:rPr>
              <a:t>á</a:t>
            </a:r>
            <a:r>
              <a:rPr lang="en-US" altLang="zh-CN" sz="4000" b="0" err="1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n</a:t>
            </a:r>
            <a:endParaRPr lang="en-US" altLang="zh-CN" sz="4000" b="0" err="1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3323" name="Text Box 11"/>
          <p:cNvSpPr txBox="1"/>
          <p:nvPr/>
        </p:nvSpPr>
        <p:spPr>
          <a:xfrm>
            <a:off x="4572000" y="2514600"/>
            <a:ext cx="14287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0" dirty="0">
                <a:latin typeface="Arial" panose="020B0604020202020204" pitchFamily="34" charset="0"/>
              </a:rPr>
              <a:t>chóng</a:t>
            </a:r>
            <a:endParaRPr lang="en-US" altLang="zh-CN" sz="3600" b="0" dirty="0">
              <a:latin typeface="Arial" panose="020B0604020202020204" pitchFamily="34" charset="0"/>
            </a:endParaRPr>
          </a:p>
        </p:txBody>
      </p:sp>
      <p:sp>
        <p:nvSpPr>
          <p:cNvPr id="13324" name="Text Box 12"/>
          <p:cNvSpPr txBox="1"/>
          <p:nvPr/>
        </p:nvSpPr>
        <p:spPr>
          <a:xfrm>
            <a:off x="6705600" y="3581400"/>
            <a:ext cx="8953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0" dirty="0">
                <a:latin typeface="Arial" panose="020B0604020202020204" pitchFamily="34" charset="0"/>
              </a:rPr>
              <a:t>suǒ</a:t>
            </a:r>
            <a:endParaRPr lang="en-US" altLang="zh-CN" sz="3600" b="0" dirty="0">
              <a:latin typeface="Arial" panose="020B0604020202020204" pitchFamily="34" charset="0"/>
            </a:endParaRPr>
          </a:p>
        </p:txBody>
      </p:sp>
      <p:sp>
        <p:nvSpPr>
          <p:cNvPr id="13325" name="Text Box 13"/>
          <p:cNvSpPr txBox="1"/>
          <p:nvPr/>
        </p:nvSpPr>
        <p:spPr>
          <a:xfrm>
            <a:off x="2818765" y="4648200"/>
            <a:ext cx="11747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0" dirty="0">
                <a:latin typeface="Arial" panose="020B0604020202020204" pitchFamily="34" charset="0"/>
              </a:rPr>
              <a:t>zhuó</a:t>
            </a:r>
            <a:endParaRPr lang="en-US" altLang="zh-CN" sz="3600" b="0" dirty="0">
              <a:latin typeface="Arial" panose="020B0604020202020204" pitchFamily="34" charset="0"/>
            </a:endParaRPr>
          </a:p>
        </p:txBody>
      </p:sp>
      <p:sp>
        <p:nvSpPr>
          <p:cNvPr id="13326" name="Text Box 14"/>
          <p:cNvSpPr txBox="1"/>
          <p:nvPr/>
        </p:nvSpPr>
        <p:spPr>
          <a:xfrm>
            <a:off x="6858000" y="4648200"/>
            <a:ext cx="5651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0" dirty="0">
                <a:latin typeface="Arial" panose="020B0604020202020204" pitchFamily="34" charset="0"/>
              </a:rPr>
              <a:t>qì</a:t>
            </a:r>
            <a:endParaRPr lang="en-US" altLang="zh-CN" sz="3600" b="0" dirty="0">
              <a:latin typeface="Arial" panose="020B0604020202020204" pitchFamily="34" charset="0"/>
            </a:endParaRPr>
          </a:p>
        </p:txBody>
      </p:sp>
      <p:sp>
        <p:nvSpPr>
          <p:cNvPr id="13327" name="Text Box 15"/>
          <p:cNvSpPr txBox="1"/>
          <p:nvPr/>
        </p:nvSpPr>
        <p:spPr>
          <a:xfrm>
            <a:off x="1284605" y="4648200"/>
            <a:ext cx="132588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en-US" altLang="zh-CN" sz="3600" b="0" dirty="0">
                <a:latin typeface="Arial" panose="020B0604020202020204" pitchFamily="34" charset="0"/>
              </a:rPr>
              <a:t>pǒlu</a:t>
            </a:r>
            <a:r>
              <a:rPr lang="en-US" altLang="zh-CN" sz="4400" b="0" err="1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o</a:t>
            </a:r>
            <a:endParaRPr lang="en-US" altLang="zh-CN" sz="4400" b="0" err="1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3328" name="Text Box 16"/>
          <p:cNvSpPr txBox="1"/>
          <p:nvPr/>
        </p:nvSpPr>
        <p:spPr>
          <a:xfrm>
            <a:off x="4978400" y="3582035"/>
            <a:ext cx="10223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0" dirty="0">
                <a:latin typeface="Arial" panose="020B0604020202020204" pitchFamily="34" charset="0"/>
              </a:rPr>
              <a:t>qiǎn</a:t>
            </a:r>
            <a:endParaRPr lang="en-US" altLang="zh-CN" sz="3600" b="0" dirty="0">
              <a:latin typeface="Arial" panose="020B0604020202020204" pitchFamily="34" charset="0"/>
            </a:endParaRPr>
          </a:p>
        </p:txBody>
      </p:sp>
      <p:sp>
        <p:nvSpPr>
          <p:cNvPr id="13330" name="Text Box 18"/>
          <p:cNvSpPr txBox="1"/>
          <p:nvPr/>
        </p:nvSpPr>
        <p:spPr>
          <a:xfrm>
            <a:off x="4697730" y="4647883"/>
            <a:ext cx="6667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0" dirty="0">
                <a:latin typeface="Arial" panose="020B0604020202020204" pitchFamily="34" charset="0"/>
              </a:rPr>
              <a:t>kù</a:t>
            </a:r>
            <a:endParaRPr lang="en-US" altLang="zh-CN" sz="3600" b="0" dirty="0">
              <a:latin typeface="Arial" panose="020B0604020202020204" pitchFamily="34" charset="0"/>
            </a:endParaRPr>
          </a:p>
        </p:txBody>
      </p:sp>
      <p:sp>
        <p:nvSpPr>
          <p:cNvPr id="13331" name="Text Box 19"/>
          <p:cNvSpPr txBox="1"/>
          <p:nvPr/>
        </p:nvSpPr>
        <p:spPr>
          <a:xfrm>
            <a:off x="1371600" y="1406525"/>
            <a:ext cx="9207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0" dirty="0">
                <a:latin typeface="Arial" panose="020B0604020202020204" pitchFamily="34" charset="0"/>
              </a:rPr>
              <a:t>yàn</a:t>
            </a:r>
            <a:endParaRPr lang="en-US" altLang="zh-CN" sz="3600" b="0" dirty="0">
              <a:latin typeface="Arial" panose="020B0604020202020204" pitchFamily="34" charset="0"/>
            </a:endParaRPr>
          </a:p>
        </p:txBody>
      </p:sp>
      <p:sp>
        <p:nvSpPr>
          <p:cNvPr id="13332" name="Text Box 20"/>
          <p:cNvSpPr txBox="1"/>
          <p:nvPr/>
        </p:nvSpPr>
        <p:spPr>
          <a:xfrm>
            <a:off x="1889125" y="2481263"/>
            <a:ext cx="8191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0" dirty="0">
                <a:latin typeface="Arial" panose="020B0604020202020204" pitchFamily="34" charset="0"/>
              </a:rPr>
              <a:t>fèn</a:t>
            </a:r>
            <a:endParaRPr lang="en-US" altLang="zh-CN" sz="3600" b="0" dirty="0">
              <a:latin typeface="Arial" panose="020B0604020202020204" pitchFamily="34" charset="0"/>
            </a:endParaRPr>
          </a:p>
        </p:txBody>
      </p:sp>
      <p:sp>
        <p:nvSpPr>
          <p:cNvPr id="13333" name="Text Box 21"/>
          <p:cNvSpPr txBox="1"/>
          <p:nvPr/>
        </p:nvSpPr>
        <p:spPr>
          <a:xfrm>
            <a:off x="1450975" y="3581400"/>
            <a:ext cx="4381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0" dirty="0">
                <a:latin typeface="Arial" panose="020B0604020202020204" pitchFamily="34" charset="0"/>
              </a:rPr>
              <a:t>tí</a:t>
            </a:r>
            <a:endParaRPr lang="en-US" altLang="zh-CN" sz="3600" b="0" dirty="0">
              <a:latin typeface="Arial" panose="020B0604020202020204" pitchFamily="34" charset="0"/>
            </a:endParaRPr>
          </a:p>
        </p:txBody>
      </p:sp>
      <p:sp>
        <p:nvSpPr>
          <p:cNvPr id="13334" name="Text Box 22"/>
          <p:cNvSpPr txBox="1"/>
          <p:nvPr/>
        </p:nvSpPr>
        <p:spPr>
          <a:xfrm>
            <a:off x="2742565" y="3581400"/>
            <a:ext cx="12509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0" dirty="0">
                <a:latin typeface="Arial" panose="020B0604020202020204" pitchFamily="34" charset="0"/>
              </a:rPr>
              <a:t>shuāi</a:t>
            </a:r>
            <a:endParaRPr lang="en-US" altLang="zh-CN" sz="3600" b="0" dirty="0">
              <a:latin typeface="Arial" panose="020B0604020202020204" pitchFamily="34" charset="0"/>
            </a:endParaRPr>
          </a:p>
        </p:txBody>
      </p:sp>
      <p:sp>
        <p:nvSpPr>
          <p:cNvPr id="13335" name="Text Box 23"/>
          <p:cNvSpPr txBox="1"/>
          <p:nvPr/>
        </p:nvSpPr>
        <p:spPr>
          <a:xfrm>
            <a:off x="3352800" y="2514600"/>
            <a:ext cx="9207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0" dirty="0">
                <a:latin typeface="Arial" panose="020B0604020202020204" pitchFamily="34" charset="0"/>
              </a:rPr>
              <a:t>shà</a:t>
            </a:r>
            <a:endParaRPr lang="en-US" altLang="zh-CN" sz="3600" b="0" dirty="0">
              <a:latin typeface="Arial" panose="020B0604020202020204" pitchFamily="34" charset="0"/>
            </a:endParaRPr>
          </a:p>
        </p:txBody>
      </p:sp>
      <p:sp>
        <p:nvSpPr>
          <p:cNvPr id="13336" name="Text Box 24"/>
          <p:cNvSpPr txBox="1"/>
          <p:nvPr/>
        </p:nvSpPr>
        <p:spPr>
          <a:xfrm>
            <a:off x="6733540" y="2514600"/>
            <a:ext cx="5645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b="0" dirty="0">
                <a:latin typeface="Arial" panose="020B0604020202020204" pitchFamily="34" charset="0"/>
              </a:rPr>
              <a:t>qi</a:t>
            </a:r>
            <a:endParaRPr lang="en-US" altLang="zh-CN" sz="3600" b="0" dirty="0">
              <a:latin typeface="Arial" panose="020B0604020202020204" pitchFamily="34" charset="0"/>
            </a:endParaRPr>
          </a:p>
        </p:txBody>
      </p:sp>
      <p:sp>
        <p:nvSpPr>
          <p:cNvPr id="13337" name="Text Box 25"/>
          <p:cNvSpPr txBox="1"/>
          <p:nvPr/>
        </p:nvSpPr>
        <p:spPr>
          <a:xfrm>
            <a:off x="4784725" y="1406208"/>
            <a:ext cx="7429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0" dirty="0">
                <a:latin typeface="Arial" panose="020B0604020202020204" pitchFamily="34" charset="0"/>
              </a:rPr>
              <a:t>kǎi</a:t>
            </a:r>
            <a:endParaRPr lang="en-US" altLang="zh-CN" sz="3600" b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3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3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3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1" grpId="0"/>
      <p:bldP spid="13322" grpId="0"/>
      <p:bldP spid="13323" grpId="0"/>
      <p:bldP spid="13324" grpId="0"/>
      <p:bldP spid="13325" grpId="0"/>
      <p:bldP spid="13326" grpId="0"/>
      <p:bldP spid="13327" grpId="0"/>
      <p:bldP spid="13328" grpId="0"/>
      <p:bldP spid="13330" grpId="0"/>
      <p:bldP spid="13331" grpId="0"/>
      <p:bldP spid="13332" grpId="0"/>
      <p:bldP spid="13333" grpId="0"/>
      <p:bldP spid="13334" grpId="0"/>
      <p:bldP spid="13335" grpId="0"/>
      <p:bldP spid="13336" grpId="0"/>
      <p:bldP spid="133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194" name="Text Box 4"/>
          <p:cNvSpPr txBox="1"/>
          <p:nvPr/>
        </p:nvSpPr>
        <p:spPr>
          <a:xfrm>
            <a:off x="3429000" y="304800"/>
            <a:ext cx="39782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3333FF"/>
                </a:solidFill>
                <a:latin typeface="Arial" panose="020B0604020202020204" pitchFamily="34" charset="0"/>
              </a:rPr>
              <a:t>理解词义</a:t>
            </a:r>
            <a:endParaRPr lang="zh-CN" altLang="en-US" sz="3200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8195" name="Text Box 5"/>
          <p:cNvSpPr txBox="1"/>
          <p:nvPr/>
        </p:nvSpPr>
        <p:spPr>
          <a:xfrm>
            <a:off x="381000" y="1143000"/>
            <a:ext cx="5481638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dirty="0">
                <a:solidFill>
                  <a:srgbClr val="3333FF"/>
                </a:solidFill>
                <a:latin typeface="Arial" panose="020B0604020202020204" pitchFamily="34" charset="0"/>
              </a:rPr>
              <a:t>1.</a:t>
            </a:r>
            <a:r>
              <a:rPr lang="zh-CN" altLang="en-US" sz="2800" dirty="0">
                <a:solidFill>
                  <a:srgbClr val="3333FF"/>
                </a:solidFill>
                <a:latin typeface="Arial" panose="020B0604020202020204" pitchFamily="34" charset="0"/>
              </a:rPr>
              <a:t>知道得不全面，理解得不透彻。</a:t>
            </a:r>
            <a:endParaRPr lang="zh-CN" altLang="en-US" sz="2800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8196" name="Text Box 6"/>
          <p:cNvSpPr txBox="1"/>
          <p:nvPr/>
        </p:nvSpPr>
        <p:spPr>
          <a:xfrm>
            <a:off x="447675" y="1828800"/>
            <a:ext cx="300990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dirty="0">
                <a:solidFill>
                  <a:srgbClr val="3333FF"/>
                </a:solidFill>
                <a:latin typeface="Arial" panose="020B0604020202020204" pitchFamily="34" charset="0"/>
              </a:rPr>
              <a:t>2.</a:t>
            </a:r>
            <a:r>
              <a:rPr lang="zh-CN" altLang="en-US" sz="2800" dirty="0">
                <a:solidFill>
                  <a:srgbClr val="3333FF"/>
                </a:solidFill>
                <a:latin typeface="Arial" panose="020B0604020202020204" pitchFamily="34" charset="0"/>
              </a:rPr>
              <a:t>胸中充满气愤。</a:t>
            </a:r>
            <a:endParaRPr lang="zh-CN" altLang="en-US" sz="2800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8197" name="Text Box 7"/>
          <p:cNvSpPr txBox="1"/>
          <p:nvPr/>
        </p:nvSpPr>
        <p:spPr>
          <a:xfrm>
            <a:off x="381000" y="2514600"/>
            <a:ext cx="3338513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dirty="0">
                <a:solidFill>
                  <a:srgbClr val="3333FF"/>
                </a:solidFill>
                <a:latin typeface="Arial" panose="020B0604020202020204" pitchFamily="34" charset="0"/>
              </a:rPr>
              <a:t>3.</a:t>
            </a:r>
            <a:r>
              <a:rPr lang="zh-CN" altLang="en-US" sz="2800" dirty="0">
                <a:solidFill>
                  <a:srgbClr val="3333FF"/>
                </a:solidFill>
                <a:latin typeface="Arial" panose="020B0604020202020204" pitchFamily="34" charset="0"/>
              </a:rPr>
              <a:t>好像失去了什么。</a:t>
            </a:r>
            <a:endParaRPr lang="zh-CN" altLang="en-US" sz="2800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8198" name="Text Box 8"/>
          <p:cNvSpPr txBox="1"/>
          <p:nvPr/>
        </p:nvSpPr>
        <p:spPr>
          <a:xfrm>
            <a:off x="381000" y="3200400"/>
            <a:ext cx="298132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dirty="0">
                <a:solidFill>
                  <a:srgbClr val="3333FF"/>
                </a:solidFill>
                <a:latin typeface="Arial" panose="020B0604020202020204" pitchFamily="34" charset="0"/>
              </a:rPr>
              <a:t>4.</a:t>
            </a:r>
            <a:r>
              <a:rPr lang="zh-CN" altLang="en-US" sz="2800" dirty="0">
                <a:solidFill>
                  <a:srgbClr val="3333FF"/>
                </a:solidFill>
                <a:latin typeface="Arial" panose="020B0604020202020204" pitchFamily="34" charset="0"/>
              </a:rPr>
              <a:t>指兴盛和灭亡。</a:t>
            </a:r>
            <a:endParaRPr lang="zh-CN" altLang="en-US" sz="2800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8199" name="Text Box 9"/>
          <p:cNvSpPr txBox="1"/>
          <p:nvPr/>
        </p:nvSpPr>
        <p:spPr>
          <a:xfrm>
            <a:off x="381000" y="3886200"/>
            <a:ext cx="298132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dirty="0">
                <a:solidFill>
                  <a:srgbClr val="3333FF"/>
                </a:solidFill>
                <a:latin typeface="Arial" panose="020B0604020202020204" pitchFamily="34" charset="0"/>
              </a:rPr>
              <a:t>5.</a:t>
            </a:r>
            <a:r>
              <a:rPr lang="zh-CN" altLang="en-US" sz="2800" dirty="0">
                <a:solidFill>
                  <a:srgbClr val="3333FF"/>
                </a:solidFill>
                <a:latin typeface="Arial" panose="020B0604020202020204" pitchFamily="34" charset="0"/>
              </a:rPr>
              <a:t>没有一点趣味。</a:t>
            </a:r>
            <a:endParaRPr lang="zh-CN" altLang="en-US" sz="2800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8200" name="Text Box 10"/>
          <p:cNvSpPr txBox="1"/>
          <p:nvPr/>
        </p:nvSpPr>
        <p:spPr>
          <a:xfrm>
            <a:off x="381000" y="4572000"/>
            <a:ext cx="4052888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dirty="0">
                <a:solidFill>
                  <a:srgbClr val="3333FF"/>
                </a:solidFill>
                <a:latin typeface="Arial" panose="020B0604020202020204" pitchFamily="34" charset="0"/>
              </a:rPr>
              <a:t>6.</a:t>
            </a:r>
            <a:r>
              <a:rPr lang="zh-CN" altLang="en-US" sz="2800" dirty="0">
                <a:solidFill>
                  <a:srgbClr val="3333FF"/>
                </a:solidFill>
                <a:latin typeface="Arial" panose="020B0604020202020204" pitchFamily="34" charset="0"/>
              </a:rPr>
              <a:t>没有病而发出的声音。</a:t>
            </a:r>
            <a:endParaRPr lang="zh-CN" altLang="en-US" sz="2800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8201" name="Text Box 11"/>
          <p:cNvSpPr txBox="1"/>
          <p:nvPr/>
        </p:nvSpPr>
        <p:spPr>
          <a:xfrm>
            <a:off x="381000" y="5257800"/>
            <a:ext cx="4052888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dirty="0">
                <a:solidFill>
                  <a:srgbClr val="3333FF"/>
                </a:solidFill>
                <a:latin typeface="Arial" panose="020B0604020202020204" pitchFamily="34" charset="0"/>
              </a:rPr>
              <a:t>7.</a:t>
            </a:r>
            <a:r>
              <a:rPr lang="zh-CN" altLang="en-US" sz="2800" dirty="0">
                <a:solidFill>
                  <a:srgbClr val="3333FF"/>
                </a:solidFill>
                <a:latin typeface="Arial" panose="020B0604020202020204" pitchFamily="34" charset="0"/>
              </a:rPr>
              <a:t>不能控制自己的感情。</a:t>
            </a:r>
            <a:endParaRPr lang="zh-CN" altLang="en-US" sz="2800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3581400" y="1111250"/>
            <a:ext cx="4267200" cy="4665663"/>
            <a:chOff x="3581400" y="1111250"/>
            <a:chExt cx="4267200" cy="4665663"/>
          </a:xfrm>
        </p:grpSpPr>
        <p:sp>
          <p:nvSpPr>
            <p:cNvPr id="8203" name="Text Box 12"/>
            <p:cNvSpPr txBox="1"/>
            <p:nvPr/>
          </p:nvSpPr>
          <p:spPr>
            <a:xfrm>
              <a:off x="5775325" y="1111250"/>
              <a:ext cx="2073275" cy="519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800" dirty="0">
                  <a:solidFill>
                    <a:srgbClr val="FF33CC"/>
                  </a:solidFill>
                  <a:latin typeface="Arial" panose="020B0604020202020204" pitchFamily="34" charset="0"/>
                </a:rPr>
                <a:t>一知半解</a:t>
              </a:r>
              <a:endParaRPr lang="zh-CN" altLang="en-US" sz="2800" dirty="0">
                <a:solidFill>
                  <a:srgbClr val="FF33CC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204" name="Text Box 14"/>
            <p:cNvSpPr txBox="1"/>
            <p:nvPr/>
          </p:nvSpPr>
          <p:spPr>
            <a:xfrm>
              <a:off x="3581400" y="2514600"/>
              <a:ext cx="2362200" cy="519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800" dirty="0">
                  <a:solidFill>
                    <a:srgbClr val="FF33CC"/>
                  </a:solidFill>
                  <a:latin typeface="Arial" panose="020B0604020202020204" pitchFamily="34" charset="0"/>
                </a:rPr>
                <a:t>若有所失</a:t>
              </a:r>
              <a:endParaRPr lang="zh-CN" altLang="en-US" sz="2800" dirty="0">
                <a:solidFill>
                  <a:srgbClr val="FF33CC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205" name="Text Box 15"/>
            <p:cNvSpPr txBox="1"/>
            <p:nvPr/>
          </p:nvSpPr>
          <p:spPr>
            <a:xfrm>
              <a:off x="3581400" y="3200400"/>
              <a:ext cx="2209800" cy="519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800" dirty="0">
                  <a:solidFill>
                    <a:srgbClr val="FF33CC"/>
                  </a:solidFill>
                  <a:latin typeface="Arial" panose="020B0604020202020204" pitchFamily="34" charset="0"/>
                </a:rPr>
                <a:t>兴亡盛衰</a:t>
              </a:r>
              <a:endParaRPr lang="zh-CN" altLang="en-US" sz="2800" dirty="0">
                <a:solidFill>
                  <a:srgbClr val="FF33CC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206" name="Text Box 16"/>
            <p:cNvSpPr txBox="1"/>
            <p:nvPr/>
          </p:nvSpPr>
          <p:spPr>
            <a:xfrm>
              <a:off x="3581400" y="3886200"/>
              <a:ext cx="2209800" cy="519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800" dirty="0">
                  <a:solidFill>
                    <a:srgbClr val="FF33CC"/>
                  </a:solidFill>
                  <a:latin typeface="Arial" panose="020B0604020202020204" pitchFamily="34" charset="0"/>
                </a:rPr>
                <a:t>索然无味</a:t>
              </a:r>
              <a:endParaRPr lang="zh-CN" altLang="en-US" sz="2800" dirty="0">
                <a:solidFill>
                  <a:srgbClr val="FF33CC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207" name="Text Box 17"/>
            <p:cNvSpPr txBox="1"/>
            <p:nvPr/>
          </p:nvSpPr>
          <p:spPr>
            <a:xfrm>
              <a:off x="4495800" y="4648200"/>
              <a:ext cx="1981200" cy="519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800" dirty="0">
                  <a:solidFill>
                    <a:srgbClr val="FF33CC"/>
                  </a:solidFill>
                  <a:latin typeface="Arial" panose="020B0604020202020204" pitchFamily="34" charset="0"/>
                </a:rPr>
                <a:t>无病而呻</a:t>
              </a:r>
              <a:endParaRPr lang="zh-CN" altLang="en-US" sz="2800" dirty="0">
                <a:solidFill>
                  <a:srgbClr val="FF33CC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208" name="Text Box 18"/>
            <p:cNvSpPr txBox="1"/>
            <p:nvPr/>
          </p:nvSpPr>
          <p:spPr>
            <a:xfrm>
              <a:off x="4495800" y="5257800"/>
              <a:ext cx="2133600" cy="519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800" dirty="0">
                  <a:solidFill>
                    <a:srgbClr val="FF33CC"/>
                  </a:solidFill>
                  <a:latin typeface="Arial" panose="020B0604020202020204" pitchFamily="34" charset="0"/>
                </a:rPr>
                <a:t>不能自已</a:t>
              </a:r>
              <a:endParaRPr lang="zh-CN" altLang="en-US" sz="2800" dirty="0">
                <a:solidFill>
                  <a:srgbClr val="FF33CC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209" name="TextBox 16"/>
            <p:cNvSpPr txBox="1"/>
            <p:nvPr/>
          </p:nvSpPr>
          <p:spPr>
            <a:xfrm>
              <a:off x="3581400" y="1828800"/>
              <a:ext cx="2133600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800" dirty="0">
                  <a:solidFill>
                    <a:srgbClr val="FF33CC"/>
                  </a:solidFill>
                  <a:latin typeface="Arial" panose="020B0604020202020204" pitchFamily="34" charset="0"/>
                </a:rPr>
                <a:t>气愤填胸</a:t>
              </a:r>
              <a:endParaRPr lang="zh-CN" altLang="en-US" sz="2800" dirty="0">
                <a:solidFill>
                  <a:srgbClr val="FF33CC"/>
                </a:solidFill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 Box 7"/>
          <p:cNvSpPr txBox="1"/>
          <p:nvPr/>
        </p:nvSpPr>
        <p:spPr>
          <a:xfrm>
            <a:off x="533400" y="1524000"/>
            <a:ext cx="3200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latin typeface="Arial" panose="020B0604020202020204" pitchFamily="34" charset="0"/>
              </a:rPr>
              <a:t>自读课文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  <p:sp>
        <p:nvSpPr>
          <p:cNvPr id="9219" name="Text Box 8"/>
          <p:cNvSpPr txBox="1"/>
          <p:nvPr/>
        </p:nvSpPr>
        <p:spPr>
          <a:xfrm>
            <a:off x="990600" y="3097213"/>
            <a:ext cx="7315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dirty="0">
                <a:latin typeface="Arial" panose="020B0604020202020204" pitchFamily="34" charset="0"/>
              </a:rPr>
              <a:t>1.</a:t>
            </a:r>
            <a:r>
              <a:rPr lang="zh-CN" altLang="en-US" sz="3200" dirty="0">
                <a:latin typeface="Arial" panose="020B0604020202020204" pitchFamily="34" charset="0"/>
              </a:rPr>
              <a:t>文中哪句话最能表达文章的主题？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9220" name="Text Box 9"/>
          <p:cNvSpPr txBox="1"/>
          <p:nvPr/>
        </p:nvSpPr>
        <p:spPr>
          <a:xfrm>
            <a:off x="609600" y="2490788"/>
            <a:ext cx="1408113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dirty="0">
                <a:latin typeface="Arial" panose="020B0604020202020204" pitchFamily="34" charset="0"/>
              </a:rPr>
              <a:t>思考：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9221" name="Text Box 10"/>
          <p:cNvSpPr txBox="1"/>
          <p:nvPr/>
        </p:nvSpPr>
        <p:spPr>
          <a:xfrm>
            <a:off x="1149985" y="4451985"/>
            <a:ext cx="51212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200" dirty="0">
                <a:latin typeface="Arial" panose="020B0604020202020204" pitchFamily="34" charset="0"/>
              </a:rPr>
              <a:t>2.</a:t>
            </a:r>
            <a:r>
              <a:rPr lang="zh-CN" altLang="en-US" sz="3200" dirty="0">
                <a:latin typeface="Arial" panose="020B0604020202020204" pitchFamily="34" charset="0"/>
              </a:rPr>
              <a:t>课文可分几个部分？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88110" y="3681095"/>
            <a:ext cx="52749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dirty="0">
                <a:solidFill>
                  <a:srgbClr val="FF0000"/>
                </a:solidFill>
                <a:ea typeface="+mn-ea"/>
                <a:sym typeface="+mn-ea"/>
              </a:rPr>
              <a:t>读书好，多读书，读好书。</a:t>
            </a:r>
            <a:endParaRPr lang="zh-CN" altLang="en-US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0244" name="组合 10"/>
          <p:cNvGrpSpPr/>
          <p:nvPr/>
        </p:nvGrpSpPr>
        <p:grpSpPr>
          <a:xfrm>
            <a:off x="228600" y="2038985"/>
            <a:ext cx="12981305" cy="3333630"/>
            <a:chOff x="285750" y="1581788"/>
            <a:chExt cx="12981305" cy="3333794"/>
          </a:xfrm>
        </p:grpSpPr>
        <p:sp>
          <p:nvSpPr>
            <p:cNvPr id="10245" name="Text Box 6"/>
            <p:cNvSpPr txBox="1"/>
            <p:nvPr/>
          </p:nvSpPr>
          <p:spPr>
            <a:xfrm>
              <a:off x="285750" y="1581788"/>
              <a:ext cx="7323455" cy="5219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altLang="en-US" sz="2800" dirty="0">
                  <a:solidFill>
                    <a:srgbClr val="3333FF"/>
                  </a:solidFill>
                  <a:sym typeface="+mn-ea"/>
                </a:rPr>
                <a:t>第一部分：（</a:t>
              </a:r>
              <a:r>
                <a:rPr lang="en-US" altLang="zh-CN" sz="2800" dirty="0">
                  <a:solidFill>
                    <a:srgbClr val="3333FF"/>
                  </a:solidFill>
                  <a:sym typeface="+mn-ea"/>
                </a:rPr>
                <a:t>1</a:t>
              </a:r>
              <a:r>
                <a:rPr lang="zh-CN" altLang="en-US" sz="2800" dirty="0">
                  <a:solidFill>
                    <a:srgbClr val="3333FF"/>
                  </a:solidFill>
                  <a:sym typeface="+mn-ea"/>
                </a:rPr>
                <a:t>）</a:t>
              </a:r>
              <a:r>
                <a:rPr lang="zh-CN" altLang="en-US" sz="2800" dirty="0">
                  <a:solidFill>
                    <a:srgbClr val="3333FF"/>
                  </a:solidFill>
                  <a:latin typeface="Arial" panose="020B0604020202020204" pitchFamily="34" charset="0"/>
                </a:rPr>
                <a:t>总写“我”非常喜欢读书。</a:t>
              </a:r>
              <a:endParaRPr lang="zh-CN" altLang="en-US" sz="2800" dirty="0">
                <a:solidFill>
                  <a:srgbClr val="3333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46" name="Text Box 7"/>
            <p:cNvSpPr txBox="1"/>
            <p:nvPr/>
          </p:nvSpPr>
          <p:spPr>
            <a:xfrm>
              <a:off x="3408363" y="2362200"/>
              <a:ext cx="4472940" cy="5219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dirty="0">
                  <a:solidFill>
                    <a:srgbClr val="3333FF"/>
                  </a:solidFill>
                  <a:latin typeface="Arial" panose="020B0604020202020204" pitchFamily="34" charset="0"/>
                </a:rPr>
                <a:t>回忆自己幼时的读书经历。</a:t>
              </a:r>
              <a:endParaRPr lang="zh-CN" altLang="en-US" sz="2800" dirty="0">
                <a:solidFill>
                  <a:srgbClr val="3333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47" name="Text Box 8"/>
            <p:cNvSpPr txBox="1"/>
            <p:nvPr/>
          </p:nvSpPr>
          <p:spPr>
            <a:xfrm>
              <a:off x="3681730" y="3200400"/>
              <a:ext cx="2685415" cy="5219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dirty="0">
                  <a:solidFill>
                    <a:srgbClr val="3333FF"/>
                  </a:solidFill>
                  <a:latin typeface="Arial" panose="020B0604020202020204" pitchFamily="34" charset="0"/>
                </a:rPr>
                <a:t>谈“读书好”。</a:t>
              </a:r>
              <a:endParaRPr lang="zh-CN" altLang="en-US" sz="2800" dirty="0">
                <a:solidFill>
                  <a:srgbClr val="3333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48" name="Text Box 9"/>
            <p:cNvSpPr txBox="1"/>
            <p:nvPr/>
          </p:nvSpPr>
          <p:spPr>
            <a:xfrm>
              <a:off x="3681730" y="3962400"/>
              <a:ext cx="9585325" cy="9531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dirty="0">
                  <a:solidFill>
                    <a:srgbClr val="3333FF"/>
                  </a:solidFill>
                  <a:latin typeface="Arial" panose="020B0604020202020204" pitchFamily="34" charset="0"/>
                </a:rPr>
                <a:t>总结全文，对孩子提出希望。                                                </a:t>
              </a:r>
              <a:endParaRPr lang="zh-CN" altLang="en-US" sz="2800" dirty="0">
                <a:solidFill>
                  <a:srgbClr val="3333FF"/>
                </a:solidFill>
                <a:latin typeface="Arial" panose="020B0604020202020204" pitchFamily="34" charset="0"/>
              </a:endParaRPr>
            </a:p>
            <a:p>
              <a:r>
                <a:rPr lang="zh-CN" altLang="en-US" sz="2800" dirty="0">
                  <a:solidFill>
                    <a:srgbClr val="3333FF"/>
                  </a:solidFill>
                  <a:latin typeface="Arial" panose="020B0604020202020204" pitchFamily="34" charset="0"/>
                </a:rPr>
                <a:t>“读书好，多读书，读好书。”</a:t>
              </a:r>
              <a:endParaRPr lang="zh-CN" altLang="en-US" sz="2800" dirty="0">
                <a:solidFill>
                  <a:srgbClr val="3333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49" name="Text Box 11"/>
            <p:cNvSpPr txBox="1"/>
            <p:nvPr/>
          </p:nvSpPr>
          <p:spPr>
            <a:xfrm>
              <a:off x="285750" y="2362200"/>
              <a:ext cx="3395980" cy="5219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dirty="0">
                  <a:solidFill>
                    <a:srgbClr val="3333FF"/>
                  </a:solidFill>
                  <a:latin typeface="Arial" panose="020B0604020202020204" pitchFamily="34" charset="0"/>
                </a:rPr>
                <a:t>第二部分：（</a:t>
              </a:r>
              <a:r>
                <a:rPr lang="en-US" altLang="zh-CN" sz="2800" dirty="0">
                  <a:solidFill>
                    <a:srgbClr val="3333FF"/>
                  </a:solidFill>
                  <a:latin typeface="Arial" panose="020B0604020202020204" pitchFamily="34" charset="0"/>
                </a:rPr>
                <a:t>2-10</a:t>
              </a:r>
              <a:r>
                <a:rPr lang="zh-CN" altLang="en-US" sz="2800" dirty="0">
                  <a:solidFill>
                    <a:srgbClr val="3333FF"/>
                  </a:solidFill>
                  <a:latin typeface="Arial" panose="020B0604020202020204" pitchFamily="34" charset="0"/>
                </a:rPr>
                <a:t>）</a:t>
              </a:r>
              <a:endParaRPr lang="zh-CN" altLang="en-US" sz="2800" dirty="0">
                <a:solidFill>
                  <a:srgbClr val="3333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50" name="Text Box 12"/>
            <p:cNvSpPr txBox="1"/>
            <p:nvPr/>
          </p:nvSpPr>
          <p:spPr>
            <a:xfrm>
              <a:off x="285750" y="3200400"/>
              <a:ext cx="3573780" cy="5219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dirty="0">
                  <a:solidFill>
                    <a:srgbClr val="3333FF"/>
                  </a:solidFill>
                  <a:latin typeface="Arial" panose="020B0604020202020204" pitchFamily="34" charset="0"/>
                </a:rPr>
                <a:t>第三部分：（</a:t>
              </a:r>
              <a:r>
                <a:rPr lang="en-US" altLang="zh-CN" sz="2800" dirty="0">
                  <a:solidFill>
                    <a:srgbClr val="3333FF"/>
                  </a:solidFill>
                  <a:latin typeface="Arial" panose="020B0604020202020204" pitchFamily="34" charset="0"/>
                </a:rPr>
                <a:t>11-13</a:t>
              </a:r>
              <a:r>
                <a:rPr lang="zh-CN" altLang="en-US" sz="2800" dirty="0">
                  <a:solidFill>
                    <a:srgbClr val="3333FF"/>
                  </a:solidFill>
                  <a:latin typeface="Arial" panose="020B0604020202020204" pitchFamily="34" charset="0"/>
                </a:rPr>
                <a:t>）</a:t>
              </a:r>
              <a:endParaRPr lang="zh-CN" altLang="en-US" sz="2800" dirty="0">
                <a:solidFill>
                  <a:srgbClr val="3333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51" name="Text Box 13"/>
            <p:cNvSpPr txBox="1"/>
            <p:nvPr/>
          </p:nvSpPr>
          <p:spPr>
            <a:xfrm>
              <a:off x="285750" y="3962400"/>
              <a:ext cx="3593465" cy="5219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dirty="0">
                  <a:solidFill>
                    <a:srgbClr val="3333FF"/>
                  </a:solidFill>
                  <a:latin typeface="Arial" panose="020B0604020202020204" pitchFamily="34" charset="0"/>
                </a:rPr>
                <a:t>第四部分：（</a:t>
              </a:r>
              <a:r>
                <a:rPr lang="en-US" altLang="zh-CN" sz="2800" dirty="0">
                  <a:solidFill>
                    <a:srgbClr val="3333FF"/>
                  </a:solidFill>
                  <a:latin typeface="Arial" panose="020B0604020202020204" pitchFamily="34" charset="0"/>
                </a:rPr>
                <a:t>14-15</a:t>
              </a:r>
              <a:r>
                <a:rPr lang="zh-CN" altLang="en-US" sz="2800" dirty="0">
                  <a:solidFill>
                    <a:srgbClr val="3333FF"/>
                  </a:solidFill>
                  <a:latin typeface="Arial" panose="020B0604020202020204" pitchFamily="34" charset="0"/>
                </a:rPr>
                <a:t>）</a:t>
              </a:r>
              <a:endParaRPr lang="zh-CN" altLang="en-US" sz="2800" dirty="0">
                <a:solidFill>
                  <a:srgbClr val="3333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28600" y="1216660"/>
            <a:ext cx="46570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chemeClr val="tx1"/>
                </a:solidFill>
              </a:rPr>
              <a:t>课文可分为四个部分：</a:t>
            </a:r>
            <a:endParaRPr lang="zh-CN" altLang="en-US" sz="32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Box 1"/>
          <p:cNvSpPr txBox="1"/>
          <p:nvPr/>
        </p:nvSpPr>
        <p:spPr>
          <a:xfrm>
            <a:off x="838200" y="1905000"/>
            <a:ext cx="739140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dirty="0">
                <a:solidFill>
                  <a:srgbClr val="FF33CC"/>
                </a:solidFill>
                <a:latin typeface="Arial" panose="020B0604020202020204" pitchFamily="34" charset="0"/>
              </a:rPr>
              <a:t>思考：</a:t>
            </a:r>
            <a:endParaRPr lang="en-US" altLang="zh-CN" sz="4000" dirty="0">
              <a:solidFill>
                <a:srgbClr val="FF33CC"/>
              </a:solidFill>
              <a:latin typeface="Arial" panose="020B0604020202020204" pitchFamily="34" charset="0"/>
            </a:endParaRPr>
          </a:p>
          <a:p>
            <a:r>
              <a:rPr lang="en-US" altLang="zh-CN" sz="3200" dirty="0">
                <a:latin typeface="Arial" panose="020B0604020202020204" pitchFamily="34" charset="0"/>
              </a:rPr>
              <a:t>1.</a:t>
            </a:r>
            <a:r>
              <a:rPr lang="zh-CN" altLang="en-US" sz="3200" dirty="0">
                <a:latin typeface="Arial" panose="020B0604020202020204" pitchFamily="34" charset="0"/>
              </a:rPr>
              <a:t>冰心都读了哪些书？课文中写了哪些事情？</a:t>
            </a:r>
            <a:endParaRPr lang="en-US" altLang="zh-CN" sz="3200" dirty="0">
              <a:latin typeface="Arial" panose="020B0604020202020204" pitchFamily="34" charset="0"/>
            </a:endParaRPr>
          </a:p>
          <a:p>
            <a:r>
              <a:rPr lang="en-US" altLang="zh-CN" sz="3200" dirty="0">
                <a:latin typeface="Arial" panose="020B0604020202020204" pitchFamily="34" charset="0"/>
              </a:rPr>
              <a:t>1.</a:t>
            </a:r>
            <a:r>
              <a:rPr lang="zh-CN" altLang="en-US" sz="3200" dirty="0">
                <a:latin typeface="Arial" panose="020B0604020202020204" pitchFamily="34" charset="0"/>
              </a:rPr>
              <a:t>作者是按照什么样的顺序来回忆她的读书经历呢？（请找出表明顺序的词语）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麦田夕照">
  <a:themeElements>
    <a:clrScheme name="麦田夕照 11">
      <a:dk1>
        <a:srgbClr val="1C1C1C"/>
      </a:dk1>
      <a:lt1>
        <a:srgbClr val="523E26"/>
      </a:lt1>
      <a:dk2>
        <a:srgbClr val="654A1D"/>
      </a:dk2>
      <a:lt2>
        <a:srgbClr val="2D2015"/>
      </a:lt2>
      <a:accent1>
        <a:srgbClr val="B1A59D"/>
      </a:accent1>
      <a:accent2>
        <a:srgbClr val="8F5F2F"/>
      </a:accent2>
      <a:accent3>
        <a:srgbClr val="B3AFAC"/>
      </a:accent3>
      <a:accent4>
        <a:srgbClr val="161616"/>
      </a:accent4>
      <a:accent5>
        <a:srgbClr val="D5CFCC"/>
      </a:accent5>
      <a:accent6>
        <a:srgbClr val="81552A"/>
      </a:accent6>
      <a:hlink>
        <a:srgbClr val="F4D700"/>
      </a:hlink>
      <a:folHlink>
        <a:srgbClr val="E7EBEB"/>
      </a:folHlink>
    </a:clrScheme>
    <a:fontScheme name="麦田夕照">
      <a:majorFont>
        <a:latin typeface="Tahoma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麦田夕照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麦田夕照 2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CC9900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B98A00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麦田夕照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麦田夕照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C5B3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麦田夕照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麦田夕照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D4D4D4"/>
        </a:accent6>
        <a:hlink>
          <a:srgbClr val="CC6600"/>
        </a:hlink>
        <a:folHlink>
          <a:srgbClr val="99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麦田夕照 7">
        <a:dk1>
          <a:srgbClr val="003366"/>
        </a:dk1>
        <a:lt1>
          <a:srgbClr val="361B00"/>
        </a:lt1>
        <a:dk2>
          <a:srgbClr val="000099"/>
        </a:dk2>
        <a:lt2>
          <a:srgbClr val="333333"/>
        </a:lt2>
        <a:accent1>
          <a:srgbClr val="3366CC"/>
        </a:accent1>
        <a:accent2>
          <a:srgbClr val="F09A00"/>
        </a:accent2>
        <a:accent3>
          <a:srgbClr val="AAAACA"/>
        </a:accent3>
        <a:accent4>
          <a:srgbClr val="2D1500"/>
        </a:accent4>
        <a:accent5>
          <a:srgbClr val="ADB8E2"/>
        </a:accent5>
        <a:accent6>
          <a:srgbClr val="D98B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麦田夕照 8">
        <a:dk1>
          <a:srgbClr val="777777"/>
        </a:dk1>
        <a:lt1>
          <a:srgbClr val="926C00"/>
        </a:lt1>
        <a:dk2>
          <a:srgbClr val="686B5D"/>
        </a:dk2>
        <a:lt2>
          <a:srgbClr val="4D4D4D"/>
        </a:lt2>
        <a:accent1>
          <a:srgbClr val="B2B2B2"/>
        </a:accent1>
        <a:accent2>
          <a:srgbClr val="809EA8"/>
        </a:accent2>
        <a:accent3>
          <a:srgbClr val="B9BAB6"/>
        </a:accent3>
        <a:accent4>
          <a:srgbClr val="7C5B00"/>
        </a:accent4>
        <a:accent5>
          <a:srgbClr val="D5D5D5"/>
        </a:accent5>
        <a:accent6>
          <a:srgbClr val="738F98"/>
        </a:accent6>
        <a:hlink>
          <a:srgbClr val="FFCC66"/>
        </a:hlink>
        <a:folHlink>
          <a:srgbClr val="F7F3E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麦田夕照 9">
        <a:dk1>
          <a:srgbClr val="005A58"/>
        </a:dk1>
        <a:lt1>
          <a:srgbClr val="CC9900"/>
        </a:lt1>
        <a:dk2>
          <a:srgbClr val="008080"/>
        </a:dk2>
        <a:lt2>
          <a:srgbClr val="006666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AE8200"/>
        </a:accent4>
        <a:accent5>
          <a:srgbClr val="AAB8B7"/>
        </a:accent5>
        <a:accent6>
          <a:srgbClr val="6264B4"/>
        </a:accent6>
        <a:hlink>
          <a:srgbClr val="FFC41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麦田夕照 10">
        <a:dk1>
          <a:srgbClr val="111111"/>
        </a:dk1>
        <a:lt1>
          <a:srgbClr val="800000"/>
        </a:lt1>
        <a:dk2>
          <a:srgbClr val="663300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0D0D0D"/>
        </a:accent4>
        <a:accent5>
          <a:srgbClr val="E2ADAA"/>
        </a:accent5>
        <a:accent6>
          <a:srgbClr val="AC6D56"/>
        </a:accent6>
        <a:hlink>
          <a:srgbClr val="FFCC66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麦田夕照 11">
        <a:dk1>
          <a:srgbClr val="1C1C1C"/>
        </a:dk1>
        <a:lt1>
          <a:srgbClr val="523E26"/>
        </a:lt1>
        <a:dk2>
          <a:srgbClr val="654A1D"/>
        </a:dk2>
        <a:lt2>
          <a:srgbClr val="2D2015"/>
        </a:lt2>
        <a:accent1>
          <a:srgbClr val="B1A59D"/>
        </a:accent1>
        <a:accent2>
          <a:srgbClr val="8F5F2F"/>
        </a:accent2>
        <a:accent3>
          <a:srgbClr val="B3AFAC"/>
        </a:accent3>
        <a:accent4>
          <a:srgbClr val="161616"/>
        </a:accent4>
        <a:accent5>
          <a:srgbClr val="D5CFCC"/>
        </a:accent5>
        <a:accent6>
          <a:srgbClr val="81552A"/>
        </a:accent6>
        <a:hlink>
          <a:srgbClr val="F4D700"/>
        </a:hlink>
        <a:folHlink>
          <a:srgbClr val="E7EB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麦田夕照">
  <a:themeElements>
    <a:clrScheme name="麦田夕照 11">
      <a:dk1>
        <a:srgbClr val="1C1C1C"/>
      </a:dk1>
      <a:lt1>
        <a:srgbClr val="523E26"/>
      </a:lt1>
      <a:dk2>
        <a:srgbClr val="654A1D"/>
      </a:dk2>
      <a:lt2>
        <a:srgbClr val="2D2015"/>
      </a:lt2>
      <a:accent1>
        <a:srgbClr val="B1A59D"/>
      </a:accent1>
      <a:accent2>
        <a:srgbClr val="8F5F2F"/>
      </a:accent2>
      <a:accent3>
        <a:srgbClr val="B3AFAC"/>
      </a:accent3>
      <a:accent4>
        <a:srgbClr val="161616"/>
      </a:accent4>
      <a:accent5>
        <a:srgbClr val="D5CFCC"/>
      </a:accent5>
      <a:accent6>
        <a:srgbClr val="81552A"/>
      </a:accent6>
      <a:hlink>
        <a:srgbClr val="F4D700"/>
      </a:hlink>
      <a:folHlink>
        <a:srgbClr val="E7EBEB"/>
      </a:folHlink>
    </a:clrScheme>
    <a:fontScheme name="麦田夕照">
      <a:majorFont>
        <a:latin typeface="Tahoma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麦田夕照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麦田夕照 2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CC9900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B98A00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麦田夕照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麦田夕照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C5B3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麦田夕照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麦田夕照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D4D4D4"/>
        </a:accent6>
        <a:hlink>
          <a:srgbClr val="CC6600"/>
        </a:hlink>
        <a:folHlink>
          <a:srgbClr val="99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麦田夕照 7">
        <a:dk1>
          <a:srgbClr val="003366"/>
        </a:dk1>
        <a:lt1>
          <a:srgbClr val="361B00"/>
        </a:lt1>
        <a:dk2>
          <a:srgbClr val="000099"/>
        </a:dk2>
        <a:lt2>
          <a:srgbClr val="333333"/>
        </a:lt2>
        <a:accent1>
          <a:srgbClr val="3366CC"/>
        </a:accent1>
        <a:accent2>
          <a:srgbClr val="F09A00"/>
        </a:accent2>
        <a:accent3>
          <a:srgbClr val="AAAACA"/>
        </a:accent3>
        <a:accent4>
          <a:srgbClr val="2D1500"/>
        </a:accent4>
        <a:accent5>
          <a:srgbClr val="ADB8E2"/>
        </a:accent5>
        <a:accent6>
          <a:srgbClr val="D98B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麦田夕照 8">
        <a:dk1>
          <a:srgbClr val="777777"/>
        </a:dk1>
        <a:lt1>
          <a:srgbClr val="926C00"/>
        </a:lt1>
        <a:dk2>
          <a:srgbClr val="686B5D"/>
        </a:dk2>
        <a:lt2>
          <a:srgbClr val="4D4D4D"/>
        </a:lt2>
        <a:accent1>
          <a:srgbClr val="B2B2B2"/>
        </a:accent1>
        <a:accent2>
          <a:srgbClr val="809EA8"/>
        </a:accent2>
        <a:accent3>
          <a:srgbClr val="B9BAB6"/>
        </a:accent3>
        <a:accent4>
          <a:srgbClr val="7C5B00"/>
        </a:accent4>
        <a:accent5>
          <a:srgbClr val="D5D5D5"/>
        </a:accent5>
        <a:accent6>
          <a:srgbClr val="738F98"/>
        </a:accent6>
        <a:hlink>
          <a:srgbClr val="FFCC66"/>
        </a:hlink>
        <a:folHlink>
          <a:srgbClr val="F7F3E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麦田夕照 9">
        <a:dk1>
          <a:srgbClr val="005A58"/>
        </a:dk1>
        <a:lt1>
          <a:srgbClr val="CC9900"/>
        </a:lt1>
        <a:dk2>
          <a:srgbClr val="008080"/>
        </a:dk2>
        <a:lt2>
          <a:srgbClr val="006666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AE8200"/>
        </a:accent4>
        <a:accent5>
          <a:srgbClr val="AAB8B7"/>
        </a:accent5>
        <a:accent6>
          <a:srgbClr val="6264B4"/>
        </a:accent6>
        <a:hlink>
          <a:srgbClr val="FFC41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麦田夕照 10">
        <a:dk1>
          <a:srgbClr val="111111"/>
        </a:dk1>
        <a:lt1>
          <a:srgbClr val="800000"/>
        </a:lt1>
        <a:dk2>
          <a:srgbClr val="663300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0D0D0D"/>
        </a:accent4>
        <a:accent5>
          <a:srgbClr val="E2ADAA"/>
        </a:accent5>
        <a:accent6>
          <a:srgbClr val="AC6D56"/>
        </a:accent6>
        <a:hlink>
          <a:srgbClr val="FFCC66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麦田夕照 11">
        <a:dk1>
          <a:srgbClr val="1C1C1C"/>
        </a:dk1>
        <a:lt1>
          <a:srgbClr val="523E26"/>
        </a:lt1>
        <a:dk2>
          <a:srgbClr val="654A1D"/>
        </a:dk2>
        <a:lt2>
          <a:srgbClr val="2D2015"/>
        </a:lt2>
        <a:accent1>
          <a:srgbClr val="B1A59D"/>
        </a:accent1>
        <a:accent2>
          <a:srgbClr val="8F5F2F"/>
        </a:accent2>
        <a:accent3>
          <a:srgbClr val="B3AFAC"/>
        </a:accent3>
        <a:accent4>
          <a:srgbClr val="161616"/>
        </a:accent4>
        <a:accent5>
          <a:srgbClr val="D5CFCC"/>
        </a:accent5>
        <a:accent6>
          <a:srgbClr val="81552A"/>
        </a:accent6>
        <a:hlink>
          <a:srgbClr val="F4D700"/>
        </a:hlink>
        <a:folHlink>
          <a:srgbClr val="E7EB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CDESIGNF</Template>
  <TotalTime>0</TotalTime>
  <Words>1941</Words>
  <Application>WPS 演示</Application>
  <PresentationFormat>全屏显示(4:3)</PresentationFormat>
  <Paragraphs>189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Arial</vt:lpstr>
      <vt:lpstr>宋体</vt:lpstr>
      <vt:lpstr>Wingdings</vt:lpstr>
      <vt:lpstr>Tahoma</vt:lpstr>
      <vt:lpstr>Calibri</vt:lpstr>
      <vt:lpstr>华文彩云</vt:lpstr>
      <vt:lpstr>华文行楷</vt:lpstr>
      <vt:lpstr>隶书</vt:lpstr>
      <vt:lpstr>Times New Roman</vt:lpstr>
      <vt:lpstr>微软雅黑</vt:lpstr>
      <vt:lpstr>Arial Unicode MS</vt:lpstr>
      <vt:lpstr>MS Mincho</vt:lpstr>
      <vt:lpstr>麦田夕照</vt:lpstr>
      <vt:lpstr>1_麦田夕照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Administrator</cp:lastModifiedBy>
  <cp:revision>52</cp:revision>
  <dcterms:created xsi:type="dcterms:W3CDTF">2018-03-18T11:37:37Z</dcterms:created>
  <dcterms:modified xsi:type="dcterms:W3CDTF">2018-03-18T13:16:32Z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NXTAG2">
    <vt:lpwstr>000800a803000000000001024120</vt:lpwstr>
  </property>
  <property fmtid="{D5CDD505-2E9C-101B-9397-08002B2CF9AE}" pid="4" name="KSOProductBuildVer">
    <vt:lpwstr>2052-10.1.0.7022</vt:lpwstr>
  </property>
</Properties>
</file>