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7" r:id="rId4"/>
    <p:sldId id="260" r:id="rId5"/>
    <p:sldId id="262" r:id="rId6"/>
    <p:sldId id="274" r:id="rId7"/>
    <p:sldId id="263" r:id="rId8"/>
    <p:sldId id="266" r:id="rId9"/>
    <p:sldId id="267" r:id="rId10"/>
    <p:sldId id="270" r:id="rId11"/>
    <p:sldId id="268" r:id="rId12"/>
    <p:sldId id="271" r:id="rId13"/>
    <p:sldId id="273" r:id="rId14"/>
    <p:sldId id="275" r:id="rId15"/>
    <p:sldId id="276" r:id="rId16"/>
    <p:sldId id="277" r:id="rId17"/>
    <p:sldId id="279" r:id="rId18"/>
    <p:sldId id="280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3BB9"/>
    <a:srgbClr val="66FF66"/>
    <a:srgbClr val="3F3F3F"/>
    <a:srgbClr val="2B2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4.wav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GI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GI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file:///C:\WINDOWS\Desktop\huangfei\huangfei1.avi" TargetMode="External"/><Relationship Id="rId3" Type="http://schemas.openxmlformats.org/officeDocument/2006/relationships/video" Target="file:///C:\WINDOWS\Desktop\huangfei\huangfei1.avi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9.xml"/><Relationship Id="rId4" Type="http://schemas.openxmlformats.org/officeDocument/2006/relationships/slide" Target="slide10.xml"/><Relationship Id="rId3" Type="http://schemas.openxmlformats.org/officeDocument/2006/relationships/slide" Target="slide1.xml"/><Relationship Id="rId2" Type="http://schemas.openxmlformats.org/officeDocument/2006/relationships/slide" Target="slide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0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14288"/>
            <a:ext cx="9163050" cy="682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Text Box 4"/>
          <p:cNvSpPr txBox="1"/>
          <p:nvPr/>
        </p:nvSpPr>
        <p:spPr>
          <a:xfrm>
            <a:off x="1812925" y="2003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6627" name="Text Box 6"/>
          <p:cNvSpPr txBox="1"/>
          <p:nvPr/>
        </p:nvSpPr>
        <p:spPr>
          <a:xfrm>
            <a:off x="4557713" y="1033463"/>
            <a:ext cx="358140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黑体" panose="02010609060101010101" pitchFamily="2" charset="-122"/>
              </a:rPr>
              <a:t>      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一只蜘蛛从网上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垂</a:t>
            </a:r>
            <a:r>
              <a:rPr lang="zh-CN" altLang="en-US" sz="4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下来，</a:t>
            </a:r>
            <a:r>
              <a:rPr lang="zh-CN" altLang="en-US" sz="4800" b="1" dirty="0">
                <a:solidFill>
                  <a:srgbClr val="66FFFF"/>
                </a:solidFill>
                <a:latin typeface="楷体_GB2312" pitchFamily="49" charset="-122"/>
                <a:ea typeface="楷体_GB2312" pitchFamily="49" charset="-122"/>
              </a:rPr>
              <a:t>逃</a:t>
            </a:r>
            <a:r>
              <a:rPr lang="zh-CN" altLang="en-US" sz="4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走了。</a:t>
            </a:r>
            <a:endParaRPr lang="zh-CN" altLang="en-US" sz="4800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6130" name="图片 176129" descr="雨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131" name="zr_12.wav">
            <a:hlinkClick r:id="" action="ppaction://media"/>
          </p:cNvPr>
          <p:cNvPicPr>
            <a:picLocks noRot="1" noChangeAspect="1"/>
          </p:cNvPicPr>
          <p:nvPr>
            <a:wavAudioFile r:embed="rId2" name="zr_12.wav"/>
          </p:nvPr>
        </p:nvPicPr>
        <p:blipFill>
          <a:blip r:embed="rId3"/>
          <a:stretch>
            <a:fillRect/>
          </a:stretch>
        </p:blipFill>
        <p:spPr>
          <a:xfrm>
            <a:off x="522605" y="1459865"/>
            <a:ext cx="4254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132" name="zr_13.wav">
            <a:hlinkClick r:id="" action="ppaction://media"/>
          </p:cNvPr>
          <p:cNvPicPr>
            <a:picLocks noRot="1" noChangeAspect="1"/>
          </p:cNvPicPr>
          <p:nvPr>
            <a:wavAudioFile r:embed="rId4" name="zr_13.wav"/>
          </p:nvPr>
        </p:nvPicPr>
        <p:blipFill>
          <a:blip r:embed="rId3"/>
          <a:stretch>
            <a:fillRect/>
          </a:stretch>
        </p:blipFill>
        <p:spPr>
          <a:xfrm>
            <a:off x="571500" y="2211705"/>
            <a:ext cx="42545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133" name="zr_14.wav">
            <a:hlinkClick r:id="" action="ppaction://media"/>
          </p:cNvPr>
          <p:cNvPicPr>
            <a:picLocks noRot="1" noChangeAspect="1"/>
          </p:cNvPicPr>
          <p:nvPr>
            <a:wavAudioFile r:embed="rId5" name="zr_14.wav"/>
          </p:nvPr>
        </p:nvPicPr>
        <p:blipFill>
          <a:blip r:embed="rId3"/>
          <a:stretch>
            <a:fillRect/>
          </a:stretch>
        </p:blipFill>
        <p:spPr>
          <a:xfrm>
            <a:off x="571500" y="892175"/>
            <a:ext cx="376238" cy="37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6134" name="文本框 176133"/>
          <p:cNvSpPr txBox="1"/>
          <p:nvPr/>
        </p:nvSpPr>
        <p:spPr>
          <a:xfrm>
            <a:off x="1584325" y="549275"/>
            <a:ext cx="7559675" cy="2105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5400" b="0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6600" b="0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闪电越来越亮，雷声越来越响。</a:t>
            </a:r>
            <a:endParaRPr lang="zh-CN" altLang="en-US" sz="6600" b="0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6135" name="文本框 176134"/>
          <p:cNvSpPr txBox="1"/>
          <p:nvPr/>
        </p:nvSpPr>
        <p:spPr>
          <a:xfrm>
            <a:off x="4787900" y="1557338"/>
            <a:ext cx="324008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endParaRPr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6" name="文本框 176135"/>
          <p:cNvSpPr txBox="1"/>
          <p:nvPr/>
        </p:nvSpPr>
        <p:spPr>
          <a:xfrm>
            <a:off x="4787900" y="1412875"/>
            <a:ext cx="3455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★     ★     ★     ★</a:t>
            </a:r>
            <a:endParaRPr lang="en-US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37" name="文本框 176136"/>
          <p:cNvSpPr txBox="1"/>
          <p:nvPr/>
        </p:nvSpPr>
        <p:spPr>
          <a:xfrm>
            <a:off x="3419475" y="2636838"/>
            <a:ext cx="3313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★     ★     ★     ★</a:t>
            </a:r>
            <a:endParaRPr lang="en-US" altLang="zh-CN" sz="2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6143" name="文本框 176142"/>
          <p:cNvSpPr txBox="1"/>
          <p:nvPr/>
        </p:nvSpPr>
        <p:spPr>
          <a:xfrm>
            <a:off x="1258888" y="3573463"/>
            <a:ext cx="6119812" cy="5848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越来越”是什么意思？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6144" name="文本框 176143"/>
          <p:cNvSpPr txBox="1"/>
          <p:nvPr/>
        </p:nvSpPr>
        <p:spPr>
          <a:xfrm>
            <a:off x="1116013" y="4508500"/>
            <a:ext cx="6119812" cy="1200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就是一次比一次强，后面的比前面的还要厉害。</a:t>
            </a:r>
            <a:endParaRPr lang="zh-CN" alt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6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233" fill="hold"/>
                                        <p:tgtEl>
                                          <p:spTgt spid="176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131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6131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76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002" fill="hold"/>
                                        <p:tgtEl>
                                          <p:spTgt spid="176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132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6132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6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496" fill="hold"/>
                                        <p:tgtEl>
                                          <p:spTgt spid="176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133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6133"/>
                </p:tgtEl>
              </p:cMediaNode>
            </p:audio>
          </p:childTnLst>
        </p:cTn>
      </p:par>
    </p:tnLst>
    <p:bldLst>
      <p:bldP spid="176136" grpId="0"/>
      <p:bldP spid="176137" grpId="0"/>
      <p:bldP spid="176143" grpId="0" bldLvl="0" animBg="1"/>
      <p:bldP spid="17614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fengyu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252" name="Text Box 4"/>
          <p:cNvSpPr txBox="1"/>
          <p:nvPr/>
        </p:nvSpPr>
        <p:spPr>
          <a:xfrm>
            <a:off x="800100" y="612775"/>
            <a:ext cx="7543800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　 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满天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的乌云，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黑沉沉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地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压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下来。树上的叶子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一动不动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，蝉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一声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也不叫。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忽然一阵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大风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吹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得树枝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乱摆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。一只蜘蛛从网上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垂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下来，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逃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走了。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闪电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越来越亮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，雷声</a:t>
            </a:r>
            <a:r>
              <a:rPr lang="zh-CN" altLang="en-US" sz="4000" b="1" dirty="0">
                <a:solidFill>
                  <a:srgbClr val="66FF66"/>
                </a:solidFill>
                <a:latin typeface="Times New Roman" panose="02020603050405020304" pitchFamily="18" charset="0"/>
                <a:ea typeface="楷体_GB2312" pitchFamily="49" charset="-122"/>
              </a:rPr>
              <a:t>越来越响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9699" name="矩形 1"/>
          <p:cNvSpPr/>
          <p:nvPr/>
        </p:nvSpPr>
        <p:spPr>
          <a:xfrm>
            <a:off x="5016500" y="5921375"/>
            <a:ext cx="3455988" cy="936625"/>
          </a:xfrm>
          <a:prstGeom prst="rect">
            <a:avLst/>
          </a:prstGeom>
          <a:solidFill>
            <a:srgbClr val="151019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 15"/>
          <p:cNvGrpSpPr>
            <a:grpSpLocks noChangeAspect="1"/>
          </p:cNvGrpSpPr>
          <p:nvPr/>
        </p:nvGrpSpPr>
        <p:grpSpPr>
          <a:xfrm>
            <a:off x="-368300" y="4598988"/>
            <a:ext cx="1658938" cy="2216150"/>
            <a:chOff x="0" y="0"/>
            <a:chExt cx="1981984" cy="2645369"/>
          </a:xfrm>
        </p:grpSpPr>
        <p:pic>
          <p:nvPicPr>
            <p:cNvPr id="9219" name="Picture 47" descr="연필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7901" y="0"/>
              <a:ext cx="603122" cy="24353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0" name="Picture 43" descr="꽃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32016"/>
              <a:ext cx="1981984" cy="19133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67717" name="Picture 2" descr="2007241524498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9710" y="-1146175"/>
            <a:ext cx="9583738" cy="805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7718" name="WordArt 3"/>
          <p:cNvSpPr>
            <a:spLocks noTextEdit="1"/>
          </p:cNvSpPr>
          <p:nvPr/>
        </p:nvSpPr>
        <p:spPr>
          <a:xfrm>
            <a:off x="3086100" y="0"/>
            <a:ext cx="4456113" cy="1403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雷雨时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5250" y="4366895"/>
            <a:ext cx="6804025" cy="706755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4000">
                <a:solidFill>
                  <a:srgbClr val="0070C0"/>
                </a:solidFill>
              </a:rPr>
              <a:t>读</a:t>
            </a:r>
            <a:r>
              <a:rPr lang="en-US" altLang="zh-CN" sz="4000">
                <a:solidFill>
                  <a:srgbClr val="0070C0"/>
                </a:solidFill>
              </a:rPr>
              <a:t>4-7</a:t>
            </a:r>
            <a:r>
              <a:rPr lang="zh-CN" altLang="en-US" sz="4000">
                <a:solidFill>
                  <a:srgbClr val="0070C0"/>
                </a:solidFill>
              </a:rPr>
              <a:t>自然段，体会雨中景象。</a:t>
            </a:r>
            <a:endParaRPr lang="zh-CN" altLang="en-US" sz="4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sndAc>
      <p:stSnd>
        <p:snd r:embed="rId4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26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67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7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1267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67717" name="Picture 2" descr="200724152449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0" y="-1210945"/>
            <a:ext cx="9583738" cy="805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1076" name="矩形 131075"/>
          <p:cNvSpPr/>
          <p:nvPr/>
        </p:nvSpPr>
        <p:spPr>
          <a:xfrm>
            <a:off x="984250" y="385763"/>
            <a:ext cx="6905625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90000" tIns="46800" rIns="90000" bIns="46800" anchor="t">
            <a:spAutoFit/>
          </a:bodyPr>
          <a:p>
            <a:r>
              <a:rPr lang="zh-CN" altLang="en-US" sz="44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哗，哗，哗，雨下起来了。</a:t>
            </a:r>
            <a:endParaRPr lang="zh-CN" altLang="en-US" sz="4400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080" name="矩形 131079"/>
          <p:cNvSpPr/>
          <p:nvPr/>
        </p:nvSpPr>
        <p:spPr>
          <a:xfrm>
            <a:off x="979488" y="388938"/>
            <a:ext cx="6905625" cy="76962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square" lIns="90000" tIns="46800" rIns="90000" bIns="46800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哗，哗，哗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1083" name="文本框 131082"/>
          <p:cNvSpPr txBox="1"/>
          <p:nvPr/>
        </p:nvSpPr>
        <p:spPr>
          <a:xfrm>
            <a:off x="269875" y="2870518"/>
            <a:ext cx="8604250" cy="64643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你能把这种感觉读出来吗？</a:t>
            </a:r>
            <a:endParaRPr lang="zh-CN" altLang="en-US" sz="3600" dirty="0">
              <a:solidFill>
                <a:srgbClr val="FF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0" grpId="0" bldLvl="0" animBg="1"/>
      <p:bldP spid="1310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6370" name="图片 186369" descr="大大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6371" name="文本框 186370"/>
          <p:cNvSpPr txBox="1"/>
          <p:nvPr/>
        </p:nvSpPr>
        <p:spPr>
          <a:xfrm>
            <a:off x="395288" y="5013325"/>
            <a:ext cx="8459787" cy="134620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54000" tIns="3600" rIns="54000" bIns="3600">
            <a:spAutoFit/>
          </a:bodyPr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雨越下越大。往窗外望去，树哇，房子啊，都看不清了。</a:t>
            </a: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6372" name="矩形 186371"/>
          <p:cNvSpPr/>
          <p:nvPr/>
        </p:nvSpPr>
        <p:spPr>
          <a:xfrm>
            <a:off x="8101013" y="5157788"/>
            <a:ext cx="754062" cy="103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1" hangingPunct="1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8418" name="图片 188417" descr="SL0063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76438"/>
            <a:ext cx="4592638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19" name="图片 188418" descr="NA01635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581275"/>
            <a:ext cx="2046288" cy="160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420" name="文本框 188419"/>
          <p:cNvSpPr txBox="1"/>
          <p:nvPr/>
        </p:nvSpPr>
        <p:spPr>
          <a:xfrm>
            <a:off x="6232525" y="1011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>
              <a:buClr>
                <a:schemeClr val="bg1"/>
              </a:buClr>
            </a:pPr>
            <a:endParaRPr sz="2400" b="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8421" name="图片 188420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0"/>
            <a:ext cx="222885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22" name="图片 188421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333375"/>
            <a:ext cx="1592263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23" name="图片 188422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476250"/>
            <a:ext cx="1592263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24" name="图片 188423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836613"/>
            <a:ext cx="222885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425" name="图片 188424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476250"/>
            <a:ext cx="198755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426" name="文本框 188425"/>
          <p:cNvSpPr txBox="1"/>
          <p:nvPr/>
        </p:nvSpPr>
        <p:spPr>
          <a:xfrm>
            <a:off x="539750" y="4365625"/>
            <a:ext cx="8064500" cy="2139950"/>
          </a:xfrm>
          <a:prstGeom prst="rect">
            <a:avLst/>
          </a:prstGeom>
          <a:noFill/>
          <a:ln w="9525">
            <a:noFill/>
          </a:ln>
        </p:spPr>
        <p:txBody>
          <a:bodyPr lIns="54000" tIns="3600" rIns="54000" bIns="3600">
            <a:spAutoFit/>
          </a:bodyPr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渐渐地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渐渐地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雷声小了，雨声也小了。</a:t>
            </a:r>
            <a:endParaRPr lang="zh-CN" altLang="en-US" sz="400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zh-CN" altLang="en-US" sz="400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0466" name="图片 190465" descr="SL0063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976438"/>
            <a:ext cx="4592638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67" name="图片 190466" descr="NA01635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2581275"/>
            <a:ext cx="2046288" cy="160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0468" name="文本框 190467"/>
          <p:cNvSpPr txBox="1"/>
          <p:nvPr/>
        </p:nvSpPr>
        <p:spPr>
          <a:xfrm>
            <a:off x="6232525" y="1011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1" hangingPunct="1">
              <a:buClr>
                <a:schemeClr val="bg1"/>
              </a:buClr>
            </a:pPr>
            <a:endParaRPr sz="2400" b="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0469" name="图片 190468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0"/>
            <a:ext cx="222885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70" name="图片 190469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333375"/>
            <a:ext cx="1592263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71" name="图片 190470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476250"/>
            <a:ext cx="1592263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72" name="图片 190471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836613"/>
            <a:ext cx="2228850" cy="166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73" name="图片 190472" descr="AG00434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375" y="476250"/>
            <a:ext cx="198755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0474" name="文本框 190473"/>
          <p:cNvSpPr txBox="1"/>
          <p:nvPr/>
        </p:nvSpPr>
        <p:spPr>
          <a:xfrm>
            <a:off x="395288" y="4149725"/>
            <a:ext cx="8280400" cy="2522855"/>
          </a:xfrm>
          <a:prstGeom prst="rect">
            <a:avLst/>
          </a:prstGeom>
          <a:noFill/>
          <a:ln w="9525">
            <a:noFill/>
          </a:ln>
        </p:spPr>
        <p:txBody>
          <a:bodyPr lIns="54000" tIns="3600" rIns="54000" bIns="3600">
            <a:spAutoFit/>
          </a:bodyPr>
          <a:p>
            <a:pPr eaLnBrk="1" hangingPunct="1">
              <a:lnSpc>
                <a:spcPct val="95000"/>
              </a:lnSpc>
              <a:buClr>
                <a:schemeClr val="bg1"/>
              </a:buClr>
            </a:pPr>
            <a:r>
              <a:rPr lang="en-US" altLang="zh-CN" sz="44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哗，哗，哗，雨下起来了。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chemeClr val="bg1"/>
              </a:buClr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雨越下越大。往窗外望去，树哇，房子啊，都看不清了。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chemeClr val="bg1"/>
              </a:buClr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渐渐地，渐渐地，雷声小了，雨声也小了。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</a:pP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4" name="组 15"/>
          <p:cNvGrpSpPr>
            <a:grpSpLocks noChangeAspect="1"/>
          </p:cNvGrpSpPr>
          <p:nvPr/>
        </p:nvGrpSpPr>
        <p:grpSpPr>
          <a:xfrm>
            <a:off x="-368300" y="4598988"/>
            <a:ext cx="1658938" cy="2216150"/>
            <a:chOff x="0" y="0"/>
            <a:chExt cx="1981984" cy="2645369"/>
          </a:xfrm>
        </p:grpSpPr>
        <p:pic>
          <p:nvPicPr>
            <p:cNvPr id="3075" name="Picture 47" descr="연필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7901" y="0"/>
              <a:ext cx="603122" cy="24353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6" name="Picture 43" descr="꽃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32016"/>
              <a:ext cx="1981984" cy="19133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7" name="Rectangle 2"/>
          <p:cNvSpPr>
            <a:spLocks noGrp="1"/>
          </p:cNvSpPr>
          <p:nvPr>
            <p:ph type="title"/>
          </p:nvPr>
        </p:nvSpPr>
        <p:spPr/>
        <p:txBody>
          <a:bodyPr wrap="square" anchor="ctr"/>
          <a:p>
            <a:r>
              <a:rPr lang="zh-CN" altLang="en-US" dirty="0"/>
              <a:t>课题</a:t>
            </a:r>
            <a:r>
              <a:rPr lang="en-US" altLang="zh-CN" dirty="0"/>
              <a:t>1</a:t>
            </a:r>
            <a:endParaRPr lang="en-US" altLang="zh-CN" dirty="0"/>
          </a:p>
        </p:txBody>
      </p:sp>
      <p:pic>
        <p:nvPicPr>
          <p:cNvPr id="1261574" name="huangfei1.avi">
            <a:hlinkClick r:id="" action="ppaction://ole?verb=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7175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12615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61574"/>
                </p:tgtEl>
              </p:cMediaNode>
            </p:video>
            <p:seq concurrent="1" nextAc="seek">
              <p:cTn id="8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evt" cmd="togglePause">
                                      <p:cBhvr>
                                        <p:cTn id="12" dur="1" fill="hold"/>
                                        <p:tgtEl>
                                          <p:spTgt spid="12615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42900" y="4247515"/>
            <a:ext cx="876617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课文的第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en-US" altLang="zh-CN" sz="2800" i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en-US" altLang="zh-CN" sz="2800" b="1" i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en-US" altLang="zh-CN" sz="2800" b="1" i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自然段是写雷雨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前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的景象。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课文的第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en-US" altLang="zh-CN" sz="2800" b="1" i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en-US" altLang="zh-CN" sz="2800" b="1" i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  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en-US" altLang="zh-CN" sz="2800" b="1" i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自然段是写雷雨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中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的景象。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课文的第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(  </a:t>
            </a:r>
            <a:r>
              <a:rPr lang="en-US" altLang="zh-CN" sz="2800" b="1" i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 </a:t>
            </a:r>
            <a:r>
              <a:rPr lang="en-US" altLang="zh-CN" sz="2800" b="1" i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自然段是写雷雨</a:t>
            </a:r>
            <a:r>
              <a:rPr lang="zh-CN" altLang="en-US" sz="2800" b="1" u="sng" dirty="0">
                <a:latin typeface="楷体_GB2312" pitchFamily="49" charset="-122"/>
                <a:ea typeface="楷体_GB2312" pitchFamily="49" charset="-122"/>
              </a:rPr>
              <a:t>后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的景象。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2" name="矩形 3"/>
          <p:cNvSpPr/>
          <p:nvPr/>
        </p:nvSpPr>
        <p:spPr>
          <a:xfrm>
            <a:off x="1030605" y="1434465"/>
            <a:ext cx="7391400" cy="2891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读课文，将课文读通顺、流利。</a:t>
            </a:r>
            <a:endParaRPr lang="zh-CN" altLang="en-US" sz="2800" b="1" dirty="0">
              <a:solidFill>
                <a:srgbClr val="00B05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读完小组讨论：说一说哪些自然段写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雷雨前</a:t>
            </a: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，哪些自然段写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雷雨中</a:t>
            </a: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，哪些自然段写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雷雨后</a:t>
            </a: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楷体_GB2312" pitchFamily="49" charset="-122"/>
              </a:rPr>
              <a:t>的景象？</a:t>
            </a:r>
            <a:endParaRPr lang="zh-CN" altLang="en-US" sz="2800" b="1" dirty="0">
              <a:solidFill>
                <a:srgbClr val="00B05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0483" name="Picture 2" descr="小学语文（散文）02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888" y="941388"/>
            <a:ext cx="2300287" cy="61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Rectangle 3"/>
          <p:cNvSpPr/>
          <p:nvPr/>
        </p:nvSpPr>
        <p:spPr>
          <a:xfrm>
            <a:off x="3509963" y="561975"/>
            <a:ext cx="2976562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楷体_GB2312" pitchFamily="49" charset="-122"/>
                <a:ea typeface="楷体_GB2312" pitchFamily="49" charset="-122"/>
              </a:rPr>
              <a:t>读 读 想 想</a:t>
            </a:r>
            <a:endParaRPr lang="zh-CN" altLang="en-US" sz="4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爆炸形 2 1"/>
          <p:cNvSpPr/>
          <p:nvPr/>
        </p:nvSpPr>
        <p:spPr>
          <a:xfrm>
            <a:off x="746125" y="1687830"/>
            <a:ext cx="355600" cy="39116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爆炸形 2 3"/>
          <p:cNvSpPr/>
          <p:nvPr/>
        </p:nvSpPr>
        <p:spPr>
          <a:xfrm>
            <a:off x="667385" y="2561590"/>
            <a:ext cx="434340" cy="35496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32"/>
          <p:cNvSpPr txBox="1"/>
          <p:nvPr/>
        </p:nvSpPr>
        <p:spPr>
          <a:xfrm>
            <a:off x="4475163" y="3783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" name="文本框 34"/>
          <p:cNvSpPr txBox="1"/>
          <p:nvPr/>
        </p:nvSpPr>
        <p:spPr>
          <a:xfrm rot="-280097">
            <a:off x="8066088" y="24828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" name="文本框 36"/>
          <p:cNvSpPr txBox="1"/>
          <p:nvPr/>
        </p:nvSpPr>
        <p:spPr>
          <a:xfrm rot="-5350866">
            <a:off x="5856288" y="21685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文本框 37"/>
          <p:cNvSpPr txBox="1"/>
          <p:nvPr/>
        </p:nvSpPr>
        <p:spPr>
          <a:xfrm rot="-4150866">
            <a:off x="5319713" y="25669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" name="文本框 45"/>
          <p:cNvSpPr txBox="1"/>
          <p:nvPr/>
        </p:nvSpPr>
        <p:spPr>
          <a:xfrm rot="-5350866">
            <a:off x="6421438" y="2195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文本框 46"/>
          <p:cNvSpPr txBox="1"/>
          <p:nvPr/>
        </p:nvSpPr>
        <p:spPr>
          <a:xfrm rot="-424911">
            <a:off x="7067550" y="2425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" name="文本框 47"/>
          <p:cNvSpPr txBox="1"/>
          <p:nvPr/>
        </p:nvSpPr>
        <p:spPr>
          <a:xfrm rot="-4150866">
            <a:off x="7643813" y="33416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" name="文本框 35"/>
          <p:cNvSpPr txBox="1"/>
          <p:nvPr/>
        </p:nvSpPr>
        <p:spPr>
          <a:xfrm rot="657351">
            <a:off x="8167688" y="20399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" name="文本框 50"/>
          <p:cNvSpPr txBox="1"/>
          <p:nvPr/>
        </p:nvSpPr>
        <p:spPr>
          <a:xfrm rot="1480325">
            <a:off x="7391400" y="2101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文本框 51"/>
          <p:cNvSpPr txBox="1"/>
          <p:nvPr/>
        </p:nvSpPr>
        <p:spPr>
          <a:xfrm rot="-5350866">
            <a:off x="8364538" y="3570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文本框 32"/>
          <p:cNvSpPr txBox="1"/>
          <p:nvPr/>
        </p:nvSpPr>
        <p:spPr>
          <a:xfrm>
            <a:off x="3262313" y="4418013"/>
            <a:ext cx="534987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0" name="文本框 34"/>
          <p:cNvSpPr txBox="1"/>
          <p:nvPr/>
        </p:nvSpPr>
        <p:spPr>
          <a:xfrm rot="4149897">
            <a:off x="4464050" y="4356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1" name="文本框 40"/>
          <p:cNvSpPr txBox="1"/>
          <p:nvPr/>
        </p:nvSpPr>
        <p:spPr>
          <a:xfrm rot="-1380000">
            <a:off x="3898900" y="21526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文本框 41"/>
          <p:cNvSpPr txBox="1"/>
          <p:nvPr/>
        </p:nvSpPr>
        <p:spPr>
          <a:xfrm rot="-180000">
            <a:off x="4130675" y="29098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3" name="文本框 45"/>
          <p:cNvSpPr txBox="1"/>
          <p:nvPr/>
        </p:nvSpPr>
        <p:spPr>
          <a:xfrm rot="-1380000">
            <a:off x="4459288" y="21748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4" name="文本框 46"/>
          <p:cNvSpPr txBox="1"/>
          <p:nvPr/>
        </p:nvSpPr>
        <p:spPr>
          <a:xfrm rot="-1380000">
            <a:off x="4829175" y="23891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5" name="文本框 47"/>
          <p:cNvSpPr txBox="1"/>
          <p:nvPr/>
        </p:nvSpPr>
        <p:spPr>
          <a:xfrm rot="-180000">
            <a:off x="5064125" y="30908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6" name="文本框 49"/>
          <p:cNvSpPr txBox="1"/>
          <p:nvPr/>
        </p:nvSpPr>
        <p:spPr>
          <a:xfrm rot="-5350866">
            <a:off x="6310313" y="2967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7" name="文本框 50"/>
          <p:cNvSpPr txBox="1"/>
          <p:nvPr/>
        </p:nvSpPr>
        <p:spPr>
          <a:xfrm rot="-170103">
            <a:off x="5589588" y="34480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8" name="文本框 51"/>
          <p:cNvSpPr txBox="1"/>
          <p:nvPr/>
        </p:nvSpPr>
        <p:spPr>
          <a:xfrm rot="-5350866">
            <a:off x="5840413" y="428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89" name="文本框 32"/>
          <p:cNvSpPr txBox="1"/>
          <p:nvPr/>
        </p:nvSpPr>
        <p:spPr>
          <a:xfrm rot="1209897">
            <a:off x="1136650" y="4732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0" name="文本框 34"/>
          <p:cNvSpPr txBox="1"/>
          <p:nvPr/>
        </p:nvSpPr>
        <p:spPr>
          <a:xfrm rot="4149897">
            <a:off x="2143125" y="4313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1" name="文本框 36"/>
          <p:cNvSpPr txBox="1"/>
          <p:nvPr/>
        </p:nvSpPr>
        <p:spPr>
          <a:xfrm rot="-1380000">
            <a:off x="1603375" y="4079875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2" name="文本框 37"/>
          <p:cNvSpPr txBox="1"/>
          <p:nvPr/>
        </p:nvSpPr>
        <p:spPr>
          <a:xfrm rot="1029897">
            <a:off x="2486025" y="3611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3" name="文本框 57"/>
          <p:cNvSpPr txBox="1"/>
          <p:nvPr/>
        </p:nvSpPr>
        <p:spPr>
          <a:xfrm rot="-1380000">
            <a:off x="3160713" y="39973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4" name="文本框 58"/>
          <p:cNvSpPr txBox="1"/>
          <p:nvPr/>
        </p:nvSpPr>
        <p:spPr>
          <a:xfrm rot="-170103">
            <a:off x="787400" y="23876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5" name="文本框 59"/>
          <p:cNvSpPr txBox="1"/>
          <p:nvPr/>
        </p:nvSpPr>
        <p:spPr>
          <a:xfrm rot="1029897">
            <a:off x="828675" y="4257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6" name="文本框 49"/>
          <p:cNvSpPr txBox="1"/>
          <p:nvPr/>
        </p:nvSpPr>
        <p:spPr>
          <a:xfrm rot="-170103">
            <a:off x="3009900" y="46942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7" name="文本框 50"/>
          <p:cNvSpPr txBox="1"/>
          <p:nvPr/>
        </p:nvSpPr>
        <p:spPr>
          <a:xfrm rot="-170103">
            <a:off x="4157663" y="4027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8" name="文本框 51"/>
          <p:cNvSpPr txBox="1"/>
          <p:nvPr/>
        </p:nvSpPr>
        <p:spPr>
          <a:xfrm rot="-170103">
            <a:off x="4324350" y="478631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99" name="文本框 63"/>
          <p:cNvSpPr txBox="1"/>
          <p:nvPr/>
        </p:nvSpPr>
        <p:spPr>
          <a:xfrm rot="-5070842">
            <a:off x="309563" y="288448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0" name="文本框 34"/>
          <p:cNvSpPr txBox="1"/>
          <p:nvPr/>
        </p:nvSpPr>
        <p:spPr>
          <a:xfrm rot="4149897">
            <a:off x="1339850" y="30162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1" name="文本框 36"/>
          <p:cNvSpPr txBox="1"/>
          <p:nvPr/>
        </p:nvSpPr>
        <p:spPr>
          <a:xfrm rot="-170103">
            <a:off x="322263" y="21939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2" name="文本框 37"/>
          <p:cNvSpPr txBox="1"/>
          <p:nvPr/>
        </p:nvSpPr>
        <p:spPr>
          <a:xfrm rot="1029897">
            <a:off x="1338263" y="2541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3" name="文本框 45"/>
          <p:cNvSpPr txBox="1"/>
          <p:nvPr/>
        </p:nvSpPr>
        <p:spPr>
          <a:xfrm rot="-1380000">
            <a:off x="2116138" y="19970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4" name="文本框 46"/>
          <p:cNvSpPr txBox="1"/>
          <p:nvPr/>
        </p:nvSpPr>
        <p:spPr>
          <a:xfrm rot="-1380000">
            <a:off x="2686050" y="2166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5" name="文本框 47"/>
          <p:cNvSpPr txBox="1"/>
          <p:nvPr/>
        </p:nvSpPr>
        <p:spPr>
          <a:xfrm rot="-180000">
            <a:off x="2416175" y="2735263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6" name="文本框 49"/>
          <p:cNvSpPr txBox="1"/>
          <p:nvPr/>
        </p:nvSpPr>
        <p:spPr>
          <a:xfrm rot="-1380000">
            <a:off x="3275013" y="2389188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7" name="文本框 50"/>
          <p:cNvSpPr txBox="1"/>
          <p:nvPr/>
        </p:nvSpPr>
        <p:spPr>
          <a:xfrm rot="-1380000">
            <a:off x="2847975" y="29702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8" name="文本框 51"/>
          <p:cNvSpPr txBox="1"/>
          <p:nvPr/>
        </p:nvSpPr>
        <p:spPr>
          <a:xfrm rot="-1380000">
            <a:off x="3482975" y="31067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09" name="文本框 32"/>
          <p:cNvSpPr txBox="1"/>
          <p:nvPr/>
        </p:nvSpPr>
        <p:spPr>
          <a:xfrm rot="1209897">
            <a:off x="5114925" y="4395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0" name="文本框 34"/>
          <p:cNvSpPr txBox="1"/>
          <p:nvPr/>
        </p:nvSpPr>
        <p:spPr>
          <a:xfrm rot="-1030866">
            <a:off x="6313488" y="4746625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1" name="文本框 36"/>
          <p:cNvSpPr txBox="1"/>
          <p:nvPr/>
        </p:nvSpPr>
        <p:spPr>
          <a:xfrm rot="368503">
            <a:off x="5773738" y="3716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2" name="文本框 37"/>
          <p:cNvSpPr txBox="1"/>
          <p:nvPr/>
        </p:nvSpPr>
        <p:spPr>
          <a:xfrm rot="829244">
            <a:off x="5284788" y="4830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3" name="文本框 45"/>
          <p:cNvSpPr txBox="1"/>
          <p:nvPr/>
        </p:nvSpPr>
        <p:spPr>
          <a:xfrm rot="-4502722">
            <a:off x="6767513" y="33432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4" name="文本框 46"/>
          <p:cNvSpPr txBox="1"/>
          <p:nvPr/>
        </p:nvSpPr>
        <p:spPr>
          <a:xfrm rot="2702238">
            <a:off x="7567613" y="3919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5" name="文本框 47"/>
          <p:cNvSpPr txBox="1"/>
          <p:nvPr/>
        </p:nvSpPr>
        <p:spPr>
          <a:xfrm rot="-3456638">
            <a:off x="6731000" y="42433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6" name="文本框 80"/>
          <p:cNvSpPr txBox="1"/>
          <p:nvPr/>
        </p:nvSpPr>
        <p:spPr>
          <a:xfrm rot="-3180423">
            <a:off x="8102600" y="411162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7" name="文本框 81"/>
          <p:cNvSpPr txBox="1"/>
          <p:nvPr/>
        </p:nvSpPr>
        <p:spPr>
          <a:xfrm rot="-3640556">
            <a:off x="7232650" y="44354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8" name="文本框 82"/>
          <p:cNvSpPr txBox="1"/>
          <p:nvPr/>
        </p:nvSpPr>
        <p:spPr>
          <a:xfrm rot="1549510">
            <a:off x="802957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19" name="文本框 32"/>
          <p:cNvSpPr txBox="1"/>
          <p:nvPr/>
        </p:nvSpPr>
        <p:spPr>
          <a:xfrm rot="4190103">
            <a:off x="4287838" y="3363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0" name="文本框 34"/>
          <p:cNvSpPr txBox="1"/>
          <p:nvPr/>
        </p:nvSpPr>
        <p:spPr>
          <a:xfrm rot="8340000">
            <a:off x="4919663" y="3986213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1" name="文本框 36"/>
          <p:cNvSpPr txBox="1"/>
          <p:nvPr/>
        </p:nvSpPr>
        <p:spPr>
          <a:xfrm rot="-1160763">
            <a:off x="5772150" y="26035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2" name="文本框 37"/>
          <p:cNvSpPr txBox="1"/>
          <p:nvPr/>
        </p:nvSpPr>
        <p:spPr>
          <a:xfrm rot="39237">
            <a:off x="5649913" y="313055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3" name="文本框 45"/>
          <p:cNvSpPr txBox="1"/>
          <p:nvPr/>
        </p:nvSpPr>
        <p:spPr>
          <a:xfrm rot="-1160763">
            <a:off x="6332538" y="262572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4" name="文本框 46"/>
          <p:cNvSpPr txBox="1"/>
          <p:nvPr/>
        </p:nvSpPr>
        <p:spPr>
          <a:xfrm rot="-1160763">
            <a:off x="6702425" y="28400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5" name="文本框 47"/>
          <p:cNvSpPr txBox="1"/>
          <p:nvPr/>
        </p:nvSpPr>
        <p:spPr>
          <a:xfrm rot="39237">
            <a:off x="7185025" y="3314700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6" name="文本框 49"/>
          <p:cNvSpPr txBox="1"/>
          <p:nvPr/>
        </p:nvSpPr>
        <p:spPr>
          <a:xfrm rot="-1160763">
            <a:off x="8020050" y="291941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7" name="文本框 50"/>
          <p:cNvSpPr txBox="1"/>
          <p:nvPr/>
        </p:nvSpPr>
        <p:spPr>
          <a:xfrm rot="-1160763">
            <a:off x="7486650" y="27860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8" name="文本框 51"/>
          <p:cNvSpPr txBox="1"/>
          <p:nvPr/>
        </p:nvSpPr>
        <p:spPr>
          <a:xfrm rot="-1160763">
            <a:off x="7962900" y="36464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29" name="文本框 32"/>
          <p:cNvSpPr txBox="1"/>
          <p:nvPr/>
        </p:nvSpPr>
        <p:spPr>
          <a:xfrm rot="4190103">
            <a:off x="2763838" y="4195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0" name="文本框 34"/>
          <p:cNvSpPr txBox="1"/>
          <p:nvPr/>
        </p:nvSpPr>
        <p:spPr>
          <a:xfrm rot="8340000">
            <a:off x="3921125" y="3663950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1" name="文本框 36"/>
          <p:cNvSpPr txBox="1"/>
          <p:nvPr/>
        </p:nvSpPr>
        <p:spPr>
          <a:xfrm rot="2810103">
            <a:off x="3808413" y="25876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2" name="文本框 37"/>
          <p:cNvSpPr txBox="1"/>
          <p:nvPr/>
        </p:nvSpPr>
        <p:spPr>
          <a:xfrm rot="4010103">
            <a:off x="3808413" y="31305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3" name="文本框 45"/>
          <p:cNvSpPr txBox="1"/>
          <p:nvPr/>
        </p:nvSpPr>
        <p:spPr>
          <a:xfrm rot="2810103">
            <a:off x="4373563" y="26146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4" name="文本框 46"/>
          <p:cNvSpPr txBox="1"/>
          <p:nvPr/>
        </p:nvSpPr>
        <p:spPr>
          <a:xfrm rot="2810103">
            <a:off x="474186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5" name="文本框 47"/>
          <p:cNvSpPr txBox="1"/>
          <p:nvPr/>
        </p:nvSpPr>
        <p:spPr>
          <a:xfrm rot="4010103">
            <a:off x="4741863" y="33702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6" name="文本框 49"/>
          <p:cNvSpPr txBox="1"/>
          <p:nvPr/>
        </p:nvSpPr>
        <p:spPr>
          <a:xfrm rot="-1160763">
            <a:off x="6223000" y="3397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7" name="文本框 50"/>
          <p:cNvSpPr txBox="1"/>
          <p:nvPr/>
        </p:nvSpPr>
        <p:spPr>
          <a:xfrm rot="4020000">
            <a:off x="5218113" y="3487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8" name="文本框 51"/>
          <p:cNvSpPr txBox="1"/>
          <p:nvPr/>
        </p:nvSpPr>
        <p:spPr>
          <a:xfrm rot="-1160763">
            <a:off x="5597525" y="407193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39" name="文本框 32"/>
          <p:cNvSpPr txBox="1"/>
          <p:nvPr/>
        </p:nvSpPr>
        <p:spPr>
          <a:xfrm rot="5400000">
            <a:off x="1136650" y="40814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0" name="文本框 34"/>
          <p:cNvSpPr txBox="1"/>
          <p:nvPr/>
        </p:nvSpPr>
        <p:spPr>
          <a:xfrm rot="8340000">
            <a:off x="1878013" y="4400550"/>
            <a:ext cx="53181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1" name="文本框 36"/>
          <p:cNvSpPr txBox="1"/>
          <p:nvPr/>
        </p:nvSpPr>
        <p:spPr>
          <a:xfrm rot="2810103">
            <a:off x="1862138" y="3589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2" name="文本框 37"/>
          <p:cNvSpPr txBox="1"/>
          <p:nvPr/>
        </p:nvSpPr>
        <p:spPr>
          <a:xfrm rot="5220000">
            <a:off x="2297113" y="3871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3" name="文本框 45"/>
          <p:cNvSpPr txBox="1"/>
          <p:nvPr/>
        </p:nvSpPr>
        <p:spPr>
          <a:xfrm rot="2810103">
            <a:off x="2808288" y="3602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4" name="文本框 46"/>
          <p:cNvSpPr txBox="1"/>
          <p:nvPr/>
        </p:nvSpPr>
        <p:spPr>
          <a:xfrm rot="4020000">
            <a:off x="700088" y="28209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5" name="文本框 47"/>
          <p:cNvSpPr txBox="1"/>
          <p:nvPr/>
        </p:nvSpPr>
        <p:spPr>
          <a:xfrm rot="5220000">
            <a:off x="696913" y="3749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6" name="文本框 49"/>
          <p:cNvSpPr txBox="1"/>
          <p:nvPr/>
        </p:nvSpPr>
        <p:spPr>
          <a:xfrm rot="4020000">
            <a:off x="2462213" y="45958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7" name="文本框 50"/>
          <p:cNvSpPr txBox="1"/>
          <p:nvPr/>
        </p:nvSpPr>
        <p:spPr>
          <a:xfrm rot="4020000">
            <a:off x="3697288" y="42195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8" name="文本框 51"/>
          <p:cNvSpPr txBox="1"/>
          <p:nvPr/>
        </p:nvSpPr>
        <p:spPr>
          <a:xfrm rot="4020000">
            <a:off x="4067175" y="4433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49" name="文本框 32"/>
          <p:cNvSpPr txBox="1"/>
          <p:nvPr/>
        </p:nvSpPr>
        <p:spPr>
          <a:xfrm rot="-880739">
            <a:off x="514350" y="33686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0" name="文本框 34"/>
          <p:cNvSpPr txBox="1"/>
          <p:nvPr/>
        </p:nvSpPr>
        <p:spPr>
          <a:xfrm rot="8340000">
            <a:off x="1250950" y="3440113"/>
            <a:ext cx="53181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1" name="文本框 36"/>
          <p:cNvSpPr txBox="1"/>
          <p:nvPr/>
        </p:nvSpPr>
        <p:spPr>
          <a:xfrm rot="4020000">
            <a:off x="1668463" y="2366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2" name="文本框 37"/>
          <p:cNvSpPr txBox="1"/>
          <p:nvPr/>
        </p:nvSpPr>
        <p:spPr>
          <a:xfrm rot="5220000">
            <a:off x="1668463" y="2909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3" name="文本框 45"/>
          <p:cNvSpPr txBox="1"/>
          <p:nvPr/>
        </p:nvSpPr>
        <p:spPr>
          <a:xfrm rot="2810103">
            <a:off x="2225675" y="2386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4" name="文本框 46"/>
          <p:cNvSpPr txBox="1"/>
          <p:nvPr/>
        </p:nvSpPr>
        <p:spPr>
          <a:xfrm rot="2810103">
            <a:off x="2595563" y="26003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5" name="文本框 47"/>
          <p:cNvSpPr txBox="1"/>
          <p:nvPr/>
        </p:nvSpPr>
        <p:spPr>
          <a:xfrm rot="4010103">
            <a:off x="2328863" y="31702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6" name="文本框 49"/>
          <p:cNvSpPr txBox="1"/>
          <p:nvPr/>
        </p:nvSpPr>
        <p:spPr>
          <a:xfrm rot="2810103">
            <a:off x="3186113" y="2827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7" name="文本框 50"/>
          <p:cNvSpPr txBox="1"/>
          <p:nvPr/>
        </p:nvSpPr>
        <p:spPr>
          <a:xfrm rot="2810103">
            <a:off x="3070225" y="3259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8" name="文本框 51"/>
          <p:cNvSpPr txBox="1"/>
          <p:nvPr/>
        </p:nvSpPr>
        <p:spPr>
          <a:xfrm rot="2810103">
            <a:off x="3440113" y="34734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59" name="文本框 32"/>
          <p:cNvSpPr txBox="1"/>
          <p:nvPr/>
        </p:nvSpPr>
        <p:spPr>
          <a:xfrm rot="5400000">
            <a:off x="4746625" y="4535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0" name="文本框 34"/>
          <p:cNvSpPr txBox="1"/>
          <p:nvPr/>
        </p:nvSpPr>
        <p:spPr>
          <a:xfrm rot="3159237">
            <a:off x="5819775" y="4864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1" name="文本框 36"/>
          <p:cNvSpPr txBox="1"/>
          <p:nvPr/>
        </p:nvSpPr>
        <p:spPr>
          <a:xfrm rot="-1160763">
            <a:off x="6235700" y="377825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2" name="文本框 37"/>
          <p:cNvSpPr txBox="1"/>
          <p:nvPr/>
        </p:nvSpPr>
        <p:spPr>
          <a:xfrm rot="39237">
            <a:off x="6237288" y="4325938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3" name="文本框 45"/>
          <p:cNvSpPr txBox="1"/>
          <p:nvPr/>
        </p:nvSpPr>
        <p:spPr>
          <a:xfrm rot="-1160763">
            <a:off x="6796088" y="3800475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4" name="文本框 46"/>
          <p:cNvSpPr txBox="1"/>
          <p:nvPr/>
        </p:nvSpPr>
        <p:spPr>
          <a:xfrm rot="-1160763">
            <a:off x="7165975" y="4014788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5" name="文本框 47"/>
          <p:cNvSpPr txBox="1"/>
          <p:nvPr/>
        </p:nvSpPr>
        <p:spPr>
          <a:xfrm rot="39237">
            <a:off x="6854825" y="4587875"/>
            <a:ext cx="536575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6" name="文本框 49"/>
          <p:cNvSpPr txBox="1"/>
          <p:nvPr/>
        </p:nvSpPr>
        <p:spPr>
          <a:xfrm rot="-1160763">
            <a:off x="7686675" y="4305300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7" name="文本框 50"/>
          <p:cNvSpPr txBox="1"/>
          <p:nvPr/>
        </p:nvSpPr>
        <p:spPr>
          <a:xfrm rot="-1160763">
            <a:off x="7640638" y="4673600"/>
            <a:ext cx="538162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8" name="文本框 51"/>
          <p:cNvSpPr txBox="1"/>
          <p:nvPr/>
        </p:nvSpPr>
        <p:spPr>
          <a:xfrm rot="-1160763">
            <a:off x="6778625" y="1998663"/>
            <a:ext cx="538163" cy="168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69" name="TextBox 43"/>
          <p:cNvSpPr txBox="1"/>
          <p:nvPr/>
        </p:nvSpPr>
        <p:spPr>
          <a:xfrm>
            <a:off x="1192213" y="2414588"/>
            <a:ext cx="75469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雷雨  乌云  黑沉沉  压下来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蝉   垂下来 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窗 户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迎面扑来 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" name="TextBox 1"/>
          <p:cNvSpPr txBox="1"/>
          <p:nvPr/>
        </p:nvSpPr>
        <p:spPr>
          <a:xfrm>
            <a:off x="128588" y="1398588"/>
            <a:ext cx="1924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</a:rPr>
              <a:t>字词学习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pSp>
        <p:nvGrpSpPr>
          <p:cNvPr id="7271" name="组合 27"/>
          <p:cNvGrpSpPr/>
          <p:nvPr/>
        </p:nvGrpSpPr>
        <p:grpSpPr>
          <a:xfrm>
            <a:off x="3624263" y="1266825"/>
            <a:ext cx="1928812" cy="723900"/>
            <a:chOff x="2694384" y="508317"/>
            <a:chExt cx="1845563" cy="637982"/>
          </a:xfrm>
        </p:grpSpPr>
        <p:sp>
          <p:nvSpPr>
            <p:cNvPr id="18" name="矩形: 圆角 28"/>
            <p:cNvSpPr/>
            <p:nvPr/>
          </p:nvSpPr>
          <p:spPr bwMode="auto">
            <a:xfrm rot="19996946">
              <a:off x="2694384" y="609051"/>
              <a:ext cx="565061" cy="47149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  <a:sym typeface="+mn-ea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endParaRPr>
            </a:p>
          </p:txBody>
        </p:sp>
        <p:sp>
          <p:nvSpPr>
            <p:cNvPr id="20" name="矩形: 圆角 29"/>
            <p:cNvSpPr/>
            <p:nvPr/>
          </p:nvSpPr>
          <p:spPr bwMode="auto">
            <a:xfrm rot="432022">
              <a:off x="3358179" y="508317"/>
              <a:ext cx="565061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  <a:sym typeface="+mn-ea"/>
                </a:rPr>
                <a:t>一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endParaRPr>
            </a:p>
          </p:txBody>
        </p:sp>
        <p:sp>
          <p:nvSpPr>
            <p:cNvPr id="21" name="矩形: 圆角 30"/>
            <p:cNvSpPr/>
            <p:nvPr/>
          </p:nvSpPr>
          <p:spPr bwMode="auto">
            <a:xfrm rot="1932324">
              <a:off x="3973367" y="674808"/>
              <a:ext cx="566580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  <a:sym typeface="+mn-ea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endParaRPr>
            </a:p>
          </p:txBody>
        </p:sp>
      </p:grpSp>
      <p:sp>
        <p:nvSpPr>
          <p:cNvPr id="25" name="矩形: 圆角 1"/>
          <p:cNvSpPr/>
          <p:nvPr/>
        </p:nvSpPr>
        <p:spPr>
          <a:xfrm>
            <a:off x="652463" y="2205038"/>
            <a:ext cx="7929563" cy="3362325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Box 36"/>
          <p:cNvSpPr txBox="1"/>
          <p:nvPr/>
        </p:nvSpPr>
        <p:spPr>
          <a:xfrm>
            <a:off x="1090613" y="2205038"/>
            <a:ext cx="8985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léi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Box 43"/>
          <p:cNvSpPr txBox="1"/>
          <p:nvPr/>
        </p:nvSpPr>
        <p:spPr>
          <a:xfrm>
            <a:off x="1192213" y="2414588"/>
            <a:ext cx="75469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雨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云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沉沉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下来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下来  </a:t>
            </a:r>
            <a:r>
              <a:rPr lang="en-US" altLang="zh-CN" sz="4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 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 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2657475" y="2205038"/>
            <a:ext cx="823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wū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Box 36"/>
          <p:cNvSpPr txBox="1"/>
          <p:nvPr/>
        </p:nvSpPr>
        <p:spPr>
          <a:xfrm>
            <a:off x="4087813" y="2205038"/>
            <a:ext cx="1050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hēi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6205538" y="2205038"/>
            <a:ext cx="866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yā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Box 36"/>
          <p:cNvSpPr txBox="1"/>
          <p:nvPr/>
        </p:nvSpPr>
        <p:spPr>
          <a:xfrm>
            <a:off x="995363" y="3289300"/>
            <a:ext cx="1087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chán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4" name="TextBox 36"/>
          <p:cNvSpPr txBox="1"/>
          <p:nvPr/>
        </p:nvSpPr>
        <p:spPr>
          <a:xfrm>
            <a:off x="2254250" y="3340100"/>
            <a:ext cx="1281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chuí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Box 36"/>
          <p:cNvSpPr txBox="1"/>
          <p:nvPr/>
        </p:nvSpPr>
        <p:spPr>
          <a:xfrm>
            <a:off x="4735513" y="3321050"/>
            <a:ext cx="12827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chuānɡ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Box 36"/>
          <p:cNvSpPr txBox="1"/>
          <p:nvPr/>
        </p:nvSpPr>
        <p:spPr>
          <a:xfrm>
            <a:off x="5621338" y="3321050"/>
            <a:ext cx="1168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hù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6"/>
          <p:cNvSpPr txBox="1"/>
          <p:nvPr/>
        </p:nvSpPr>
        <p:spPr>
          <a:xfrm>
            <a:off x="898525" y="4281488"/>
            <a:ext cx="1281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yínɡ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Box 36"/>
          <p:cNvSpPr txBox="1"/>
          <p:nvPr/>
        </p:nvSpPr>
        <p:spPr>
          <a:xfrm>
            <a:off x="2082800" y="4223385"/>
            <a:ext cx="869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2800" b="1" err="1">
                <a:solidFill>
                  <a:srgbClr val="0000FF"/>
                </a:solidFill>
                <a:latin typeface="宋体" panose="02010600030101010101" pitchFamily="2" charset="-122"/>
              </a:rPr>
              <a:t>pū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287" name="文本框 2"/>
          <p:cNvSpPr txBox="1"/>
          <p:nvPr/>
        </p:nvSpPr>
        <p:spPr>
          <a:xfrm>
            <a:off x="962025" y="3063875"/>
            <a:ext cx="417830" cy="111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288" name="文本框 1"/>
          <p:cNvSpPr txBox="1"/>
          <p:nvPr/>
        </p:nvSpPr>
        <p:spPr>
          <a:xfrm>
            <a:off x="1089025" y="3190875"/>
            <a:ext cx="417830" cy="111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3" grpId="0"/>
      <p:bldP spid="24" grpId="0"/>
      <p:bldP spid="24" grpId="1"/>
      <p:bldP spid="26" grpId="0"/>
      <p:bldP spid="26" grpId="1"/>
      <p:bldP spid="31" grpId="0"/>
      <p:bldP spid="31" grpId="1"/>
      <p:bldP spid="32" grpId="0"/>
      <p:bldP spid="32" grpId="1"/>
      <p:bldP spid="44" grpId="0"/>
      <p:bldP spid="44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0789" name="Picture 2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4"/>
          <p:cNvSpPr/>
          <p:nvPr/>
        </p:nvSpPr>
        <p:spPr>
          <a:xfrm>
            <a:off x="230188" y="1597025"/>
            <a:ext cx="8496300" cy="4672013"/>
          </a:xfrm>
          <a:prstGeom prst="rect">
            <a:avLst/>
          </a:prstGeom>
          <a:solidFill>
            <a:schemeClr val="accent1">
              <a:lumMod val="20000"/>
              <a:lumOff val="80000"/>
              <a:alpha val="74000"/>
            </a:schemeClr>
          </a:solidFill>
          <a:ln w="9525">
            <a:noFill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选择喜欢的方式读雷雨前景色的段落（</a:t>
            </a:r>
            <a:r>
              <a:rPr kumimoji="0" lang="en-US" altLang="zh-CN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1—3</a:t>
            </a:r>
            <a:r>
              <a:rPr kumimoji="0" lang="zh-CN" altLang="en-US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自然段）。</a:t>
            </a:r>
            <a:endParaRPr kumimoji="0" lang="zh-CN" altLang="en-US" sz="4400" i="0" u="none" strike="noStrike" kern="1200" cap="none" normalizeH="0" baseline="0" noProof="1">
              <a:solidFill>
                <a:schemeClr val="tx1"/>
              </a:solidFill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在雷雨前，课文写了哪些景物，请用       圈圈起来。</a:t>
            </a:r>
            <a:endParaRPr kumimoji="0" lang="zh-CN" altLang="en-US" sz="4400" i="0" u="none" strike="noStrike" kern="1200" cap="none" normalizeH="0" baseline="0" noProof="1">
              <a:solidFill>
                <a:schemeClr val="tx1"/>
              </a:solidFill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雷雨前的这些景物又有哪些特点？你是从哪些词语体会出来的，用</a:t>
            </a:r>
            <a:endParaRPr kumimoji="0" lang="zh-CN" altLang="en-US" sz="4400" i="0" u="none" strike="noStrike" kern="1200" cap="none" normalizeH="0" baseline="0" noProof="1">
              <a:solidFill>
                <a:schemeClr val="tx1"/>
              </a:solidFill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i="0" u="none" strike="noStrike" kern="1200" cap="none" normalizeH="0" baseline="0" noProof="1">
                <a:solidFill>
                  <a:schemeClr val="tx1"/>
                </a:solidFill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画出这些词。</a:t>
            </a:r>
            <a:endParaRPr kumimoji="0" lang="zh-CN" altLang="en-US" sz="4400" i="0" u="none" strike="noStrike" kern="1200" cap="none" normalizeH="0" baseline="0" noProof="1">
              <a:solidFill>
                <a:schemeClr val="tx1"/>
              </a:solidFill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2530" name="Oval 5"/>
          <p:cNvSpPr/>
          <p:nvPr/>
        </p:nvSpPr>
        <p:spPr>
          <a:xfrm>
            <a:off x="2122488" y="3706813"/>
            <a:ext cx="1228725" cy="300037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1" name="Line 6"/>
          <p:cNvSpPr/>
          <p:nvPr/>
        </p:nvSpPr>
        <p:spPr>
          <a:xfrm>
            <a:off x="727075" y="5924550"/>
            <a:ext cx="1477963" cy="793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>
                                      <p:cBhvr>
                                        <p:cTn id="7" dur="500"/>
                                        <p:tgtEl>
                                          <p:spTgt spid="1270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77957" name="Picture 2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4925" y="-26035"/>
            <a:ext cx="9213215" cy="691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8200" y="6142990"/>
            <a:ext cx="6541135" cy="521970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p>
            <a:r>
              <a:rPr lang="zh-CN" altLang="en-US" sz="2800" b="1"/>
              <a:t>读课文</a:t>
            </a:r>
            <a:r>
              <a:rPr lang="en-US" altLang="zh-CN" sz="2800" b="1"/>
              <a:t>1-3</a:t>
            </a:r>
            <a:r>
              <a:rPr lang="zh-CN" altLang="en-US" sz="2800" b="1"/>
              <a:t>自然段，边读边想象画面。</a:t>
            </a:r>
            <a:endParaRPr lang="zh-CN" altLang="en-US" sz="2800" b="1"/>
          </a:p>
        </p:txBody>
      </p:sp>
      <p:sp>
        <p:nvSpPr>
          <p:cNvPr id="230" name=" 230"/>
          <p:cNvSpPr/>
          <p:nvPr/>
        </p:nvSpPr>
        <p:spPr>
          <a:xfrm>
            <a:off x="3017520" y="-26035"/>
            <a:ext cx="1079500" cy="2223770"/>
          </a:xfrm>
          <a:custGeom>
            <a:avLst/>
            <a:gdLst>
              <a:gd name="connsiteX0" fmla="*/ 1491342 w 1491342"/>
              <a:gd name="connsiteY0" fmla="*/ 0 h 2231572"/>
              <a:gd name="connsiteX1" fmla="*/ 32657 w 1491342"/>
              <a:gd name="connsiteY1" fmla="*/ 1143000 h 2231572"/>
              <a:gd name="connsiteX2" fmla="*/ 685800 w 1491342"/>
              <a:gd name="connsiteY2" fmla="*/ 1284515 h 2231572"/>
              <a:gd name="connsiteX3" fmla="*/ 0 w 1491342"/>
              <a:gd name="connsiteY3" fmla="*/ 2231572 h 2231572"/>
              <a:gd name="connsiteX4" fmla="*/ 1404257 w 1491342"/>
              <a:gd name="connsiteY4" fmla="*/ 1143000 h 2231572"/>
              <a:gd name="connsiteX5" fmla="*/ 794657 w 1491342"/>
              <a:gd name="connsiteY5" fmla="*/ 990600 h 2231572"/>
              <a:gd name="connsiteX6" fmla="*/ 1491342 w 1491342"/>
              <a:gd name="connsiteY6" fmla="*/ 0 h 2231572"/>
              <a:gd name="connsiteX0-1" fmla="*/ 1491342 w 1491342"/>
              <a:gd name="connsiteY0-2" fmla="*/ 0 h 2231572"/>
              <a:gd name="connsiteX1-3" fmla="*/ 32657 w 1491342"/>
              <a:gd name="connsiteY1-4" fmla="*/ 1143000 h 2231572"/>
              <a:gd name="connsiteX2-5" fmla="*/ 685800 w 1491342"/>
              <a:gd name="connsiteY2-6" fmla="*/ 1284515 h 2231572"/>
              <a:gd name="connsiteX3-7" fmla="*/ 0 w 1491342"/>
              <a:gd name="connsiteY3-8" fmla="*/ 2231572 h 2231572"/>
              <a:gd name="connsiteX4-9" fmla="*/ 1404257 w 1491342"/>
              <a:gd name="connsiteY4-10" fmla="*/ 1143000 h 2231572"/>
              <a:gd name="connsiteX5-11" fmla="*/ 794657 w 1491342"/>
              <a:gd name="connsiteY5-12" fmla="*/ 990600 h 2231572"/>
              <a:gd name="connsiteX6-13" fmla="*/ 1491342 w 1491342"/>
              <a:gd name="connsiteY6-14" fmla="*/ 0 h 2231572"/>
              <a:gd name="connsiteX0-15" fmla="*/ 1491342 w 1491342"/>
              <a:gd name="connsiteY0-16" fmla="*/ 0 h 2231572"/>
              <a:gd name="connsiteX1-17" fmla="*/ 32657 w 1491342"/>
              <a:gd name="connsiteY1-18" fmla="*/ 1143000 h 2231572"/>
              <a:gd name="connsiteX2-19" fmla="*/ 685800 w 1491342"/>
              <a:gd name="connsiteY2-20" fmla="*/ 1284515 h 2231572"/>
              <a:gd name="connsiteX3-21" fmla="*/ 0 w 1491342"/>
              <a:gd name="connsiteY3-22" fmla="*/ 2231572 h 2231572"/>
              <a:gd name="connsiteX4-23" fmla="*/ 1404257 w 1491342"/>
              <a:gd name="connsiteY4-24" fmla="*/ 1143000 h 2231572"/>
              <a:gd name="connsiteX5-25" fmla="*/ 794657 w 1491342"/>
              <a:gd name="connsiteY5-26" fmla="*/ 990600 h 2231572"/>
              <a:gd name="connsiteX6-27" fmla="*/ 1491342 w 1491342"/>
              <a:gd name="connsiteY6-28" fmla="*/ 0 h 22315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effectLst>
            <a:glow rad="228600">
              <a:schemeClr val="accent5">
                <a:satMod val="175000"/>
                <a:alpha val="40000"/>
              </a:schemeClr>
            </a:glow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88660" y="196850"/>
            <a:ext cx="1145540" cy="8299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zh-CN" sz="2400" b="1">
                <a:solidFill>
                  <a:srgbClr val="FF0000"/>
                </a:solidFill>
                <a:hlinkClick r:id="rId2" tooltip="" action="ppaction://hlinksldjump"/>
              </a:rPr>
              <a:t>满天的乌云</a:t>
            </a:r>
            <a:endParaRPr lang="zh-CN" altLang="zh-CN" sz="24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4950" y="920750"/>
            <a:ext cx="1322070" cy="8299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hlinkClick r:id="rId3" tooltip="" action="ppaction://hlinksldjump"/>
              </a:rPr>
              <a:t>闪电越来越亮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2425" y="4622800"/>
            <a:ext cx="908685" cy="460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hlinkClick r:id="rId4" tooltip="" action="ppaction://hlinksldjump"/>
              </a:rPr>
              <a:t>蜘蛛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54195" y="2513330"/>
            <a:ext cx="1434465" cy="460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hlinkClick r:id="rId5" tooltip="" action="ppaction://hlinksldjump"/>
              </a:rPr>
              <a:t>树枝乱摆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7565" y="2039620"/>
            <a:ext cx="1383030" cy="8299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hlinkClick r:id="rId6" tooltip="" action="ppaction://hlinksldjump"/>
              </a:rPr>
              <a:t>树上的叶子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vertical)">
                                      <p:cBhvr>
                                        <p:cTn id="7" dur="500"/>
                                        <p:tgtEl>
                                          <p:spTgt spid="1277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4" descr="5252423_200950116000_2"/>
          <p:cNvPicPr>
            <a:picLocks noChangeAspect="1"/>
          </p:cNvPicPr>
          <p:nvPr/>
        </p:nvPicPr>
        <p:blipFill>
          <a:blip r:embed="rId1"/>
          <a:srcRect l="1173" b="3796"/>
          <a:stretch>
            <a:fillRect/>
          </a:stretch>
        </p:blipFill>
        <p:spPr>
          <a:xfrm>
            <a:off x="4763" y="0"/>
            <a:ext cx="9166225" cy="689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5"/>
          <p:cNvSpPr txBox="1"/>
          <p:nvPr/>
        </p:nvSpPr>
        <p:spPr>
          <a:xfrm>
            <a:off x="331788" y="1127125"/>
            <a:ext cx="875284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满天</a:t>
            </a:r>
            <a:r>
              <a:rPr lang="zh-CN" altLang="en-US" sz="48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的乌云，黑沉沉地压下来。</a:t>
            </a:r>
            <a:endParaRPr lang="zh-CN" altLang="en-US" sz="48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7" name="文本框 2"/>
          <p:cNvSpPr txBox="1"/>
          <p:nvPr/>
        </p:nvSpPr>
        <p:spPr>
          <a:xfrm>
            <a:off x="1984375" y="1303338"/>
            <a:ext cx="414338" cy="1063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绿色圃中小学教育http://www.LSPJY.com</a:t>
            </a:r>
            <a:endParaRPr lang="zh-CN" altLang="en-US" sz="100">
              <a:solidFill>
                <a:schemeClr val="bg1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05" y="1127125"/>
            <a:ext cx="1432560" cy="845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9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满天</a:t>
            </a:r>
            <a:endParaRPr lang="zh-CN" altLang="en-US" sz="49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0340" y="1136015"/>
            <a:ext cx="3870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黑沉沉  压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6"/>
          <p:cNvSpPr txBox="1"/>
          <p:nvPr/>
        </p:nvSpPr>
        <p:spPr>
          <a:xfrm>
            <a:off x="3590925" y="1997075"/>
            <a:ext cx="5307013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树上的叶子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一动不动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，蝉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一声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不叫</a:t>
            </a:r>
            <a:r>
              <a:rPr lang="zh-CN" altLang="en-US" sz="36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2" name="Text Box 7"/>
          <p:cNvSpPr txBox="1"/>
          <p:nvPr/>
        </p:nvSpPr>
        <p:spPr>
          <a:xfrm>
            <a:off x="5124450" y="3943350"/>
            <a:ext cx="304800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你感觉到周围的环境怎样？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681038"/>
            <a:ext cx="3476625" cy="555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云形标注 2"/>
          <p:cNvSpPr/>
          <p:nvPr/>
        </p:nvSpPr>
        <p:spPr>
          <a:xfrm>
            <a:off x="4479925" y="3640138"/>
            <a:ext cx="4137025" cy="1968500"/>
          </a:xfrm>
          <a:prstGeom prst="cloudCallout">
            <a:avLst>
              <a:gd name="adj1" fmla="val -20833"/>
              <a:gd name="adj2" fmla="val 625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710" y="99060"/>
            <a:ext cx="9267825" cy="6170930"/>
          </a:xfrm>
          <a:prstGeom prst="rect">
            <a:avLst/>
          </a:prstGeom>
        </p:spPr>
      </p:pic>
      <p:sp>
        <p:nvSpPr>
          <p:cNvPr id="3" name="Text Box 4"/>
          <p:cNvSpPr/>
          <p:nvPr/>
        </p:nvSpPr>
        <p:spPr>
          <a:xfrm>
            <a:off x="898525" y="4911725"/>
            <a:ext cx="7153275" cy="669291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忽然一阵大风，吹得树枝乱摆。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8313" y="492601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</a:t>
            </a:r>
            <a:endParaRPr lang="zh-CN" altLang="en-US" sz="20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9825" y="492601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乱摆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7" grpId="0"/>
    </p:bldLst>
  </p:timing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1465</Words>
  <Application>WPS 演示</Application>
  <PresentationFormat>宽屏</PresentationFormat>
  <Paragraphs>325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楷体_GB2312</vt:lpstr>
      <vt:lpstr>新宋体</vt:lpstr>
      <vt:lpstr>楷体</vt:lpstr>
      <vt:lpstr>黑体</vt:lpstr>
      <vt:lpstr>Times New Roman</vt:lpstr>
      <vt:lpstr>华文楷体</vt:lpstr>
      <vt:lpstr>1_空白设计模板</vt:lpstr>
      <vt:lpstr>PowerPoint 演示文稿</vt:lpstr>
      <vt:lpstr>课题1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</cp:revision>
  <dcterms:created xsi:type="dcterms:W3CDTF">2018-05-06T02:50:33Z</dcterms:created>
  <dcterms:modified xsi:type="dcterms:W3CDTF">2018-05-06T05:45:49Z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