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60" r:id="rId4"/>
    <p:sldId id="258" r:id="rId5"/>
    <p:sldId id="276" r:id="rId6"/>
    <p:sldId id="259" r:id="rId7"/>
    <p:sldId id="261" r:id="rId8"/>
    <p:sldId id="264" r:id="rId9"/>
    <p:sldId id="277" r:id="rId10"/>
    <p:sldId id="262" r:id="rId11"/>
    <p:sldId id="263" r:id="rId12"/>
    <p:sldId id="267" r:id="rId13"/>
    <p:sldId id="269" r:id="rId14"/>
    <p:sldId id="268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8" d="100"/>
          <a:sy n="68" d="100"/>
        </p:scale>
        <p:origin x="-552" y="-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2018/12/22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2018/12/22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dell\Music\&#23002;&#28304;%20-%20&#29483;.mp3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so.com/doc/6940343.html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baike.so.com/doc/12034.html" TargetMode="External"/><Relationship Id="rId5" Type="http://schemas.openxmlformats.org/officeDocument/2006/relationships/hyperlink" Target="https://baike.so.com/doc/6365656.html" TargetMode="External"/><Relationship Id="rId4" Type="http://schemas.openxmlformats.org/officeDocument/2006/relationships/hyperlink" Target="https://baike.so.com/doc/5799451.html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dell\Videos\r171.mp3" TargetMode="Externa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47737794711558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0" y="20320"/>
            <a:ext cx="12153265" cy="6817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798156dd5c8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" y="-20955"/>
            <a:ext cx="12203430" cy="68599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1120" y="255905"/>
            <a:ext cx="57956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动脑袋，思考问题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642110" y="2363470"/>
            <a:ext cx="62109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1.</a:t>
            </a:r>
            <a:r>
              <a:rPr lang="zh-CN" altLang="en-US"/>
              <a:t>课文主要写了什么内容</a:t>
            </a:r>
          </a:p>
          <a:p>
            <a:r>
              <a:rPr lang="en-US" altLang="zh-CN"/>
              <a:t>2.</a:t>
            </a:r>
            <a:r>
              <a:rPr lang="zh-CN" altLang="en-US"/>
              <a:t>课文主要有</a:t>
            </a:r>
            <a:r>
              <a:rPr lang="en-US" altLang="zh-CN"/>
              <a:t>09</a:t>
            </a:r>
            <a:br>
              <a:rPr lang="en-US" altLang="zh-CN"/>
            </a:br>
            <a:endParaRPr lang="en-US" altLang="zh-CN"/>
          </a:p>
        </p:txBody>
      </p:sp>
      <p:pic>
        <p:nvPicPr>
          <p:cNvPr id="10" name="图片 9" descr="5798156dd5c8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" y="-20955"/>
            <a:ext cx="12203430" cy="6859905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204470" y="255905"/>
            <a:ext cx="54114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</a:rPr>
              <a:t>动脑袋，思考问题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12445" y="1297940"/>
            <a:ext cx="58007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tx2">
                    <a:lumMod val="50000"/>
                  </a:schemeClr>
                </a:solidFill>
              </a:rPr>
              <a:t>1.</a:t>
            </a:r>
            <a:r>
              <a:rPr lang="zh-CN" altLang="en-US" sz="3200">
                <a:solidFill>
                  <a:schemeClr val="tx2">
                    <a:lumMod val="50000"/>
                  </a:schemeClr>
                </a:solidFill>
              </a:rPr>
              <a:t>课文主要写了什么内容</a:t>
            </a:r>
          </a:p>
          <a:p>
            <a:endParaRPr lang="zh-CN" altLang="en-US" sz="320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565275" y="2503805"/>
            <a:ext cx="628777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</a:rPr>
              <a:t>本文主要写了猫的古怪性格和满月小猫的可爱。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63220" y="4582160"/>
            <a:ext cx="77736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思考：老舍先生笔下的猫留给你怎样的印象？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642110" y="5487035"/>
            <a:ext cx="63785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古怪  可爱  淘气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2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102448_20171104021659695112_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" y="20955"/>
            <a:ext cx="12185015" cy="68160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74015" y="214630"/>
            <a:ext cx="6378575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2">
                    <a:lumMod val="50000"/>
                  </a:schemeClr>
                </a:solidFill>
                <a:sym typeface="+mn-ea"/>
              </a:rPr>
              <a:t>2.</a:t>
            </a:r>
            <a:r>
              <a:rPr lang="zh-CN" altLang="en-US" sz="2800">
                <a:solidFill>
                  <a:schemeClr val="tx2">
                    <a:lumMod val="50000"/>
                  </a:schemeClr>
                </a:solidFill>
                <a:sym typeface="+mn-ea"/>
              </a:rPr>
              <a:t>课文共有几个自然段，第几自然段至第几自然段写了猫的性格古怪。第几自然段写满月的小猫的淘气可爱。</a:t>
            </a:r>
            <a:endParaRPr lang="zh-CN" altLang="en-US" sz="2000">
              <a:solidFill>
                <a:schemeClr val="tx2">
                  <a:lumMod val="50000"/>
                </a:schemeClr>
              </a:solidFill>
            </a:endParaRPr>
          </a:p>
          <a:p>
            <a:endParaRPr lang="zh-CN" altLang="en-US" sz="2000"/>
          </a:p>
        </p:txBody>
      </p:sp>
      <p:sp>
        <p:nvSpPr>
          <p:cNvPr id="8" name="文本框 7"/>
          <p:cNvSpPr txBox="1"/>
          <p:nvPr/>
        </p:nvSpPr>
        <p:spPr>
          <a:xfrm>
            <a:off x="1625600" y="2658745"/>
            <a:ext cx="861060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课文共有四个自然段，第一自然段至第三自然段写了猫的性格古怪，第四自然段写了满月小猫的淘气可爱。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maomi-00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605" y="-29210"/>
            <a:ext cx="12162155" cy="691642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43205" y="273050"/>
            <a:ext cx="63500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2">
                    <a:lumMod val="50000"/>
                  </a:schemeClr>
                </a:solidFill>
                <a:sym typeface="+mn-ea"/>
              </a:rPr>
              <a:t>3.</a:t>
            </a:r>
            <a:r>
              <a:rPr lang="zh-CN" altLang="en-US" sz="2800">
                <a:solidFill>
                  <a:schemeClr val="tx2">
                    <a:lumMod val="50000"/>
                  </a:schemeClr>
                </a:solidFill>
                <a:sym typeface="+mn-ea"/>
              </a:rPr>
              <a:t>成年的猫和满月的猫既有不同的特点，又有相同之处，请你从概括介绍的句子中找找答案。</a:t>
            </a:r>
            <a:endParaRPr lang="zh-CN" altLang="en-US" sz="2800"/>
          </a:p>
        </p:txBody>
      </p:sp>
      <p:sp>
        <p:nvSpPr>
          <p:cNvPr id="15" name="文本框 14"/>
          <p:cNvSpPr txBox="1"/>
          <p:nvPr/>
        </p:nvSpPr>
        <p:spPr>
          <a:xfrm>
            <a:off x="1195705" y="2148840"/>
            <a:ext cx="87934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两句话分别是：猫的性格实在有些古怪，小猫满月的时候更可爱，腿脚还不稳，可是已经学会淘气。从两句话中，我们可以分别知道成年的猫性格古怪，满月的小猫淘气的不同特点。从</a:t>
            </a:r>
            <a:r>
              <a:rPr lang="en-US" altLang="zh-CN" sz="3200">
                <a:solidFill>
                  <a:srgbClr val="FF0000"/>
                </a:solidFill>
              </a:rPr>
              <a:t>'</a:t>
            </a:r>
            <a:r>
              <a:rPr lang="zh-CN" altLang="en-US" sz="3200">
                <a:solidFill>
                  <a:srgbClr val="FF0000"/>
                </a:solidFill>
              </a:rPr>
              <a:t>更可爱</a:t>
            </a:r>
            <a:r>
              <a:rPr lang="en-US" altLang="zh-CN" sz="3200">
                <a:solidFill>
                  <a:srgbClr val="FF0000"/>
                </a:solidFill>
              </a:rPr>
              <a:t>’</a:t>
            </a:r>
            <a:r>
              <a:rPr lang="zh-CN" altLang="en-US" sz="3200">
                <a:solidFill>
                  <a:srgbClr val="FF0000"/>
                </a:solidFill>
              </a:rPr>
              <a:t>的更字，可以想到作者认为成年猫和满月的小猫的共同之处是它们都可爱。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f38c5f818dbd3a4ad5ee4eebc975659a2b97b7aa139ed-VzOgcW_fw65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62880" y="1708150"/>
            <a:ext cx="6736715" cy="51155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43865" y="8763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学习新知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58545" y="1552575"/>
            <a:ext cx="425259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/>
              <a:t>1.</a:t>
            </a:r>
            <a:r>
              <a:rPr lang="zh-CN" altLang="en-US" sz="4000"/>
              <a:t>学习第</a:t>
            </a:r>
            <a:r>
              <a:rPr lang="en-US" altLang="zh-CN" sz="4000"/>
              <a:t>1</a:t>
            </a:r>
            <a:r>
              <a:rPr lang="zh-CN" altLang="en-US" sz="4000"/>
              <a:t>自然段</a:t>
            </a:r>
            <a:endParaRPr lang="zh-CN" altLang="en-US" sz="3200"/>
          </a:p>
          <a:p>
            <a:r>
              <a:rPr lang="zh-CN" altLang="en-US" sz="2000">
                <a:latin typeface="Calibri" panose="020F0502020204030204" charset="0"/>
              </a:rPr>
              <a:t>①默读课文第</a:t>
            </a:r>
            <a:r>
              <a:rPr lang="en-US" altLang="zh-CN" sz="2000">
                <a:latin typeface="Calibri" panose="020F0502020204030204" charset="0"/>
              </a:rPr>
              <a:t>1</a:t>
            </a:r>
            <a:r>
              <a:rPr lang="zh-CN" altLang="en-US" sz="2000">
                <a:latin typeface="Calibri" panose="020F0502020204030204" charset="0"/>
              </a:rPr>
              <a:t>自然段，</a:t>
            </a:r>
          </a:p>
          <a:p>
            <a:r>
              <a:rPr lang="zh-CN" altLang="en-US" sz="2000">
                <a:latin typeface="Calibri" panose="020F0502020204030204" charset="0"/>
              </a:rPr>
              <a:t>思考：这一段是从哪几方面写猫的性格古怪，可以画一画，可以作批注，还可以读一读，再说说作者是怎样写具体的？</a:t>
            </a:r>
            <a:endParaRPr lang="zh-CN" altLang="en-US">
              <a:latin typeface="Calibri" panose="020F0502020204030204" charset="0"/>
            </a:endParaRPr>
          </a:p>
          <a:p>
            <a:r>
              <a:rPr lang="zh-CN" altLang="en-US" sz="2000">
                <a:latin typeface="Calibri" panose="020F0502020204030204" charset="0"/>
              </a:rPr>
              <a:t>②有感情地朗读课文，并结合课文理解：无忧无虑、屏息凝视等词语。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30250" y="4496435"/>
            <a:ext cx="38487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</a:rPr>
              <a:t>第</a:t>
            </a:r>
            <a:r>
              <a:rPr lang="en-US" altLang="zh-CN" sz="2000">
                <a:solidFill>
                  <a:srgbClr val="FF0000"/>
                </a:solidFill>
              </a:rPr>
              <a:t>1</a:t>
            </a:r>
            <a:r>
              <a:rPr lang="zh-CN" altLang="en-US" sz="2000">
                <a:solidFill>
                  <a:srgbClr val="FF0000"/>
                </a:solidFill>
              </a:rPr>
              <a:t>自然段：从性情方面写猫的性格古怪，写了猫即老实又贪玩，即贪玩又尽职。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30250" y="5511165"/>
            <a:ext cx="38963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无忧无虑：自由，没有一点忧愁和顾虑。没有烦恼。</a:t>
            </a:r>
          </a:p>
          <a:p>
            <a:r>
              <a:rPr lang="zh-CN" altLang="en-US">
                <a:solidFill>
                  <a:srgbClr val="FF0000"/>
                </a:solidFill>
              </a:rPr>
              <a:t>屏息凝视：指全神贯注地看，连呼吸都不敢呼吸一下。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e63c729599283777dcdbc49ae12be207dc174033bdbe-mF0dex_fw65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70" y="3810"/>
            <a:ext cx="12193905" cy="68503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9880" y="260985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72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总结学法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50950" y="1735455"/>
            <a:ext cx="787019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rgbClr val="FF0000"/>
                </a:solidFill>
                <a:latin typeface="Calibri" panose="020F0502020204030204" charset="0"/>
              </a:rPr>
              <a:t>①默读思考从哪方面写猫的性格古怪。</a:t>
            </a:r>
          </a:p>
          <a:p>
            <a:r>
              <a:rPr lang="zh-CN" altLang="en-US" sz="4800">
                <a:solidFill>
                  <a:srgbClr val="FF0000"/>
                </a:solidFill>
                <a:latin typeface="Calibri" panose="020F0502020204030204" charset="0"/>
              </a:rPr>
              <a:t>②勾画、批注、朗读理解课文。</a:t>
            </a:r>
          </a:p>
          <a:p>
            <a:r>
              <a:rPr lang="zh-CN" altLang="en-US" sz="4800">
                <a:solidFill>
                  <a:srgbClr val="FF0000"/>
                </a:solidFill>
                <a:latin typeface="Calibri" panose="020F0502020204030204" charset="0"/>
              </a:rPr>
              <a:t>③说一说具体表现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maomi-00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"/>
            <a:ext cx="12230735" cy="68199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3860" y="176530"/>
            <a:ext cx="55803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/>
              <a:t>2.</a:t>
            </a:r>
            <a:r>
              <a:rPr lang="zh-CN" altLang="en-US" sz="4000"/>
              <a:t>学习第</a:t>
            </a:r>
            <a:r>
              <a:rPr lang="en-US" altLang="zh-CN" sz="4000"/>
              <a:t>2</a:t>
            </a:r>
            <a:r>
              <a:rPr lang="zh-CN" altLang="en-US" sz="4000"/>
              <a:t>、</a:t>
            </a:r>
            <a:r>
              <a:rPr lang="en-US" altLang="zh-CN" sz="4000"/>
              <a:t>3</a:t>
            </a:r>
            <a:r>
              <a:rPr lang="zh-CN" altLang="en-US" sz="4000"/>
              <a:t>自然段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9DC0FE1-FF6E-43C5-BEBF-A0060FB7FFC7}"/>
              </a:ext>
            </a:extLst>
          </p:cNvPr>
          <p:cNvSpPr txBox="1"/>
          <p:nvPr/>
        </p:nvSpPr>
        <p:spPr>
          <a:xfrm>
            <a:off x="885825" y="1438275"/>
            <a:ext cx="61436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1.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运用刚才的总结学习的方法，学习第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、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自然段，并理解词语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: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温柔可亲、丰富多腔、变化多端等。</a:t>
            </a:r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2.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有感情地朗读课文，</a:t>
            </a:r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11ABDBEB-39D0-448C-9AC3-452D39808C49}"/>
              </a:ext>
            </a:extLst>
          </p:cNvPr>
          <p:cNvSpPr txBox="1"/>
          <p:nvPr/>
        </p:nvSpPr>
        <p:spPr>
          <a:xfrm>
            <a:off x="885825" y="3122949"/>
            <a:ext cx="7515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第</a:t>
            </a:r>
            <a:r>
              <a:rPr lang="en-US" altLang="zh-CN" dirty="0">
                <a:solidFill>
                  <a:srgbClr val="FF0000"/>
                </a:solidFill>
              </a:rPr>
              <a:t>2</a:t>
            </a:r>
            <a:r>
              <a:rPr lang="zh-CN" altLang="en-US" dirty="0">
                <a:solidFill>
                  <a:srgbClr val="FF0000"/>
                </a:solidFill>
              </a:rPr>
              <a:t>自然段</a:t>
            </a:r>
            <a:r>
              <a:rPr lang="en-US" altLang="zh-CN" dirty="0">
                <a:solidFill>
                  <a:srgbClr val="FF0000"/>
                </a:solidFill>
              </a:rPr>
              <a:t>:</a:t>
            </a:r>
            <a:r>
              <a:rPr lang="zh-CN" altLang="en-US" dirty="0">
                <a:solidFill>
                  <a:srgbClr val="FF0000"/>
                </a:solidFill>
              </a:rPr>
              <a:t>从脾气方面写猫的性格古怪。主要描写了猫高兴时温柔可亲，不高兴时一声也不出。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zh-CN" altLang="en-US" dirty="0">
                <a:solidFill>
                  <a:srgbClr val="FF0000"/>
                </a:solidFill>
              </a:rPr>
              <a:t>第</a:t>
            </a:r>
            <a:r>
              <a:rPr lang="en-US" altLang="zh-CN" dirty="0">
                <a:solidFill>
                  <a:srgbClr val="FF0000"/>
                </a:solidFill>
              </a:rPr>
              <a:t>3</a:t>
            </a:r>
            <a:r>
              <a:rPr lang="zh-CN" altLang="en-US" dirty="0">
                <a:solidFill>
                  <a:srgbClr val="FF0000"/>
                </a:solidFill>
              </a:rPr>
              <a:t>自然段：从猫的胆量方面写它的性格古怪，主要写了猫什么时候都害怕，有时又非常勇敢。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B799F6E-270F-4534-AFCB-D1300FAD6479}"/>
              </a:ext>
            </a:extLst>
          </p:cNvPr>
          <p:cNvSpPr txBox="1"/>
          <p:nvPr/>
        </p:nvSpPr>
        <p:spPr>
          <a:xfrm>
            <a:off x="885825" y="4449246"/>
            <a:ext cx="632131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FF00"/>
                </a:solidFill>
              </a:rPr>
              <a:t>温柔可亲</a:t>
            </a:r>
            <a:r>
              <a:rPr lang="en-US" altLang="zh-CN" sz="2800" dirty="0">
                <a:solidFill>
                  <a:srgbClr val="FFFF00"/>
                </a:solidFill>
              </a:rPr>
              <a:t>:</a:t>
            </a:r>
            <a:r>
              <a:rPr lang="zh-CN" altLang="en-US" sz="2800" dirty="0">
                <a:solidFill>
                  <a:srgbClr val="FFFF00"/>
                </a:solidFill>
              </a:rPr>
              <a:t>温柔和顺，使人愿意亲近。</a:t>
            </a:r>
            <a:endParaRPr lang="en-US" altLang="zh-CN" sz="2800" dirty="0">
              <a:solidFill>
                <a:srgbClr val="FFFF00"/>
              </a:solidFill>
            </a:endParaRPr>
          </a:p>
          <a:p>
            <a:r>
              <a:rPr lang="zh-CN" altLang="en-US" sz="2800" dirty="0">
                <a:solidFill>
                  <a:srgbClr val="FF0000"/>
                </a:solidFill>
              </a:rPr>
              <a:t>丰富多腔：形容一个人腔调丰富，会各种各样的声音。</a:t>
            </a:r>
            <a:endParaRPr lang="en-US" altLang="zh-CN" sz="2800" dirty="0">
              <a:solidFill>
                <a:srgbClr val="FFFF00"/>
              </a:solidFill>
            </a:endParaRPr>
          </a:p>
          <a:p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</a:rPr>
              <a:t>变化多端：端：头绪。 形容变化极多。也指变化很大。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36AAA2F-3DAF-41B3-8E5E-FE0AC8BC94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0565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162ED34-DE54-4C47-BB3B-936C3A0EE3A7}"/>
              </a:ext>
            </a:extLst>
          </p:cNvPr>
          <p:cNvSpPr/>
          <p:nvPr/>
        </p:nvSpPr>
        <p:spPr>
          <a:xfrm>
            <a:off x="144656" y="205085"/>
            <a:ext cx="43588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总结第一部分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A96FDD1-4F56-43B3-A8ED-B6142D103215}"/>
              </a:ext>
            </a:extLst>
          </p:cNvPr>
          <p:cNvSpPr txBox="1"/>
          <p:nvPr/>
        </p:nvSpPr>
        <p:spPr>
          <a:xfrm>
            <a:off x="1047750" y="1498342"/>
            <a:ext cx="88773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思考：为什么说猫的老实、贪玩、尽职、温柔、固执、害怕和勇敢这些表现，构成了它的古怪的性格呢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?</a:t>
            </a:r>
            <a:endParaRPr lang="zh-CN" altLang="en-US" sz="32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54D12D8-4AD5-4803-A755-5F7D61914FC7}"/>
              </a:ext>
            </a:extLst>
          </p:cNvPr>
          <p:cNvSpPr txBox="1"/>
          <p:nvPr/>
        </p:nvSpPr>
        <p:spPr>
          <a:xfrm>
            <a:off x="2266950" y="3096577"/>
            <a:ext cx="70008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这是一个矛盾的统一问题，如果将上面的各种表现单独来看，任何一种构不成古怪，但如果把老实和贪玩，贪玩和尽职等这样一组一组截然相反。互相矛盾的表现统一在猫的一身，就使猫的性格变得不同一般，令人捉摸不定了，因而显出了它的古怪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26316C6-C127-4D6E-825A-EFE9B231DA63}"/>
              </a:ext>
            </a:extLst>
          </p:cNvPr>
          <p:cNvSpPr txBox="1"/>
          <p:nvPr/>
        </p:nvSpPr>
        <p:spPr>
          <a:xfrm>
            <a:off x="1285875" y="4438650"/>
            <a:ext cx="79819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填空练习</a:t>
            </a:r>
            <a:r>
              <a:rPr lang="en-US" altLang="zh-CN" sz="3200" dirty="0"/>
              <a:t>:</a:t>
            </a:r>
            <a:r>
              <a:rPr lang="zh-CN" altLang="en-US" sz="3200" dirty="0"/>
              <a:t>猫的性格古怪，主要表现在：即老实又（），即贪玩又（），即胆小又（），高兴时（），不高兴时（）。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CA0B67E7-CF8C-4457-8128-02CBA2E928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B729CC1-B5AC-49E4-B535-7B87F3A06AD6}"/>
              </a:ext>
            </a:extLst>
          </p:cNvPr>
          <p:cNvSpPr/>
          <p:nvPr/>
        </p:nvSpPr>
        <p:spPr>
          <a:xfrm>
            <a:off x="-564567" y="224136"/>
            <a:ext cx="62895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000" b="1" cap="none" spc="0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3.</a:t>
            </a:r>
            <a:r>
              <a:rPr lang="zh-CN" altLang="en-US" sz="4000" b="1" cap="none" spc="0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学习课文第</a:t>
            </a:r>
            <a:r>
              <a:rPr lang="en-US" altLang="zh-CN" sz="4000" b="1" cap="none" spc="0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4</a:t>
            </a:r>
            <a:r>
              <a:rPr lang="zh-CN" altLang="en-US" sz="4000" b="1" cap="none" spc="0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自然段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B85AEEF-1648-4002-8D56-2A0B501413EF}"/>
              </a:ext>
            </a:extLst>
          </p:cNvPr>
          <p:cNvSpPr txBox="1"/>
          <p:nvPr/>
        </p:nvSpPr>
        <p:spPr>
          <a:xfrm>
            <a:off x="631767" y="1088967"/>
            <a:ext cx="707413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C000"/>
                </a:solidFill>
              </a:rPr>
              <a:t>1.</a:t>
            </a:r>
            <a:r>
              <a:rPr lang="zh-CN" altLang="en-US" sz="2800" dirty="0">
                <a:solidFill>
                  <a:srgbClr val="FFC000"/>
                </a:solidFill>
              </a:rPr>
              <a:t>轻声读，思考：这一段从哪几方面写小猫的淘气？</a:t>
            </a:r>
            <a:endParaRPr lang="en-US" altLang="zh-CN" sz="2800" dirty="0">
              <a:solidFill>
                <a:srgbClr val="FFC000"/>
              </a:solidFill>
            </a:endParaRPr>
          </a:p>
          <a:p>
            <a:r>
              <a:rPr lang="en-US" altLang="zh-CN" sz="2800" dirty="0">
                <a:solidFill>
                  <a:srgbClr val="FFC000"/>
                </a:solidFill>
              </a:rPr>
              <a:t>2.</a:t>
            </a:r>
            <a:r>
              <a:rPr lang="zh-CN" altLang="en-US" sz="2800" dirty="0">
                <a:solidFill>
                  <a:srgbClr val="FFC000"/>
                </a:solidFill>
              </a:rPr>
              <a:t>理解词语</a:t>
            </a:r>
            <a:r>
              <a:rPr lang="en-US" altLang="zh-CN" sz="2800" dirty="0">
                <a:solidFill>
                  <a:srgbClr val="FFC000"/>
                </a:solidFill>
              </a:rPr>
              <a:t>:</a:t>
            </a:r>
            <a:r>
              <a:rPr lang="zh-CN" altLang="en-US" sz="2800" dirty="0">
                <a:solidFill>
                  <a:srgbClr val="FFC000"/>
                </a:solidFill>
              </a:rPr>
              <a:t>枝折花落、生气勃勃。</a:t>
            </a:r>
            <a:endParaRPr lang="en-US" altLang="zh-CN" sz="2800" dirty="0">
              <a:solidFill>
                <a:srgbClr val="FFC000"/>
              </a:solidFill>
            </a:endParaRPr>
          </a:p>
          <a:p>
            <a:r>
              <a:rPr lang="en-US" altLang="zh-CN" sz="2800" dirty="0">
                <a:solidFill>
                  <a:srgbClr val="FFC000"/>
                </a:solidFill>
              </a:rPr>
              <a:t>3.</a:t>
            </a:r>
            <a:r>
              <a:rPr lang="zh-CN" altLang="en-US" sz="2800" dirty="0">
                <a:solidFill>
                  <a:srgbClr val="FFC000"/>
                </a:solidFill>
              </a:rPr>
              <a:t>有感情地朗读课文。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29C5E3E-9749-4C24-A811-3F41BE8C90F6}"/>
              </a:ext>
            </a:extLst>
          </p:cNvPr>
          <p:cNvSpPr txBox="1"/>
          <p:nvPr/>
        </p:nvSpPr>
        <p:spPr>
          <a:xfrm>
            <a:off x="670560" y="2904849"/>
            <a:ext cx="6035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这一段从小猫什么都玩，玩起来不怕摔跟头，也不怕撞疼，胆子越来越大，逐渐开辟新的游戏场所三方面写小猫的淘气。最后一句总结了小猫这些表现都是生气勃勃的。</a:t>
            </a:r>
            <a:endParaRPr lang="en-US" altLang="zh-CN" sz="2400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251DC7CA-8A62-469C-9582-3BD5B4CBB884}"/>
              </a:ext>
            </a:extLst>
          </p:cNvPr>
          <p:cNvSpPr txBox="1"/>
          <p:nvPr/>
        </p:nvSpPr>
        <p:spPr>
          <a:xfrm>
            <a:off x="670560" y="4845703"/>
            <a:ext cx="6200503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枝折花落：形容房屋萧条或者形容一个人的身败名裂 。</a:t>
            </a:r>
            <a:endParaRPr lang="en-US" altLang="zh-CN" sz="2400" dirty="0">
              <a:solidFill>
                <a:srgbClr val="FF0000"/>
              </a:solidFill>
            </a:endParaRPr>
          </a:p>
          <a:p>
            <a:r>
              <a:rPr lang="zh-CN" altLang="en-US" sz="2400" dirty="0">
                <a:solidFill>
                  <a:srgbClr val="FF0000"/>
                </a:solidFill>
              </a:rPr>
              <a:t>生气勃勃：勃勃：旺盛的样子。形容人或社会富有朝气，充满活力。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88689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81A7E69-7732-4AA5-8C74-8BE92F935D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44688" y="2012515"/>
            <a:ext cx="6224452" cy="4761468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FC6CD4E-109F-4181-A574-FEE59FA61AD7}"/>
              </a:ext>
            </a:extLst>
          </p:cNvPr>
          <p:cNvSpPr/>
          <p:nvPr/>
        </p:nvSpPr>
        <p:spPr>
          <a:xfrm>
            <a:off x="432145" y="407015"/>
            <a:ext cx="2967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总结全文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A564F08-A394-4707-B9EA-F56B086DA2F7}"/>
              </a:ext>
            </a:extLst>
          </p:cNvPr>
          <p:cNvSpPr txBox="1"/>
          <p:nvPr/>
        </p:nvSpPr>
        <p:spPr>
          <a:xfrm>
            <a:off x="321143" y="1490008"/>
            <a:ext cx="5208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C000"/>
                </a:solidFill>
              </a:rPr>
              <a:t>1.</a:t>
            </a:r>
            <a:r>
              <a:rPr lang="zh-CN" altLang="en-US" sz="2400" dirty="0">
                <a:solidFill>
                  <a:srgbClr val="FFC000"/>
                </a:solidFill>
              </a:rPr>
              <a:t>体会作者的思想感情。</a:t>
            </a:r>
            <a:endParaRPr lang="en-US" altLang="zh-CN" sz="2400" dirty="0">
              <a:solidFill>
                <a:srgbClr val="FFC000"/>
              </a:solidFill>
            </a:endParaRPr>
          </a:p>
          <a:p>
            <a:r>
              <a:rPr lang="en-US" altLang="zh-CN" sz="2400" dirty="0">
                <a:solidFill>
                  <a:srgbClr val="FFC000"/>
                </a:solidFill>
              </a:rPr>
              <a:t>2.</a:t>
            </a:r>
            <a:r>
              <a:rPr lang="zh-CN" altLang="en-US" sz="2400" dirty="0">
                <a:solidFill>
                  <a:srgbClr val="FFC000"/>
                </a:solidFill>
              </a:rPr>
              <a:t>思考：猫既古怪又淘气，作者为什么还说它可爱呢？</a:t>
            </a:r>
            <a:endParaRPr lang="en-US" altLang="zh-CN" sz="2400" dirty="0">
              <a:solidFill>
                <a:srgbClr val="FFC000"/>
              </a:solidFill>
            </a:endParaRPr>
          </a:p>
          <a:p>
            <a:r>
              <a:rPr lang="en-US" altLang="zh-CN" sz="2400" dirty="0">
                <a:solidFill>
                  <a:srgbClr val="FFC000"/>
                </a:solidFill>
              </a:rPr>
              <a:t>3.</a:t>
            </a:r>
            <a:r>
              <a:rPr lang="zh-CN" altLang="en-US" sz="2400" dirty="0">
                <a:solidFill>
                  <a:srgbClr val="FFC000"/>
                </a:solidFill>
              </a:rPr>
              <a:t>默读全文，画出作者喜爱猫的句子，有感情的朗读全文。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D2E3456-81A6-4C7F-9C34-863DFDFD8F42}"/>
              </a:ext>
            </a:extLst>
          </p:cNvPr>
          <p:cNvSpPr txBox="1"/>
          <p:nvPr/>
        </p:nvSpPr>
        <p:spPr>
          <a:xfrm>
            <a:off x="4589417" y="1444091"/>
            <a:ext cx="44674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体会出作者对猫的喜爱之情。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FDE3932-9438-42FB-B6D8-60F06F9DA6F0}"/>
              </a:ext>
            </a:extLst>
          </p:cNvPr>
          <p:cNvSpPr txBox="1"/>
          <p:nvPr/>
        </p:nvSpPr>
        <p:spPr>
          <a:xfrm>
            <a:off x="321143" y="3429000"/>
            <a:ext cx="369243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</a:rPr>
              <a:t>①</a:t>
            </a:r>
            <a:r>
              <a:rPr lang="zh-CN" altLang="en-US" sz="2000" dirty="0">
                <a:solidFill>
                  <a:srgbClr val="FF0000"/>
                </a:solidFill>
              </a:rPr>
              <a:t>从古怪上看，正是因为猫的性格是矛盾的统一体，才使它的性情丰富多彩，生动有趣，出人意料，令人着迷。</a:t>
            </a:r>
            <a:endParaRPr lang="en-US" altLang="zh-CN" sz="2000" dirty="0">
              <a:solidFill>
                <a:srgbClr val="FF0000"/>
              </a:solidFill>
            </a:endParaRPr>
          </a:p>
          <a:p>
            <a:r>
              <a:rPr lang="zh-CN" altLang="zh-CN" sz="2000" dirty="0">
                <a:solidFill>
                  <a:srgbClr val="FF0000"/>
                </a:solidFill>
              </a:rPr>
              <a:t>②</a:t>
            </a:r>
            <a:r>
              <a:rPr lang="zh-CN" altLang="en-US" sz="2000" dirty="0">
                <a:solidFill>
                  <a:srgbClr val="FF0000"/>
                </a:solidFill>
              </a:rPr>
              <a:t>从淘气上看，一个生气勃勃道出了作者的喜爱之情。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125862EC-F680-4062-AB5C-02AF2B11BA98}"/>
              </a:ext>
            </a:extLst>
          </p:cNvPr>
          <p:cNvSpPr txBox="1"/>
          <p:nvPr/>
        </p:nvSpPr>
        <p:spPr>
          <a:xfrm>
            <a:off x="432145" y="5408023"/>
            <a:ext cx="40092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B050"/>
                </a:solidFill>
              </a:rPr>
              <a:t>完成课后思考练习的第</a:t>
            </a:r>
            <a:r>
              <a:rPr lang="en-US" altLang="zh-CN" sz="2800" dirty="0">
                <a:solidFill>
                  <a:srgbClr val="00B050"/>
                </a:solidFill>
              </a:rPr>
              <a:t>3</a:t>
            </a:r>
            <a:r>
              <a:rPr lang="zh-CN" altLang="en-US" sz="2800" dirty="0">
                <a:solidFill>
                  <a:srgbClr val="00B050"/>
                </a:solidFill>
              </a:rPr>
              <a:t>题。</a:t>
            </a:r>
          </a:p>
        </p:txBody>
      </p:sp>
    </p:spTree>
    <p:extLst>
      <p:ext uri="{BB962C8B-B14F-4D97-AF65-F5344CB8AC3E}">
        <p14:creationId xmlns:p14="http://schemas.microsoft.com/office/powerpoint/2010/main" xmlns="" val="583467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F727ED2-972E-4734-BAA7-964D40191B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F89E7FF-EE25-40DA-BFEA-8737CFFF099B}"/>
              </a:ext>
            </a:extLst>
          </p:cNvPr>
          <p:cNvSpPr/>
          <p:nvPr/>
        </p:nvSpPr>
        <p:spPr>
          <a:xfrm>
            <a:off x="327643" y="258969"/>
            <a:ext cx="2967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布置作业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9EB5686-A24E-46BC-B993-C306240A5F8E}"/>
              </a:ext>
            </a:extLst>
          </p:cNvPr>
          <p:cNvSpPr txBox="1"/>
          <p:nvPr/>
        </p:nvSpPr>
        <p:spPr>
          <a:xfrm>
            <a:off x="1001484" y="1536174"/>
            <a:ext cx="693202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FFC000"/>
                </a:solidFill>
              </a:rPr>
              <a:t>1.</a:t>
            </a:r>
            <a:r>
              <a:rPr lang="zh-CN" altLang="en-US" sz="4000" dirty="0">
                <a:solidFill>
                  <a:srgbClr val="FFC000"/>
                </a:solidFill>
              </a:rPr>
              <a:t>语言积累：摘抄你认为好的词句</a:t>
            </a:r>
            <a:endParaRPr lang="en-US" altLang="zh-CN" sz="4000" dirty="0">
              <a:solidFill>
                <a:srgbClr val="FFC000"/>
              </a:solidFill>
            </a:endParaRPr>
          </a:p>
          <a:p>
            <a:r>
              <a:rPr lang="en-US" altLang="zh-CN" sz="4000" dirty="0">
                <a:solidFill>
                  <a:srgbClr val="FFC000"/>
                </a:solidFill>
              </a:rPr>
              <a:t>2.</a:t>
            </a:r>
            <a:r>
              <a:rPr lang="zh-CN" altLang="en-US" sz="4000" dirty="0">
                <a:solidFill>
                  <a:srgbClr val="FFC000"/>
                </a:solidFill>
              </a:rPr>
              <a:t>背诵自己喜欢的段落</a:t>
            </a:r>
            <a:endParaRPr lang="en-US" altLang="zh-CN" sz="4000" dirty="0">
              <a:solidFill>
                <a:srgbClr val="FFC000"/>
              </a:solidFill>
            </a:endParaRPr>
          </a:p>
          <a:p>
            <a:r>
              <a:rPr lang="en-US" altLang="zh-CN" sz="4000" dirty="0">
                <a:solidFill>
                  <a:srgbClr val="FFC000"/>
                </a:solidFill>
              </a:rPr>
              <a:t>3.</a:t>
            </a:r>
            <a:r>
              <a:rPr lang="zh-CN" altLang="en-US" sz="4000" dirty="0">
                <a:solidFill>
                  <a:srgbClr val="FFC000"/>
                </a:solidFill>
              </a:rPr>
              <a:t>读一些描写小动物的文章，要求：你最喜欢这篇文章的那段句子，为什么？</a:t>
            </a:r>
            <a:endParaRPr lang="en-US" altLang="zh-CN" sz="4000" dirty="0">
              <a:solidFill>
                <a:srgbClr val="FFC000"/>
              </a:solidFill>
            </a:endParaRPr>
          </a:p>
          <a:p>
            <a:r>
              <a:rPr lang="en-US" altLang="zh-CN" sz="4000" dirty="0">
                <a:solidFill>
                  <a:srgbClr val="FFC000"/>
                </a:solidFill>
              </a:rPr>
              <a:t>4.</a:t>
            </a:r>
            <a:r>
              <a:rPr lang="zh-CN" altLang="en-US" sz="4000" dirty="0">
                <a:solidFill>
                  <a:srgbClr val="FFC000"/>
                </a:solidFill>
              </a:rPr>
              <a:t>抄写生字新词</a:t>
            </a:r>
          </a:p>
        </p:txBody>
      </p:sp>
    </p:spTree>
    <p:extLst>
      <p:ext uri="{BB962C8B-B14F-4D97-AF65-F5344CB8AC3E}">
        <p14:creationId xmlns:p14="http://schemas.microsoft.com/office/powerpoint/2010/main" xmlns="" val="14352433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504261103503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" y="20320"/>
            <a:ext cx="12115800" cy="681736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15060" y="1710690"/>
            <a:ext cx="628396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你们家养过猫</a:t>
            </a:r>
            <a:r>
              <a:rPr lang="en-US" altLang="zh-CN" sz="7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///</a:t>
            </a:r>
          </a:p>
        </p:txBody>
      </p:sp>
      <p:sp>
        <p:nvSpPr>
          <p:cNvPr id="8" name="矩形 7"/>
          <p:cNvSpPr/>
          <p:nvPr/>
        </p:nvSpPr>
        <p:spPr>
          <a:xfrm>
            <a:off x="1115060" y="1720215"/>
            <a:ext cx="628396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你们家养过猫</a:t>
            </a:r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///</a:t>
            </a:r>
          </a:p>
        </p:txBody>
      </p:sp>
      <p:pic>
        <p:nvPicPr>
          <p:cNvPr id="9" name="图片 8" descr="1504261103503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3505" y="20320"/>
            <a:ext cx="12115800" cy="681736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315269" y="1017235"/>
            <a:ext cx="1039627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听歌</a:t>
            </a:r>
            <a:r>
              <a:rPr lang="en-US" altLang="zh-CN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《</a:t>
            </a:r>
            <a:r>
              <a:rPr lang="zh-CN" altLang="en-US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猫</a:t>
            </a:r>
            <a:r>
              <a:rPr lang="en-US" altLang="zh-CN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》</a:t>
            </a:r>
            <a:r>
              <a:rPr lang="zh-CN" altLang="en-US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，听完这首歌说说你的感受。</a:t>
            </a:r>
            <a:endParaRPr lang="zh-CN" altLang="en-US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2" name="姚源 - 猫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439269" y="3386847"/>
            <a:ext cx="1414066" cy="10781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A5B07231-2C48-4E30-9A1C-C823FF397F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6FAB0B5-0208-439D-99FB-F44AB76632D1}"/>
              </a:ext>
            </a:extLst>
          </p:cNvPr>
          <p:cNvSpPr/>
          <p:nvPr/>
        </p:nvSpPr>
        <p:spPr>
          <a:xfrm>
            <a:off x="3692435" y="2644170"/>
            <a:ext cx="455458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96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谢谢</a:t>
            </a:r>
          </a:p>
        </p:txBody>
      </p:sp>
    </p:spTree>
    <p:extLst>
      <p:ext uri="{BB962C8B-B14F-4D97-AF65-F5344CB8AC3E}">
        <p14:creationId xmlns:p14="http://schemas.microsoft.com/office/powerpoint/2010/main" xmlns="" val="40427018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99b9a881ed997336ba28ce8f2882ae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76200"/>
            <a:ext cx="12226290" cy="69342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863091" y="3221135"/>
            <a:ext cx="64414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0070C0"/>
                </a:solidFill>
                <a:latin typeface="华文中宋" panose="02010600040101010101" charset="-122"/>
                <a:ea typeface="华文中宋" panose="02010600040101010101" charset="-122"/>
              </a:rPr>
              <a:t>有一位有名的作家，他特别喜欢猫还特地写了一篇关于猫的文章，他的名字是老舍。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29208" y="205273"/>
            <a:ext cx="644745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C000"/>
                </a:solidFill>
              </a:rPr>
              <a:t>你家养过猫？仔细观察过你家的猫？你对猫的印象是怎样的？</a:t>
            </a:r>
            <a:endParaRPr lang="zh-CN" altLang="en-US" sz="4000" dirty="0">
              <a:solidFill>
                <a:srgbClr val="FFC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80522" y="1931437"/>
            <a:ext cx="47212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古怪   可爱  淘气  勇敢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487fcd79ded1009d0394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940" y="15240"/>
            <a:ext cx="12136120" cy="693801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53080" y="2275205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endParaRPr lang="zh-CN" altLang="en-US" sz="72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0492" y="1180072"/>
            <a:ext cx="5978525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老舍（1899年2月3日—1966年8月24日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），</a:t>
            </a:r>
            <a:r>
              <a:rPr lang="zh-CN" altLang="en-US" sz="2400" dirty="0" smtClean="0">
                <a:solidFill>
                  <a:srgbClr val="FF0000"/>
                </a:solidFill>
              </a:rPr>
              <a:t>字舍予</a:t>
            </a:r>
            <a:r>
              <a:rPr lang="zh-CN" altLang="en-US" sz="2400" dirty="0" smtClean="0">
                <a:solidFill>
                  <a:srgbClr val="FF0000"/>
                </a:solidFill>
              </a:rPr>
              <a:t>，</a:t>
            </a:r>
            <a:r>
              <a:rPr lang="zh-CN" altLang="en-US" sz="2400" dirty="0" smtClean="0">
                <a:solidFill>
                  <a:srgbClr val="FF0000"/>
                </a:solidFill>
                <a:hlinkClick r:id="rId3"/>
              </a:rPr>
              <a:t>满族正红旗</a:t>
            </a:r>
            <a:r>
              <a:rPr lang="zh-CN" altLang="en-US" sz="2400" dirty="0" smtClean="0">
                <a:solidFill>
                  <a:srgbClr val="FF0000"/>
                </a:solidFill>
              </a:rPr>
              <a:t>人，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原名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舒庆春，中国现代小说家、著名作家，杰出的语言大师、人民艺术家，新中国第一位获得“人民艺术家”称号的作家。代表作有《骆驼祥子》、《四世同堂》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en-US" altLang="zh-CN" sz="2400" dirty="0" smtClean="0">
                <a:solidFill>
                  <a:srgbClr val="FF0000"/>
                </a:solidFill>
              </a:rPr>
              <a:t>《</a:t>
            </a:r>
            <a:r>
              <a:rPr lang="zh-CN" altLang="en-US" sz="2400" dirty="0" smtClean="0">
                <a:solidFill>
                  <a:srgbClr val="FF0000"/>
                </a:solidFill>
                <a:hlinkClick r:id="rId4"/>
              </a:rPr>
              <a:t>猫城记</a:t>
            </a:r>
            <a:r>
              <a:rPr lang="en-US" altLang="zh-CN" sz="2400" dirty="0" smtClean="0">
                <a:solidFill>
                  <a:srgbClr val="FF0000"/>
                </a:solidFill>
              </a:rPr>
              <a:t>》</a:t>
            </a:r>
            <a:r>
              <a:rPr lang="zh-CN" altLang="en-US" sz="2400" dirty="0" smtClean="0">
                <a:solidFill>
                  <a:srgbClr val="FF0000"/>
                </a:solidFill>
              </a:rPr>
              <a:t>、</a:t>
            </a:r>
            <a:r>
              <a:rPr lang="en-US" altLang="zh-CN" sz="2400" dirty="0" smtClean="0">
                <a:solidFill>
                  <a:srgbClr val="FF0000"/>
                </a:solidFill>
              </a:rPr>
              <a:t>《</a:t>
            </a:r>
            <a:r>
              <a:rPr lang="zh-CN" altLang="en-US" sz="2400" dirty="0" smtClean="0">
                <a:solidFill>
                  <a:srgbClr val="FF0000"/>
                </a:solidFill>
                <a:hlinkClick r:id="rId5"/>
              </a:rPr>
              <a:t>牛天赐传</a:t>
            </a:r>
            <a:r>
              <a:rPr lang="en-US" altLang="zh-CN" sz="2400" dirty="0" smtClean="0">
                <a:solidFill>
                  <a:srgbClr val="FF0000"/>
                </a:solidFill>
              </a:rPr>
              <a:t>》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剧本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《茶馆》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r>
              <a:rPr lang="zh-CN" altLang="en-US" sz="2800" dirty="0" smtClean="0">
                <a:solidFill>
                  <a:srgbClr val="FF0000"/>
                </a:solidFill>
              </a:rPr>
              <a:t>短篇小说</a:t>
            </a:r>
            <a:r>
              <a:rPr lang="en-US" altLang="zh-CN" sz="2800" dirty="0" smtClean="0">
                <a:solidFill>
                  <a:srgbClr val="FF0000"/>
                </a:solidFill>
              </a:rPr>
              <a:t>《</a:t>
            </a:r>
            <a:r>
              <a:rPr lang="zh-CN" altLang="en-US" sz="2800" dirty="0" smtClean="0">
                <a:solidFill>
                  <a:srgbClr val="FF0000"/>
                </a:solidFill>
                <a:hlinkClick r:id="rId6"/>
              </a:rPr>
              <a:t>赶集</a:t>
            </a:r>
            <a:r>
              <a:rPr lang="en-US" altLang="zh-CN" sz="2800" dirty="0" smtClean="0">
                <a:solidFill>
                  <a:srgbClr val="FF0000"/>
                </a:solidFill>
              </a:rPr>
              <a:t>》</a:t>
            </a:r>
            <a:r>
              <a:rPr lang="zh-CN" altLang="en-US" sz="2800" dirty="0" smtClean="0">
                <a:solidFill>
                  <a:srgbClr val="FF0000"/>
                </a:solidFill>
              </a:rPr>
              <a:t>等。</a:t>
            </a:r>
            <a:r>
              <a:rPr lang="zh-CN" altLang="en-US" sz="2800" dirty="0" smtClean="0">
                <a:solidFill>
                  <a:srgbClr val="FF0000"/>
                </a:solidFill>
              </a:rPr>
              <a:t>老舍</a:t>
            </a:r>
            <a:r>
              <a:rPr lang="zh-CN" altLang="en-US" sz="2800" dirty="0" smtClean="0">
                <a:solidFill>
                  <a:srgbClr val="FF0000"/>
                </a:solidFill>
              </a:rPr>
              <a:t>的文学语言通俗简易，朴实无华，幽默诙谐，具有较强的北京韵味</a:t>
            </a:r>
            <a:r>
              <a:rPr lang="zh-CN" altLang="en-US" sz="2800" dirty="0" smtClean="0">
                <a:solidFill>
                  <a:srgbClr val="FF0000"/>
                </a:solidFill>
              </a:rPr>
              <a:t>。</a:t>
            </a:r>
            <a:r>
              <a:rPr lang="en-US" altLang="zh-CN" sz="2800" dirty="0" smtClean="0">
                <a:solidFill>
                  <a:srgbClr val="FF0000"/>
                </a:solidFill>
              </a:rPr>
              <a:t>1966</a:t>
            </a:r>
            <a:r>
              <a:rPr lang="zh-CN" altLang="en-US" sz="2800" dirty="0" smtClean="0">
                <a:solidFill>
                  <a:srgbClr val="FF0000"/>
                </a:solidFill>
              </a:rPr>
              <a:t>年</a:t>
            </a:r>
            <a:r>
              <a:rPr lang="en-US" altLang="zh-CN" sz="2800" dirty="0" smtClean="0">
                <a:solidFill>
                  <a:srgbClr val="FF0000"/>
                </a:solidFill>
              </a:rPr>
              <a:t>8</a:t>
            </a:r>
            <a:r>
              <a:rPr lang="zh-CN" altLang="en-US" sz="2800" dirty="0" smtClean="0">
                <a:solidFill>
                  <a:srgbClr val="FF0000"/>
                </a:solidFill>
              </a:rPr>
              <a:t>月</a:t>
            </a:r>
            <a:r>
              <a:rPr lang="en-US" altLang="zh-CN" sz="2800" dirty="0" smtClean="0">
                <a:solidFill>
                  <a:srgbClr val="FF0000"/>
                </a:solidFill>
              </a:rPr>
              <a:t>24</a:t>
            </a:r>
            <a:r>
              <a:rPr lang="zh-CN" altLang="en-US" sz="2800" dirty="0" smtClean="0">
                <a:solidFill>
                  <a:srgbClr val="FF0000"/>
                </a:solidFill>
              </a:rPr>
              <a:t>日，中国作家老舍因不堪忍受红卫兵的暴力批斗，在北京太平湖投湖自尽。</a:t>
            </a:r>
            <a:r>
              <a:rPr lang="en-US" altLang="zh-CN" sz="2800" dirty="0" smtClean="0">
                <a:solidFill>
                  <a:srgbClr val="FF0000"/>
                </a:solidFill>
              </a:rPr>
              <a:t>1978</a:t>
            </a:r>
            <a:r>
              <a:rPr lang="zh-CN" altLang="en-US" sz="2800" dirty="0" smtClean="0">
                <a:solidFill>
                  <a:srgbClr val="FF0000"/>
                </a:solidFill>
              </a:rPr>
              <a:t>年初，老舍得到平反，恢复了“人民艺术家”的称号。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0314" y="195259"/>
            <a:ext cx="315545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了解作者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95C45B8-CFEF-49AC-9837-18661961F8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5D9FCF1-1D53-40BE-A158-8995386B797C}"/>
              </a:ext>
            </a:extLst>
          </p:cNvPr>
          <p:cNvSpPr/>
          <p:nvPr/>
        </p:nvSpPr>
        <p:spPr>
          <a:xfrm>
            <a:off x="466980" y="407015"/>
            <a:ext cx="33647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5400" b="1" cap="none" spc="0" dirty="0">
                <a:ln/>
                <a:solidFill>
                  <a:schemeClr val="accent4"/>
                </a:solidFill>
                <a:effectLst/>
              </a:rPr>
              <a:t>学习目标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5A7F409-B6A7-4F7E-80AB-69E1D07717D6}"/>
              </a:ext>
            </a:extLst>
          </p:cNvPr>
          <p:cNvSpPr txBox="1"/>
          <p:nvPr/>
        </p:nvSpPr>
        <p:spPr>
          <a:xfrm>
            <a:off x="975359" y="1905506"/>
            <a:ext cx="845602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C000"/>
                </a:solidFill>
              </a:rPr>
              <a:t>1.</a:t>
            </a:r>
            <a:r>
              <a:rPr lang="zh-CN" altLang="en-US" sz="3200" dirty="0">
                <a:solidFill>
                  <a:srgbClr val="FFC000"/>
                </a:solidFill>
              </a:rPr>
              <a:t>掌握课文生字新词</a:t>
            </a:r>
            <a:r>
              <a:rPr lang="zh-CN" altLang="en-US" sz="3200" dirty="0" smtClean="0">
                <a:solidFill>
                  <a:srgbClr val="FFC000"/>
                </a:solidFill>
              </a:rPr>
              <a:t>，</a:t>
            </a:r>
            <a:endParaRPr lang="en-US" altLang="zh-CN" sz="3200" dirty="0">
              <a:solidFill>
                <a:srgbClr val="FFC000"/>
              </a:solidFill>
            </a:endParaRPr>
          </a:p>
          <a:p>
            <a:r>
              <a:rPr lang="en-US" altLang="zh-CN" sz="3200" dirty="0">
                <a:solidFill>
                  <a:srgbClr val="FFC000"/>
                </a:solidFill>
              </a:rPr>
              <a:t>2.</a:t>
            </a:r>
            <a:r>
              <a:rPr lang="zh-CN" altLang="en-US" sz="3200" dirty="0">
                <a:solidFill>
                  <a:srgbClr val="FFC000"/>
                </a:solidFill>
              </a:rPr>
              <a:t>初读课文，初步了解课文主要内容。</a:t>
            </a:r>
            <a:endParaRPr lang="en-US" altLang="zh-CN" sz="3200" dirty="0">
              <a:solidFill>
                <a:srgbClr val="FFC000"/>
              </a:solidFill>
            </a:endParaRPr>
          </a:p>
          <a:p>
            <a:r>
              <a:rPr lang="en-US" altLang="zh-CN" sz="3200" dirty="0">
                <a:solidFill>
                  <a:srgbClr val="FFC000"/>
                </a:solidFill>
              </a:rPr>
              <a:t>3.</a:t>
            </a:r>
            <a:r>
              <a:rPr lang="zh-CN" altLang="en-US" sz="3200" dirty="0">
                <a:solidFill>
                  <a:srgbClr val="FFC000"/>
                </a:solidFill>
              </a:rPr>
              <a:t>读懂重点词、句、段，理解课文内容，体会作者的思想感情。</a:t>
            </a:r>
            <a:endParaRPr lang="en-US" altLang="zh-CN" sz="3200" dirty="0">
              <a:solidFill>
                <a:srgbClr val="FFC000"/>
              </a:solidFill>
            </a:endParaRPr>
          </a:p>
          <a:p>
            <a:r>
              <a:rPr lang="en-US" altLang="zh-CN" sz="3200" dirty="0">
                <a:solidFill>
                  <a:srgbClr val="FFC000"/>
                </a:solidFill>
              </a:rPr>
              <a:t>4.</a:t>
            </a:r>
            <a:r>
              <a:rPr lang="zh-CN" altLang="en-US" sz="3200" dirty="0">
                <a:solidFill>
                  <a:srgbClr val="FFC000"/>
                </a:solidFill>
              </a:rPr>
              <a:t>有感情地朗读课文，</a:t>
            </a:r>
            <a:endParaRPr lang="en-US" altLang="zh-CN" sz="3200" dirty="0">
              <a:solidFill>
                <a:srgbClr val="FFC000"/>
              </a:solidFill>
            </a:endParaRPr>
          </a:p>
          <a:p>
            <a:r>
              <a:rPr lang="en-US" altLang="zh-CN" sz="3200" dirty="0">
                <a:solidFill>
                  <a:srgbClr val="FFC000"/>
                </a:solidFill>
              </a:rPr>
              <a:t>5.</a:t>
            </a:r>
            <a:r>
              <a:rPr lang="zh-CN" altLang="en-US" sz="3200" dirty="0">
                <a:solidFill>
                  <a:srgbClr val="FFC000"/>
                </a:solidFill>
              </a:rPr>
              <a:t>背诵自己喜欢的段落。</a:t>
            </a:r>
            <a:endParaRPr lang="en-US" altLang="zh-CN" sz="32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793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89560" y="1017270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任凭</a:t>
            </a:r>
          </a:p>
        </p:txBody>
      </p:sp>
      <p:sp>
        <p:nvSpPr>
          <p:cNvPr id="15" name="矩形 14"/>
          <p:cNvSpPr/>
          <p:nvPr/>
        </p:nvSpPr>
        <p:spPr>
          <a:xfrm>
            <a:off x="2784475" y="1017270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尽职</a:t>
            </a:r>
          </a:p>
        </p:txBody>
      </p:sp>
      <p:sp>
        <p:nvSpPr>
          <p:cNvPr id="16" name="矩形 15"/>
          <p:cNvSpPr/>
          <p:nvPr/>
        </p:nvSpPr>
        <p:spPr>
          <a:xfrm>
            <a:off x="5206365" y="934085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抓痒</a:t>
            </a:r>
          </a:p>
        </p:txBody>
      </p:sp>
      <p:sp>
        <p:nvSpPr>
          <p:cNvPr id="17" name="矩形 16"/>
          <p:cNvSpPr/>
          <p:nvPr/>
        </p:nvSpPr>
        <p:spPr>
          <a:xfrm>
            <a:off x="7632700" y="934085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淘气</a:t>
            </a:r>
          </a:p>
        </p:txBody>
      </p:sp>
      <p:sp>
        <p:nvSpPr>
          <p:cNvPr id="18" name="矩形 17"/>
          <p:cNvSpPr/>
          <p:nvPr/>
        </p:nvSpPr>
        <p:spPr>
          <a:xfrm>
            <a:off x="9984740" y="934085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开辟</a:t>
            </a:r>
          </a:p>
        </p:txBody>
      </p:sp>
      <p:sp>
        <p:nvSpPr>
          <p:cNvPr id="19" name="矩形 18"/>
          <p:cNvSpPr/>
          <p:nvPr/>
        </p:nvSpPr>
        <p:spPr>
          <a:xfrm>
            <a:off x="448945" y="3769360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乖巧</a:t>
            </a:r>
          </a:p>
        </p:txBody>
      </p:sp>
      <p:sp>
        <p:nvSpPr>
          <p:cNvPr id="20" name="矩形 19"/>
          <p:cNvSpPr/>
          <p:nvPr/>
        </p:nvSpPr>
        <p:spPr>
          <a:xfrm>
            <a:off x="3034665" y="3769360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暖和</a:t>
            </a:r>
          </a:p>
        </p:txBody>
      </p:sp>
      <p:sp>
        <p:nvSpPr>
          <p:cNvPr id="22" name="矩形 21"/>
          <p:cNvSpPr/>
          <p:nvPr/>
        </p:nvSpPr>
        <p:spPr>
          <a:xfrm>
            <a:off x="5427980" y="3677920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的确</a:t>
            </a:r>
          </a:p>
        </p:txBody>
      </p:sp>
      <p:sp>
        <p:nvSpPr>
          <p:cNvPr id="23" name="矩形 22"/>
          <p:cNvSpPr/>
          <p:nvPr/>
        </p:nvSpPr>
        <p:spPr>
          <a:xfrm>
            <a:off x="7911465" y="3677920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踩印</a:t>
            </a:r>
          </a:p>
        </p:txBody>
      </p:sp>
      <p:sp>
        <p:nvSpPr>
          <p:cNvPr id="24" name="矩形 23"/>
          <p:cNvSpPr/>
          <p:nvPr/>
        </p:nvSpPr>
        <p:spPr>
          <a:xfrm>
            <a:off x="10203815" y="3677920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梅花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608330" y="628015"/>
            <a:ext cx="16363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rèn      píng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2966720" y="692785"/>
            <a:ext cx="2012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jìn           zhí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5229225" y="640080"/>
            <a:ext cx="22180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zhuā          yǎng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911465" y="640080"/>
            <a:ext cx="171767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</a:rPr>
              <a:t>táo        qì     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0203815" y="692785"/>
            <a:ext cx="1552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kāi          pì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608330" y="3401060"/>
            <a:ext cx="23583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guāi        qiǎo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3179445" y="3401060"/>
            <a:ext cx="21253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nuǎn       huo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5619750" y="3401060"/>
            <a:ext cx="2012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dí          què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7717155" y="3401060"/>
            <a:ext cx="2213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 </a:t>
            </a:r>
            <a:r>
              <a:rPr lang="en-US" altLang="zh-CN" sz="2400">
                <a:solidFill>
                  <a:srgbClr val="FF0000"/>
                </a:solidFill>
              </a:rPr>
              <a:t>cǎi          </a:t>
            </a:r>
            <a:r>
              <a:rPr lang="zh-CN" altLang="en-US" sz="2400">
                <a:solidFill>
                  <a:srgbClr val="FF0000"/>
                </a:solidFill>
              </a:rPr>
              <a:t> yìn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10470515" y="3512185"/>
            <a:ext cx="14884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méi     huā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2058034" y="4890234"/>
            <a:ext cx="382968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注</a:t>
            </a:r>
            <a:r>
              <a:rPr lang="zh-CN" altLang="en-US" sz="2000" dirty="0">
                <a:solidFill>
                  <a:srgbClr val="FF0000"/>
                </a:solidFill>
              </a:rPr>
              <a:t>：和是多音字，请用不同读音的和组词语。</a:t>
            </a:r>
            <a:r>
              <a:rPr lang="zh-CN" altLang="en-US" sz="3600" dirty="0">
                <a:solidFill>
                  <a:srgbClr val="0070C0"/>
                </a:solidFill>
              </a:rPr>
              <a:t>hé  huó  hè hú huò huo  hè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2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2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2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2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2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2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2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20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  <a:alpha val="3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6050" y="454025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sym typeface="+mn-ea"/>
              </a:rPr>
              <a:t>生气勃勃</a:t>
            </a:r>
            <a:endParaRPr lang="zh-CN" altLang="en-US" sz="7200" b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76115" y="454025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sym typeface="+mn-ea"/>
              </a:rPr>
              <a:t>无忧无虑</a:t>
            </a:r>
            <a:endParaRPr lang="zh-CN" altLang="en-US" sz="7200" b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31835" y="454025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sym typeface="+mn-ea"/>
              </a:rPr>
              <a:t>温柔可亲</a:t>
            </a:r>
            <a:endParaRPr lang="zh-CN" altLang="en-US" sz="7200" b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9555" y="2394585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sym typeface="+mn-ea"/>
              </a:rPr>
              <a:t>丰富多腔</a:t>
            </a:r>
            <a:endParaRPr lang="zh-CN" altLang="en-US" sz="7200" b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0250" y="247777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sym typeface="+mn-ea"/>
              </a:rPr>
              <a:t>长短不同</a:t>
            </a:r>
            <a:endParaRPr lang="zh-CN" altLang="en-US" sz="7200" b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477250" y="247777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sym typeface="+mn-ea"/>
              </a:rPr>
              <a:t>粗细各异</a:t>
            </a:r>
            <a:endParaRPr lang="zh-CN" altLang="en-US" sz="7200" b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40250" y="4170045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屏息凝视</a:t>
            </a:r>
          </a:p>
        </p:txBody>
      </p:sp>
      <p:sp>
        <p:nvSpPr>
          <p:cNvPr id="14" name="矩形 13"/>
          <p:cNvSpPr/>
          <p:nvPr/>
        </p:nvSpPr>
        <p:spPr>
          <a:xfrm>
            <a:off x="360045" y="4170045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变化多端</a:t>
            </a:r>
          </a:p>
        </p:txBody>
      </p:sp>
      <p:sp>
        <p:nvSpPr>
          <p:cNvPr id="15" name="矩形 14"/>
          <p:cNvSpPr/>
          <p:nvPr/>
        </p:nvSpPr>
        <p:spPr>
          <a:xfrm>
            <a:off x="8395970" y="4170045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枝折花落</a:t>
            </a:r>
          </a:p>
        </p:txBody>
      </p:sp>
      <p:sp>
        <p:nvSpPr>
          <p:cNvPr id="16" name="矩形 15"/>
          <p:cNvSpPr/>
          <p:nvPr/>
        </p:nvSpPr>
        <p:spPr>
          <a:xfrm>
            <a:off x="4001770" y="559054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没完没了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77190" y="295275"/>
            <a:ext cx="329247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solidFill>
                  <a:srgbClr val="FF0000"/>
                </a:solidFill>
              </a:rPr>
              <a:t>shēng         qì           bó          bó 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564380" y="286385"/>
            <a:ext cx="36506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FF0000"/>
                </a:solidFill>
              </a:rPr>
              <a:t>   </a:t>
            </a:r>
            <a:r>
              <a:rPr lang="zh-CN" altLang="en-US" sz="2000">
                <a:solidFill>
                  <a:srgbClr val="FF0000"/>
                </a:solidFill>
              </a:rPr>
              <a:t>wú           yōu        wú             lǜ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395970" y="286385"/>
            <a:ext cx="36283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</a:rPr>
              <a:t>    </a:t>
            </a:r>
            <a:r>
              <a:rPr lang="zh-CN" altLang="en-US" sz="2000" dirty="0">
                <a:solidFill>
                  <a:srgbClr val="FF0000"/>
                </a:solidFill>
              </a:rPr>
              <a:t>wēn        róu          kě            qīn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43230" y="1995805"/>
            <a:ext cx="38277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</a:rPr>
              <a:t>fēng          fù           duō       qiāng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777105" y="2106930"/>
            <a:ext cx="37007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</a:rPr>
              <a:t>zhǎng      duǎn        bú        tóng</a:t>
            </a:r>
            <a:r>
              <a:rPr lang="zh-CN" altLang="en-US"/>
              <a:t> 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750935" y="2078990"/>
            <a:ext cx="32385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</a:rPr>
              <a:t>cū            xì              gè           yì 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43230" y="3771265"/>
            <a:ext cx="36969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FF0000"/>
                </a:solidFill>
              </a:rPr>
              <a:t> </a:t>
            </a:r>
            <a:r>
              <a:rPr lang="zh-CN" altLang="en-US" sz="2000">
                <a:solidFill>
                  <a:srgbClr val="FF0000"/>
                </a:solidFill>
              </a:rPr>
              <a:t>biàn           huà          duō        duān</a:t>
            </a:r>
            <a:r>
              <a:rPr lang="zh-CN" altLang="en-US" sz="2000"/>
              <a:t> 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777105" y="3816985"/>
            <a:ext cx="33274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</a:rPr>
              <a:t>bǐng       xī            níng       shì   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716010" y="3847465"/>
            <a:ext cx="33083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</a:rPr>
              <a:t>zhī         shé          huā        luò 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271010" y="5368925"/>
            <a:ext cx="31610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</a:rPr>
              <a:t>méi          wán        méi         le 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8750935" y="5767705"/>
            <a:ext cx="28092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注</a:t>
            </a:r>
            <a:r>
              <a:rPr lang="zh-CN" altLang="en-US"/>
              <a:t>：</a:t>
            </a:r>
            <a:r>
              <a:rPr lang="zh-CN" altLang="en-US">
                <a:solidFill>
                  <a:srgbClr val="FF0000"/>
                </a:solidFill>
              </a:rPr>
              <a:t>折也是一个多音字，它还可以读成shé  zhé  zhē</a:t>
            </a:r>
          </a:p>
          <a:p>
            <a:r>
              <a:rPr lang="zh-CN" altLang="en-US">
                <a:solidFill>
                  <a:srgbClr val="FF0000"/>
                </a:solidFill>
              </a:rPr>
              <a:t>请用折不同的读音组词。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2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2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2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2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2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2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20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838200" y="35560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/>
          </a:p>
        </p:txBody>
      </p:sp>
      <p:sp>
        <p:nvSpPr>
          <p:cNvPr id="8" name="内容占位符 2"/>
          <p:cNvSpPr>
            <a:spLocks noGrp="1"/>
          </p:cNvSpPr>
          <p:nvPr/>
        </p:nvSpPr>
        <p:spPr>
          <a:xfrm>
            <a:off x="838200" y="1854200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pic>
        <p:nvPicPr>
          <p:cNvPr id="41" name="图片 40" descr="2090717_114009634103_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6350" y="7620"/>
            <a:ext cx="12204065" cy="6842125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140335" y="90805"/>
            <a:ext cx="303085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</a:rPr>
              <a:t>理解词语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5215890" y="481330"/>
            <a:ext cx="5944870" cy="6369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任凭</a:t>
            </a:r>
            <a:r>
              <a:rPr lang="zh-CN" altLang="en-US" sz="2400" dirty="0">
                <a:solidFill>
                  <a:srgbClr val="FF0000"/>
                </a:solidFill>
              </a:rPr>
              <a:t>：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无论，不管。</a:t>
            </a:r>
            <a:endParaRPr lang="zh-CN" altLang="en-US" sz="2400" dirty="0">
              <a:solidFill>
                <a:srgbClr val="FF0000"/>
              </a:solidFill>
            </a:endParaRPr>
          </a:p>
          <a:p>
            <a:r>
              <a:rPr lang="zh-CN" altLang="en-US" sz="3200" dirty="0">
                <a:solidFill>
                  <a:srgbClr val="FF0000"/>
                </a:solidFill>
              </a:rPr>
              <a:t>开辟</a:t>
            </a:r>
            <a:r>
              <a:rPr lang="zh-CN" altLang="en-US" sz="2400" dirty="0">
                <a:solidFill>
                  <a:srgbClr val="FF0000"/>
                </a:solidFill>
              </a:rPr>
              <a:t>：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打通;开拓</a:t>
            </a:r>
            <a:endParaRPr lang="zh-CN" altLang="en-US" sz="2400" dirty="0">
              <a:solidFill>
                <a:srgbClr val="FF0000"/>
              </a:solidFill>
            </a:endParaRPr>
          </a:p>
          <a:p>
            <a:r>
              <a:rPr lang="zh-CN" altLang="en-US" sz="3200" dirty="0">
                <a:solidFill>
                  <a:srgbClr val="FF0000"/>
                </a:solidFill>
              </a:rPr>
              <a:t>生气勃勃</a:t>
            </a:r>
            <a:r>
              <a:rPr lang="zh-CN" altLang="en-US" sz="2400" dirty="0">
                <a:solidFill>
                  <a:srgbClr val="FF0000"/>
                </a:solidFill>
              </a:rPr>
              <a:t>：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勃勃：旺盛的样子。形容人或社会富有朝气，充满活力。</a:t>
            </a:r>
            <a:endParaRPr lang="zh-CN" altLang="en-US" sz="2400" dirty="0">
              <a:solidFill>
                <a:srgbClr val="FF0000"/>
              </a:solidFill>
            </a:endParaRPr>
          </a:p>
          <a:p>
            <a:r>
              <a:rPr lang="zh-CN" altLang="en-US" sz="3200" dirty="0">
                <a:solidFill>
                  <a:srgbClr val="FF0000"/>
                </a:solidFill>
              </a:rPr>
              <a:t>丰富多腔</a:t>
            </a:r>
            <a:r>
              <a:rPr lang="zh-CN" altLang="en-US" sz="2400" dirty="0">
                <a:solidFill>
                  <a:srgbClr val="FF0000"/>
                </a:solidFill>
              </a:rPr>
              <a:t>：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形容一个人腔调丰富，会各种各样的声音。</a:t>
            </a:r>
          </a:p>
          <a:p>
            <a:r>
              <a:rPr lang="zh-CN" altLang="en-US" sz="3200" dirty="0">
                <a:solidFill>
                  <a:srgbClr val="FF0000"/>
                </a:solidFill>
              </a:rPr>
              <a:t>长短不同</a:t>
            </a:r>
            <a:r>
              <a:rPr lang="zh-CN" altLang="en-US" sz="2400" dirty="0">
                <a:solidFill>
                  <a:srgbClr val="FF0000"/>
                </a:solidFill>
              </a:rPr>
              <a:t>：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长和短不齐。有长也有短。</a:t>
            </a:r>
            <a:endParaRPr lang="zh-CN" altLang="en-US" sz="2400" dirty="0">
              <a:solidFill>
                <a:srgbClr val="FF0000"/>
              </a:solidFill>
            </a:endParaRPr>
          </a:p>
          <a:p>
            <a:r>
              <a:rPr lang="zh-CN" altLang="en-US" sz="3200" dirty="0">
                <a:solidFill>
                  <a:srgbClr val="FF0000"/>
                </a:solidFill>
              </a:rPr>
              <a:t>粗细各异</a:t>
            </a:r>
            <a:r>
              <a:rPr lang="zh-CN" altLang="en-US" sz="2400" dirty="0">
                <a:solidFill>
                  <a:srgbClr val="FF0000"/>
                </a:solidFill>
              </a:rPr>
              <a:t>：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粗的细的每个都不相同</a:t>
            </a:r>
            <a:endParaRPr lang="zh-CN" altLang="en-US" sz="2400" dirty="0">
              <a:solidFill>
                <a:srgbClr val="FF0000"/>
              </a:solidFill>
            </a:endParaRPr>
          </a:p>
          <a:p>
            <a:r>
              <a:rPr lang="zh-CN" altLang="en-US" sz="3200" dirty="0">
                <a:solidFill>
                  <a:srgbClr val="FF0000"/>
                </a:solidFill>
              </a:rPr>
              <a:t>变化多端</a:t>
            </a:r>
            <a:r>
              <a:rPr lang="zh-CN" altLang="en-US" sz="2400" dirty="0">
                <a:solidFill>
                  <a:srgbClr val="FF0000"/>
                </a:solidFill>
              </a:rPr>
              <a:t>：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端：头绪。 形容变化极多。也指变化很大。</a:t>
            </a:r>
          </a:p>
          <a:p>
            <a:r>
              <a:rPr lang="zh-CN" altLang="en-US" sz="3200" dirty="0">
                <a:solidFill>
                  <a:srgbClr val="FF0000"/>
                </a:solidFill>
              </a:rPr>
              <a:t>屏息凝视</a:t>
            </a:r>
            <a:r>
              <a:rPr lang="zh-CN" altLang="en-US" sz="2400" dirty="0">
                <a:solidFill>
                  <a:srgbClr val="FF0000"/>
                </a:solidFill>
              </a:rPr>
              <a:t>：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指全神贯注地看，连呼吸都不敢呼吸一下。</a:t>
            </a:r>
          </a:p>
          <a:p>
            <a:r>
              <a:rPr lang="zh-CN" altLang="en-US" sz="3200" dirty="0">
                <a:solidFill>
                  <a:srgbClr val="FF0000"/>
                </a:solidFill>
              </a:rPr>
              <a:t>枝折花落</a:t>
            </a:r>
            <a:r>
              <a:rPr lang="zh-CN" altLang="en-US" sz="2400" dirty="0">
                <a:solidFill>
                  <a:srgbClr val="FF0000"/>
                </a:solidFill>
              </a:rPr>
              <a:t>：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形容房屋萧条或者形容一个人的身败名裂 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t010fcffce85e66b74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324946" y="1017037"/>
            <a:ext cx="1002107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猫的性格实在有些古怪。说它老实吧，它的确有时候很乖。它会找个暖和的地方，成天睡大觉，无忧无虑，什么事也不过问。可是，它决定要出去玩玩，就会出走一天一夜，任凭谁怎么呼唤，它也不肯回来。说它贪玩吧，的确是呀，要不怎么会一天一夜不回家呢？可是，它听到老鼠的一点响动，又多么尽职。它屏息凝视，一连就是几个钟头，非把老鼠等出来不可！</a:t>
            </a:r>
            <a:b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　　它要是高兴，能比谁都温柔可亲：用身子蹭你的腿，把脖儿伸出来让你给它抓痒，或是在你写作的时候，跳上桌来，在稿纸上踩印几朵小梅花。它还会丰富多腔地叫唤，长短不同，粗细各异，变化多端。在不叫的时候，它还会咕噜咕噜地给自己解闷。这可都凭它的高兴。它若是不高兴啊，无论谁说多少好话，它一声也不出。</a:t>
            </a:r>
            <a:b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　　它什么都怕，总想藏起来。可是它又那么勇猛，不要说见着小虫和老鼠，就是遇上蛇也敢斗一斗。</a:t>
            </a:r>
            <a:b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　　小猫满月的时候更可爱，腿脚还不稳，可是已经学会淘气。一根鸡毛，一个线团，都是它的好玩具，耍个没完没了。一玩起来，它不知要摔多少跟头，但是跌倒了马上起来，再跑再跌。它的头撞在门上，桌腿上，撞疼了也不哭。它的胆子越来越大，逐渐开辟新的游戏场所。它到院子里来了。院中的花草可遭了殃。它在花盆里摔跤，抱着花枝打秋千，所到之处，枝折花落。你见了，绝不会责打它，它是那样生气勃勃，天真可爱！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4136" y="0"/>
            <a:ext cx="277496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听课文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4" name="r17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316516" y="158621"/>
            <a:ext cx="821094" cy="8210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19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1688</Words>
  <Application>Microsoft Office PowerPoint</Application>
  <PresentationFormat>自定义</PresentationFormat>
  <Paragraphs>126</Paragraphs>
  <Slides>20</Slides>
  <Notes>1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dell</cp:lastModifiedBy>
  <cp:revision>33</cp:revision>
  <dcterms:created xsi:type="dcterms:W3CDTF">2018-12-21T06:40:17Z</dcterms:created>
  <dcterms:modified xsi:type="dcterms:W3CDTF">2018-12-22T09:13:04Z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2052-10.1.0.7669</vt:lpwstr>
  </property>
</Properties>
</file>