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330" y="-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BAC52-6D27-4EEA-AF7D-D9E24BE1B84E}" type="datetimeFigureOut">
              <a:rPr lang="en-US" smtClean="0"/>
              <a:t>3/1/2016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E14B3-1885-4D40-BD73-38F05946C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07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E14B3-1885-4D40-BD73-38F05946C8B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949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E14B3-1885-4D40-BD73-38F05946C8B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896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81AB4-E9E7-43C3-B569-CC86BDBE0DAD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223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134A4-12BD-4A52-9BBF-AE70A697DC5A}" type="datetime1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276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48AF4-681C-4AAA-85AA-28A63A1024B8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890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9A9CA-978C-4B5D-B783-EAC09758AA68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6129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02B6-DBAC-48B0-ADEF-A03874E94149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945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C6768-23D4-4C5F-A463-76BCCD63B3E1}" type="datetime1">
              <a:rPr lang="en-US" smtClean="0"/>
              <a:t>3/1/2016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84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25BB7-F812-412C-B6EE-9287F99AC47C}" type="datetime1">
              <a:rPr lang="en-US" smtClean="0"/>
              <a:t>3/1/2016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034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E22BF-1CFA-4B9B-9DCB-B7203BC6C6E5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78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90D29-F152-405D-9A88-751371C28980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36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71ADB-85B6-4BDC-873A-6A7EA6B12EDC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975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D25D-C3BA-4C6A-84D8-9DB3268C06F0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120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3680D-86B5-4CF1-B54D-01F263E8BF6F}" type="datetime1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571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E142-19BB-4182-92DC-AF4650626DA8}" type="datetime1">
              <a:rPr lang="en-US" smtClean="0"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47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B88D-4C30-4D97-8000-9AABA6C47580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6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0B74-1065-41EE-BFEE-E828474812BA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422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BB82-6810-472A-81D4-F48848848A55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186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BB869-1130-42F4-8654-9169D1480C9B}" type="datetime1">
              <a:rPr lang="en-US" smtClean="0"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663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7830377-0BCE-418C-A30B-4767851A0A49}" type="datetime1">
              <a:rPr lang="en-US" smtClean="0"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9D055-3B79-4391-B9C2-8F396E5420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8349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hf hdr="0" ftr="0" dt="0"/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25563" y="4100898"/>
            <a:ext cx="47079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/>
              <a:t>六（</a:t>
            </a:r>
            <a:r>
              <a:rPr lang="en-US" altLang="zh-CN" sz="2100" dirty="0"/>
              <a:t>5</a:t>
            </a:r>
            <a:r>
              <a:rPr lang="zh-CN" altLang="en-US" sz="2100" dirty="0"/>
              <a:t>）沈俊阳、王则凯、王首力</a:t>
            </a:r>
            <a:endParaRPr lang="en-US" sz="2100" dirty="0"/>
          </a:p>
        </p:txBody>
      </p:sp>
      <p:sp>
        <p:nvSpPr>
          <p:cNvPr id="7" name="Rectangle 6"/>
          <p:cNvSpPr/>
          <p:nvPr/>
        </p:nvSpPr>
        <p:spPr>
          <a:xfrm>
            <a:off x="1343834" y="2452557"/>
            <a:ext cx="6085641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我站在铁索桥上</a:t>
            </a:r>
            <a:endParaRPr 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12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仿宋" panose="02010609060101010101" pitchFamily="49" charset="-122"/>
                <a:ea typeface="仿宋" panose="02010609060101010101" pitchFamily="49" charset="-122"/>
              </a:rPr>
              <a:t>作者简介</a:t>
            </a:r>
            <a:endParaRPr lang="en-US" sz="45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700" y="2145243"/>
            <a:ext cx="7791354" cy="3146611"/>
          </a:xfrm>
        </p:spPr>
        <p:txBody>
          <a:bodyPr>
            <a:noAutofit/>
          </a:bodyPr>
          <a:lstStyle/>
          <a:p>
            <a:pPr marL="0" indent="426244">
              <a:buNone/>
            </a:pPr>
            <a:r>
              <a:rPr lang="zh-CN" altLang="en-US" sz="3000" b="1" dirty="0"/>
              <a:t>作</a:t>
            </a:r>
            <a:r>
              <a:rPr lang="zh-CN" altLang="en-US" sz="1800" dirty="0"/>
              <a:t>者顾工，</a:t>
            </a:r>
            <a:r>
              <a:rPr lang="en-US" altLang="zh-CN" sz="1800" dirty="0"/>
              <a:t>1928</a:t>
            </a:r>
            <a:r>
              <a:rPr lang="zh-CN" altLang="en-US" sz="1800" dirty="0"/>
              <a:t>年生，诗人。上海市人。</a:t>
            </a:r>
            <a:r>
              <a:rPr lang="en-US" altLang="zh-CN" sz="1800" dirty="0"/>
              <a:t>1945</a:t>
            </a:r>
            <a:r>
              <a:rPr lang="zh-CN" altLang="en-US" sz="1800" dirty="0"/>
              <a:t>年参加新四军。</a:t>
            </a:r>
            <a:r>
              <a:rPr lang="en-US" altLang="zh-CN" sz="1800" dirty="0"/>
              <a:t>1951</a:t>
            </a:r>
            <a:r>
              <a:rPr lang="zh-CN" altLang="en-US" sz="1800" dirty="0"/>
              <a:t>年加入中国共产党。曾任新四军政治部文工团团员、第三野战军政治部文工团创作员。历任西南军区政治部文工创作员、八一电影制片厂编剧、</a:t>
            </a:r>
            <a:r>
              <a:rPr lang="en-US" altLang="zh-CN" sz="1800" dirty="0"/>
              <a:t>《</a:t>
            </a:r>
            <a:r>
              <a:rPr lang="zh-CN" altLang="en-US" sz="1800" dirty="0"/>
              <a:t>解放军报</a:t>
            </a:r>
            <a:r>
              <a:rPr lang="en-US" altLang="zh-CN" sz="1800" dirty="0"/>
              <a:t>》</a:t>
            </a:r>
            <a:r>
              <a:rPr lang="zh-CN" altLang="en-US" sz="1800" dirty="0"/>
              <a:t>记者、总后勤部政治部文创作员。是著名诗人顾城的父亲。著有长篇小说</a:t>
            </a:r>
            <a:r>
              <a:rPr lang="en-US" altLang="zh-CN" sz="1800" dirty="0"/>
              <a:t>《</a:t>
            </a:r>
            <a:r>
              <a:rPr lang="zh-CN" altLang="en-US" sz="1800" dirty="0"/>
              <a:t>红军的后代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疯人院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刑警姐妹</a:t>
            </a:r>
            <a:r>
              <a:rPr lang="en-US" altLang="zh-CN" sz="1800" dirty="0"/>
              <a:t>》</a:t>
            </a:r>
            <a:r>
              <a:rPr lang="zh-CN" altLang="en-US" sz="1800" dirty="0"/>
              <a:t>，中篇小说集</a:t>
            </a:r>
            <a:r>
              <a:rPr lang="en-US" altLang="zh-CN" sz="1800" dirty="0"/>
              <a:t>《</a:t>
            </a:r>
            <a:r>
              <a:rPr lang="zh-CN" altLang="en-US" sz="1800" dirty="0"/>
              <a:t>被遗弃的天使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泪光</a:t>
            </a:r>
            <a:r>
              <a:rPr lang="en-US" altLang="zh-CN" sz="1800" dirty="0"/>
              <a:t>》</a:t>
            </a:r>
            <a:r>
              <a:rPr lang="zh-CN" altLang="en-US" sz="1800" dirty="0"/>
              <a:t>，诗集</a:t>
            </a:r>
            <a:r>
              <a:rPr lang="en-US" altLang="zh-CN" sz="1800" dirty="0"/>
              <a:t>《</a:t>
            </a:r>
            <a:r>
              <a:rPr lang="zh-CN" altLang="en-US" sz="1800" dirty="0"/>
              <a:t>喜马拉雅山下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成熟的季节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军歌</a:t>
            </a:r>
            <a:r>
              <a:rPr lang="en-US" altLang="zh-CN" sz="1800" dirty="0"/>
              <a:t>·</a:t>
            </a:r>
            <a:r>
              <a:rPr lang="zh-CN" altLang="en-US" sz="1800" dirty="0"/>
              <a:t>礼炮和长虹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挥动小马刀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火的喷泉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战神和爱神</a:t>
            </a:r>
            <a:r>
              <a:rPr lang="en-US" altLang="zh-CN" sz="1800" dirty="0"/>
              <a:t>》,</a:t>
            </a:r>
            <a:r>
              <a:rPr lang="zh-CN" altLang="en-US" sz="1800" dirty="0"/>
              <a:t>散文集</a:t>
            </a:r>
            <a:r>
              <a:rPr lang="en-US" altLang="zh-CN" sz="1800" dirty="0"/>
              <a:t>《</a:t>
            </a:r>
            <a:r>
              <a:rPr lang="zh-CN" altLang="en-US" sz="1800" dirty="0"/>
              <a:t>风雪高原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大海的子孙</a:t>
            </a:r>
            <a:r>
              <a:rPr lang="en-US" altLang="zh-CN" sz="1800" dirty="0"/>
              <a:t>》</a:t>
            </a:r>
            <a:r>
              <a:rPr lang="zh-CN" altLang="en-US" sz="1800" dirty="0"/>
              <a:t>、</a:t>
            </a:r>
            <a:r>
              <a:rPr lang="en-US" altLang="zh-CN" sz="1800" dirty="0"/>
              <a:t>《</a:t>
            </a:r>
            <a:r>
              <a:rPr lang="zh-CN" altLang="en-US" sz="1800" dirty="0"/>
              <a:t>鲜花和乐器</a:t>
            </a:r>
            <a:r>
              <a:rPr lang="en-US" altLang="zh-CN" sz="1800" dirty="0"/>
              <a:t>》</a:t>
            </a:r>
            <a:r>
              <a:rPr lang="zh-CN" altLang="en-US" sz="1800" dirty="0"/>
              <a:t>等。长篇纪实文学</a:t>
            </a:r>
            <a:r>
              <a:rPr lang="en-US" altLang="zh-CN" sz="1800" dirty="0"/>
              <a:t>《</a:t>
            </a:r>
            <a:r>
              <a:rPr lang="zh-CN" altLang="en-US" sz="1800" dirty="0"/>
              <a:t>年轻时，我热恋</a:t>
            </a:r>
            <a:r>
              <a:rPr lang="en-US" altLang="zh-CN" sz="1800" dirty="0"/>
              <a:t>》</a:t>
            </a:r>
            <a:r>
              <a:rPr lang="zh-CN" altLang="en-US" sz="1800" dirty="0"/>
              <a:t>，童话</a:t>
            </a:r>
            <a:r>
              <a:rPr lang="en-US" altLang="zh-CN" sz="1800" dirty="0"/>
              <a:t>《</a:t>
            </a:r>
            <a:r>
              <a:rPr lang="zh-CN" altLang="en-US" sz="1800" dirty="0"/>
              <a:t>幸运儿和倒霉蛋</a:t>
            </a:r>
            <a:r>
              <a:rPr lang="en-US" altLang="zh-CN" sz="1800" dirty="0"/>
              <a:t>》</a:t>
            </a:r>
            <a:r>
              <a:rPr lang="zh-CN" altLang="en-US" sz="1800" dirty="0"/>
              <a:t>，电视连续剧剧本</a:t>
            </a:r>
            <a:r>
              <a:rPr lang="en-US" altLang="zh-CN" sz="1800" dirty="0"/>
              <a:t>《</a:t>
            </a:r>
            <a:r>
              <a:rPr lang="zh-CN" altLang="en-US" sz="1800" dirty="0"/>
              <a:t>根在淮水</a:t>
            </a:r>
            <a:r>
              <a:rPr lang="en-US" altLang="zh-CN" sz="1800" dirty="0"/>
              <a:t>》</a:t>
            </a:r>
            <a:r>
              <a:rPr lang="zh-CN" altLang="en-US" sz="1800" dirty="0"/>
              <a:t>，电影文学剧本</a:t>
            </a:r>
            <a:r>
              <a:rPr lang="en-US" altLang="zh-CN" sz="1800" dirty="0"/>
              <a:t>《</a:t>
            </a:r>
            <a:r>
              <a:rPr lang="zh-CN" altLang="en-US" sz="1800" dirty="0"/>
              <a:t>冰山雪莲</a:t>
            </a:r>
            <a:r>
              <a:rPr lang="en-US" altLang="zh-CN" sz="1800" dirty="0"/>
              <a:t>》</a:t>
            </a:r>
            <a:r>
              <a:rPr lang="zh-CN" altLang="en-US" sz="1800" dirty="0"/>
              <a:t>，诗歌</a:t>
            </a:r>
            <a:r>
              <a:rPr lang="en-US" altLang="zh-CN" sz="1800" dirty="0"/>
              <a:t>《</a:t>
            </a:r>
            <a:r>
              <a:rPr lang="zh-CN" altLang="en-US" sz="1800" dirty="0"/>
              <a:t>我站在铁索桥上</a:t>
            </a:r>
            <a:r>
              <a:rPr lang="en-US" altLang="zh-CN" sz="1800" dirty="0"/>
              <a:t>》</a:t>
            </a:r>
            <a:r>
              <a:rPr lang="zh-CN" altLang="en-US" sz="1800" dirty="0"/>
              <a:t>等。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79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dirty="0">
                <a:latin typeface="仿宋" panose="02010609060101010101" pitchFamily="49" charset="-122"/>
                <a:ea typeface="仿宋" panose="02010609060101010101" pitchFamily="49" charset="-122"/>
              </a:rPr>
              <a:t>铁索桥</a:t>
            </a:r>
            <a:endParaRPr lang="en-US" sz="5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431" y="2247186"/>
            <a:ext cx="5838568" cy="3530464"/>
          </a:xfrm>
        </p:spPr>
        <p:txBody>
          <a:bodyPr>
            <a:noAutofit/>
          </a:bodyPr>
          <a:lstStyle/>
          <a:p>
            <a:pPr marL="0" indent="389335"/>
            <a:r>
              <a:rPr lang="zh-CN" altLang="en-US" sz="1725" dirty="0"/>
              <a:t>泸定铁索桥坐落在泸定县城西大渡河上，为全国重点文物保护单位。该桥始建于清康熙</a:t>
            </a:r>
            <a:r>
              <a:rPr lang="en-US" altLang="zh-CN" sz="1725" dirty="0"/>
              <a:t>44</a:t>
            </a:r>
            <a:r>
              <a:rPr lang="zh-CN" altLang="en-US" sz="1725" dirty="0"/>
              <a:t>年，建成于康熙</a:t>
            </a:r>
            <a:r>
              <a:rPr lang="en-US" altLang="zh-CN" sz="1725" dirty="0"/>
              <a:t>45</a:t>
            </a:r>
            <a:r>
              <a:rPr lang="zh-CN" altLang="en-US" sz="1725" dirty="0"/>
              <a:t>年（</a:t>
            </a:r>
            <a:r>
              <a:rPr lang="en-US" altLang="zh-CN" sz="1725" dirty="0"/>
              <a:t>1706</a:t>
            </a:r>
            <a:r>
              <a:rPr lang="zh-CN" altLang="en-US" sz="1725" dirty="0"/>
              <a:t>年）。康熙御笔题写</a:t>
            </a:r>
            <a:r>
              <a:rPr lang="en-US" altLang="zh-CN" sz="1725" dirty="0"/>
              <a:t>"</a:t>
            </a:r>
            <a:r>
              <a:rPr lang="zh-CN" altLang="en-US" sz="1725" dirty="0"/>
              <a:t>泸定桥 </a:t>
            </a:r>
            <a:r>
              <a:rPr lang="en-US" altLang="zh-CN" sz="1725" dirty="0"/>
              <a:t>"</a:t>
            </a:r>
            <a:r>
              <a:rPr lang="zh-CN" altLang="en-US" sz="1725" dirty="0"/>
              <a:t>，并立御碑于桥头，桥长</a:t>
            </a:r>
            <a:r>
              <a:rPr lang="en-US" altLang="zh-CN" sz="1725" dirty="0"/>
              <a:t>103</a:t>
            </a:r>
            <a:r>
              <a:rPr lang="zh-CN" altLang="en-US" sz="1725" dirty="0"/>
              <a:t>米，宽</a:t>
            </a:r>
            <a:r>
              <a:rPr lang="en-US" altLang="zh-CN" sz="1725" dirty="0"/>
              <a:t>3</a:t>
            </a:r>
            <a:r>
              <a:rPr lang="zh-CN" altLang="en-US" sz="1725" dirty="0"/>
              <a:t>米，</a:t>
            </a:r>
            <a:r>
              <a:rPr lang="en-US" altLang="zh-CN" sz="1725" dirty="0"/>
              <a:t>13</a:t>
            </a:r>
            <a:r>
              <a:rPr lang="zh-CN" altLang="en-US" sz="1725" dirty="0"/>
              <a:t>根铁链固定在两岸桥台落井里，</a:t>
            </a:r>
            <a:r>
              <a:rPr lang="en-US" altLang="zh-CN" sz="1725" dirty="0"/>
              <a:t>9</a:t>
            </a:r>
            <a:r>
              <a:rPr lang="zh-CN" altLang="en-US" sz="1725" dirty="0"/>
              <a:t>根作底链，</a:t>
            </a:r>
            <a:r>
              <a:rPr lang="en-US" altLang="zh-CN" sz="1725" dirty="0"/>
              <a:t>4</a:t>
            </a:r>
            <a:r>
              <a:rPr lang="zh-CN" altLang="en-US" sz="1725" dirty="0"/>
              <a:t>根分两侧作扶手，共有</a:t>
            </a:r>
            <a:r>
              <a:rPr lang="en-US" altLang="zh-CN" sz="1725" dirty="0"/>
              <a:t>12164</a:t>
            </a:r>
            <a:r>
              <a:rPr lang="zh-CN" altLang="en-US" sz="1725" dirty="0"/>
              <a:t>个铁环相扣，全桥铁件重</a:t>
            </a:r>
            <a:r>
              <a:rPr lang="en-US" altLang="zh-CN" sz="1725" dirty="0"/>
              <a:t>40 </a:t>
            </a:r>
            <a:r>
              <a:rPr lang="zh-CN" altLang="en-US" sz="1725" dirty="0"/>
              <a:t>余吨。两岸桥头堡为木结构古建筑，风貌独特赤我国国内独有。自清以来，此桥为四川入藏的重要通道和军事要津。</a:t>
            </a:r>
            <a:endParaRPr lang="en-US" altLang="zh-CN" sz="1725" dirty="0"/>
          </a:p>
          <a:p>
            <a:pPr marL="0" indent="382191"/>
            <a:r>
              <a:rPr lang="en-US" altLang="zh-CN" sz="1725" dirty="0"/>
              <a:t>1935</a:t>
            </a:r>
            <a:r>
              <a:rPr lang="zh-CN" altLang="en-US" sz="1725" dirty="0"/>
              <a:t>年</a:t>
            </a:r>
            <a:r>
              <a:rPr lang="en-US" altLang="zh-CN" sz="1725" dirty="0"/>
              <a:t>5</a:t>
            </a:r>
            <a:r>
              <a:rPr lang="zh-CN" altLang="en-US" sz="1725" dirty="0"/>
              <a:t>月</a:t>
            </a:r>
            <a:r>
              <a:rPr lang="en-US" altLang="zh-CN" sz="1725" dirty="0"/>
              <a:t>29</a:t>
            </a:r>
            <a:r>
              <a:rPr lang="zh-CN" altLang="en-US" sz="1725" dirty="0"/>
              <a:t>日，中国工农红军长征途经这里，以</a:t>
            </a:r>
            <a:r>
              <a:rPr lang="en-US" altLang="zh-CN" sz="1725" dirty="0"/>
              <a:t>22</a:t>
            </a:r>
            <a:r>
              <a:rPr lang="zh-CN" altLang="en-US" sz="1725" dirty="0"/>
              <a:t>位勇士为先锋的突击队，一手抱木板，一手抓着铁链，边前进边铺桥板，冒着敌人的枪林弹雨，缘铁索匍匐前进，一举消灭桥头守敌，红军遂过大渡河。泸定桥自此闻名中外。</a:t>
            </a:r>
            <a:endParaRPr lang="en-US" sz="1725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7327" y="2628514"/>
            <a:ext cx="2594919" cy="23991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1099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471061" y="1173758"/>
            <a:ext cx="1701428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405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铁索桥</a:t>
            </a:r>
            <a:endParaRPr lang="en-US" sz="405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275" y="1866255"/>
            <a:ext cx="6694130" cy="37441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1790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474068" y="1366929"/>
            <a:ext cx="191783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问题</a:t>
            </a:r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2351" y="2886848"/>
            <a:ext cx="7995595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950" dirty="0">
                <a:latin typeface="仿宋" panose="02010609060101010101" pitchFamily="49" charset="-122"/>
                <a:ea typeface="仿宋" panose="02010609060101010101" pitchFamily="49" charset="-122"/>
              </a:rPr>
              <a:t>诗歌各小节各写了什么内容？</a:t>
            </a:r>
            <a:endParaRPr lang="en-US" altLang="zh-CN" sz="495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sz="33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23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6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668031" y="1366929"/>
            <a:ext cx="1529907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答案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9687" y="2673694"/>
            <a:ext cx="73028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第一小节：作者站在铁索桥上所看到的景物。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第二小节：追忆红军当年飞夺泸定桥的激烈场面。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第三小节：抚看今朝，烈士们当年激战过的地方今天成为鲜花盛开的地方。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第四小节：直抒胸臆，高歌英雄的土地，英雄的人民。</a:t>
            </a:r>
            <a:endParaRPr lang="en-US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568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7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474068" y="1366929"/>
            <a:ext cx="1917833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问题</a:t>
            </a:r>
            <a:r>
              <a:rPr lang="en-US" altLang="zh-CN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3350" y="2859044"/>
            <a:ext cx="765501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62013"/>
            <a:r>
              <a:rPr lang="zh-CN" altLang="en-US" sz="4950" dirty="0">
                <a:latin typeface="仿宋" panose="02010609060101010101" pitchFamily="49" charset="-122"/>
                <a:ea typeface="仿宋" panose="02010609060101010101" pitchFamily="49" charset="-122"/>
              </a:rPr>
              <a:t>诗人站在铁索桥上看到了什么，想到了什么？</a:t>
            </a:r>
            <a:endParaRPr lang="en-US" sz="495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254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8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754529" y="295736"/>
            <a:ext cx="1529907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答案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514974" y="2285999"/>
            <a:ext cx="1084307" cy="6425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想</a:t>
            </a:r>
            <a:r>
              <a:rPr lang="zh-CN" altLang="en-US" sz="2800" dirty="0" smtClean="0"/>
              <a:t>到</a:t>
            </a:r>
            <a:endParaRPr lang="en-US" sz="2800" dirty="0"/>
          </a:p>
        </p:txBody>
      </p:sp>
      <p:sp>
        <p:nvSpPr>
          <p:cNvPr id="11" name="Rounded Rectangle 10"/>
          <p:cNvSpPr/>
          <p:nvPr/>
        </p:nvSpPr>
        <p:spPr>
          <a:xfrm>
            <a:off x="2349328" y="2285999"/>
            <a:ext cx="1084307" cy="6425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看到</a:t>
            </a:r>
            <a:endParaRPr lang="en-US" sz="2800" dirty="0"/>
          </a:p>
        </p:txBody>
      </p:sp>
      <p:sp>
        <p:nvSpPr>
          <p:cNvPr id="12" name="Rounded Rectangle 11"/>
          <p:cNvSpPr/>
          <p:nvPr/>
        </p:nvSpPr>
        <p:spPr>
          <a:xfrm>
            <a:off x="2065122" y="3328086"/>
            <a:ext cx="568411" cy="10008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云雾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3103089" y="3328086"/>
            <a:ext cx="568411" cy="10008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浪花</a:t>
            </a:r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4728002" y="3412523"/>
            <a:ext cx="1252668" cy="8320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红</a:t>
            </a:r>
            <a:r>
              <a:rPr lang="zh-CN" altLang="en-US" dirty="0" smtClean="0"/>
              <a:t>军飞夺泸定桥</a:t>
            </a:r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6140792" y="3412522"/>
            <a:ext cx="1252668" cy="8320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今</a:t>
            </a:r>
            <a:r>
              <a:rPr lang="zh-CN" altLang="en-US" dirty="0" smtClean="0"/>
              <a:t>天的幸福生活</a:t>
            </a:r>
            <a:endParaRPr lang="en-US" dirty="0"/>
          </a:p>
        </p:txBody>
      </p:sp>
      <p:cxnSp>
        <p:nvCxnSpPr>
          <p:cNvPr id="18" name="Straight Arrow Connector 17"/>
          <p:cNvCxnSpPr>
            <a:stCxn id="10" idx="2"/>
            <a:endCxn id="16" idx="0"/>
          </p:cNvCxnSpPr>
          <p:nvPr/>
        </p:nvCxnSpPr>
        <p:spPr>
          <a:xfrm>
            <a:off x="6057128" y="2928551"/>
            <a:ext cx="709998" cy="4839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0" idx="2"/>
            <a:endCxn id="15" idx="0"/>
          </p:cNvCxnSpPr>
          <p:nvPr/>
        </p:nvCxnSpPr>
        <p:spPr>
          <a:xfrm flipH="1">
            <a:off x="5354336" y="2928551"/>
            <a:ext cx="702792" cy="4839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1" idx="2"/>
            <a:endCxn id="13" idx="0"/>
          </p:cNvCxnSpPr>
          <p:nvPr/>
        </p:nvCxnSpPr>
        <p:spPr>
          <a:xfrm>
            <a:off x="2891482" y="2928551"/>
            <a:ext cx="495813" cy="3995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1" idx="2"/>
            <a:endCxn id="12" idx="0"/>
          </p:cNvCxnSpPr>
          <p:nvPr/>
        </p:nvCxnSpPr>
        <p:spPr>
          <a:xfrm flipH="1">
            <a:off x="2349328" y="2928551"/>
            <a:ext cx="542154" cy="3995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2920054" y="4885774"/>
            <a:ext cx="3137074" cy="8402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/>
              <a:t>借景抒情</a:t>
            </a:r>
            <a:endParaRPr lang="en-US" sz="4800" dirty="0"/>
          </a:p>
        </p:txBody>
      </p:sp>
      <p:cxnSp>
        <p:nvCxnSpPr>
          <p:cNvPr id="30" name="Straight Arrow Connector 29"/>
          <p:cNvCxnSpPr>
            <a:stCxn id="12" idx="2"/>
            <a:endCxn id="28" idx="0"/>
          </p:cNvCxnSpPr>
          <p:nvPr/>
        </p:nvCxnSpPr>
        <p:spPr>
          <a:xfrm>
            <a:off x="2349328" y="4328984"/>
            <a:ext cx="2139263" cy="5567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3" idx="2"/>
            <a:endCxn id="28" idx="0"/>
          </p:cNvCxnSpPr>
          <p:nvPr/>
        </p:nvCxnSpPr>
        <p:spPr>
          <a:xfrm>
            <a:off x="3387295" y="4328984"/>
            <a:ext cx="1101296" cy="5567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5" idx="2"/>
            <a:endCxn id="28" idx="0"/>
          </p:cNvCxnSpPr>
          <p:nvPr/>
        </p:nvCxnSpPr>
        <p:spPr>
          <a:xfrm flipH="1">
            <a:off x="4488591" y="4244546"/>
            <a:ext cx="865745" cy="6412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6" idx="2"/>
            <a:endCxn id="28" idx="0"/>
          </p:cNvCxnSpPr>
          <p:nvPr/>
        </p:nvCxnSpPr>
        <p:spPr>
          <a:xfrm flipH="1">
            <a:off x="4488591" y="4244545"/>
            <a:ext cx="2278535" cy="641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ounded Rectangle 45"/>
          <p:cNvSpPr/>
          <p:nvPr/>
        </p:nvSpPr>
        <p:spPr>
          <a:xfrm>
            <a:off x="3813218" y="1409601"/>
            <a:ext cx="1350746" cy="6425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顾工</a:t>
            </a:r>
            <a:endParaRPr lang="en-US" sz="3600" dirty="0"/>
          </a:p>
        </p:txBody>
      </p:sp>
      <p:cxnSp>
        <p:nvCxnSpPr>
          <p:cNvPr id="48" name="Straight Arrow Connector 47"/>
          <p:cNvCxnSpPr>
            <a:stCxn id="46" idx="3"/>
            <a:endCxn id="10" idx="0"/>
          </p:cNvCxnSpPr>
          <p:nvPr/>
        </p:nvCxnSpPr>
        <p:spPr>
          <a:xfrm>
            <a:off x="5163964" y="1730877"/>
            <a:ext cx="893164" cy="5551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46" idx="1"/>
            <a:endCxn id="11" idx="0"/>
          </p:cNvCxnSpPr>
          <p:nvPr/>
        </p:nvCxnSpPr>
        <p:spPr>
          <a:xfrm flipH="1">
            <a:off x="2891482" y="1730877"/>
            <a:ext cx="921736" cy="5551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35936" y="5886672"/>
            <a:ext cx="8789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追昔惜今，表达对先烈的缅怀和对今天幸福生活的热爱。</a:t>
            </a:r>
            <a:endParaRPr lang="en-US" sz="2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97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9D055-3B79-4391-B9C2-8F396E5420E3}" type="slidenum">
              <a:rPr lang="en-US" smtClean="0"/>
              <a:t>9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225380" y="2522492"/>
            <a:ext cx="471795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en-US" sz="8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8674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55</TotalTime>
  <Words>832</Words>
  <Application>Microsoft Office PowerPoint</Application>
  <PresentationFormat>On-screen Show (4:3)</PresentationFormat>
  <Paragraphs>39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宋体</vt:lpstr>
      <vt:lpstr>仿宋</vt:lpstr>
      <vt:lpstr>Arial</vt:lpstr>
      <vt:lpstr>Calibri</vt:lpstr>
      <vt:lpstr>Century Gothic</vt:lpstr>
      <vt:lpstr>Wingdings 3</vt:lpstr>
      <vt:lpstr>Ion</vt:lpstr>
      <vt:lpstr>PowerPoint Presentation</vt:lpstr>
      <vt:lpstr>作者简介</vt:lpstr>
      <vt:lpstr>铁索桥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 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Yang, Yan-Xia (Lynn, TDLS)</dc:creator>
  <cp:lastModifiedBy>Yang, Yan-Xia (Lynn, TDLS)</cp:lastModifiedBy>
  <cp:revision>10</cp:revision>
  <dcterms:created xsi:type="dcterms:W3CDTF">2016-03-01T12:38:58Z</dcterms:created>
  <dcterms:modified xsi:type="dcterms:W3CDTF">2016-03-01T13:34:22Z</dcterms:modified>
</cp:coreProperties>
</file>