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577" r:id="rId3"/>
    <p:sldId id="578" r:id="rId4"/>
    <p:sldId id="579" r:id="rId5"/>
    <p:sldId id="580" r:id="rId6"/>
    <p:sldId id="581" r:id="rId7"/>
    <p:sldId id="582" r:id="rId8"/>
    <p:sldId id="583" r:id="rId9"/>
    <p:sldId id="584" r:id="rId10"/>
    <p:sldId id="585" r:id="rId11"/>
    <p:sldId id="586" r:id="rId12"/>
    <p:sldId id="587" r:id="rId13"/>
    <p:sldId id="588" r:id="rId14"/>
    <p:sldId id="589" r:id="rId15"/>
    <p:sldId id="590" r:id="rId16"/>
    <p:sldId id="591" r:id="rId17"/>
    <p:sldId id="592" r:id="rId18"/>
    <p:sldId id="593" r:id="rId19"/>
    <p:sldId id="594" r:id="rId20"/>
    <p:sldId id="595" r:id="rId21"/>
    <p:sldId id="59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5" clrIdx="0"/>
  <p:cmAuthor id="0" name="微软用户" initials="微软用户" lastIdx="1" clrIdx="0"/>
  <p:cmAuthor id="2" name="AutoBVT" initials="A" lastIdx="4" clrIdx="1"/>
  <p:cmAuthor id="3" name="Sky123.Org" initials="S" lastIdx="1" clrIdx="2"/>
  <p:cmAuthor id="4" name="绿色圃中小学教育网" initials="绿" lastIdx="2" clrIdx="0"/>
  <p:cmAuthor id="5" name="www.xkb1.com" initials="w" lastIdx="3" clrIdx="1"/>
  <p:cmAuthor id="6" name="lenovo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15"/>
          <p:cNvPicPr>
            <a:picLocks noChangeAspect="1"/>
          </p:cNvPicPr>
          <p:nvPr/>
        </p:nvPicPr>
        <p:blipFill>
          <a:blip r:embed="rId1"/>
          <a:srcRect l="7117" t="14989" r="8162" b="26411"/>
          <a:stretch>
            <a:fillRect/>
          </a:stretch>
        </p:blipFill>
        <p:spPr>
          <a:xfrm>
            <a:off x="3822700" y="2197100"/>
            <a:ext cx="7899400" cy="201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2291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Box 4"/>
          <p:cNvSpPr txBox="1"/>
          <p:nvPr/>
        </p:nvSpPr>
        <p:spPr>
          <a:xfrm>
            <a:off x="833967" y="933451"/>
            <a:ext cx="104224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Clr>
                <a:srgbClr val="379711"/>
              </a:buClr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怎样朗读能更好地表达句子的意思？想一想，练一练，然后和同学交流。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3" name="TextBox 5"/>
          <p:cNvSpPr txBox="1"/>
          <p:nvPr/>
        </p:nvSpPr>
        <p:spPr>
          <a:xfrm>
            <a:off x="1341967" y="2048933"/>
            <a:ext cx="9965267" cy="3172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第二天，列宁来到白桦树下，果然又看到那只灰雀活蹦乱跳地在枝头歌唱。</a:t>
            </a:r>
            <a:endParaRPr lang="en-US" altLang="zh-CN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学生读熟了，先生就让他们一个一个地背诵。至于书里的意思，先生从来不讲。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书里说的是什么意思，他一点儿也不懂。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04333" y="5202767"/>
            <a:ext cx="3052233" cy="1255184"/>
          </a:xfrm>
          <a:prstGeom prst="wedgeRoundRectCallout">
            <a:avLst>
              <a:gd name="adj1" fmla="val 40610"/>
              <a:gd name="adj2" fmla="val -7042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小朋友，怎样朗读能更好地表达句子的意思？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4717" y="5101167"/>
            <a:ext cx="7118349" cy="13233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533400" eaLnBrk="1" hangingPunct="1">
              <a:lnSpc>
                <a:spcPct val="150000"/>
              </a:lnSpc>
            </a:pPr>
            <a:r>
              <a:rPr lang="zh-CN" altLang="en-US" sz="2665" b="1" dirty="0">
                <a:solidFill>
                  <a:srgbClr val="FF0000"/>
                </a:solidFill>
                <a:latin typeface="Calibri" panose="020F0502020204030204" charset="0"/>
              </a:rPr>
              <a:t>我们在读书的时候，要注意停顿和重音，才能更好地表达句子的意思。</a:t>
            </a:r>
            <a:endParaRPr lang="zh-CN" altLang="en-US" sz="2665" b="1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3315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7"/>
          <p:cNvSpPr/>
          <p:nvPr/>
        </p:nvSpPr>
        <p:spPr>
          <a:xfrm>
            <a:off x="965200" y="1374246"/>
            <a:ext cx="10210800" cy="4092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533400">
              <a:lnSpc>
                <a:spcPct val="150000"/>
              </a:lnSpc>
              <a:spcBef>
                <a:spcPts val="1200"/>
              </a:spcBef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第二天，列宁来到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白桦树下，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又看到那只灰雀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欢蹦乱跳地在枝头歌唱。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读熟了，先生就让他们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一个一个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地背诵。至于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书里的意思，先生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书里说的是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什么意思，他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155017" y="872067"/>
            <a:ext cx="7114117" cy="541867"/>
          </a:xfrm>
          <a:prstGeom prst="wedgeRectCallout">
            <a:avLst>
              <a:gd name="adj1" fmla="val -3929"/>
              <a:gd name="adj2" fmla="val 78158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重读“果然”，突出事实与列宁所料相符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305551" y="5568951"/>
            <a:ext cx="4023784" cy="872067"/>
          </a:xfrm>
          <a:prstGeom prst="wedgeRectCallout">
            <a:avLst>
              <a:gd name="adj1" fmla="val -27566"/>
              <a:gd name="adj2" fmla="val -73971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重读“一点儿”，强调私塾学生学习的效果。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7281333" y="3875617"/>
            <a:ext cx="4859867" cy="910167"/>
          </a:xfrm>
          <a:prstGeom prst="wedgeRectCallout">
            <a:avLst>
              <a:gd name="adj1" fmla="val -39648"/>
              <a:gd name="adj2" fmla="val -7703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重读“一个一个”“从来 ”，强调了私塾学生学习的状态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4339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151467" y="3382539"/>
            <a:ext cx="9939867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533400" marR="0" lvl="0" indent="-5334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这就是我们可爱的小学，一所边疆的小学。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5600" marR="0" lvl="0" indent="-3556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树枝在林中互相碰撞着，绿叶在狂风里簌簌地响，雷云拍着大手。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1" name="矩形 1"/>
          <p:cNvSpPr/>
          <p:nvPr/>
        </p:nvSpPr>
        <p:spPr>
          <a:xfrm>
            <a:off x="812800" y="1157817"/>
            <a:ext cx="4318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说一说  练一练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2" name="矩形 2"/>
          <p:cNvSpPr/>
          <p:nvPr/>
        </p:nvSpPr>
        <p:spPr>
          <a:xfrm>
            <a:off x="1168400" y="1828800"/>
            <a:ext cx="9827684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2230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读一读下面的句子，用“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画出停顿，用“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标出重音。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1717" y="382693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endParaRPr lang="zh-CN" altLang="en-US" sz="24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26917" y="3826933"/>
            <a:ext cx="9461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00651" y="4607984"/>
            <a:ext cx="8953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••</a:t>
            </a:r>
            <a:endParaRPr lang="zh-CN" altLang="en-US" sz="32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72651" y="4591051"/>
            <a:ext cx="8953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3551" y="5300133"/>
            <a:ext cx="8953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2833" y="5344584"/>
            <a:ext cx="18499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••••</a:t>
            </a:r>
            <a:endParaRPr lang="zh-CN" altLang="en-US" sz="32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252133" y="3507317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167717" y="3490384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816851" y="3467100"/>
            <a:ext cx="154517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764367" y="4243917"/>
            <a:ext cx="154517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816851" y="4256617"/>
            <a:ext cx="154517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9673167" y="4243917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966633" y="4978400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6" grpId="0"/>
      <p:bldP spid="18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5363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矩形 1"/>
          <p:cNvSpPr>
            <a:spLocks noChangeArrowheads="1"/>
          </p:cNvSpPr>
          <p:nvPr/>
        </p:nvSpPr>
        <p:spPr bwMode="auto">
          <a:xfrm>
            <a:off x="577851" y="865717"/>
            <a:ext cx="10699751" cy="156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79711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在班里组织几个兴趣小组吧！试着给兴趣小组取个响亮的名字，吸引有相同爱好的同学在一起开展活动。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</p:txBody>
      </p:sp>
      <p:pic>
        <p:nvPicPr>
          <p:cNvPr id="15365" name="Picture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884" y="2482851"/>
            <a:ext cx="5581649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6686551" y="2438400"/>
            <a:ext cx="4912784" cy="278553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447675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这里出现的都是一些兴趣小组的标志，上面的名字能体现出活动的特点，一些名字中还加入了有个性的词语，如“侠、巧手、鲲鹏、弈秋”等词语，让人一看就能记住。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965200" y="4586817"/>
            <a:ext cx="3767667" cy="1515533"/>
          </a:xfrm>
          <a:prstGeom prst="wedgeRoundRectCallout">
            <a:avLst>
              <a:gd name="adj1" fmla="val 36310"/>
              <a:gd name="adj2" fmla="val -6751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小朋友，观察这里出现的兴趣小组标牌，说说有什么特点？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25484" y="5194300"/>
            <a:ext cx="6538383" cy="911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47675" eaLnBrk="1" hangingPunct="1">
              <a:spcAft>
                <a:spcPts val="1800"/>
              </a:spcAft>
            </a:pPr>
            <a:r>
              <a:rPr lang="zh-CN" altLang="en-US" sz="266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同时标识牌上还有能体现其特色的图标，我们可以直观地感受这种活动的特点。</a:t>
            </a:r>
            <a:endParaRPr lang="zh-CN" altLang="en-US" sz="2665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 bldLvl="0" animBg="1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6387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891117" y="3221567"/>
            <a:ext cx="3562351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阅读兴趣小组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书法兴趣小组：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389" name="矩形 1"/>
          <p:cNvSpPr/>
          <p:nvPr/>
        </p:nvSpPr>
        <p:spPr>
          <a:xfrm>
            <a:off x="768351" y="1037167"/>
            <a:ext cx="39899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zh-CN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说一说  练一练</a:t>
            </a:r>
            <a:endParaRPr lang="zh-CN" altLang="zh-CN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90" name="矩形 2"/>
          <p:cNvSpPr/>
          <p:nvPr/>
        </p:nvSpPr>
        <p:spPr>
          <a:xfrm>
            <a:off x="912284" y="1670051"/>
            <a:ext cx="9908116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22300">
              <a:lnSpc>
                <a:spcPct val="15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你来给下面的兴趣小组取个响亮的名字，也可以用你的巧手给他们画个形象的标志。</a:t>
            </a:r>
            <a:endParaRPr lang="zh-CN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217" y="3359151"/>
            <a:ext cx="2112433" cy="19007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717" y="3359151"/>
            <a:ext cx="2169583" cy="19325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7567" y="3333751"/>
            <a:ext cx="1968500" cy="19579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716867" y="5549900"/>
            <a:ext cx="8051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书法乐园、书法天地、墨海弄潮、墨香堂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7411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Rectangle 5"/>
          <p:cNvSpPr/>
          <p:nvPr/>
        </p:nvSpPr>
        <p:spPr>
          <a:xfrm>
            <a:off x="728133" y="1123951"/>
            <a:ext cx="10566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我积累  我展示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545917" y="1356784"/>
            <a:ext cx="4271433" cy="2618317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我还知道一些兴趣小组响亮的名字：创意气球、艺术天堂、特色功夫扇、捕捉瞬间、七彩画廊。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08567" y="2245784"/>
            <a:ext cx="3217333" cy="1665817"/>
          </a:xfrm>
          <a:prstGeom prst="wedgeRoundRectCallout">
            <a:avLst>
              <a:gd name="adj1" fmla="val 55746"/>
              <a:gd name="adj2" fmla="val 647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小朋友，你还知道哪些兴趣班的名字吗？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5" name="Picture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584" y="4387851"/>
            <a:ext cx="1699683" cy="1934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033" y="3549651"/>
            <a:ext cx="2764367" cy="27643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8435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TextBox 11"/>
          <p:cNvSpPr txBox="1">
            <a:spLocks noChangeArrowheads="1"/>
          </p:cNvSpPr>
          <p:nvPr/>
        </p:nvSpPr>
        <p:spPr bwMode="auto">
          <a:xfrm>
            <a:off x="512233" y="1392767"/>
            <a:ext cx="10837333" cy="378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所 见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袁枚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牧童骑黄牛，歌声振林樾。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      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意欲捕鸣蝉，忽然闭口立。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8437" name="Picture 7"/>
          <p:cNvPicPr>
            <a:picLocks noChangeAspect="1"/>
          </p:cNvPicPr>
          <p:nvPr/>
        </p:nvPicPr>
        <p:blipFill>
          <a:blip r:embed="rId2"/>
          <a:srcRect l="11800" t="20515" r="7144" b="24937"/>
          <a:stretch>
            <a:fillRect/>
          </a:stretch>
        </p:blipFill>
        <p:spPr>
          <a:xfrm>
            <a:off x="4438651" y="-12700"/>
            <a:ext cx="3314700" cy="93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矩形 1"/>
          <p:cNvSpPr/>
          <p:nvPr/>
        </p:nvSpPr>
        <p:spPr>
          <a:xfrm>
            <a:off x="2520951" y="2959100"/>
            <a:ext cx="638598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665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mù </a:t>
            </a:r>
            <a:r>
              <a:rPr lang="zh-CN" altLang="en-US" sz="266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66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2665" dirty="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zhèn      yuè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400" dirty="0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9459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07533" y="959803"/>
            <a:ext cx="10303933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了解作者：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袁枚（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1716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1797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清代诗人、散文家。字子才，号简斋，晚年自号仓山居士、随园主人、随园老人。汉族，钱塘（今浙江杭州）人。乾隆四年进士，历任溧水、江宁等县知县，有政绩，四十岁即告归。在江宁小仓山下筑筑随园，吟咏其中。袁枚是乾嘉时期代表诗人之一，与赵翼、蒋士铨合称“乾隆三大家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1"/>
          <p:cNvSpPr>
            <a:spLocks noChangeArrowheads="1"/>
          </p:cNvSpPr>
          <p:nvPr/>
        </p:nvSpPr>
        <p:spPr bwMode="auto">
          <a:xfrm>
            <a:off x="3043767" y="985202"/>
            <a:ext cx="6106584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所见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袁枚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牧童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骑黄牛，歌声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振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林樾。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欲捕鸣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蝉，忽然闭口立。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7384" y="1873251"/>
            <a:ext cx="3613151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牧童：指放牛的孩子。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22267" y="2243667"/>
            <a:ext cx="2810933" cy="91186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振：振荡。说明牧童的歌声嘹亮。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8451" y="3371851"/>
            <a:ext cx="1801284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欲：想要。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5217" y="4051300"/>
            <a:ext cx="1479551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鸣：叫。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9184" y="4070351"/>
            <a:ext cx="1511300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捕：捉。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5867" y="4798484"/>
            <a:ext cx="10854267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9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诗意</a:t>
            </a:r>
            <a:r>
              <a:rPr lang="zh-CN" altLang="en-US" sz="29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9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牧童骑在黄牛背上，嘹亮的歌声在林中回荡。忽然想要捕捉树上鸣叫的知了，就马上停止唱歌，一声不响地站立在树下。</a:t>
            </a:r>
            <a:endParaRPr lang="zh-CN" altLang="en-US" sz="29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Rectangle 3"/>
          <p:cNvSpPr/>
          <p:nvPr/>
        </p:nvSpPr>
        <p:spPr>
          <a:xfrm>
            <a:off x="910167" y="1357419"/>
            <a:ext cx="10509251" cy="43421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zh-CN" sz="30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</a:t>
            </a:r>
            <a:r>
              <a:rPr lang="zh-CN" altLang="zh-CN" sz="30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0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先写小牧童的动态，那高坐牛背、大声唱歌的派头，何等散漫、放肆；后写小牧童的静态，那屏住呼吸，眼望鸣蝉的神情，又是多么专注啊！这从动到静的变化，写得既突然又自然，把小牧童天真烂漫、好动多事的形象，刻画得活灵活现。至于下一步的动静，小牧童怎样捕蝉，捕到没有，诗人没有写，留给读者去体会、去遐想、去思考。</a:t>
            </a:r>
            <a:endParaRPr lang="zh-CN" altLang="zh-CN" sz="30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4099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6"/>
          <p:cNvSpPr txBox="1"/>
          <p:nvPr/>
        </p:nvSpPr>
        <p:spPr>
          <a:xfrm>
            <a:off x="1164167" y="1009651"/>
            <a:ext cx="90297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读一读，找规律。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01" name="TextBox 6"/>
          <p:cNvSpPr txBox="1"/>
          <p:nvPr/>
        </p:nvSpPr>
        <p:spPr>
          <a:xfrm>
            <a:off x="1231900" y="1591733"/>
            <a:ext cx="9808633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窗外十分安静，树枝不摇了。鸟儿不叫了，蝴蝶停在花朵上，好像都在听同学们读课文。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世界上最宽广的是海洋，比海洋更宽广的是天空，比天空更宽广的是人的胸怀。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2" name="矩形 15"/>
          <p:cNvSpPr/>
          <p:nvPr/>
        </p:nvSpPr>
        <p:spPr>
          <a:xfrm>
            <a:off x="7272867" y="4925484"/>
            <a:ext cx="3911600" cy="420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135" dirty="0">
                <a:solidFill>
                  <a:srgbClr val="000000"/>
                </a:solidFill>
                <a:latin typeface="Calibri" panose="020F0502020204030204" charset="0"/>
              </a:rPr>
              <a:t>        </a:t>
            </a:r>
            <a:endParaRPr lang="zh-CN" altLang="en-US" sz="2135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pic>
        <p:nvPicPr>
          <p:cNvPr id="410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233" y="-353483"/>
            <a:ext cx="4080933" cy="17229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圆角矩形标注 15"/>
          <p:cNvSpPr/>
          <p:nvPr/>
        </p:nvSpPr>
        <p:spPr>
          <a:xfrm>
            <a:off x="1143000" y="4938184"/>
            <a:ext cx="2377017" cy="1140884"/>
          </a:xfrm>
          <a:prstGeom prst="wedgeRoundRectCallout">
            <a:avLst>
              <a:gd name="adj1" fmla="val 42350"/>
              <a:gd name="adj2" fmla="val -83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你读了以后有什么感受？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8967" y="4451351"/>
            <a:ext cx="7031567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533400" eaLnBrk="1" hangingPunct="1">
              <a:lnSpc>
                <a:spcPct val="150000"/>
              </a:lnSpc>
            </a:pPr>
            <a:r>
              <a:rPr lang="zh-CN" altLang="en-US" sz="2665" b="1" dirty="0">
                <a:solidFill>
                  <a:srgbClr val="FF0000"/>
                </a:solidFill>
                <a:latin typeface="Calibri" panose="020F0502020204030204" charset="0"/>
              </a:rPr>
              <a:t>我发现这两个句子都是很有新鲜感的句子，理解这些词语和句子，可以帮助我们更好地理解课文内容。</a:t>
            </a:r>
            <a:endParaRPr lang="zh-CN" altLang="en-US" sz="2665" b="1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1837267" y="1740959"/>
            <a:ext cx="4904317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小儿垂钓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胡令能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蓬头稚子学垂纶，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侧坐莓苔草映身。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路人借问遥招手，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怕得鱼惊不应人。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03533" y="2607932"/>
            <a:ext cx="3448293" cy="2795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矩形 1"/>
          <p:cNvSpPr/>
          <p:nvPr/>
        </p:nvSpPr>
        <p:spPr>
          <a:xfrm>
            <a:off x="1032933" y="924984"/>
            <a:ext cx="1808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延展阅读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5123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angle 5"/>
          <p:cNvSpPr/>
          <p:nvPr/>
        </p:nvSpPr>
        <p:spPr>
          <a:xfrm>
            <a:off x="1039284" y="3046836"/>
            <a:ext cx="10255249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622300" eaLnBrk="1" latin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这时候，窗外十分安静，树枝不摇了，鸟儿不叫了，蝴蝶停在花朵上，好像都在听同学们读课文。最有趣的是，跑来了几只猴子。这些山林里的朋友，是那样好奇地听着同学们读课文。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5" name="矩形 1"/>
          <p:cNvSpPr/>
          <p:nvPr/>
        </p:nvSpPr>
        <p:spPr>
          <a:xfrm>
            <a:off x="897467" y="999067"/>
            <a:ext cx="4978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说一说  练一练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6" name="矩形 2"/>
          <p:cNvSpPr/>
          <p:nvPr/>
        </p:nvSpPr>
        <p:spPr>
          <a:xfrm>
            <a:off x="1022351" y="1629833"/>
            <a:ext cx="10052049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533400" eaLnBrk="1" latin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读下面一段话，用“</a:t>
            </a:r>
            <a:r>
              <a:rPr lang="zh-CN" altLang="en-US" sz="3200" b="1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”画出你认为有新鲜感的词语和句子。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5333" y="4569884"/>
            <a:ext cx="789093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88100" y="3824817"/>
            <a:ext cx="4732867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164233" y="5221817"/>
            <a:ext cx="88053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6147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Rectangle 5"/>
          <p:cNvSpPr/>
          <p:nvPr/>
        </p:nvSpPr>
        <p:spPr>
          <a:xfrm>
            <a:off x="742951" y="1073151"/>
            <a:ext cx="10566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我积累  我展示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596717" y="1441451"/>
            <a:ext cx="4271433" cy="2381251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人们剪下植物枝条，扦插到土里，不久就会发芽，长出新的植株，这些植株是遗传物质组成完全相同的植株，这就是“克隆”。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011767" y="1801284"/>
            <a:ext cx="3217333" cy="2216151"/>
          </a:xfrm>
          <a:prstGeom prst="wedgeRoundRectCallout">
            <a:avLst>
              <a:gd name="adj1" fmla="val 55746"/>
              <a:gd name="adj2" fmla="val 647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小朋友，你在生活中遇到过有新鲜感的事物吗？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Picture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6651" y="4489451"/>
            <a:ext cx="1699683" cy="1934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3433" y="3634317"/>
            <a:ext cx="2764367" cy="27643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7171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7"/>
          <p:cNvSpPr txBox="1"/>
          <p:nvPr/>
        </p:nvSpPr>
        <p:spPr>
          <a:xfrm>
            <a:off x="815340" y="713317"/>
            <a:ext cx="1042246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lnSpc>
                <a:spcPct val="150000"/>
              </a:lnSpc>
              <a:buClr>
                <a:srgbClr val="379711"/>
              </a:buClr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下面的两行成语有什么特点？和同学交流你的发现。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73" name="组合 21"/>
          <p:cNvGrpSpPr/>
          <p:nvPr/>
        </p:nvGrpSpPr>
        <p:grpSpPr>
          <a:xfrm>
            <a:off x="1346200" y="1864784"/>
            <a:ext cx="10346267" cy="1810705"/>
            <a:chOff x="806449" y="1024465"/>
            <a:chExt cx="7759699" cy="1355977"/>
          </a:xfrm>
        </p:grpSpPr>
        <p:sp>
          <p:nvSpPr>
            <p:cNvPr id="7177" name="TextBox 9"/>
            <p:cNvSpPr txBox="1"/>
            <p:nvPr/>
          </p:nvSpPr>
          <p:spPr>
            <a:xfrm>
              <a:off x="806449" y="1205882"/>
              <a:ext cx="7759699" cy="11745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摇头晃脑    披头散发    张牙舞爪    提心吊胆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面红耳赤    手忙脚乱    眼疾手快    口干舌燥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78" name="矩形 19"/>
            <p:cNvSpPr/>
            <p:nvPr/>
          </p:nvSpPr>
          <p:spPr>
            <a:xfrm>
              <a:off x="5284585" y="1024465"/>
              <a:ext cx="2691966" cy="3447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dirty="0">
                  <a:latin typeface="方正姚体" pitchFamily="2" charset="-122"/>
                  <a:ea typeface="方正姚体" pitchFamily="2" charset="-122"/>
                </a:rPr>
                <a:t>zhǎo          </a:t>
              </a:r>
              <a:r>
                <a:rPr lang="en-US" altLang="zh-CN" sz="2400" dirty="0">
                  <a:latin typeface="方正姚体" pitchFamily="2" charset="-122"/>
                  <a:ea typeface="方正姚体" pitchFamily="2" charset="-122"/>
                  <a:sym typeface="+mn-ea"/>
                </a:rPr>
                <a:t>diào</a:t>
              </a:r>
              <a:r>
                <a:rPr lang="en-US" altLang="zh-CN" sz="2400" dirty="0">
                  <a:latin typeface="方正姚体" pitchFamily="2" charset="-122"/>
                  <a:ea typeface="方正姚体" pitchFamily="2" charset="-122"/>
                </a:rPr>
                <a:t>                    </a:t>
              </a:r>
              <a:endParaRPr lang="zh-CN" altLang="en-US" sz="2400" dirty="0"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7179" name="矩形 20"/>
            <p:cNvSpPr/>
            <p:nvPr/>
          </p:nvSpPr>
          <p:spPr>
            <a:xfrm>
              <a:off x="1661794" y="1621731"/>
              <a:ext cx="6409689" cy="3447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en-US" altLang="zh-CN" sz="2400" dirty="0">
                  <a:latin typeface="方正姚体" pitchFamily="2" charset="-122"/>
                  <a:ea typeface="方正姚体" pitchFamily="2" charset="-122"/>
                </a:rPr>
                <a:t> chì                        </a:t>
              </a:r>
              <a:r>
                <a:rPr lang="en-US" altLang="zh-CN" sz="2400" dirty="0">
                  <a:latin typeface="方正姚体" pitchFamily="2" charset="-122"/>
                  <a:ea typeface="方正姚体" pitchFamily="2" charset="-122"/>
                  <a:sym typeface="+mn-ea"/>
                </a:rPr>
                <a:t>jí</a:t>
              </a:r>
              <a:r>
                <a:rPr lang="en-US" altLang="zh-CN" sz="2400" dirty="0">
                  <a:latin typeface="方正姚体" pitchFamily="2" charset="-122"/>
                  <a:ea typeface="方正姚体" pitchFamily="2" charset="-122"/>
                </a:rPr>
                <a:t>                   </a:t>
              </a:r>
              <a:r>
                <a:rPr lang="en-US" altLang="zh-CN" sz="2400" dirty="0">
                  <a:latin typeface="方正姚体" pitchFamily="2" charset="-122"/>
                  <a:ea typeface="方正姚体" pitchFamily="2" charset="-122"/>
                  <a:sym typeface="+mn-ea"/>
                </a:rPr>
                <a:t>zào</a:t>
              </a:r>
              <a:r>
                <a:rPr lang="en-US" altLang="zh-CN" sz="2400" dirty="0">
                  <a:latin typeface="方正姚体" pitchFamily="2" charset="-122"/>
                  <a:ea typeface="方正姚体" pitchFamily="2" charset="-122"/>
                </a:rPr>
                <a:t>                                                                                    </a:t>
              </a:r>
              <a:endParaRPr lang="zh-CN" altLang="en-US" sz="2400" dirty="0">
                <a:latin typeface="方正姚体" pitchFamily="2" charset="-122"/>
                <a:ea typeface="方正姚体" pitchFamily="2" charset="-122"/>
              </a:endParaRPr>
            </a:p>
          </p:txBody>
        </p:sp>
      </p:grpSp>
      <p:pic>
        <p:nvPicPr>
          <p:cNvPr id="717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533" y="-361949"/>
            <a:ext cx="4845051" cy="17229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标注 13"/>
          <p:cNvSpPr/>
          <p:nvPr/>
        </p:nvSpPr>
        <p:spPr>
          <a:xfrm>
            <a:off x="1104900" y="4250267"/>
            <a:ext cx="3164417" cy="1670051"/>
          </a:xfrm>
          <a:prstGeom prst="wedgeRoundRectCallout">
            <a:avLst>
              <a:gd name="adj1" fmla="val 42350"/>
              <a:gd name="adj2" fmla="val -83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读一读这几行成语，想想它们有什么特点？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7551" y="3740151"/>
            <a:ext cx="670983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53340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</a:rPr>
              <a:t>这些词语都是含有人或动物器官名称的，我们可以在理解词义的基础上学习运用这些词语。</a:t>
            </a:r>
            <a:endParaRPr lang="zh-CN" altLang="en-US" sz="3200" b="1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8195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857251" y="1437217"/>
            <a:ext cx="10708217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摇头晃脑：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脑袋摇来摇去。形容自己感觉很有或自己认为很不差的样子。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披头散发：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头发长而散乱。形容仪容不整。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张牙舞爪：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形容猛兽凶恶可怕。也比喻猖狂凶恶。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提心吊胆：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形容十分担心或害怕。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9219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047751" y="1446742"/>
            <a:ext cx="10195984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面红耳赤：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脸比耳朵都红了。形容因激动或渐而脸色发红。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手忙脚乱：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形容遇事慌张，不知如何是好。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眼疾手快：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形容做事机警敏捷。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口干舌燥：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口舌都干了。形容说话太多。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0243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Rectangle 5"/>
          <p:cNvSpPr/>
          <p:nvPr/>
        </p:nvSpPr>
        <p:spPr>
          <a:xfrm>
            <a:off x="920751" y="2497667"/>
            <a:ext cx="10407649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55600" indent="-35560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这只调皮的小猫时而上蹿下跳，时而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，非常可爱。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敌人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地向老百姓扑来，逼他们讲出地下党员的藏身之处。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沙漠中的旅行者感到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Rectangle 8"/>
          <p:cNvSpPr/>
          <p:nvPr/>
        </p:nvSpPr>
        <p:spPr>
          <a:xfrm>
            <a:off x="8125884" y="2635251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914400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摇头晃脑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9"/>
          <p:cNvSpPr/>
          <p:nvPr/>
        </p:nvSpPr>
        <p:spPr>
          <a:xfrm>
            <a:off x="2404533" y="4099984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张牙舞爪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0"/>
          <p:cNvSpPr/>
          <p:nvPr/>
        </p:nvSpPr>
        <p:spPr>
          <a:xfrm>
            <a:off x="5270500" y="5552017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口干舌燥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8" name="矩形 8"/>
          <p:cNvSpPr/>
          <p:nvPr/>
        </p:nvSpPr>
        <p:spPr>
          <a:xfrm>
            <a:off x="931333" y="999067"/>
            <a:ext cx="4978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说一说  练一练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9" name="矩形 1"/>
          <p:cNvSpPr/>
          <p:nvPr/>
        </p:nvSpPr>
        <p:spPr>
          <a:xfrm>
            <a:off x="965200" y="1699684"/>
            <a:ext cx="841586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选择上面的词语，填在下面的括号里。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/>
          </a:p>
        </p:txBody>
      </p:sp>
      <p:pic>
        <p:nvPicPr>
          <p:cNvPr id="11267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Rectangle 5"/>
          <p:cNvSpPr/>
          <p:nvPr/>
        </p:nvSpPr>
        <p:spPr>
          <a:xfrm>
            <a:off x="810684" y="1191684"/>
            <a:ext cx="10566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我积累  我展示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647700" y="1968500"/>
            <a:ext cx="3539067" cy="2017184"/>
          </a:xfrm>
          <a:prstGeom prst="wedgeRoundRectCallout">
            <a:avLst>
              <a:gd name="adj1" fmla="val 55746"/>
              <a:gd name="adj2" fmla="val 647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小朋友，你还知道哪些含有人或动物器官的词语？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70" name="Picture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1317" y="4540251"/>
            <a:ext cx="1699683" cy="1934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833" y="3702051"/>
            <a:ext cx="2764367" cy="2764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标注 11"/>
          <p:cNvSpPr/>
          <p:nvPr/>
        </p:nvSpPr>
        <p:spPr>
          <a:xfrm>
            <a:off x="7190317" y="1576917"/>
            <a:ext cx="4271433" cy="2618317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含有人或动物器官的词语还有：昂首阔步、挤眉弄眼、虎头虎脑、眉清目秀、面红耳赤、心惊肉跳、眼高手低、 满面红光、满头银发、狼心狗肺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2421</Words>
  <Application>WPS 演示</Application>
  <PresentationFormat>宽屏</PresentationFormat>
  <Paragraphs>168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微软雅黑</vt:lpstr>
      <vt:lpstr>Malgun Gothic</vt:lpstr>
      <vt:lpstr>Calibri</vt:lpstr>
      <vt:lpstr>Arial Unicode MS</vt:lpstr>
      <vt:lpstr>Calibri Light</vt:lpstr>
      <vt:lpstr>Wingdings 2</vt:lpstr>
      <vt:lpstr>黑体</vt:lpstr>
      <vt:lpstr>仿宋_GB2312</vt:lpstr>
      <vt:lpstr>楷体</vt:lpstr>
      <vt:lpstr>楷体_GB2312</vt:lpstr>
      <vt:lpstr>仿宋</vt:lpstr>
      <vt:lpstr>华文新魏</vt:lpstr>
      <vt:lpstr>华文楷体</vt:lpstr>
      <vt:lpstr>Comic Sans MS</vt:lpstr>
      <vt:lpstr>华文行楷</vt:lpstr>
      <vt:lpstr>方正姚体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</cp:revision>
  <dcterms:created xsi:type="dcterms:W3CDTF">2015-05-05T08:02:00Z</dcterms:created>
  <dcterms:modified xsi:type="dcterms:W3CDTF">2018-09-04T02:55:21Z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