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81" r:id="rId4"/>
    <p:sldId id="282" r:id="rId5"/>
    <p:sldId id="280" r:id="rId6"/>
    <p:sldId id="278" r:id="rId7"/>
    <p:sldId id="273" r:id="rId8"/>
    <p:sldId id="274" r:id="rId9"/>
    <p:sldId id="276" r:id="rId10"/>
    <p:sldId id="277" r:id="rId11"/>
    <p:sldId id="279" r:id="rId12"/>
    <p:sldId id="27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5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8B5CC-9D2C-46D2-B35B-48B3F8FF24DC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4A240-D6B6-4AE4-897B-DFA8C5FFC3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6364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4A240-D6B6-4AE4-897B-DFA8C5FFC31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665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4414" y="2357430"/>
            <a:ext cx="7072362" cy="156966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年、月、日</a:t>
            </a:r>
            <a:endParaRPr lang="zh-CN" altLang="en-US" sz="9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028" name="Picture 4" descr="C:\Users\lywang4\Desktop\新建文件夹\4d1179bc7d9108e1e2161c97736303cd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642918"/>
            <a:ext cx="1928794" cy="19287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250825" y="1341438"/>
            <a:ext cx="8642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</a:rPr>
              <a:t>2013</a:t>
            </a:r>
            <a:r>
              <a:rPr lang="zh-CN" altLang="en-US" sz="3600" b="1">
                <a:latin typeface="Times New Roman" panose="02020603050405020304" pitchFamily="18" charset="0"/>
              </a:rPr>
              <a:t>年下半年有多少天？</a:t>
            </a:r>
          </a:p>
        </p:txBody>
      </p:sp>
      <p:sp>
        <p:nvSpPr>
          <p:cNvPr id="18440" name="AutoShape 8"/>
          <p:cNvSpPr>
            <a:spLocks noChangeArrowheads="1"/>
          </p:cNvSpPr>
          <p:nvPr/>
        </p:nvSpPr>
        <p:spPr bwMode="auto">
          <a:xfrm>
            <a:off x="4859338" y="2492375"/>
            <a:ext cx="3673475" cy="1873250"/>
          </a:xfrm>
          <a:prstGeom prst="wedgeRoundRectCallout">
            <a:avLst>
              <a:gd name="adj1" fmla="val 42264"/>
              <a:gd name="adj2" fmla="val 85764"/>
              <a:gd name="adj3" fmla="val 16667"/>
            </a:avLst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年是平年有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天，上半年是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181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天，下半年的天数</a:t>
            </a:r>
            <a:r>
              <a:rPr lang="en-US" altLang="zh-C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=365-181=184</a:t>
            </a:r>
            <a:r>
              <a: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天</a:t>
            </a:r>
          </a:p>
        </p:txBody>
      </p:sp>
      <p:grpSp>
        <p:nvGrpSpPr>
          <p:cNvPr id="18445" name="Group 13"/>
          <p:cNvGrpSpPr>
            <a:grpSpLocks/>
          </p:cNvGrpSpPr>
          <p:nvPr/>
        </p:nvGrpSpPr>
        <p:grpSpPr bwMode="auto">
          <a:xfrm>
            <a:off x="1116013" y="2997200"/>
            <a:ext cx="3743325" cy="2592388"/>
            <a:chOff x="703" y="1888"/>
            <a:chExt cx="2132" cy="1415"/>
          </a:xfrm>
        </p:grpSpPr>
        <p:sp>
          <p:nvSpPr>
            <p:cNvPr id="3079" name="AutoShape 7"/>
            <p:cNvSpPr>
              <a:spLocks noChangeArrowheads="1"/>
            </p:cNvSpPr>
            <p:nvPr/>
          </p:nvSpPr>
          <p:spPr bwMode="auto">
            <a:xfrm>
              <a:off x="703" y="1888"/>
              <a:ext cx="2132" cy="1225"/>
            </a:xfrm>
            <a:prstGeom prst="wedgeRoundRectCallout">
              <a:avLst>
                <a:gd name="adj1" fmla="val -40477"/>
                <a:gd name="adj2" fmla="val 68694"/>
                <a:gd name="adj3" fmla="val 16667"/>
              </a:avLst>
            </a:prstGeom>
            <a:solidFill>
              <a:srgbClr val="FFCC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/>
            </a:p>
          </p:txBody>
        </p:sp>
        <p:sp>
          <p:nvSpPr>
            <p:cNvPr id="3080" name="Text Box 9"/>
            <p:cNvSpPr txBox="1">
              <a:spLocks noChangeArrowheads="1"/>
            </p:cNvSpPr>
            <p:nvPr/>
          </p:nvSpPr>
          <p:spPr bwMode="auto">
            <a:xfrm>
              <a:off x="930" y="1888"/>
              <a:ext cx="1769" cy="14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下半年是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月到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月，把下半年每月天数相加：</a:t>
              </a:r>
              <a:r>
                <a:rPr lang="en-US" altLang="zh-CN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31+31+30+31+30+31=184</a:t>
              </a:r>
              <a:r>
                <a:rPr lang="zh-CN" altLang="en-US" sz="28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天</a:t>
              </a:r>
            </a:p>
          </p:txBody>
        </p:sp>
      </p:grpSp>
      <p:pic>
        <p:nvPicPr>
          <p:cNvPr id="18443" name="Picture 11" descr="140_副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7050" y="3068638"/>
            <a:ext cx="38100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12" descr="米妮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84213" y="3500438"/>
            <a:ext cx="3309938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8119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4"/>
          <p:cNvSpPr txBox="1">
            <a:spLocks noChangeArrowheads="1"/>
          </p:cNvSpPr>
          <p:nvPr/>
        </p:nvSpPr>
        <p:spPr bwMode="auto">
          <a:xfrm>
            <a:off x="245653" y="908720"/>
            <a:ext cx="85534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Times New Roman" panose="02020603050405020304" pitchFamily="18" charset="0"/>
              </a:rPr>
              <a:t>2</a:t>
            </a:r>
            <a:r>
              <a:rPr lang="zh-CN" altLang="en-US" b="1" dirty="0" smtClean="0">
                <a:latin typeface="Times New Roman" panose="02020603050405020304" pitchFamily="18" charset="0"/>
              </a:rPr>
              <a:t>、</a:t>
            </a:r>
            <a:r>
              <a:rPr lang="zh-CN" altLang="en-US" b="1" dirty="0" smtClean="0"/>
              <a:t>小华</a:t>
            </a:r>
            <a:r>
              <a:rPr lang="zh-CN" altLang="en-US" b="1" dirty="0"/>
              <a:t>每次过生日都要种一棵“生日树”，她在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b="1" dirty="0"/>
              <a:t>岁生日那天种下了第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b="1" dirty="0"/>
              <a:t>棵“生日树”。你知道她的生日是哪一天吗？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5653" y="3501008"/>
            <a:ext cx="86566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答：小华过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岁生日只种了第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棵树，所以小华一定是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闰年出生的，生日是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日。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85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28860" y="2500306"/>
            <a:ext cx="41434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96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再见！</a:t>
            </a:r>
            <a:endParaRPr lang="zh-CN" altLang="en-US" sz="9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猜谜语</a:t>
            </a:r>
            <a:endParaRPr lang="zh-CN" alt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5984" y="1785926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有个宝宝真稀奇，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2786058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身穿三百多件衣。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3714752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每天都要脱一件，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7422" y="4643446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年底只剩一张皮。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15074" y="5286388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Times New Roman" pitchFamily="18" charset="0"/>
                <a:cs typeface="Times New Roman" pitchFamily="18" charset="0"/>
              </a:rPr>
              <a:t>（打一物）</a:t>
            </a:r>
            <a:endParaRPr lang="zh-CN" alt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6858016" y="3071810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日历</a:t>
            </a:r>
            <a:endParaRPr lang="zh-CN" alt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366713" y="2027238"/>
            <a:ext cx="8416925" cy="37512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051" name="文本框 4"/>
          <p:cNvSpPr txBox="1">
            <a:spLocks noChangeArrowheads="1"/>
          </p:cNvSpPr>
          <p:nvPr/>
        </p:nvSpPr>
        <p:spPr bwMode="auto">
          <a:xfrm>
            <a:off x="0" y="931863"/>
            <a:ext cx="85534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下面这些有几年意义的日子分别是几月几日？先交流，再在年历上圈出来。</a:t>
            </a:r>
          </a:p>
        </p:txBody>
      </p:sp>
      <p:pic>
        <p:nvPicPr>
          <p:cNvPr id="205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8550" y="2163763"/>
            <a:ext cx="2159000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5138" y="2165350"/>
            <a:ext cx="213518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9525" y="4030663"/>
            <a:ext cx="213042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5138" y="4083050"/>
            <a:ext cx="2135187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连接符 15"/>
          <p:cNvCxnSpPr>
            <a:stCxn id="14" idx="1"/>
            <a:endCxn id="14" idx="3"/>
          </p:cNvCxnSpPr>
          <p:nvPr/>
        </p:nvCxnSpPr>
        <p:spPr>
          <a:xfrm>
            <a:off x="366713" y="3903663"/>
            <a:ext cx="8416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4" idx="2"/>
          </p:cNvCxnSpPr>
          <p:nvPr/>
        </p:nvCxnSpPr>
        <p:spPr>
          <a:xfrm flipV="1">
            <a:off x="4575175" y="2027238"/>
            <a:ext cx="0" cy="3751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文本框 20"/>
          <p:cNvSpPr txBox="1">
            <a:spLocks noChangeArrowheads="1"/>
          </p:cNvSpPr>
          <p:nvPr/>
        </p:nvSpPr>
        <p:spPr bwMode="auto">
          <a:xfrm>
            <a:off x="481013" y="3506788"/>
            <a:ext cx="3790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中华人民共和国国庆节</a:t>
            </a:r>
          </a:p>
        </p:txBody>
      </p:sp>
      <p:sp>
        <p:nvSpPr>
          <p:cNvPr id="2059" name="文本框 23"/>
          <p:cNvSpPr txBox="1">
            <a:spLocks noChangeArrowheads="1"/>
          </p:cNvSpPr>
          <p:nvPr/>
        </p:nvSpPr>
        <p:spPr bwMode="auto">
          <a:xfrm>
            <a:off x="5205413" y="3479800"/>
            <a:ext cx="27082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中华共产党生日</a:t>
            </a:r>
          </a:p>
        </p:txBody>
      </p:sp>
      <p:sp>
        <p:nvSpPr>
          <p:cNvPr id="2060" name="文本框 24"/>
          <p:cNvSpPr txBox="1">
            <a:spLocks noChangeArrowheads="1"/>
          </p:cNvSpPr>
          <p:nvPr/>
        </p:nvSpPr>
        <p:spPr bwMode="auto">
          <a:xfrm>
            <a:off x="1270000" y="5359400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中国教师节</a:t>
            </a:r>
          </a:p>
        </p:txBody>
      </p:sp>
      <p:sp>
        <p:nvSpPr>
          <p:cNvPr id="2061" name="文本框 25"/>
          <p:cNvSpPr txBox="1">
            <a:spLocks noChangeArrowheads="1"/>
          </p:cNvSpPr>
          <p:nvPr/>
        </p:nvSpPr>
        <p:spPr bwMode="auto">
          <a:xfrm>
            <a:off x="5478463" y="5305425"/>
            <a:ext cx="19875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中国植树节</a:t>
            </a:r>
          </a:p>
        </p:txBody>
      </p:sp>
    </p:spTree>
    <p:extLst>
      <p:ext uri="{BB962C8B-B14F-4D97-AF65-F5344CB8AC3E}">
        <p14:creationId xmlns:p14="http://schemas.microsoft.com/office/powerpoint/2010/main" xmlns="" val="317358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3"/>
          <p:cNvSpPr txBox="1">
            <a:spLocks noChangeArrowheads="1"/>
          </p:cNvSpPr>
          <p:nvPr/>
        </p:nvSpPr>
        <p:spPr bwMode="auto">
          <a:xfrm>
            <a:off x="476250" y="1928813"/>
            <a:ext cx="1987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中国植树节</a:t>
            </a:r>
          </a:p>
        </p:txBody>
      </p:sp>
      <p:sp>
        <p:nvSpPr>
          <p:cNvPr id="3075" name="文本框 4"/>
          <p:cNvSpPr txBox="1">
            <a:spLocks noChangeArrowheads="1"/>
          </p:cNvSpPr>
          <p:nvPr/>
        </p:nvSpPr>
        <p:spPr bwMode="auto">
          <a:xfrm>
            <a:off x="476250" y="1404938"/>
            <a:ext cx="1987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中国教师节</a:t>
            </a:r>
          </a:p>
        </p:txBody>
      </p:sp>
      <p:sp>
        <p:nvSpPr>
          <p:cNvPr id="3076" name="文本框 5"/>
          <p:cNvSpPr txBox="1">
            <a:spLocks noChangeArrowheads="1"/>
          </p:cNvSpPr>
          <p:nvPr/>
        </p:nvSpPr>
        <p:spPr bwMode="auto">
          <a:xfrm>
            <a:off x="476250" y="881063"/>
            <a:ext cx="2708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中国共产党生日</a:t>
            </a:r>
          </a:p>
        </p:txBody>
      </p:sp>
      <p:sp>
        <p:nvSpPr>
          <p:cNvPr id="3077" name="文本框 6"/>
          <p:cNvSpPr txBox="1">
            <a:spLocks noChangeArrowheads="1"/>
          </p:cNvSpPr>
          <p:nvPr/>
        </p:nvSpPr>
        <p:spPr bwMode="auto">
          <a:xfrm>
            <a:off x="476250" y="358775"/>
            <a:ext cx="37909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中华人民共和国国庆节</a:t>
            </a:r>
          </a:p>
        </p:txBody>
      </p:sp>
      <p:sp>
        <p:nvSpPr>
          <p:cNvPr id="3078" name="文本框 7"/>
          <p:cNvSpPr txBox="1">
            <a:spLocks noChangeArrowheads="1"/>
          </p:cNvSpPr>
          <p:nvPr/>
        </p:nvSpPr>
        <p:spPr bwMode="auto">
          <a:xfrm>
            <a:off x="5175250" y="358775"/>
            <a:ext cx="1455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</a:p>
        </p:txBody>
      </p:sp>
      <p:sp>
        <p:nvSpPr>
          <p:cNvPr id="3079" name="文本框 9"/>
          <p:cNvSpPr txBox="1">
            <a:spLocks noChangeArrowheads="1"/>
          </p:cNvSpPr>
          <p:nvPr/>
        </p:nvSpPr>
        <p:spPr bwMode="auto">
          <a:xfrm>
            <a:off x="5175250" y="841375"/>
            <a:ext cx="1265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</a:p>
        </p:txBody>
      </p:sp>
      <p:sp>
        <p:nvSpPr>
          <p:cNvPr id="3080" name="文本框 10"/>
          <p:cNvSpPr txBox="1">
            <a:spLocks noChangeArrowheads="1"/>
          </p:cNvSpPr>
          <p:nvPr/>
        </p:nvSpPr>
        <p:spPr bwMode="auto">
          <a:xfrm>
            <a:off x="5186363" y="1384300"/>
            <a:ext cx="1444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</a:p>
        </p:txBody>
      </p:sp>
      <p:sp>
        <p:nvSpPr>
          <p:cNvPr id="3081" name="文本框 11"/>
          <p:cNvSpPr txBox="1">
            <a:spLocks noChangeArrowheads="1"/>
          </p:cNvSpPr>
          <p:nvPr/>
        </p:nvSpPr>
        <p:spPr bwMode="auto">
          <a:xfrm>
            <a:off x="5175250" y="1928813"/>
            <a:ext cx="14446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0988" y="3078163"/>
            <a:ext cx="874712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圆角矩形标注 10"/>
          <p:cNvSpPr/>
          <p:nvPr/>
        </p:nvSpPr>
        <p:spPr>
          <a:xfrm>
            <a:off x="1563688" y="3184525"/>
            <a:ext cx="4621212" cy="882650"/>
          </a:xfrm>
          <a:prstGeom prst="wedgeRoundRectCallout">
            <a:avLst>
              <a:gd name="adj1" fmla="val 57404"/>
              <a:gd name="adj2" fmla="val 5991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你还知道哪些有纪念意义的日子？和同学交流。</a:t>
            </a:r>
          </a:p>
        </p:txBody>
      </p: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939800" y="5648325"/>
            <a:ext cx="1989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五四青年节</a:t>
            </a:r>
          </a:p>
        </p:txBody>
      </p:sp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939800" y="5124450"/>
            <a:ext cx="1989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国际儿童节</a:t>
            </a:r>
          </a:p>
        </p:txBody>
      </p:sp>
      <p:sp>
        <p:nvSpPr>
          <p:cNvPr id="14" name="文本框 5"/>
          <p:cNvSpPr txBox="1">
            <a:spLocks noChangeArrowheads="1"/>
          </p:cNvSpPr>
          <p:nvPr/>
        </p:nvSpPr>
        <p:spPr bwMode="auto">
          <a:xfrm>
            <a:off x="939800" y="4600575"/>
            <a:ext cx="1989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中国建军节</a:t>
            </a:r>
          </a:p>
        </p:txBody>
      </p:sp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939800" y="4078288"/>
            <a:ext cx="1989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/>
              <a:t>国际劳动节</a:t>
            </a:r>
          </a:p>
        </p:txBody>
      </p:sp>
      <p:sp>
        <p:nvSpPr>
          <p:cNvPr id="16" name="文本框 7"/>
          <p:cNvSpPr txBox="1">
            <a:spLocks noChangeArrowheads="1"/>
          </p:cNvSpPr>
          <p:nvPr/>
        </p:nvSpPr>
        <p:spPr bwMode="auto">
          <a:xfrm>
            <a:off x="5638800" y="4078288"/>
            <a:ext cx="1265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</a:p>
        </p:txBody>
      </p:sp>
      <p:sp>
        <p:nvSpPr>
          <p:cNvPr id="17" name="文本框 9"/>
          <p:cNvSpPr txBox="1">
            <a:spLocks noChangeArrowheads="1"/>
          </p:cNvSpPr>
          <p:nvPr/>
        </p:nvSpPr>
        <p:spPr bwMode="auto">
          <a:xfrm>
            <a:off x="5638800" y="4560888"/>
            <a:ext cx="1265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5649913" y="5103813"/>
            <a:ext cx="1265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</a:p>
        </p:txBody>
      </p:sp>
      <p:sp>
        <p:nvSpPr>
          <p:cNvPr id="3091" name="文本框 11"/>
          <p:cNvSpPr txBox="1">
            <a:spLocks noChangeArrowheads="1"/>
          </p:cNvSpPr>
          <p:nvPr/>
        </p:nvSpPr>
        <p:spPr bwMode="auto">
          <a:xfrm>
            <a:off x="5638800" y="5657850"/>
            <a:ext cx="1265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xmlns="" val="271449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30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1520" y="692696"/>
            <a:ext cx="907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观察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2011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年、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2012</a:t>
            </a:r>
            <a:r>
              <a:rPr lang="zh-CN" altLang="en-US" sz="32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年的年历，记录每月的天数。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251520" y="1628800"/>
          <a:ext cx="8640958" cy="21362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62318"/>
                <a:gridCol w="598220"/>
                <a:gridCol w="598220"/>
                <a:gridCol w="598220"/>
                <a:gridCol w="598220"/>
                <a:gridCol w="598220"/>
                <a:gridCol w="598220"/>
                <a:gridCol w="598220"/>
                <a:gridCol w="598220"/>
                <a:gridCol w="598220"/>
                <a:gridCol w="598220"/>
                <a:gridCol w="598220"/>
                <a:gridCol w="598220"/>
              </a:tblGrid>
              <a:tr h="936103"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2011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0" baseline="0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2012</a:t>
                      </a:r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971600" y="162880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月份</a:t>
            </a:r>
            <a:endParaRPr lang="zh-CN" altLang="en-US" sz="2800" b="1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827584" y="1628800"/>
            <a:ext cx="864096" cy="92739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51520" y="2034426"/>
            <a:ext cx="1440160" cy="5217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52696" y="1772089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天数</a:t>
            </a:r>
            <a:endParaRPr lang="zh-CN" altLang="en-US" sz="28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242218" y="217698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年份</a:t>
            </a:r>
            <a:endParaRPr lang="zh-CN" altLang="en-US" sz="2800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1714774" y="2556193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55576" y="2556193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5816" y="256490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91880" y="2564904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39952" y="2564904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16016" y="2564904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92080" y="2564904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0152" y="2564904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16216" y="2564904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092280" y="2564904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68344" y="2564904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316416" y="2564904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91680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39752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15816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1880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67944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16016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292080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868144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516216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92280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68344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316416" y="3140968"/>
            <a:ext cx="54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zh-CN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59" y="4005064"/>
            <a:ext cx="824859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）一年有（   ）个月。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）有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31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天的月份是：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，这些月是大月。</a:t>
            </a:r>
            <a:endParaRPr lang="en-US" altLang="zh-CN" sz="2800" b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有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天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的月份是：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，这些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月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是小月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581994" y="4328229"/>
            <a:ext cx="4204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68211" y="5167173"/>
            <a:ext cx="3148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83491" y="3976591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239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8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3" grpId="0"/>
      <p:bldP spid="4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112" y="509973"/>
            <a:ext cx="2600000" cy="30285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970" y="1556792"/>
            <a:ext cx="2219048" cy="1933333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619672" y="620688"/>
            <a:ext cx="3960440" cy="1080120"/>
          </a:xfrm>
          <a:prstGeom prst="wedgeRoundRectCallout">
            <a:avLst>
              <a:gd name="adj1" fmla="val -34266"/>
              <a:gd name="adj2" fmla="val 90206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要知道哪个月有多少天，可以用拳头帮助记忆。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544" y="3574416"/>
            <a:ext cx="79580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凸起的地方每月是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31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天，凹下的地方每月是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天（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月除外）。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617" y="3998372"/>
            <a:ext cx="2047619" cy="2114286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2723236" y="4119219"/>
            <a:ext cx="5713752" cy="890351"/>
          </a:xfrm>
          <a:prstGeom prst="wedgeRoundRectCallout">
            <a:avLst>
              <a:gd name="adj1" fmla="val -54343"/>
              <a:gd name="adj2" fmla="val 24851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下面的歌谣，可以帮助我们记住大月的月份。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2583106" y="5450475"/>
            <a:ext cx="5916139" cy="825160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一、三、五、七、八、十腊，三十一天永不差。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173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285750" y="500063"/>
            <a:ext cx="8858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Times New Roman" panose="02020603050405020304" pitchFamily="18" charset="0"/>
              </a:rPr>
              <a:t>例</a:t>
            </a:r>
            <a:r>
              <a:rPr lang="en-US" altLang="zh-CN" sz="3600" b="1" dirty="0">
                <a:latin typeface="Times New Roman" panose="02020603050405020304" pitchFamily="18" charset="0"/>
              </a:rPr>
              <a:t>2  2011</a:t>
            </a:r>
            <a:r>
              <a:rPr lang="zh-CN" altLang="en-US" sz="3600" b="1" dirty="0">
                <a:latin typeface="Times New Roman" panose="02020603050405020304" pitchFamily="18" charset="0"/>
              </a:rPr>
              <a:t>年</a:t>
            </a:r>
            <a:r>
              <a:rPr lang="en-US" altLang="zh-CN" sz="3600" b="1" dirty="0"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</a:rPr>
              <a:t>月和</a:t>
            </a:r>
            <a:r>
              <a:rPr lang="en-US" altLang="zh-CN" sz="3600" b="1" dirty="0">
                <a:latin typeface="Times New Roman" panose="02020603050405020304" pitchFamily="18" charset="0"/>
              </a:rPr>
              <a:t>2012</a:t>
            </a:r>
            <a:r>
              <a:rPr lang="zh-CN" altLang="en-US" sz="3600" b="1" dirty="0">
                <a:latin typeface="Times New Roman" panose="02020603050405020304" pitchFamily="18" charset="0"/>
              </a:rPr>
              <a:t>年</a:t>
            </a:r>
            <a:r>
              <a:rPr lang="en-US" altLang="zh-CN" sz="3600" b="1" dirty="0"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</a:rPr>
              <a:t>月，这两个月的天数一样吗？</a:t>
            </a:r>
          </a:p>
        </p:txBody>
      </p:sp>
      <p:pic>
        <p:nvPicPr>
          <p:cNvPr id="2051" name="图片 4" descr="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928813"/>
            <a:ext cx="3929062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785813" y="4572000"/>
            <a:ext cx="78581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latin typeface="Times New Roman" panose="02020603050405020304" pitchFamily="18" charset="0"/>
              </a:rPr>
              <a:t>月，有</a:t>
            </a:r>
            <a:r>
              <a:rPr lang="en-US" altLang="zh-CN" sz="3600" b="1">
                <a:latin typeface="Times New Roman" panose="02020603050405020304" pitchFamily="18" charset="0"/>
              </a:rPr>
              <a:t>28</a:t>
            </a:r>
            <a:r>
              <a:rPr lang="zh-CN" altLang="en-US" sz="3600" b="1">
                <a:latin typeface="Times New Roman" panose="02020603050405020304" pitchFamily="18" charset="0"/>
              </a:rPr>
              <a:t>天的是平年，有</a:t>
            </a:r>
            <a:r>
              <a:rPr lang="en-US" altLang="zh-CN" sz="3600" b="1">
                <a:latin typeface="Times New Roman" panose="02020603050405020304" pitchFamily="18" charset="0"/>
              </a:rPr>
              <a:t>29</a:t>
            </a:r>
            <a:r>
              <a:rPr lang="zh-CN" altLang="en-US" sz="3600" b="1">
                <a:latin typeface="Times New Roman" panose="02020603050405020304" pitchFamily="18" charset="0"/>
              </a:rPr>
              <a:t>天的是闰年。平年有（      ）天，闰年全年有（      ）天。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71875" y="5140325"/>
            <a:ext cx="1071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365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14438" y="5643563"/>
            <a:ext cx="10715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latin typeface="Times New Roman" panose="02020603050405020304" pitchFamily="18" charset="0"/>
              </a:rPr>
              <a:t>366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48175" y="3271837"/>
            <a:ext cx="247650" cy="31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0575" y="3424237"/>
            <a:ext cx="247650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512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 descr="4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1071563"/>
            <a:ext cx="7143750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214313" y="714375"/>
            <a:ext cx="8358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Times New Roman" panose="02020603050405020304" pitchFamily="18" charset="0"/>
              </a:rPr>
              <a:t>观察</a:t>
            </a:r>
            <a:r>
              <a:rPr lang="en-US" altLang="zh-CN" sz="3200" b="1">
                <a:latin typeface="Times New Roman" panose="02020603050405020304" pitchFamily="18" charset="0"/>
              </a:rPr>
              <a:t>1997</a:t>
            </a:r>
            <a:r>
              <a:rPr lang="zh-CN" altLang="en-US" sz="3200" b="1">
                <a:latin typeface="Times New Roman" panose="02020603050405020304" pitchFamily="18" charset="0"/>
              </a:rPr>
              <a:t>年</a:t>
            </a:r>
            <a:r>
              <a:rPr lang="en-US" altLang="zh-CN" sz="3200" b="1">
                <a:latin typeface="Times New Roman" panose="02020603050405020304" pitchFamily="18" charset="0"/>
              </a:rPr>
              <a:t>~2008</a:t>
            </a:r>
            <a:r>
              <a:rPr lang="zh-CN" altLang="en-US" sz="3200" b="1">
                <a:latin typeface="Times New Roman" panose="02020603050405020304" pitchFamily="18" charset="0"/>
              </a:rPr>
              <a:t>年</a:t>
            </a:r>
            <a:r>
              <a:rPr lang="en-US" altLang="zh-CN" sz="3200" b="1">
                <a:latin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</a:rPr>
              <a:t>月的天数。年发现了什么？</a:t>
            </a:r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214313" y="142875"/>
            <a:ext cx="1714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Times New Roman" panose="02020603050405020304" pitchFamily="18" charset="0"/>
              </a:rPr>
              <a:t>做一做</a:t>
            </a:r>
          </a:p>
        </p:txBody>
      </p:sp>
      <p:sp>
        <p:nvSpPr>
          <p:cNvPr id="2053" name="TextBox 7"/>
          <p:cNvSpPr txBox="1">
            <a:spLocks noChangeArrowheads="1"/>
          </p:cNvSpPr>
          <p:nvPr/>
        </p:nvSpPr>
        <p:spPr bwMode="auto">
          <a:xfrm>
            <a:off x="71438" y="4429125"/>
            <a:ext cx="7143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）把上面月历中的闰年圈出来。</a:t>
            </a:r>
          </a:p>
        </p:txBody>
      </p:sp>
      <p:sp>
        <p:nvSpPr>
          <p:cNvPr id="2054" name="TextBox 8"/>
          <p:cNvSpPr txBox="1">
            <a:spLocks noChangeArrowheads="1"/>
          </p:cNvSpPr>
          <p:nvPr/>
        </p:nvSpPr>
        <p:spPr bwMode="auto">
          <a:xfrm>
            <a:off x="71438" y="4929188"/>
            <a:ext cx="8929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）</a:t>
            </a:r>
            <a:r>
              <a:rPr lang="en-US" altLang="zh-CN" sz="2800" b="1">
                <a:latin typeface="Times New Roman" panose="02020603050405020304" pitchFamily="18" charset="0"/>
              </a:rPr>
              <a:t>2008</a:t>
            </a:r>
            <a:r>
              <a:rPr lang="zh-CN" altLang="en-US" sz="2800" b="1">
                <a:latin typeface="Times New Roman" panose="02020603050405020304" pitchFamily="18" charset="0"/>
              </a:rPr>
              <a:t>年是闰年，（    ）年后，即（       ）年又是闰年。</a:t>
            </a:r>
          </a:p>
        </p:txBody>
      </p:sp>
      <p:sp>
        <p:nvSpPr>
          <p:cNvPr id="2055" name="TextBox 9"/>
          <p:cNvSpPr txBox="1">
            <a:spLocks noChangeArrowheads="1"/>
          </p:cNvSpPr>
          <p:nvPr/>
        </p:nvSpPr>
        <p:spPr bwMode="auto">
          <a:xfrm>
            <a:off x="71438" y="5618163"/>
            <a:ext cx="89296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</a:rPr>
              <a:t>）今年是（       ）年，上一个闰年是（       ）年，下一个闰年是（       ）年。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215063" y="1214438"/>
            <a:ext cx="285750" cy="10001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215063" y="2357438"/>
            <a:ext cx="285750" cy="10001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143625" y="3429000"/>
            <a:ext cx="285750" cy="10001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29063" y="4929188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286500" y="4929188"/>
            <a:ext cx="928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2012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357438" y="5619750"/>
            <a:ext cx="928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2015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572250" y="5619750"/>
            <a:ext cx="928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2014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14563" y="6048375"/>
            <a:ext cx="928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2018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5612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250825" y="1341438"/>
            <a:ext cx="8642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 smtClean="0">
                <a:latin typeface="Times New Roman" panose="02020603050405020304" pitchFamily="18" charset="0"/>
              </a:rPr>
              <a:t>1</a:t>
            </a:r>
            <a:r>
              <a:rPr lang="zh-CN" altLang="en-US" sz="3600" b="1" dirty="0" smtClean="0">
                <a:latin typeface="Times New Roman" panose="02020603050405020304" pitchFamily="18" charset="0"/>
              </a:rPr>
              <a:t>、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2013</a:t>
            </a:r>
            <a:r>
              <a:rPr lang="zh-CN" altLang="en-US" sz="3600" b="1" dirty="0">
                <a:latin typeface="Times New Roman" panose="02020603050405020304" pitchFamily="18" charset="0"/>
              </a:rPr>
              <a:t>年上半年有多少天？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2268538" y="2359025"/>
            <a:ext cx="6767512" cy="3030538"/>
          </a:xfrm>
          <a:prstGeom prst="wedgeRoundRectCallout">
            <a:avLst>
              <a:gd name="adj1" fmla="val 32292"/>
              <a:gd name="adj2" fmla="val 59398"/>
              <a:gd name="adj3" fmla="val 16667"/>
            </a:avLst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132138" y="2852738"/>
            <a:ext cx="4752975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2013</a:t>
            </a:r>
            <a:r>
              <a:rPr lang="zh-CN" altLang="en-US" sz="2800" b="1">
                <a:latin typeface="Times New Roman" panose="02020603050405020304" pitchFamily="18" charset="0"/>
              </a:rPr>
              <a:t>除以</a:t>
            </a:r>
            <a:r>
              <a:rPr lang="en-US" altLang="zh-CN" sz="2800" b="1">
                <a:latin typeface="Times New Roman" panose="02020603050405020304" pitchFamily="18" charset="0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</a:rPr>
              <a:t>得</a:t>
            </a:r>
            <a:r>
              <a:rPr lang="en-US" altLang="zh-CN" sz="2800" b="1">
                <a:latin typeface="Times New Roman" panose="02020603050405020304" pitchFamily="18" charset="0"/>
              </a:rPr>
              <a:t>503</a:t>
            </a:r>
            <a:r>
              <a:rPr lang="zh-CN" altLang="en-US" sz="2800" b="1">
                <a:latin typeface="Times New Roman" panose="02020603050405020304" pitchFamily="18" charset="0"/>
              </a:rPr>
              <a:t>余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，所以 </a:t>
            </a:r>
            <a:r>
              <a:rPr lang="en-US" altLang="zh-CN" sz="2800" b="1">
                <a:latin typeface="Times New Roman" panose="02020603050405020304" pitchFamily="18" charset="0"/>
              </a:rPr>
              <a:t>2013</a:t>
            </a:r>
            <a:r>
              <a:rPr lang="zh-CN" altLang="en-US" sz="2800" b="1">
                <a:latin typeface="Times New Roman" panose="02020603050405020304" pitchFamily="18" charset="0"/>
              </a:rPr>
              <a:t>年是平年，</a:t>
            </a:r>
            <a:r>
              <a:rPr lang="en-US" altLang="zh-CN" sz="2800" b="1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月有</a:t>
            </a:r>
            <a:r>
              <a:rPr lang="en-US" altLang="zh-CN" sz="2800" b="1">
                <a:latin typeface="Times New Roman" panose="02020603050405020304" pitchFamily="18" charset="0"/>
              </a:rPr>
              <a:t>28</a:t>
            </a:r>
            <a:r>
              <a:rPr lang="zh-CN" altLang="en-US" sz="2800" b="1">
                <a:latin typeface="Times New Roman" panose="02020603050405020304" pitchFamily="18" charset="0"/>
              </a:rPr>
              <a:t>天。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627313" y="2492375"/>
            <a:ext cx="57705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）判断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2013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年是平年还是闰年。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2916238" y="4005263"/>
            <a:ext cx="554355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上半年是从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月到</a:t>
            </a:r>
            <a:r>
              <a:rPr lang="en-US" altLang="zh-CN" sz="2800" b="1">
                <a:latin typeface="Times New Roman" panose="02020603050405020304" pitchFamily="18" charset="0"/>
              </a:rPr>
              <a:t>6</a:t>
            </a:r>
            <a:r>
              <a:rPr lang="zh-CN" altLang="en-US" sz="2800" b="1">
                <a:latin typeface="Times New Roman" panose="02020603050405020304" pitchFamily="18" charset="0"/>
              </a:rPr>
              <a:t>月，把</a:t>
            </a:r>
            <a:r>
              <a:rPr lang="en-US" altLang="zh-CN" sz="2800" b="1"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</a:rPr>
              <a:t>月到</a:t>
            </a:r>
            <a:r>
              <a:rPr lang="en-US" altLang="zh-CN" sz="2800" b="1">
                <a:latin typeface="Times New Roman" panose="02020603050405020304" pitchFamily="18" charset="0"/>
              </a:rPr>
              <a:t>6</a:t>
            </a:r>
            <a:r>
              <a:rPr lang="zh-CN" altLang="en-US" sz="2800" b="1">
                <a:latin typeface="Times New Roman" panose="02020603050405020304" pitchFamily="18" charset="0"/>
              </a:rPr>
              <a:t>月的天数相加：</a:t>
            </a:r>
            <a:r>
              <a:rPr lang="en-US" altLang="zh-CN" sz="2800" b="1">
                <a:latin typeface="Times New Roman" panose="02020603050405020304" pitchFamily="18" charset="0"/>
              </a:rPr>
              <a:t>31+28+31+30+31+30=181</a:t>
            </a:r>
            <a:r>
              <a:rPr lang="zh-CN" altLang="en-US" sz="2800" b="1">
                <a:latin typeface="Times New Roman" panose="02020603050405020304" pitchFamily="18" charset="0"/>
              </a:rPr>
              <a:t>（天</a:t>
            </a:r>
            <a:r>
              <a:rPr lang="zh-CN" altLang="en-US" sz="2400" b="1"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250825" y="5716588"/>
            <a:ext cx="504190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答：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2013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年上半年有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181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天。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771775" y="3644900"/>
            <a:ext cx="55435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）算出上半年天数。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568" y="404664"/>
            <a:ext cx="19437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拓展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xmlns="" val="179920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6" grpId="0"/>
      <p:bldP spid="17417" grpId="0"/>
      <p:bldP spid="174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839</Words>
  <Application>Microsoft Office PowerPoint</Application>
  <PresentationFormat>全屏显示(4:3)</PresentationFormat>
  <Paragraphs>111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2015-03-06T06:28:02Z</dcterms:created>
  <dcterms:modified xsi:type="dcterms:W3CDTF">2017-05-23T14:55:03Z</dcterms:modified>
</cp:coreProperties>
</file>