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94" r:id="rId3"/>
    <p:sldId id="295" r:id="rId4"/>
    <p:sldId id="279" r:id="rId5"/>
    <p:sldId id="291" r:id="rId6"/>
    <p:sldId id="293" r:id="rId7"/>
    <p:sldId id="369" r:id="rId8"/>
    <p:sldId id="374" r:id="rId9"/>
    <p:sldId id="372" r:id="rId10"/>
    <p:sldId id="375" r:id="rId11"/>
    <p:sldId id="373" r:id="rId12"/>
    <p:sldId id="379" r:id="rId13"/>
    <p:sldId id="376" r:id="rId14"/>
    <p:sldId id="381" r:id="rId15"/>
    <p:sldId id="377" r:id="rId16"/>
    <p:sldId id="334" r:id="rId17"/>
    <p:sldId id="380" r:id="rId18"/>
    <p:sldId id="349" r:id="rId19"/>
    <p:sldId id="338" r:id="rId20"/>
    <p:sldId id="345" r:id="rId21"/>
    <p:sldId id="384" r:id="rId22"/>
    <p:sldId id="362" r:id="rId23"/>
    <p:sldId id="357" r:id="rId25"/>
    <p:sldId id="330" r:id="rId26"/>
    <p:sldId id="383" r:id="rId27"/>
    <p:sldId id="320" r:id="rId28"/>
    <p:sldId id="343" r:id="rId29"/>
    <p:sldId id="347" r:id="rId30"/>
    <p:sldId id="364" r:id="rId31"/>
    <p:sldId id="385" r:id="rId32"/>
    <p:sldId id="348" r:id="rId33"/>
    <p:sldId id="352" r:id="rId34"/>
    <p:sldId id="355" r:id="rId35"/>
    <p:sldId id="353" r:id="rId36"/>
    <p:sldId id="387" r:id="rId37"/>
    <p:sldId id="371" r:id="rId38"/>
    <p:sldId id="323" r:id="rId39"/>
    <p:sldId id="388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99FF"/>
    <a:srgbClr val="FFCCFF"/>
    <a:srgbClr val="FF66FF"/>
    <a:srgbClr val="FF0000"/>
    <a:srgbClr val="000099"/>
    <a:srgbClr val="FFFF00"/>
    <a:srgbClr val="00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1"/>
    <p:restoredTop sz="93260"/>
  </p:normalViewPr>
  <p:slideViewPr>
    <p:cSldViewPr showGuides="1">
      <p:cViewPr>
        <p:scale>
          <a:sx n="81" d="100"/>
          <a:sy n="81" d="100"/>
        </p:scale>
        <p:origin x="-528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2227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hyperlink" Target="http://image.baidu.com/i?ct=503316480&amp;z=640357850&amp;tn=baiduimagedetail&amp;word=&#19968;&#20241;&amp;in=473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2"/>
          <p:cNvSpPr txBox="1"/>
          <p:nvPr/>
        </p:nvSpPr>
        <p:spPr>
          <a:xfrm>
            <a:off x="323850" y="2133600"/>
            <a:ext cx="4464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sz="3600" dirty="0">
              <a:solidFill>
                <a:srgbClr val="CC6600"/>
              </a:solidFill>
              <a:ea typeface="华文新魏" pitchFamily="2" charset="-122"/>
            </a:endParaRPr>
          </a:p>
        </p:txBody>
      </p:sp>
      <p:sp>
        <p:nvSpPr>
          <p:cNvPr id="2052" name="Text Box 4"/>
          <p:cNvSpPr txBox="1"/>
          <p:nvPr/>
        </p:nvSpPr>
        <p:spPr>
          <a:xfrm>
            <a:off x="663575" y="20605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3" name="Text Box 5"/>
          <p:cNvSpPr txBox="1"/>
          <p:nvPr/>
        </p:nvSpPr>
        <p:spPr>
          <a:xfrm>
            <a:off x="592138" y="19161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54" name="Text Box 6"/>
          <p:cNvSpPr txBox="1"/>
          <p:nvPr/>
        </p:nvSpPr>
        <p:spPr>
          <a:xfrm>
            <a:off x="879475" y="20605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055" name="Picture 7" descr="11503389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Rectangle 8"/>
          <p:cNvSpPr/>
          <p:nvPr/>
        </p:nvSpPr>
        <p:spPr>
          <a:xfrm>
            <a:off x="0" y="333375"/>
            <a:ext cx="4643438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夜书所见</a:t>
            </a:r>
            <a:r>
              <a:rPr lang="en-US" altLang="zh-CN" sz="3600" b="1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endParaRPr lang="en-US" altLang="zh-CN" sz="3600" b="1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叶绍翁　</a:t>
            </a:r>
            <a:endParaRPr lang="en-US" altLang="zh-CN" sz="3600" b="1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萧萧梧叶送寒声，</a:t>
            </a:r>
            <a:endParaRPr lang="zh-CN" altLang="en-US" sz="3600" b="1" dirty="0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江上秋风动客情。 </a:t>
            </a:r>
            <a:endParaRPr lang="en-US" altLang="zh-CN" sz="3600" b="1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知有儿童挑</a:t>
            </a:r>
            <a:r>
              <a:rPr lang="zh-CN" altLang="en-US" sz="36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促织</a:t>
            </a:r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zh-CN" altLang="en-US" sz="3600" b="1" dirty="0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夜深篱落一灯明。</a:t>
            </a:r>
            <a:endParaRPr lang="zh-CN" altLang="en-US" sz="3600" b="1" dirty="0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b="1" dirty="0">
                <a:solidFill>
                  <a:schemeClr val="tx1"/>
                </a:solidFill>
              </a:rPr>
              <a:t>蟋蟀的住宅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70659" name="文本占位符 70658" descr="01"/>
          <p:cNvPicPr>
            <a:picLocks noChangeAspect="1"/>
          </p:cNvPicPr>
          <p:nvPr>
            <p:ph type="body" sz="half" idx="1"/>
          </p:nvPr>
        </p:nvPicPr>
        <p:blipFill>
          <a:blip r:embed="rId1"/>
          <a:stretch>
            <a:fillRect/>
          </a:stretch>
        </p:blipFill>
        <p:spPr>
          <a:xfrm>
            <a:off x="685800" y="1773238"/>
            <a:ext cx="3810000" cy="4248150"/>
          </a:xfrm>
        </p:spPr>
      </p:pic>
      <p:sp>
        <p:nvSpPr>
          <p:cNvPr id="70660" name="文本占位符 70659"/>
          <p:cNvSpPr>
            <a:spLocks noGrp="1"/>
          </p:cNvSpPr>
          <p:nvPr>
            <p:ph type="body" sz="half" idx="2"/>
          </p:nvPr>
        </p:nvSpPr>
        <p:spPr>
          <a:xfrm>
            <a:off x="4652963" y="1600200"/>
            <a:ext cx="4033837" cy="4525963"/>
          </a:xfrm>
        </p:spPr>
        <p:txBody>
          <a:bodyPr/>
          <a:p>
            <a:endParaRPr lang="zh-CN" altLang="en-US" sz="3600" dirty="0">
              <a:latin typeface="+mn-lt"/>
              <a:ea typeface="+mn-ea"/>
              <a:cs typeface="+mn-cs"/>
            </a:endParaRPr>
          </a:p>
          <a:p>
            <a:r>
              <a:rPr lang="zh-CN" altLang="en-US" sz="3600" dirty="0">
                <a:latin typeface="+mn-lt"/>
                <a:ea typeface="+mn-ea"/>
                <a:cs typeface="+mn-cs"/>
              </a:rPr>
              <a:t>边读边想：从哪些地方可以看出蟋蟀是“不肯随遇而安”？</a:t>
            </a:r>
            <a:endParaRPr lang="zh-CN" altLang="en-US" sz="36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charRg st="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70660">
                                            <p:txEl>
                                              <p:charRg st="1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6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476250"/>
            <a:ext cx="2705100" cy="173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2" name="图片 4" descr="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476250"/>
            <a:ext cx="2614612" cy="164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3" name="矩形 5"/>
          <p:cNvSpPr/>
          <p:nvPr/>
        </p:nvSpPr>
        <p:spPr>
          <a:xfrm>
            <a:off x="1285875" y="2786063"/>
            <a:ext cx="6000750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         别的昆虫大多在临时的隐蔽所藏身。它们的隐蔽所得来不费工夫，弃去毫不可惜。蟋蟀和它们不同，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不肯随遇而安</a:t>
            </a:r>
            <a:r>
              <a:rPr lang="zh-CN" altLang="en-US" dirty="0">
                <a:latin typeface="Times New Roman" panose="02020603050405020304" pitchFamily="18" charset="0"/>
              </a:rPr>
              <a:t>。它常常慎重地选择住址，一定要排水优良，并且有温和的阳光。它不利用现成的洞穴，它的舒服的住宅是自己一点一点挖掘的，从大厅一直到卧室。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620713"/>
            <a:ext cx="2776537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0" name="图片 4" descr="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620713"/>
            <a:ext cx="2614612" cy="1643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1" name="矩形 5"/>
          <p:cNvSpPr/>
          <p:nvPr/>
        </p:nvSpPr>
        <p:spPr>
          <a:xfrm>
            <a:off x="1285875" y="2786063"/>
            <a:ext cx="6000750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         别的昆虫大多在临时的隐蔽所藏身。它们的隐蔽所得来不费工夫，弃去毫不可惜。蟋蟀和它们不同，不肯随遇而安。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它常常慎重地选择住址，一定要排水优良，并且有温和的阳光。它不利用现成的洞穴，它的舒服的住宅是自己一点一点挖掘的，从大厅一直到卧室。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900113" y="1341438"/>
            <a:ext cx="7010400" cy="2684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蟋蟀不愿意随遇而安的表现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</a:rPr>
              <a:t>①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它常常慎重地选择住址。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它不利用现成的洞穴，它的舒服的住宅是自己一点一点挖掘的。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0899" name="图片 80898" descr="SC200608291330081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4508500"/>
            <a:ext cx="22860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0" name="笑脸 80899">
            <a:hlinkClick r:id="" action="ppaction://noaction"/>
          </p:cNvPr>
          <p:cNvSpPr/>
          <p:nvPr/>
        </p:nvSpPr>
        <p:spPr>
          <a:xfrm>
            <a:off x="8153400" y="6172200"/>
            <a:ext cx="381000" cy="3048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80901" name="图片 80900" descr="官方logo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70600"/>
            <a:ext cx="1854200" cy="78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549275"/>
            <a:ext cx="2992437" cy="166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4" name="图片 4" descr="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549275"/>
            <a:ext cx="2614612" cy="164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5" name="矩形 5"/>
          <p:cNvSpPr/>
          <p:nvPr/>
        </p:nvSpPr>
        <p:spPr>
          <a:xfrm>
            <a:off x="1285875" y="2786063"/>
            <a:ext cx="6000750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         别的昆虫大多在临时的隐蔽所藏身。它们的隐蔽所得来不费工夫，弃去毫不可惜。蟋蟀和它们不同，不肯随遇而安。它常常慎重地选择住址，一定要排水优良，并且有温和的阳光。它不利用现成的洞穴，它的舒服的住宅是自己一点一点挖掘的，从大厅一直到卧室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6100" y="3500438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随遇而安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10" name="文本框 25609"/>
          <p:cNvSpPr txBox="1"/>
          <p:nvPr/>
        </p:nvSpPr>
        <p:spPr>
          <a:xfrm>
            <a:off x="468313" y="1916113"/>
            <a:ext cx="76327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蟋蟀因住宅而出名，那它的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住宅是什么样的？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请和同桌一起找一找相关段落，并读一读。</a:t>
            </a:r>
            <a:endParaRPr lang="zh-CN" altLang="en-US" sz="3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476250"/>
            <a:ext cx="2663825" cy="173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6" name="图片 4" descr="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549275"/>
            <a:ext cx="2614613" cy="164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7" name="标题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79878" name="内容占位符 6"/>
          <p:cNvSpPr>
            <a:spLocks noGrp="1"/>
          </p:cNvSpPr>
          <p:nvPr>
            <p:ph idx="1"/>
          </p:nvPr>
        </p:nvSpPr>
        <p:spPr>
          <a:xfrm>
            <a:off x="428625" y="2500313"/>
            <a:ext cx="8229600" cy="4525962"/>
          </a:xfrm>
        </p:spPr>
        <p:txBody>
          <a:bodyPr vert="horz" wrap="square" lIns="91440" tIns="45720" rIns="91440" bIns="45720" anchor="t"/>
          <a:p>
            <a:r>
              <a:rPr lang="zh-CN" altLang="en-US" dirty="0"/>
              <a:t>      </a:t>
            </a:r>
            <a:r>
              <a:rPr lang="zh-CN" altLang="en-US" sz="2800" dirty="0"/>
              <a:t>在朝着阳光的堤岸上，青草丛中隐藏着一条倾斜的隧道，即使有骤雨，这里也立刻就会干的。隧道顺着地势弯弯曲曲，最多不过九寸深，一指宽，这便是蟋蟀的住宅。出口的地方总有一丛草半掩着，就像一座门。蟋蟀出来吃周围的嫩草，决不去碰这一丛草。那微斜的门口，经过仔细耙扫，收拾得很平坦。这就是蟋蟀的平台。当四周很安静的时候，蟋蟀就在这平台上弹琴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8" name="椭圆形标注 7"/>
          <p:cNvSpPr/>
          <p:nvPr/>
        </p:nvSpPr>
        <p:spPr>
          <a:xfrm>
            <a:off x="2714625" y="2000250"/>
            <a:ext cx="1357313" cy="571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向阳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6429375" y="2000250"/>
            <a:ext cx="1285875" cy="571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隐蔽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7643813" y="2643188"/>
            <a:ext cx="1214438" cy="571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干燥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1214438" y="3857625"/>
            <a:ext cx="1428750" cy="571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隐蔽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6500813" y="4643438"/>
            <a:ext cx="1785938" cy="571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有平台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3714750" y="3857625"/>
            <a:ext cx="1428750" cy="571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有门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6357938" y="5286375"/>
            <a:ext cx="2428875" cy="5715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休闲娱乐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5912"/>
            <a:ext cx="9144000" cy="7173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81" name="图片 28680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893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2" name="文本框 28681"/>
          <p:cNvSpPr txBox="1"/>
          <p:nvPr/>
        </p:nvSpPr>
        <p:spPr>
          <a:xfrm>
            <a:off x="4140200" y="333375"/>
            <a:ext cx="50038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住宅外部不但向阳、隐蔽、干燥，而且有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门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有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平台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。蟋蟀在这住宅里可以栖息藏身，还可以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弹琴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，休闲娱乐。</a:t>
            </a:r>
            <a:endParaRPr lang="zh-CN" altLang="en-US" sz="32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8683" name="文本框 28682"/>
          <p:cNvSpPr txBox="1"/>
          <p:nvPr/>
        </p:nvSpPr>
        <p:spPr>
          <a:xfrm>
            <a:off x="4284663" y="3429000"/>
            <a:ext cx="467995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作者用“门”、“平台”、“弹琴”这些生动形象的语言表达具体事物，这是本课的写作特色。</a:t>
            </a:r>
            <a:endParaRPr lang="zh-CN" altLang="en-US" sz="32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  <p:bldP spid="286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227763" cy="467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5"/>
          <p:cNvSpPr/>
          <p:nvPr/>
        </p:nvSpPr>
        <p:spPr>
          <a:xfrm>
            <a:off x="4211638" y="2997200"/>
            <a:ext cx="4500562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       屋子的内部没什么布置，但是墙壁很光滑。主人有的是时间，把粗糙的地方修理平整。大体上讲，住所是很简朴的，清洁、干燥，很卫生。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AutoShape 3"/>
          <p:cNvSpPr/>
          <p:nvPr/>
        </p:nvSpPr>
        <p:spPr>
          <a:xfrm>
            <a:off x="0" y="0"/>
            <a:ext cx="2057400" cy="1600200"/>
          </a:xfrm>
          <a:prstGeom prst="cloudCallout">
            <a:avLst>
              <a:gd name="adj1" fmla="val 78241"/>
              <a:gd name="adj2" fmla="val 53074"/>
            </a:avLst>
          </a:prstGeom>
          <a:gradFill rotWithShape="0">
            <a:gsLst>
              <a:gs pos="0">
                <a:srgbClr val="66FF33"/>
              </a:gs>
              <a:gs pos="100000">
                <a:srgbClr val="FF3300"/>
              </a:gs>
            </a:gsLst>
            <a:lin ang="5400000" scaled="1"/>
            <a:tileRect/>
          </a:gra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华文中宋" pitchFamily="2" charset="-122"/>
              </a:rPr>
              <a:t>资料袋</a:t>
            </a:r>
            <a:endParaRPr lang="zh-CN" altLang="en-US" sz="4000" b="1" dirty="0"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6147" name="Rectangle 5"/>
          <p:cNvSpPr/>
          <p:nvPr/>
        </p:nvSpPr>
        <p:spPr>
          <a:xfrm>
            <a:off x="395288" y="1773238"/>
            <a:ext cx="4752975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蟋蟀</a:t>
            </a:r>
            <a:r>
              <a:rPr lang="zh-CN" altLang="en-US" b="1" dirty="0">
                <a:latin typeface="Times New Roman" panose="02020603050405020304" pitchFamily="18" charset="0"/>
              </a:rPr>
              <a:t>又称“促织” “蛐蛐儿”等，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一种昆虫，身体黑褐色，触角很长，后腿粗大，尾部有尾须一对。吃植物的根、茎和种子，对农业有害。雄的蟋蟀好斗，两翅摩擦发出声音。课文中提到蟋蟀会唱歌，实际上蟋蟀是不会鸣叫的，那声音是依靠翅膀摩擦发出来的。蟋蟀举起背上的左右翅膀，用右翅膀上的</a:t>
            </a:r>
            <a:r>
              <a:rPr lang="zh-CN" altLang="en-US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弓</a:t>
            </a:r>
            <a:r>
              <a:rPr lang="zh-CN" altLang="en-US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摩擦左翅膀上的细脉，便发出悦耳的鸣声，这就是蟋蟀</a:t>
            </a:r>
            <a:r>
              <a:rPr lang="zh-CN" altLang="en-US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唱歌</a:t>
            </a:r>
            <a:r>
              <a:rPr lang="zh-CN" altLang="en-US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的秘密。</a:t>
            </a: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6148" name="Picture 3" descr="SC200608291330069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2636838"/>
            <a:ext cx="3924300" cy="4221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227763" cy="467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矩形 5"/>
          <p:cNvSpPr/>
          <p:nvPr/>
        </p:nvSpPr>
        <p:spPr>
          <a:xfrm>
            <a:off x="4211638" y="2997200"/>
            <a:ext cx="4500562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</a:rPr>
              <a:t>       屋子的内部没什么布置，但是墙壁很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光滑</a:t>
            </a:r>
            <a:r>
              <a:rPr lang="zh-CN" altLang="en-US" sz="3200" dirty="0">
                <a:latin typeface="Times New Roman" panose="02020603050405020304" pitchFamily="18" charset="0"/>
              </a:rPr>
              <a:t>。主人有的是时间，把粗糙的地方修理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平整</a:t>
            </a:r>
            <a:r>
              <a:rPr lang="zh-CN" altLang="en-US" sz="3200" dirty="0">
                <a:latin typeface="Times New Roman" panose="02020603050405020304" pitchFamily="18" charset="0"/>
              </a:rPr>
              <a:t>。大体上讲，住所是很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简朴</a:t>
            </a:r>
            <a:r>
              <a:rPr lang="zh-CN" altLang="en-US" sz="3200" dirty="0">
                <a:latin typeface="Times New Roman" panose="02020603050405020304" pitchFamily="18" charset="0"/>
              </a:rPr>
              <a:t>的，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清洁</a:t>
            </a:r>
            <a:r>
              <a:rPr lang="zh-CN" altLang="en-US" sz="3200" dirty="0">
                <a:latin typeface="Times New Roman" panose="02020603050405020304" pitchFamily="18" charset="0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干燥</a:t>
            </a:r>
            <a:r>
              <a:rPr lang="zh-CN" altLang="en-US" sz="3200" dirty="0">
                <a:latin typeface="Times New Roman" panose="02020603050405020304" pitchFamily="18" charset="0"/>
              </a:rPr>
              <a:t>，很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卫生</a:t>
            </a:r>
            <a:r>
              <a:rPr lang="zh-CN" altLang="en-US" sz="3200" dirty="0">
                <a:latin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WordArt 4"/>
          <p:cNvSpPr>
            <a:spLocks noTextEdit="1"/>
          </p:cNvSpPr>
          <p:nvPr/>
        </p:nvSpPr>
        <p:spPr>
          <a:xfrm>
            <a:off x="1000125" y="500063"/>
            <a:ext cx="3857625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charset="0"/>
                <a:ea typeface="华文琥珀" charset="0"/>
              </a:rPr>
              <a:t>蟋蟀的住宅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charset="0"/>
              <a:ea typeface="华文琥珀" charset="0"/>
            </a:endParaRPr>
          </a:p>
        </p:txBody>
      </p:sp>
      <p:pic>
        <p:nvPicPr>
          <p:cNvPr id="48131" name="Picture 5" descr="《蟋蟀的住宅》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708275"/>
            <a:ext cx="2682875" cy="237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Picture 7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2997200"/>
            <a:ext cx="4086225" cy="233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4" name="WordArt 8" descr="纸袋"/>
          <p:cNvSpPr>
            <a:spLocks noTextEdit="1"/>
          </p:cNvSpPr>
          <p:nvPr/>
        </p:nvSpPr>
        <p:spPr>
          <a:xfrm>
            <a:off x="5003800" y="1989138"/>
            <a:ext cx="933450" cy="547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隐蔽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5" name="WordArt 9" descr="纸袋"/>
          <p:cNvSpPr>
            <a:spLocks noTextEdit="1"/>
          </p:cNvSpPr>
          <p:nvPr/>
        </p:nvSpPr>
        <p:spPr>
          <a:xfrm>
            <a:off x="6443663" y="1916113"/>
            <a:ext cx="933450" cy="620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干燥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6" name="WordArt 10" descr="纸袋"/>
          <p:cNvSpPr>
            <a:spLocks noTextEdit="1"/>
          </p:cNvSpPr>
          <p:nvPr/>
        </p:nvSpPr>
        <p:spPr>
          <a:xfrm>
            <a:off x="7740650" y="1989138"/>
            <a:ext cx="933450" cy="547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有平台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7" name="WordArt 11" descr="沙滩"/>
          <p:cNvSpPr>
            <a:spLocks noTextEdit="1"/>
          </p:cNvSpPr>
          <p:nvPr/>
        </p:nvSpPr>
        <p:spPr>
          <a:xfrm rot="5400000">
            <a:off x="3335338" y="4665663"/>
            <a:ext cx="933450" cy="4762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3882" dir="2699999" algn="ctr" rotWithShape="0">
                    <a:srgbClr val="CBCBCB"/>
                  </a:outerShdw>
                </a:effectLst>
                <a:latin typeface="华文彩云" charset="0"/>
                <a:ea typeface="华文彩云" charset="0"/>
              </a:rPr>
              <a:t>光滑</a:t>
            </a:r>
            <a:endParaRPr lang="zh-CN" altLang="en-US" sz="3600" b="1">
              <a:ln w="12700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3882" dir="2699999" algn="ctr" rotWithShape="0">
                  <a:srgbClr val="CBCBCB"/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48138" name="WordArt 12" descr="沙滩"/>
          <p:cNvSpPr>
            <a:spLocks noTextEdit="1"/>
          </p:cNvSpPr>
          <p:nvPr/>
        </p:nvSpPr>
        <p:spPr>
          <a:xfrm>
            <a:off x="3563938" y="5589588"/>
            <a:ext cx="93345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3882" dir="2699999" algn="ctr" rotWithShape="0">
                    <a:srgbClr val="CBCBCB"/>
                  </a:outerShdw>
                </a:effectLst>
                <a:latin typeface="华文彩云" charset="0"/>
                <a:ea typeface="华文彩云" charset="0"/>
              </a:rPr>
              <a:t>平整</a:t>
            </a:r>
            <a:endParaRPr lang="zh-CN" altLang="en-US" sz="3600" b="1">
              <a:ln w="1270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3882" dir="2699999" algn="ctr" rotWithShape="0">
                  <a:srgbClr val="CBCBCB"/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48139" name="WordArt 13" descr="沙滩"/>
          <p:cNvSpPr>
            <a:spLocks noTextEdit="1"/>
          </p:cNvSpPr>
          <p:nvPr/>
        </p:nvSpPr>
        <p:spPr>
          <a:xfrm>
            <a:off x="5148263" y="5589588"/>
            <a:ext cx="93345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99CC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3882" dir="2699999" algn="ctr" rotWithShape="0">
                    <a:srgbClr val="CBCBCB"/>
                  </a:outerShdw>
                </a:effectLst>
                <a:latin typeface="华文彩云" charset="0"/>
                <a:ea typeface="华文彩云" charset="0"/>
              </a:rPr>
              <a:t>简朴</a:t>
            </a:r>
            <a:endParaRPr lang="zh-CN" altLang="en-US" sz="3600" b="1">
              <a:ln w="12700" cap="flat" cmpd="sng">
                <a:solidFill>
                  <a:srgbClr val="99CC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3882" dir="2699999" algn="ctr" rotWithShape="0">
                  <a:srgbClr val="CBCBCB"/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48140" name="WordArt 14" descr="沙滩"/>
          <p:cNvSpPr>
            <a:spLocks noTextEdit="1"/>
          </p:cNvSpPr>
          <p:nvPr/>
        </p:nvSpPr>
        <p:spPr>
          <a:xfrm>
            <a:off x="6838950" y="5543550"/>
            <a:ext cx="933450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3882" dir="2699999" algn="ctr" rotWithShape="0">
                    <a:srgbClr val="CBCBCB"/>
                  </a:outerShdw>
                </a:effectLst>
                <a:latin typeface="华文彩云" charset="0"/>
                <a:ea typeface="华文彩云" charset="0"/>
              </a:rPr>
              <a:t>清洁</a:t>
            </a:r>
            <a:endParaRPr lang="zh-CN" altLang="en-US" sz="3600" b="1">
              <a:ln w="12700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3882" dir="2699999" algn="ctr" rotWithShape="0">
                  <a:srgbClr val="CBCBCB"/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48141" name="WordArt 15" descr="沙滩"/>
          <p:cNvSpPr>
            <a:spLocks noTextEdit="1"/>
          </p:cNvSpPr>
          <p:nvPr/>
        </p:nvSpPr>
        <p:spPr>
          <a:xfrm rot="5400000">
            <a:off x="8015288" y="4665663"/>
            <a:ext cx="933450" cy="4762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FF99CC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3882" dir="2699999" algn="ctr" rotWithShape="0">
                    <a:srgbClr val="CBCBCB"/>
                  </a:outerShdw>
                </a:effectLst>
                <a:latin typeface="华文彩云" charset="0"/>
                <a:ea typeface="华文彩云" charset="0"/>
              </a:rPr>
              <a:t>卫生</a:t>
            </a:r>
            <a:endParaRPr lang="zh-CN" altLang="en-US" sz="3600" b="1">
              <a:ln w="12700" cap="flat" cmpd="sng">
                <a:solidFill>
                  <a:srgbClr val="FF99CC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3882" dir="2699999" algn="ctr" rotWithShape="0">
                  <a:srgbClr val="CBCBCB"/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48146" name="矩形 48145"/>
          <p:cNvSpPr/>
          <p:nvPr/>
        </p:nvSpPr>
        <p:spPr>
          <a:xfrm>
            <a:off x="3563938" y="1916113"/>
            <a:ext cx="914400" cy="588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向阳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47" name="文本框 48146"/>
          <p:cNvSpPr txBox="1"/>
          <p:nvPr/>
        </p:nvSpPr>
        <p:spPr>
          <a:xfrm>
            <a:off x="900113" y="1916113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外部</a:t>
            </a:r>
            <a:endParaRPr lang="zh-CN" altLang="en-US" sz="40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8148" name="文本框 48147"/>
          <p:cNvSpPr txBox="1"/>
          <p:nvPr/>
        </p:nvSpPr>
        <p:spPr>
          <a:xfrm>
            <a:off x="1042988" y="5373688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内部</a:t>
            </a:r>
            <a:endParaRPr lang="zh-CN" altLang="en-US" sz="3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48152" name="组合 48151"/>
          <p:cNvGrpSpPr/>
          <p:nvPr/>
        </p:nvGrpSpPr>
        <p:grpSpPr>
          <a:xfrm>
            <a:off x="5724525" y="188913"/>
            <a:ext cx="3095625" cy="1655762"/>
            <a:chOff x="3606" y="119"/>
            <a:chExt cx="1950" cy="1043"/>
          </a:xfrm>
        </p:grpSpPr>
        <p:sp>
          <p:nvSpPr>
            <p:cNvPr id="48150" name="椭圆形标注 48149"/>
            <p:cNvSpPr/>
            <p:nvPr/>
          </p:nvSpPr>
          <p:spPr>
            <a:xfrm>
              <a:off x="3606" y="119"/>
              <a:ext cx="1950" cy="1043"/>
            </a:xfrm>
            <a:prstGeom prst="wedgeEllipseCallout">
              <a:avLst>
                <a:gd name="adj1" fmla="val -43745"/>
                <a:gd name="adj2" fmla="val 6476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>
                <a:buClr>
                  <a:schemeClr val="bg1"/>
                </a:buClr>
              </a:pP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8151" name="文本框 48150"/>
            <p:cNvSpPr txBox="1"/>
            <p:nvPr/>
          </p:nvSpPr>
          <p:spPr>
            <a:xfrm>
              <a:off x="3787" y="391"/>
              <a:ext cx="167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latin typeface="Times New Roman" panose="02020603050405020304" pitchFamily="18" charset="0"/>
                </a:rPr>
                <a:t>这座住宅真可以算是</a:t>
              </a:r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伟大的工程</a:t>
              </a:r>
              <a:r>
                <a:rPr lang="zh-CN" altLang="en-US" b="1" dirty="0">
                  <a:latin typeface="Times New Roman" panose="02020603050405020304" pitchFamily="18" charset="0"/>
                </a:rPr>
                <a:t>了。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549275"/>
            <a:ext cx="2808287" cy="186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4" descr="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549275"/>
            <a:ext cx="2901950" cy="189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矩形 5"/>
          <p:cNvSpPr/>
          <p:nvPr/>
        </p:nvSpPr>
        <p:spPr>
          <a:xfrm>
            <a:off x="971550" y="4581525"/>
            <a:ext cx="76327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假使我们想到蟋蟀用来挖掘的工具是那样简单，这座住宅真可以算是伟大的工程了。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4038" name="矩形 6"/>
          <p:cNvSpPr/>
          <p:nvPr/>
        </p:nvSpPr>
        <p:spPr>
          <a:xfrm>
            <a:off x="785813" y="2857500"/>
            <a:ext cx="7500937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蟋蟀怎么会有建筑住宅的才能呢？它有特别好的工具吗？没有。蟋蟀并不是挖掘技术的专家，它的工具是那样柔弱，所以人们对它的劳动成果感到惊奇。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4042" name="文本框 44041"/>
          <p:cNvSpPr txBox="1"/>
          <p:nvPr/>
        </p:nvSpPr>
        <p:spPr>
          <a:xfrm>
            <a:off x="1403350" y="3573463"/>
            <a:ext cx="18716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柔弱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43" name="文本框 44042"/>
          <p:cNvSpPr txBox="1"/>
          <p:nvPr/>
        </p:nvSpPr>
        <p:spPr>
          <a:xfrm>
            <a:off x="7092950" y="4581525"/>
            <a:ext cx="2051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简单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8" grpId="0"/>
      <p:bldP spid="44042" grpId="0"/>
      <p:bldP spid="440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66657" y="3500434"/>
            <a:ext cx="922880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这真是一只＿＿＿的蟋蟀啊！</a:t>
            </a:r>
            <a:endParaRPr kumimoji="1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pic>
        <p:nvPicPr>
          <p:cNvPr id="5" name="图片 4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404813"/>
            <a:ext cx="4032250" cy="2535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Picture 4" descr="01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5795963" cy="6858000"/>
          </a:xfrm>
        </p:spPr>
      </p:pic>
      <p:sp>
        <p:nvSpPr>
          <p:cNvPr id="86022" name="文本框 86021"/>
          <p:cNvSpPr txBox="1"/>
          <p:nvPr/>
        </p:nvSpPr>
        <p:spPr>
          <a:xfrm>
            <a:off x="5940425" y="908050"/>
            <a:ext cx="360045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40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86026" name="组合 86025"/>
          <p:cNvGrpSpPr/>
          <p:nvPr/>
        </p:nvGrpSpPr>
        <p:grpSpPr>
          <a:xfrm>
            <a:off x="5508625" y="260350"/>
            <a:ext cx="3097213" cy="1439863"/>
            <a:chOff x="3651" y="1162"/>
            <a:chExt cx="1951" cy="907"/>
          </a:xfrm>
        </p:grpSpPr>
        <p:sp>
          <p:nvSpPr>
            <p:cNvPr id="86023" name="椭圆形标注 86022"/>
            <p:cNvSpPr/>
            <p:nvPr/>
          </p:nvSpPr>
          <p:spPr>
            <a:xfrm>
              <a:off x="3651" y="1162"/>
              <a:ext cx="1951" cy="907"/>
            </a:xfrm>
            <a:prstGeom prst="wedgeEllipseCallout">
              <a:avLst>
                <a:gd name="adj1" fmla="val -54356"/>
                <a:gd name="adj2" fmla="val 15022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>
                <a:buClr>
                  <a:schemeClr val="bg1"/>
                </a:buClr>
              </a:pPr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86025" name="文本框 86024"/>
            <p:cNvSpPr txBox="1"/>
            <p:nvPr/>
          </p:nvSpPr>
          <p:spPr>
            <a:xfrm>
              <a:off x="3833" y="1434"/>
              <a:ext cx="174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dirty="0">
                  <a:latin typeface="Times New Roman" panose="02020603050405020304" pitchFamily="18" charset="0"/>
                </a:rPr>
                <a:t>伟大的工程！</a:t>
              </a: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86027" name="文本框 86026"/>
          <p:cNvSpPr txBox="1"/>
          <p:nvPr/>
        </p:nvSpPr>
        <p:spPr>
          <a:xfrm>
            <a:off x="5940425" y="2997200"/>
            <a:ext cx="32035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latin typeface="Times New Roman" panose="02020603050405020304" pitchFamily="18" charset="0"/>
              </a:rPr>
              <a:t>？？？？？？？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468313" y="404813"/>
            <a:ext cx="1841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Times New Roman" panose="02020603050405020304" pitchFamily="18" charset="0"/>
            </a:endParaRPr>
          </a:p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250825" y="2492375"/>
            <a:ext cx="88931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这么伟大的工程，它们是怎么建造出来的呢？请同学们默读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7-9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自然段，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画出蟋蟀挖掘的动词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735013" y="458152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0" y="520858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22535" name="WordArt 7"/>
          <p:cNvSpPr/>
          <p:nvPr/>
        </p:nvSpPr>
        <p:spPr>
          <a:xfrm>
            <a:off x="2843213" y="0"/>
            <a:ext cx="3240087" cy="148431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学习第三部分</a:t>
            </a:r>
            <a:endParaRPr lang="zh-CN" altLang="en-US" sz="3600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225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3" name="矩形 5"/>
          <p:cNvSpPr/>
          <p:nvPr/>
        </p:nvSpPr>
        <p:spPr>
          <a:xfrm>
            <a:off x="827088" y="1341438"/>
            <a:ext cx="7777162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  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盖房子大多是在十月，秋天初寒的时候。它用前足扒土，还用钳子搬掉较大的土块。它用强有力的后足踏地。后腿上有两排锯，用它将泥土推到后面，倾斜地铺开。</a:t>
            </a:r>
            <a:endParaRPr lang="zh-CN" altLang="en-US" sz="40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6" name="图片 4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193675"/>
            <a:ext cx="4465638" cy="280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矩形 5"/>
          <p:cNvSpPr/>
          <p:nvPr/>
        </p:nvSpPr>
        <p:spPr>
          <a:xfrm>
            <a:off x="323850" y="3214688"/>
            <a:ext cx="78486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盖房子大多是在十月，秋天初寒的时候。它用前足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扒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土，还用钳子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搬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掉较大的土块。它用强有力的后足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踏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地。后腿上有两排锯，用它将泥土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推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到后面，倾斜地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铺</a:t>
            </a:r>
            <a:r>
              <a:rPr lang="zh-CN" altLang="en-US" sz="32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开。</a:t>
            </a:r>
            <a:endParaRPr lang="zh-CN" altLang="en-US" sz="32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/>
              <a:t>       </a:t>
            </a:r>
            <a:endParaRPr lang="zh-CN" altLang="en-US" b="1" dirty="0">
              <a:ea typeface="楷体_GB2312" panose="02010609030101010101" pitchFamily="49" charset="-122"/>
            </a:endParaRPr>
          </a:p>
        </p:txBody>
      </p:sp>
      <p:pic>
        <p:nvPicPr>
          <p:cNvPr id="46083" name="Picture 4" descr="SC200608291330069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2565400"/>
            <a:ext cx="5113337" cy="393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Rectangle 5"/>
          <p:cNvSpPr/>
          <p:nvPr/>
        </p:nvSpPr>
        <p:spPr>
          <a:xfrm>
            <a:off x="4067175" y="40640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↗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5" name="Text Box 6"/>
          <p:cNvSpPr txBox="1"/>
          <p:nvPr/>
        </p:nvSpPr>
        <p:spPr>
          <a:xfrm>
            <a:off x="4787900" y="38608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前足：扒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086" name="Rectangle 7"/>
          <p:cNvSpPr/>
          <p:nvPr/>
        </p:nvSpPr>
        <p:spPr>
          <a:xfrm rot="2088214">
            <a:off x="2700338" y="5445125"/>
            <a:ext cx="1184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↗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7" name="Text Box 8"/>
          <p:cNvSpPr txBox="1"/>
          <p:nvPr/>
        </p:nvSpPr>
        <p:spPr>
          <a:xfrm>
            <a:off x="3635375" y="537368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后足：踏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088" name="Rectangle 9"/>
          <p:cNvSpPr/>
          <p:nvPr/>
        </p:nvSpPr>
        <p:spPr>
          <a:xfrm>
            <a:off x="1763713" y="4732338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↖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9" name="Text Box 10"/>
          <p:cNvSpPr txBox="1"/>
          <p:nvPr/>
        </p:nvSpPr>
        <p:spPr>
          <a:xfrm>
            <a:off x="179388" y="4260850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锯：推、铺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46090" name="Picture 11" descr="11352I514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1412875"/>
            <a:ext cx="3233737" cy="2265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1" name="Rectangle 12"/>
          <p:cNvSpPr/>
          <p:nvPr/>
        </p:nvSpPr>
        <p:spPr>
          <a:xfrm>
            <a:off x="6372225" y="27813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↘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92" name="Text Box 13"/>
          <p:cNvSpPr txBox="1"/>
          <p:nvPr/>
        </p:nvSpPr>
        <p:spPr>
          <a:xfrm>
            <a:off x="7072313" y="29638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钳子：搬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093" name="标题 1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333375"/>
            <a:ext cx="5616575" cy="282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矩形 5"/>
          <p:cNvSpPr/>
          <p:nvPr/>
        </p:nvSpPr>
        <p:spPr>
          <a:xfrm>
            <a:off x="1476375" y="3573463"/>
            <a:ext cx="6238875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 工作做得很快。蟋蟀钻到土底下干活，如果感到疲劳，它就在未完工的家门口休息一会儿，头朝着外面，触须轻微地摆动。不大一会儿，它又进去继续工作。我一连看了两个钟头，看得有些不耐烦了。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4" descr="01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927850"/>
          </a:xfrm>
        </p:spPr>
      </p:pic>
      <p:sp>
        <p:nvSpPr>
          <p:cNvPr id="3075" name="TextBox 1"/>
          <p:cNvSpPr txBox="1"/>
          <p:nvPr/>
        </p:nvSpPr>
        <p:spPr>
          <a:xfrm>
            <a:off x="7164388" y="908050"/>
            <a:ext cx="17827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法布尔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076" name="Text Box 7"/>
          <p:cNvSpPr txBox="1"/>
          <p:nvPr/>
        </p:nvSpPr>
        <p:spPr>
          <a:xfrm>
            <a:off x="2627313" y="0"/>
            <a:ext cx="36290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蟋蟀的住宅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333375"/>
            <a:ext cx="3887788" cy="195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矩形 5"/>
          <p:cNvSpPr/>
          <p:nvPr/>
        </p:nvSpPr>
        <p:spPr>
          <a:xfrm>
            <a:off x="1428750" y="2857500"/>
            <a:ext cx="4572000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 工作做得很快。蟋蟀钻到土底下干活，如果感到疲劳，它就在未完工的家门口休息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一会儿</a:t>
            </a:r>
            <a:r>
              <a:rPr lang="zh-CN" altLang="en-US" dirty="0">
                <a:latin typeface="Times New Roman" panose="02020603050405020304" pitchFamily="18" charset="0"/>
              </a:rPr>
              <a:t>，头朝着外面，触须轻微地摆动。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不大一会儿</a:t>
            </a:r>
            <a:r>
              <a:rPr lang="zh-CN" altLang="en-US" dirty="0">
                <a:latin typeface="Times New Roman" panose="02020603050405020304" pitchFamily="18" charset="0"/>
              </a:rPr>
              <a:t>，它又进去继续工作。我一连看了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两个钟头</a:t>
            </a:r>
            <a:r>
              <a:rPr lang="zh-CN" altLang="en-US" dirty="0">
                <a:latin typeface="Times New Roman" panose="02020603050405020304" pitchFamily="18" charset="0"/>
              </a:rPr>
              <a:t>，看得有些不耐烦了。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9945" name="椭圆形标注 9"/>
          <p:cNvSpPr/>
          <p:nvPr/>
        </p:nvSpPr>
        <p:spPr>
          <a:xfrm>
            <a:off x="5786438" y="2928938"/>
            <a:ext cx="3357562" cy="1214437"/>
          </a:xfrm>
          <a:prstGeom prst="wedgeEllipseCallout">
            <a:avLst>
              <a:gd name="adj1" fmla="val -30991"/>
              <a:gd name="adj2" fmla="val 89606"/>
            </a:avLst>
          </a:prstGeom>
          <a:solidFill>
            <a:schemeClr val="accent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4000" dirty="0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吃苦耐劳</a:t>
            </a:r>
            <a:endParaRPr lang="zh-CN" altLang="en-US" sz="4000" dirty="0">
              <a:solidFill>
                <a:srgbClr val="7575D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4" name="图片 4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260350"/>
            <a:ext cx="4608512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矩形 5"/>
          <p:cNvSpPr/>
          <p:nvPr/>
        </p:nvSpPr>
        <p:spPr>
          <a:xfrm>
            <a:off x="900113" y="3284538"/>
            <a:ext cx="7345362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住宅的重要部分快完成了。洞已经挖了有两寸深，够宽敞的了。余下的是长时间的整修，今天做一点，明天做一点。这个洞可以随天气的变冷和它身体的增长而加深加阔。即使在冬天，只要气候温和，太阳晒到它住宅的门口，还可以看见蟋蟀从里面不断地抛出泥土来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503238"/>
            <a:ext cx="2160588" cy="171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4" descr="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476250"/>
            <a:ext cx="2327275" cy="171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矩形 5"/>
          <p:cNvSpPr/>
          <p:nvPr/>
        </p:nvSpPr>
        <p:spPr>
          <a:xfrm>
            <a:off x="1116013" y="2857500"/>
            <a:ext cx="5384800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        住宅的重要部分快完成了。洞已经挖了有两寸深，够宽敞的了。余下的是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长时间的整修</a:t>
            </a:r>
            <a:r>
              <a:rPr lang="zh-CN" altLang="en-US" dirty="0">
                <a:latin typeface="Times New Roman" panose="02020603050405020304" pitchFamily="18" charset="0"/>
              </a:rPr>
              <a:t>，今天做一点，明天做一点。这个洞可以随天气的变冷和它身体的增长而加深加阔。即使在冬天，只要气候温和，太阳晒到它住宅的门口，还可以看见蟋蟀从里面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不断</a:t>
            </a:r>
            <a:r>
              <a:rPr lang="zh-CN" altLang="en-US" dirty="0">
                <a:latin typeface="Times New Roman" panose="02020603050405020304" pitchFamily="18" charset="0"/>
              </a:rPr>
              <a:t>地抛出泥土来。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990" name="椭圆形标注 6"/>
          <p:cNvSpPr/>
          <p:nvPr/>
        </p:nvSpPr>
        <p:spPr>
          <a:xfrm>
            <a:off x="5786438" y="1268413"/>
            <a:ext cx="3357562" cy="1214437"/>
          </a:xfrm>
          <a:prstGeom prst="wedgeEllipseCallout">
            <a:avLst>
              <a:gd name="adj1" fmla="val -27449"/>
              <a:gd name="adj2" fmla="val 164509"/>
            </a:avLst>
          </a:prstGeom>
          <a:solidFill>
            <a:schemeClr val="accent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4000" dirty="0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吃苦耐劳</a:t>
            </a:r>
            <a:endParaRPr lang="zh-CN" altLang="en-US" sz="4000" dirty="0">
              <a:solidFill>
                <a:srgbClr val="7575D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1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857250"/>
            <a:ext cx="3240087" cy="192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4" descr="x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836613"/>
            <a:ext cx="2974975" cy="1931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7" name="文本框 43016"/>
          <p:cNvSpPr txBox="1"/>
          <p:nvPr/>
        </p:nvSpPr>
        <p:spPr>
          <a:xfrm>
            <a:off x="1547813" y="3500438"/>
            <a:ext cx="52562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</a:rPr>
              <a:t>、柔弱的工具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018" name="文本框 43017"/>
          <p:cNvSpPr txBox="1"/>
          <p:nvPr/>
        </p:nvSpPr>
        <p:spPr>
          <a:xfrm>
            <a:off x="1547813" y="4149725"/>
            <a:ext cx="35290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</a:rPr>
              <a:t>、长时间的挖掘和整修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019" name="文本框 43018"/>
          <p:cNvSpPr txBox="1"/>
          <p:nvPr/>
        </p:nvSpPr>
        <p:spPr>
          <a:xfrm>
            <a:off x="1547813" y="4797425"/>
            <a:ext cx="3527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</a:rPr>
              <a:t>、舒适的住宅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020" name="文本框 43019"/>
          <p:cNvSpPr txBox="1"/>
          <p:nvPr/>
        </p:nvSpPr>
        <p:spPr>
          <a:xfrm>
            <a:off x="1042988" y="5445125"/>
            <a:ext cx="7705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蟋蟀的住宅是一项伟大的工程！</a:t>
            </a:r>
            <a:endParaRPr lang="zh-CN" altLang="en-US" sz="40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3021" name="文本框 43020"/>
          <p:cNvSpPr txBox="1"/>
          <p:nvPr/>
        </p:nvSpPr>
        <p:spPr>
          <a:xfrm>
            <a:off x="1187450" y="2924175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dirty="0">
                <a:latin typeface="Times New Roman" panose="02020603050405020304" pitchFamily="18" charset="0"/>
              </a:rPr>
              <a:t>听了法布尔的介绍，我们知道了：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/>
      <p:bldP spid="43018" grpId="0"/>
      <p:bldP spid="43019" grpId="0"/>
      <p:bldP spid="43020" grpId="0"/>
      <p:bldP spid="430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2" name="矩形 94211"/>
          <p:cNvSpPr/>
          <p:nvPr/>
        </p:nvSpPr>
        <p:spPr>
          <a:xfrm>
            <a:off x="1042988" y="2349500"/>
            <a:ext cx="7094537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b="1" dirty="0">
                <a:latin typeface="Times New Roman" panose="02020603050405020304" pitchFamily="18" charset="0"/>
              </a:rPr>
              <a:t>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法布尔对蟋蟀怀有特殊的感情，把它当作人来写（拟人），还用了一些比喻，请找出来读一读。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94213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4313"/>
            <a:ext cx="2843213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框 68609"/>
          <p:cNvSpPr txBox="1"/>
          <p:nvPr/>
        </p:nvSpPr>
        <p:spPr>
          <a:xfrm>
            <a:off x="539750" y="549275"/>
            <a:ext cx="685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D0365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写作方法：</a:t>
            </a:r>
            <a:endParaRPr lang="zh-CN" altLang="en-US" sz="4000" b="1" dirty="0">
              <a:solidFill>
                <a:srgbClr val="D0365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8611" name="文本框 68610"/>
          <p:cNvSpPr txBox="1"/>
          <p:nvPr/>
        </p:nvSpPr>
        <p:spPr>
          <a:xfrm>
            <a:off x="468313" y="1628775"/>
            <a:ext cx="8456612" cy="3297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1.它的出名不光由于它的唱歌,还由于它的住宅.(递进、拟人)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2.出口的地方总有一丛草半掩着,就像一座门.(比喻)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3.蟋蟀在这平台上弹琴.(拟人)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4.蟋蟀钻到土底下,如果感到疲劳,它就在这未完工的家门口休息一会儿.(假设、拟人)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8616" name="动作按钮: 自定义 68615">
            <a:hlinkClick r:id="" action="ppaction://noaction"/>
          </p:cNvPr>
          <p:cNvSpPr/>
          <p:nvPr/>
        </p:nvSpPr>
        <p:spPr>
          <a:xfrm>
            <a:off x="8001000" y="6172200"/>
            <a:ext cx="838200" cy="381000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b="1" dirty="0">
                <a:solidFill>
                  <a:srgbClr val="547C4A"/>
                </a:solidFill>
                <a:latin typeface="Times New Roman" panose="02020603050405020304" pitchFamily="18" charset="0"/>
                <a:ea typeface="隶书" pitchFamily="49" charset="-122"/>
              </a:rPr>
              <a:t>返回</a:t>
            </a:r>
            <a:endParaRPr lang="zh-CN" altLang="en-US" b="1" dirty="0">
              <a:solidFill>
                <a:srgbClr val="547C4A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68617" name="图片 68616" descr="u=619455822,2036859658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304800"/>
            <a:ext cx="1905000" cy="922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686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AutoShape 2"/>
          <p:cNvSpPr/>
          <p:nvPr/>
        </p:nvSpPr>
        <p:spPr>
          <a:xfrm>
            <a:off x="755650" y="620713"/>
            <a:ext cx="304800" cy="5181600"/>
          </a:xfrm>
          <a:prstGeom prst="leftBrace">
            <a:avLst>
              <a:gd name="adj1" fmla="val 141666"/>
              <a:gd name="adj2" fmla="val 50000"/>
            </a:avLst>
          </a:prstGeom>
          <a:noFill/>
          <a:ln w="2857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8851" name="Text Box 3"/>
          <p:cNvSpPr txBox="1"/>
          <p:nvPr/>
        </p:nvSpPr>
        <p:spPr>
          <a:xfrm>
            <a:off x="1116013" y="1412875"/>
            <a:ext cx="1752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住宅的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特点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1042988" y="3644900"/>
            <a:ext cx="15843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如何建造住宅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3" name="AutoShape 5"/>
          <p:cNvSpPr/>
          <p:nvPr/>
        </p:nvSpPr>
        <p:spPr>
          <a:xfrm>
            <a:off x="4572000" y="3429000"/>
            <a:ext cx="152400" cy="1219200"/>
          </a:xfrm>
          <a:prstGeom prst="rightBrace">
            <a:avLst>
              <a:gd name="adj1" fmla="val 66666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8854" name="AutoShape 6"/>
          <p:cNvSpPr/>
          <p:nvPr/>
        </p:nvSpPr>
        <p:spPr>
          <a:xfrm>
            <a:off x="2411413" y="1196975"/>
            <a:ext cx="287337" cy="1157288"/>
          </a:xfrm>
          <a:prstGeom prst="leftBrace">
            <a:avLst>
              <a:gd name="adj1" fmla="val 33563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8855" name="AutoShape 7"/>
          <p:cNvSpPr/>
          <p:nvPr/>
        </p:nvSpPr>
        <p:spPr>
          <a:xfrm>
            <a:off x="2411413" y="3500438"/>
            <a:ext cx="152400" cy="1157287"/>
          </a:xfrm>
          <a:prstGeom prst="leftBrace">
            <a:avLst>
              <a:gd name="adj1" fmla="val 63281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8856" name="AutoShape 8"/>
          <p:cNvSpPr/>
          <p:nvPr/>
        </p:nvSpPr>
        <p:spPr>
          <a:xfrm>
            <a:off x="4716463" y="1125538"/>
            <a:ext cx="152400" cy="1219200"/>
          </a:xfrm>
          <a:prstGeom prst="rightBrace">
            <a:avLst>
              <a:gd name="adj1" fmla="val 66666"/>
              <a:gd name="adj2" fmla="val 50000"/>
            </a:avLst>
          </a:prstGeom>
          <a:noFill/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  <a:p>
            <a:pPr algn="ctr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85" name="Rectangle 9"/>
          <p:cNvSpPr/>
          <p:nvPr/>
        </p:nvSpPr>
        <p:spPr>
          <a:xfrm>
            <a:off x="2627313" y="908050"/>
            <a:ext cx="197008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住宅的选址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6" name="Rectangle 10"/>
          <p:cNvSpPr/>
          <p:nvPr/>
        </p:nvSpPr>
        <p:spPr>
          <a:xfrm>
            <a:off x="4932363" y="38608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精心修建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7" name="Rectangle 11"/>
          <p:cNvSpPr/>
          <p:nvPr/>
        </p:nvSpPr>
        <p:spPr>
          <a:xfrm>
            <a:off x="2700338" y="4437063"/>
            <a:ext cx="3167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不断整修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8" name="Rectangle 12"/>
          <p:cNvSpPr/>
          <p:nvPr/>
        </p:nvSpPr>
        <p:spPr>
          <a:xfrm>
            <a:off x="4932363" y="13414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安全舒适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9" name="Rectangle 13"/>
          <p:cNvSpPr/>
          <p:nvPr/>
        </p:nvSpPr>
        <p:spPr>
          <a:xfrm>
            <a:off x="2627313" y="31194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动工时间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62" name="AutoShape 14"/>
          <p:cNvSpPr/>
          <p:nvPr/>
        </p:nvSpPr>
        <p:spPr>
          <a:xfrm rot="10800000">
            <a:off x="6877050" y="476250"/>
            <a:ext cx="576263" cy="5181600"/>
          </a:xfrm>
          <a:prstGeom prst="leftBrace">
            <a:avLst>
              <a:gd name="adj1" fmla="val 74931"/>
              <a:gd name="adj2" fmla="val 50000"/>
            </a:avLst>
          </a:prstGeom>
          <a:noFill/>
          <a:ln w="2857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91" name="Text Box 15"/>
          <p:cNvSpPr txBox="1"/>
          <p:nvPr/>
        </p:nvSpPr>
        <p:spPr>
          <a:xfrm>
            <a:off x="2700338" y="2038350"/>
            <a:ext cx="197008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内部的特点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24592" name="Text Box 16"/>
          <p:cNvSpPr txBox="1"/>
          <p:nvPr/>
        </p:nvSpPr>
        <p:spPr>
          <a:xfrm>
            <a:off x="7885113" y="2205038"/>
            <a:ext cx="611187" cy="15208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伟大工程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93" name="Text Box 17"/>
          <p:cNvSpPr txBox="1"/>
          <p:nvPr/>
        </p:nvSpPr>
        <p:spPr>
          <a:xfrm>
            <a:off x="0" y="2349500"/>
            <a:ext cx="793750" cy="2727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蟋蟀的住宅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94" name="Text Box 18"/>
          <p:cNvSpPr txBox="1"/>
          <p:nvPr/>
        </p:nvSpPr>
        <p:spPr>
          <a:xfrm>
            <a:off x="1116013" y="40481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总起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因住宅而出名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95" name="Text Box 19"/>
          <p:cNvSpPr txBox="1"/>
          <p:nvPr/>
        </p:nvSpPr>
        <p:spPr>
          <a:xfrm>
            <a:off x="2700338" y="1557338"/>
            <a:ext cx="197008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外部的特点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96" name="Text Box 20"/>
          <p:cNvSpPr txBox="1"/>
          <p:nvPr/>
        </p:nvSpPr>
        <p:spPr>
          <a:xfrm>
            <a:off x="2679700" y="373697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挖掘过程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24597" name="图片 20" descr="x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8063" y="428625"/>
            <a:ext cx="1500187" cy="135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8" name="图片 21" descr="xx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5" y="4429125"/>
            <a:ext cx="1357313" cy="150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nimBg="1"/>
      <p:bldP spid="78851" grpId="0"/>
      <p:bldP spid="78852" grpId="0"/>
      <p:bldP spid="78853" grpId="0" animBg="1"/>
      <p:bldP spid="78854" grpId="0" animBg="1"/>
      <p:bldP spid="78855" grpId="0" animBg="1"/>
      <p:bldP spid="78856" grpId="0" animBg="1"/>
      <p:bldP spid="7886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矩形 95233"/>
          <p:cNvSpPr/>
          <p:nvPr/>
        </p:nvSpPr>
        <p:spPr>
          <a:xfrm>
            <a:off x="1258888" y="1341438"/>
            <a:ext cx="7094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b="1" dirty="0">
                <a:latin typeface="Times New Roman" panose="02020603050405020304" pitchFamily="18" charset="0"/>
              </a:rPr>
              <a:t>        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9523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4313"/>
            <a:ext cx="2843213" cy="1700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6" name="文本框 95235"/>
          <p:cNvSpPr txBox="1"/>
          <p:nvPr/>
        </p:nvSpPr>
        <p:spPr>
          <a:xfrm>
            <a:off x="1042988" y="2276475"/>
            <a:ext cx="6985000" cy="265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latin typeface="Times New Roman" panose="02020603050405020304" pitchFamily="18" charset="0"/>
              </a:rPr>
              <a:t>课后作业：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、仿写：用拟人的手法来描述一种你喜欢的小动物。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、阅读</a:t>
            </a:r>
            <a:r>
              <a:rPr lang="en-US" altLang="zh-CN" sz="2800" b="1">
                <a:latin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</a:rPr>
              <a:t>昆虫记</a:t>
            </a:r>
            <a:r>
              <a:rPr lang="en-US" altLang="zh-CN" sz="2800" b="1"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，更深地感受法布尔对这些小生命的热爱与敬佩。</a:t>
            </a: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924300" y="0"/>
            <a:ext cx="4824413" cy="66214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法布尔</a:t>
            </a:r>
            <a:r>
              <a:rPr kumimoji="0" lang="zh-CN" altLang="en-US" sz="2800" kern="1200" cap="none" spc="0" normalizeH="0" baseline="0" noProof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</a:t>
            </a:r>
            <a:endParaRPr kumimoji="0" lang="zh-CN" altLang="en-US" sz="2800" kern="1200" cap="none" spc="0" normalizeH="0" baseline="0" noProof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法国著名昆虫学家。他出身于贫苦农民家庭，从小喜爱昆虫。他十分勤奋，自学了高等数学，并考取了大学教授的资格。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法布尔十分喜爱文学，酷爱诗歌。在他的昆虫学著作里，常常出现大诗人的诗句。他的主要著作是</a:t>
            </a:r>
            <a:r>
              <a:rPr kumimoji="0" lang="en-US" altLang="zh-CN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昆虫记</a:t>
            </a:r>
            <a:r>
              <a:rPr kumimoji="0" lang="en-US" altLang="zh-CN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，这部杰作把科学知识和文艺非常巧妙地结合起来，用一种富有诗意的笔调，向人们展示了一个绚丽多彩的昆虫世界。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4099" name="Picture 5" descr="524824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2860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6" descr="20885073-1_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1663"/>
            <a:ext cx="2339975" cy="3716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1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714375"/>
            <a:ext cx="20955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3" y="928688"/>
            <a:ext cx="20955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5" y="714375"/>
            <a:ext cx="19812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14750"/>
            <a:ext cx="20955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5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3643313"/>
            <a:ext cx="211455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6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5125" y="4143375"/>
            <a:ext cx="15621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89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7750" y="4000500"/>
            <a:ext cx="1390650" cy="209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Picture 4" descr="01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927850"/>
          </a:xfrm>
        </p:spPr>
      </p:pic>
      <p:sp>
        <p:nvSpPr>
          <p:cNvPr id="66563" name="TextBox 1"/>
          <p:cNvSpPr txBox="1"/>
          <p:nvPr/>
        </p:nvSpPr>
        <p:spPr>
          <a:xfrm>
            <a:off x="7164388" y="908050"/>
            <a:ext cx="17827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法布尔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6564" name="Text Box 7"/>
          <p:cNvSpPr txBox="1"/>
          <p:nvPr/>
        </p:nvSpPr>
        <p:spPr>
          <a:xfrm>
            <a:off x="2627313" y="0"/>
            <a:ext cx="36290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蟋蟀的住宅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4716463" y="0"/>
            <a:ext cx="23050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住宅</a:t>
            </a:r>
            <a:endParaRPr lang="zh-CN" altLang="en-US" sz="54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8" name="文本框 72707"/>
          <p:cNvSpPr txBox="1"/>
          <p:nvPr/>
        </p:nvSpPr>
        <p:spPr>
          <a:xfrm>
            <a:off x="250825" y="981075"/>
            <a:ext cx="8713788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4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一般来说，我们人类住的地方叫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住宅</a:t>
            </a:r>
            <a:r>
              <a:rPr lang="zh-CN" altLang="en-US" sz="4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，动物住的地方叫窝、巢、穴等。在这里，法布尔把蟋蟀的洞穴称为“住宅”，是采用了（            ）的写法，表现了作者对蟋蟀的喜爱。这也是本文最大的写作特点。</a:t>
            </a:r>
            <a:endParaRPr lang="zh-CN" altLang="en-US" sz="40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2709" name="文本框 72708"/>
          <p:cNvSpPr txBox="1"/>
          <p:nvPr/>
        </p:nvSpPr>
        <p:spPr>
          <a:xfrm>
            <a:off x="4284663" y="2781300"/>
            <a:ext cx="3600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拟人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Text Box 11"/>
          <p:cNvSpPr txBox="1"/>
          <p:nvPr/>
        </p:nvSpPr>
        <p:spPr>
          <a:xfrm>
            <a:off x="755650" y="260350"/>
            <a:ext cx="54022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段落我会分，内容我知道</a:t>
            </a:r>
            <a:r>
              <a:rPr lang="en-US" altLang="zh-CN" sz="2800" b="1">
                <a:solidFill>
                  <a:schemeClr val="hlink"/>
                </a:solidFill>
                <a:latin typeface="Arial" panose="020B0604020202020204" pitchFamily="34" charset="0"/>
              </a:rPr>
              <a:t>:</a:t>
            </a:r>
            <a:endParaRPr lang="en-US" altLang="zh-CN" sz="2800" b="1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9659" name="表格 69658"/>
          <p:cNvGraphicFramePr/>
          <p:nvPr/>
        </p:nvGraphicFramePr>
        <p:xfrm>
          <a:off x="684213" y="1125538"/>
          <a:ext cx="7715250" cy="3871913"/>
        </p:xfrm>
        <a:graphic>
          <a:graphicData uri="http://schemas.openxmlformats.org/drawingml/2006/table">
            <a:tbl>
              <a:tblPr/>
              <a:tblGrid>
                <a:gridCol w="2071688"/>
                <a:gridCol w="5643562"/>
              </a:tblGrid>
              <a:tr h="9080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</a:rPr>
                        <a:t>自然段</a:t>
                      </a:r>
                      <a:endParaRPr lang="zh-CN" altLang="en-US" sz="24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</a:rPr>
                        <a:t>主要内容</a:t>
                      </a:r>
                      <a:endParaRPr lang="zh-CN" altLang="en-US" sz="24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2400" b="1" dirty="0">
                          <a:ea typeface="楷体_GB2312" panose="02010609030101010101" pitchFamily="49" charset="-122"/>
                        </a:rPr>
                        <a:t>１</a:t>
                      </a:r>
                      <a:endParaRPr lang="en-US" altLang="zh-CN" sz="2400" b="1"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2400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en-US" altLang="zh-CN" sz="24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4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2400" b="1">
                          <a:ea typeface="楷体_GB2312" panose="02010609030101010101" pitchFamily="49" charset="-122"/>
                        </a:rPr>
                        <a:t>2</a:t>
                      </a:r>
                      <a:r>
                        <a:rPr lang="zh-CN" altLang="en-US" sz="2400" b="1" dirty="0">
                          <a:ea typeface="楷体_GB2312" panose="02010609030101010101" pitchFamily="49" charset="-122"/>
                        </a:rPr>
                        <a:t>～</a:t>
                      </a:r>
                      <a:r>
                        <a:rPr lang="zh-CN" altLang="en-US" sz="24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（</a:t>
                      </a:r>
                      <a:r>
                        <a:rPr lang="zh-CN" altLang="en-US" sz="2400" b="1" dirty="0">
                          <a:ea typeface="楷体_GB2312" panose="02010609030101010101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）</a:t>
                      </a:r>
                      <a:endParaRPr lang="zh-CN" altLang="en-US" sz="2400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介绍蟋蟀住宅（      ）和（      ）</a:t>
                      </a:r>
                      <a:endParaRPr lang="zh-CN" altLang="en-US" sz="2400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的特点。</a:t>
                      </a:r>
                      <a:endParaRPr lang="zh-CN" altLang="en-US" sz="2400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51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（  ）～</a:t>
                      </a:r>
                      <a:r>
                        <a:rPr lang="en-US" altLang="zh-CN" sz="24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 </a:t>
                      </a:r>
                      <a:r>
                        <a:rPr lang="en-US" altLang="zh-CN" sz="2400" b="1">
                          <a:ea typeface="楷体_GB2312" panose="02010609030101010101" pitchFamily="49" charset="-122"/>
                        </a:rPr>
                        <a:t>9</a:t>
                      </a:r>
                      <a:endParaRPr lang="zh-CN" altLang="en-US" sz="2400" b="1" dirty="0"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介绍蟋蟀是（                    ）。</a:t>
                      </a:r>
                      <a:endParaRPr lang="zh-CN" altLang="en-US" sz="2400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15" name="Rectangle 47"/>
          <p:cNvSpPr/>
          <p:nvPr/>
        </p:nvSpPr>
        <p:spPr>
          <a:xfrm>
            <a:off x="3492500" y="2276475"/>
            <a:ext cx="3841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Calibri" panose="020F0502020204030204" pitchFamily="34" charset="0"/>
              </a:rPr>
              <a:t>概括说明蟋蟀出名的原因。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9653" name="Text Box 55"/>
          <p:cNvSpPr txBox="1"/>
          <p:nvPr/>
        </p:nvSpPr>
        <p:spPr>
          <a:xfrm>
            <a:off x="7937500" y="45878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7225" name="Text Box 57"/>
          <p:cNvSpPr txBox="1"/>
          <p:nvPr/>
        </p:nvSpPr>
        <p:spPr>
          <a:xfrm>
            <a:off x="5003800" y="3141663"/>
            <a:ext cx="1009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外部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226" name="Rectangle 58"/>
          <p:cNvSpPr/>
          <p:nvPr/>
        </p:nvSpPr>
        <p:spPr>
          <a:xfrm>
            <a:off x="6877050" y="3141663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内部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227" name="Text Box 59"/>
          <p:cNvSpPr txBox="1"/>
          <p:nvPr/>
        </p:nvSpPr>
        <p:spPr>
          <a:xfrm>
            <a:off x="4643438" y="4437063"/>
            <a:ext cx="3600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如何精心建造住宅的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231" name="Text Box 63"/>
          <p:cNvSpPr txBox="1">
            <a:spLocks noChangeArrowheads="1"/>
          </p:cNvSpPr>
          <p:nvPr/>
        </p:nvSpPr>
        <p:spPr bwMode="auto">
          <a:xfrm>
            <a:off x="1835150" y="3429000"/>
            <a:ext cx="2873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楷体_GB2312" panose="02010609030101010101" pitchFamily="49" charset="-122"/>
              </a:rPr>
              <a:t>6</a:t>
            </a:r>
            <a:endParaRPr lang="en-US" altLang="zh-CN" b="1">
              <a:solidFill>
                <a:srgbClr val="FF0000"/>
              </a:solidFill>
              <a:latin typeface="Calibri" panose="020F050202020403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232" name="Text Box 64"/>
          <p:cNvSpPr txBox="1">
            <a:spLocks noChangeArrowheads="1"/>
          </p:cNvSpPr>
          <p:nvPr/>
        </p:nvSpPr>
        <p:spPr bwMode="auto">
          <a:xfrm>
            <a:off x="1258888" y="4292600"/>
            <a:ext cx="2873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楷体_GB2312" panose="02010609030101010101" pitchFamily="49" charset="-122"/>
              </a:rPr>
              <a:t>7</a:t>
            </a:r>
            <a:endParaRPr lang="en-US" altLang="zh-CN" b="1">
              <a:solidFill>
                <a:srgbClr val="FF0000"/>
              </a:solidFill>
              <a:latin typeface="Calibri" panose="020F050202020403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9660" name="文本框 69659"/>
          <p:cNvSpPr txBox="1"/>
          <p:nvPr/>
        </p:nvSpPr>
        <p:spPr>
          <a:xfrm>
            <a:off x="1187450" y="5516563"/>
            <a:ext cx="7561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从上面不难看出，蟋蟀是因为（       ）而出名。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9661" name="文本框 69660"/>
          <p:cNvSpPr txBox="1"/>
          <p:nvPr/>
        </p:nvSpPr>
        <p:spPr>
          <a:xfrm>
            <a:off x="5724525" y="5516563"/>
            <a:ext cx="302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住宅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5" grpId="0"/>
      <p:bldP spid="7225" grpId="0"/>
      <p:bldP spid="7226" grpId="0"/>
      <p:bldP spid="7227" grpId="0"/>
      <p:bldP spid="7231" grpId="0"/>
      <p:bldP spid="7232" grpId="0"/>
      <p:bldP spid="696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6" name="文本框 74755"/>
          <p:cNvSpPr txBox="1"/>
          <p:nvPr/>
        </p:nvSpPr>
        <p:spPr>
          <a:xfrm>
            <a:off x="179388" y="1052513"/>
            <a:ext cx="871378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它的出名不光由于它的唱歌，还由于它的住宅。</a:t>
            </a:r>
            <a:endParaRPr lang="zh-CN" altLang="en-US" sz="40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4757" name="文本框 74756"/>
          <p:cNvSpPr txBox="1"/>
          <p:nvPr/>
        </p:nvSpPr>
        <p:spPr>
          <a:xfrm>
            <a:off x="395288" y="2997200"/>
            <a:ext cx="84248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“唱歌”和“住宅”这两个词的顺序能交换吗？为什么？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1"/>
      <p:bldP spid="7475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2952</Words>
  <Application>WPS 演示</Application>
  <PresentationFormat>在屏幕上显示</PresentationFormat>
  <Paragraphs>538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华文新魏</vt:lpstr>
      <vt:lpstr>楷体_GB2312</vt:lpstr>
      <vt:lpstr>华文中宋</vt:lpstr>
      <vt:lpstr>Calibri</vt:lpstr>
      <vt:lpstr>微软雅黑</vt:lpstr>
      <vt:lpstr>Arial Unicode MS</vt:lpstr>
      <vt:lpstr>华文琥珀</vt:lpstr>
      <vt:lpstr>华文彩云</vt:lpstr>
      <vt:lpstr>华文楷体</vt:lpstr>
      <vt:lpstr>隶书</vt:lpstr>
      <vt:lpstr>Courier New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蟋蟀的住宅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197</cp:revision>
  <dcterms:created xsi:type="dcterms:W3CDTF">2006-11-26T07:56:00Z</dcterms:created>
  <dcterms:modified xsi:type="dcterms:W3CDTF">2018-10-09T00:31:11Z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