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34"/>
  </p:notesMasterIdLst>
  <p:sldIdLst>
    <p:sldId id="1665" r:id="rId4"/>
    <p:sldId id="1691" r:id="rId5"/>
    <p:sldId id="1689" r:id="rId6"/>
    <p:sldId id="1434" r:id="rId7"/>
    <p:sldId id="1572" r:id="rId8"/>
    <p:sldId id="1690" r:id="rId9"/>
    <p:sldId id="1570" r:id="rId10"/>
    <p:sldId id="1610" r:id="rId11"/>
    <p:sldId id="1597" r:id="rId12"/>
    <p:sldId id="1692" r:id="rId13"/>
    <p:sldId id="1693" r:id="rId14"/>
    <p:sldId id="1694" r:id="rId15"/>
    <p:sldId id="1663" r:id="rId16"/>
    <p:sldId id="1664" r:id="rId17"/>
    <p:sldId id="1598" r:id="rId18"/>
    <p:sldId id="1599" r:id="rId19"/>
    <p:sldId id="1668" r:id="rId20"/>
    <p:sldId id="1669" r:id="rId21"/>
    <p:sldId id="1670" r:id="rId22"/>
    <p:sldId id="1600" r:id="rId23"/>
    <p:sldId id="1671" r:id="rId24"/>
    <p:sldId id="1645" r:id="rId25"/>
    <p:sldId id="1697" r:id="rId26"/>
    <p:sldId id="1698" r:id="rId27"/>
    <p:sldId id="1666" r:id="rId28"/>
    <p:sldId id="1667" r:id="rId29"/>
    <p:sldId id="1696" r:id="rId30"/>
    <p:sldId id="1699" r:id="rId31"/>
    <p:sldId id="1700" r:id="rId32"/>
    <p:sldId id="1604" r:id="rId33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FF66FF"/>
    <a:srgbClr val="0000FF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-178" y="-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5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9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9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33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3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57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6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80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9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3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2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6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40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4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4.jpeg"/><Relationship Id="rId5" Type="http://schemas.openxmlformats.org/officeDocument/2006/relationships/hyperlink" Target="http://image.baidu.com/i?ct=503316480&amp;z=&amp;tn=baiduimagedetail&amp;word=%BF%D7%C8%B8%CD%BC%C6%AC&amp;in=23331&amp;cl=2&amp;lm=-1&amp;pn=320&amp;rn=1&amp;di=56443737333&amp;ln=2000&amp;fr=ala1&amp;fmq=&amp;ic=&amp;s=&amp;se=&amp;sme=0&amp;tab=&amp;width=&amp;height=&amp;face=&amp;is=&amp;istype=" TargetMode="External"/><Relationship Id="rId4" Type="http://schemas.openxmlformats.org/officeDocument/2006/relationships/image" Target="../media/image3.jpeg"/><Relationship Id="rId3" Type="http://schemas.openxmlformats.org/officeDocument/2006/relationships/hyperlink" Target="http://image.baidu.com/i?ct=503316480&amp;z=&amp;tn=baiduimagedetail&amp;word=%BF%D7%C8%B8%CE%E8%CD%BC%C6%AC&amp;in=13064&amp;cl=2&amp;lm=-1&amp;pn=8&amp;rn=1&amp;di=5607029280&amp;ln=2000&amp;fr=ala0&amp;fmq=&amp;ic=&amp;s=&amp;se=&amp;sme=0&amp;tab=&amp;width=&amp;height=&amp;face=&amp;is=&amp;istype=" TargetMode="External"/><Relationship Id="rId2" Type="http://schemas.openxmlformats.org/officeDocument/2006/relationships/image" Target="../media/image2.jpeg"/><Relationship Id="rId1" Type="http://schemas.openxmlformats.org/officeDocument/2006/relationships/hyperlink" Target="http://image.baidu.com/i?ct=503316480&amp;z=&amp;tn=baiduimagedetail&amp;word=%BF%D7%C8%B8%CE%E8%CD%BC%C6%AC&amp;in=12181&amp;cl=2&amp;lm=-1&amp;pn=4&amp;rn=1&amp;di=36800431200&amp;ln=2000&amp;fr=ala0&amp;fmq=&amp;ic=&amp;s=&amp;se=&amp;sme=0&amp;tab=&amp;width=&amp;height=&amp;face=&amp;is=&amp;istype=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2.jpeg"/><Relationship Id="rId1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36.jpeg"/><Relationship Id="rId5" Type="http://schemas.openxmlformats.org/officeDocument/2006/relationships/hyperlink" Target="http://image.baidu.com/i?ct=503316480&amp;z=&amp;tn=baiduimagedetail&amp;word=%CF%F3%BD%C5%B9%C4%CD%BC%C6%AC&amp;in=10792&amp;cl=2&amp;lm=-1&amp;pn=14&amp;rn=1&amp;di=42351003420&amp;ln=2000&amp;fr=ala0&amp;fmq=&amp;ic=&amp;s=&amp;se=&amp;sme=0&amp;tab=&amp;width=&amp;height=&amp;face=&amp;is=&amp;istype=" TargetMode="External"/><Relationship Id="rId4" Type="http://schemas.openxmlformats.org/officeDocument/2006/relationships/image" Target="../media/image35.jpeg"/><Relationship Id="rId3" Type="http://schemas.openxmlformats.org/officeDocument/2006/relationships/hyperlink" Target="http://image.baidu.com/i?ct=503316480&amp;z=&amp;tn=baiduimagedetail&amp;word=%CF%F3%BD%C5%B9%C4&amp;in=19287&amp;cl=2&amp;lm=-1&amp;pn=2&amp;rn=1&amp;di=38324445435&amp;ln=2000&amp;fr=ala0&amp;fmq=&amp;ic=&amp;s=&amp;se=&amp;sme=0&amp;tab=&amp;width=&amp;height=&amp;face=&amp;is=&amp;istype=" TargetMode="External"/><Relationship Id="rId2" Type="http://schemas.openxmlformats.org/officeDocument/2006/relationships/image" Target="../media/image34.jpeg"/><Relationship Id="rId1" Type="http://schemas.openxmlformats.org/officeDocument/2006/relationships/hyperlink" Target="http://image.baidu.com/i?ct=503316480&amp;z=&amp;tn=baiduimagedetail&amp;word=%CF%F3%BD%C5%B9%C4&amp;in=20536&amp;cl=2&amp;lm=-1&amp;pn=1&amp;rn=1&amp;di=22815785040&amp;ln=2000&amp;fr=ala0&amp;fmq=&amp;ic=&amp;s=&amp;se=&amp;sme=0&amp;tab=&amp;width=&amp;height=&amp;face=&amp;is=&amp;istype=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3.wav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" Target="slide8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143000" y="206375"/>
            <a:ext cx="6172200" cy="857250"/>
          </a:xfrm>
          <a:ln/>
        </p:spPr>
        <p:txBody>
          <a:bodyPr vert="horz" wrap="square" lIns="68580" tIns="34290" rIns="68580" bIns="34290" anchor="ctr"/>
          <a:p>
            <a:pPr eaLnBrk="1" hangingPunct="1"/>
            <a:r>
              <a:rPr lang="zh-CN" altLang="en-US" dirty="0"/>
              <a:t>孔雀舞</a:t>
            </a:r>
            <a:endParaRPr lang="zh-CN" altLang="en-US" dirty="0"/>
          </a:p>
        </p:txBody>
      </p:sp>
      <p:pic>
        <p:nvPicPr>
          <p:cNvPr id="16386" name="Picture 7" descr="u=1890937086,1862939031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20788"/>
            <a:ext cx="2376488" cy="329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9" descr="u=796856513,697935488&amp;fm=0&amp;gp=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468" y="1514793"/>
            <a:ext cx="2701925" cy="329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11" descr="u=2668657646,2508632721&amp;fm=3&amp;gp=0">
            <a:hlinkClick r:id="rId5"/>
          </p:cNvPr>
          <p:cNvPicPr>
            <a:picLocks noChangeAspect="1"/>
          </p:cNvPicPr>
          <p:nvPr/>
        </p:nvPicPr>
        <p:blipFill>
          <a:blip r:embed="rId6"/>
          <a:srcRect r="8997"/>
          <a:stretch>
            <a:fillRect/>
          </a:stretch>
        </p:blipFill>
        <p:spPr>
          <a:xfrm>
            <a:off x="6246813" y="1274763"/>
            <a:ext cx="1511300" cy="3349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91ae68c630442e559c163d5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50031"/>
            <a:ext cx="3332560" cy="46982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1236" name="Text Box 4"/>
          <p:cNvSpPr txBox="1">
            <a:spLocks noChangeArrowheads="1"/>
          </p:cNvSpPr>
          <p:nvPr/>
        </p:nvSpPr>
        <p:spPr bwMode="auto">
          <a:xfrm>
            <a:off x="4572000" y="627460"/>
            <a:ext cx="3294460" cy="3435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marR="0" defTabSz="914400">
              <a:lnSpc>
                <a:spcPct val="11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700" b="1" kern="1200" cap="none" spc="0" normalizeH="0" baseline="0" noProof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2700" b="1" kern="1200" cap="none" spc="0" normalizeH="0" baseline="0" noProof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周恩来是中国共产党、中华人民共和国主要领导人之一，中国人民解放军主要创建人之一</a:t>
            </a:r>
            <a:r>
              <a:rPr kumimoji="0" lang="en-US" altLang="zh-CN" sz="2700" b="1" kern="1200" cap="none" spc="0" normalizeH="0" baseline="0" noProof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kumimoji="0" lang="zh-CN" altLang="en-US" sz="2700" b="1" kern="1200" cap="none" spc="0" normalizeH="0" baseline="0" noProof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中国无产阶级革命家、政治家、军事家、外交家。 </a:t>
            </a:r>
            <a:endParaRPr kumimoji="0" lang="zh-CN" altLang="en-US" sz="2700" b="1" kern="1200" cap="none" spc="0" normalizeH="0" baseline="0" noProof="0">
              <a:solidFill>
                <a:srgbClr val="06521E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1047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685800"/>
            <a:ext cx="2500313" cy="368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1727754626"/>
          <p:cNvPicPr>
            <a:picLocks noChangeAspect="1"/>
          </p:cNvPicPr>
          <p:nvPr/>
        </p:nvPicPr>
        <p:blipFill>
          <a:blip r:embed="rId2"/>
          <a:srcRect r="1207" b="9752"/>
          <a:stretch>
            <a:fillRect/>
          </a:stretch>
        </p:blipFill>
        <p:spPr>
          <a:xfrm>
            <a:off x="4572000" y="628650"/>
            <a:ext cx="3078956" cy="345519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200312520175211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844154"/>
            <a:ext cx="2527697" cy="34444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p000000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789385"/>
            <a:ext cx="2895600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2006117162232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49213"/>
            <a:ext cx="6813550" cy="5045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</p:pic>
      <p:sp>
        <p:nvSpPr>
          <p:cNvPr id="57347" name="Rectangle 3"/>
          <p:cNvSpPr/>
          <p:nvPr/>
        </p:nvSpPr>
        <p:spPr>
          <a:xfrm>
            <a:off x="1143000" y="153988"/>
            <a:ext cx="6850063" cy="13843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1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凤凰花：火凤凰树的花。</a:t>
            </a:r>
            <a:endParaRPr lang="zh-CN" altLang="en-US" sz="2100" b="1" dirty="0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1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火凤凰又名红花楹、火树，五月开花，</a:t>
            </a:r>
            <a:endParaRPr lang="zh-CN" altLang="en-US" sz="2100" b="1" dirty="0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1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花五瓣，花大美丽，呈鲜红色带黄晕；</a:t>
            </a:r>
            <a:endParaRPr lang="zh-CN" altLang="en-US" sz="2100" b="1" dirty="0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1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花开时满树结花，火红一片，与绿叶相映成趣。</a:t>
            </a:r>
            <a:endParaRPr lang="zh-CN" altLang="en-US" sz="2100" b="1" dirty="0">
              <a:solidFill>
                <a:srgbClr val="80008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6" descr="802ADD5DAA87DE9913360253582D359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89025" y="342900"/>
            <a:ext cx="6426200" cy="4732338"/>
          </a:xfrm>
          <a:ln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5" name="Rectangle 3"/>
          <p:cNvSpPr>
            <a:spLocks noGrp="1"/>
          </p:cNvSpPr>
          <p:nvPr/>
        </p:nvSpPr>
        <p:spPr>
          <a:xfrm>
            <a:off x="423863" y="563563"/>
            <a:ext cx="6264275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因为 </a:t>
            </a:r>
            <a:r>
              <a:rPr lang="en-US" altLang="zh-CN" sz="4000" b="1" dirty="0">
                <a:latin typeface="Arial" panose="020B0604020202020204" pitchFamily="34" charset="0"/>
                <a:ea typeface="楷体_GB2312" pitchFamily="49" charset="-122"/>
              </a:rPr>
              <a:t>…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..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所以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说说今年的泼水节有什么特别的地方？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因为周总理和傣族人民欢度一年一度的泼水节，所以这个泼水节十分令人难忘。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4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charRg st="4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charRg st="4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Rectangle 3"/>
          <p:cNvSpPr>
            <a:spLocks noGrp="1"/>
          </p:cNvSpPr>
          <p:nvPr/>
        </p:nvSpPr>
        <p:spPr>
          <a:xfrm>
            <a:off x="381000" y="1214438"/>
            <a:ext cx="7804150" cy="24495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4800" dirty="0">
                <a:latin typeface="优翼" charset="-122"/>
                <a:ea typeface="优翼" charset="-122"/>
              </a:rPr>
              <a:t>从课文的哪些地方看出人们心里特别高兴？读读第三自然段。</a:t>
            </a:r>
            <a:endParaRPr lang="zh-CN" altLang="en-US" sz="4800" dirty="0"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9426" name="Picture 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66700"/>
            <a:ext cx="6802438" cy="469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9428" name="Rectangle 4"/>
          <p:cNvSpPr>
            <a:spLocks noChangeArrowheads="1"/>
          </p:cNvSpPr>
          <p:nvPr/>
        </p:nvSpPr>
        <p:spPr bwMode="auto">
          <a:xfrm>
            <a:off x="1143000" y="3922713"/>
            <a:ext cx="6858000" cy="11763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67500" tIns="35100" rIns="67500" bIns="351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那天早晨，人们敲起象脚鼓，从四面八方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赶来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了。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6300788" y="55563"/>
            <a:ext cx="1790700" cy="3492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难忘的泼水节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0450" name="Picture 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4763" y="581025"/>
            <a:ext cx="6596062" cy="449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0452" name="Rectangle 4"/>
          <p:cNvSpPr>
            <a:spLocks noChangeArrowheads="1"/>
          </p:cNvSpPr>
          <p:nvPr/>
        </p:nvSpPr>
        <p:spPr bwMode="auto">
          <a:xfrm>
            <a:off x="2493963" y="4462463"/>
            <a:ext cx="4130675" cy="62388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67500" tIns="35100" rIns="67500" bIns="351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一条条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龙船驶过江面。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6300788" y="55563"/>
            <a:ext cx="1790700" cy="3492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难忘的泼水节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1474" name="Picture 2" descr="04礼花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303213"/>
            <a:ext cx="6858000" cy="4840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1331913" y="3976688"/>
            <a:ext cx="6669088" cy="11779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67500" tIns="35100" rIns="67500" bIns="3510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一串串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花炮升上天空。人们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欢呼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周总理来了！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”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6300788" y="55563"/>
            <a:ext cx="1790700" cy="3492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难忘的泼水节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1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WordArt 3"/>
          <p:cNvSpPr>
            <a:spLocks noTextEdit="1"/>
          </p:cNvSpPr>
          <p:nvPr/>
        </p:nvSpPr>
        <p:spPr>
          <a:xfrm rot="5400000">
            <a:off x="5941219" y="2984897"/>
            <a:ext cx="2247900" cy="8810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49995"/>
              </a:avLst>
            </a:prstTxWarp>
            <a:normAutofit/>
          </a:bodyPr>
          <a:p>
            <a:pPr algn="ctr" eaLnBrk="0" hangingPunct="0"/>
            <a:r>
              <a:rPr lang="zh-CN" altLang="en-US" sz="7200" normalizeH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傣家竹楼</a:t>
            </a:r>
            <a:endParaRPr lang="zh-CN" altLang="en-US" sz="7200" normalizeH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3" name="Picture 5" descr="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391" y="250031"/>
            <a:ext cx="2700338" cy="17359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Picture 6" descr="9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579" y="250031"/>
            <a:ext cx="2593181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Picture 7" descr="sl_2008_9_1_15_30_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3" y="1869281"/>
            <a:ext cx="4572000" cy="303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 Box 5"/>
          <p:cNvSpPr txBox="1"/>
          <p:nvPr/>
        </p:nvSpPr>
        <p:spPr>
          <a:xfrm>
            <a:off x="1260475" y="836613"/>
            <a:ext cx="7569200" cy="3044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、人们敲起象脚鼓，从</a:t>
            </a:r>
            <a:r>
              <a:rPr lang="zh-CN" altLang="en-US" sz="3200" b="1" u="sng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四面八方</a:t>
            </a:r>
            <a:r>
              <a:rPr lang="zh-CN" altLang="en-US" sz="3200" b="1" u="sng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赶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来了。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、人们在地上撒满了凤凰花的花瓣，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好像铺上了鲜红的地毯。</a:t>
            </a:r>
            <a:r>
              <a:rPr lang="zh-CN" altLang="en-US" sz="3200" b="1" u="sng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一条条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龙船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驶过江面，</a:t>
            </a:r>
            <a:r>
              <a:rPr lang="zh-CN" altLang="en-US" sz="3200" b="1" u="sng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一串串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花炮升上天空。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、人们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欢呼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着：“周总理来了！”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2403" name="Text Box 2"/>
          <p:cNvSpPr txBox="1"/>
          <p:nvPr/>
        </p:nvSpPr>
        <p:spPr>
          <a:xfrm>
            <a:off x="1143000" y="1544638"/>
            <a:ext cx="29305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欢迎周总理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42404" name="Text Box 3"/>
          <p:cNvSpPr txBox="1"/>
          <p:nvPr/>
        </p:nvSpPr>
        <p:spPr>
          <a:xfrm>
            <a:off x="3492500" y="735013"/>
            <a:ext cx="4265613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地上（撒满花瓣）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42405" name="Text Box 4"/>
          <p:cNvSpPr txBox="1"/>
          <p:nvPr/>
        </p:nvSpPr>
        <p:spPr>
          <a:xfrm>
            <a:off x="3544888" y="1600200"/>
            <a:ext cx="43148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江面（一条条龙船）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42406" name="Text Box 5"/>
          <p:cNvSpPr txBox="1"/>
          <p:nvPr/>
        </p:nvSpPr>
        <p:spPr>
          <a:xfrm>
            <a:off x="3544888" y="2409825"/>
            <a:ext cx="43148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天空（一串串花炮）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42407" name="Text Box 6"/>
          <p:cNvSpPr txBox="1"/>
          <p:nvPr/>
        </p:nvSpPr>
        <p:spPr>
          <a:xfrm>
            <a:off x="2357438" y="3598863"/>
            <a:ext cx="4922838" cy="458788"/>
          </a:xfrm>
          <a:prstGeom prst="rect">
            <a:avLst/>
          </a:prstGeom>
          <a:noFill/>
          <a:ln w="9525">
            <a:noFill/>
          </a:ln>
        </p:spPr>
        <p:txBody>
          <a:bodyPr lIns="68575" tIns="34287" rIns="68575" bIns="34287" anchor="t">
            <a:spAutoFit/>
          </a:bodyPr>
          <a:p>
            <a:r>
              <a:rPr lang="zh-CN" altLang="en-US" sz="2550" b="1" i="1" noProof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人们欢呼着：“周总理来了！”</a:t>
            </a:r>
            <a:endParaRPr lang="zh-CN" altLang="en-US" sz="2550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2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2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2403" grpId="0"/>
      <p:bldP spid="742404" grpId="0"/>
      <p:bldP spid="742405" grpId="0"/>
      <p:bldP spid="742406" grpId="0"/>
      <p:bldP spid="7424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Rectangle 3"/>
          <p:cNvSpPr>
            <a:spLocks noGrp="1"/>
          </p:cNvSpPr>
          <p:nvPr/>
        </p:nvSpPr>
        <p:spPr>
          <a:xfrm>
            <a:off x="517525" y="1346200"/>
            <a:ext cx="7385050" cy="24495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6000" b="1" dirty="0">
                <a:solidFill>
                  <a:srgbClr val="CC3300"/>
                </a:solidFill>
                <a:latin typeface="优翼" charset="-122"/>
                <a:ea typeface="优翼" charset="-122"/>
              </a:rPr>
              <a:t>周总理是怎样跟</a:t>
            </a:r>
            <a:endParaRPr lang="zh-CN" altLang="en-US" sz="6000" b="1" dirty="0">
              <a:solidFill>
                <a:srgbClr val="CC3300"/>
              </a:solidFill>
              <a:latin typeface="优翼" charset="-122"/>
              <a:ea typeface="优翼" charset="-122"/>
            </a:endParaRPr>
          </a:p>
          <a:p>
            <a:r>
              <a:rPr lang="zh-CN" altLang="en-US" sz="5400" b="1" dirty="0">
                <a:solidFill>
                  <a:srgbClr val="CC3300"/>
                </a:solidFill>
                <a:latin typeface="优翼" charset="-122"/>
                <a:ea typeface="优翼" charset="-122"/>
              </a:rPr>
              <a:t>傣族人民欢度节日的？</a:t>
            </a:r>
            <a:endParaRPr lang="zh-CN" altLang="en-US" sz="5400" b="1" dirty="0">
              <a:solidFill>
                <a:srgbClr val="CC3300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5193506" y="532210"/>
            <a:ext cx="2726531" cy="3900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25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25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周总理身穿对襟白褂，咖啡色长裤，头上包着一条水红色头巾，笑容满面地来到人群中。他接过一只象脚鼓，敲着欢乐的鼓点，踩着凤凰花铺成的“地毯”，同傣族人民一起跳舞。</a:t>
            </a:r>
            <a:endParaRPr lang="zh-CN" altLang="en-US" sz="225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25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25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AutoShape 3">
            <a:hlinkClick r:id="rId1" action="ppaction://hlinksldjump"/>
          </p:cNvPr>
          <p:cNvSpPr/>
          <p:nvPr/>
        </p:nvSpPr>
        <p:spPr>
          <a:xfrm>
            <a:off x="7272338" y="4786313"/>
            <a:ext cx="485775" cy="16192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5" name="Picture 4" descr="图像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541" y="0"/>
            <a:ext cx="3835003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Text Box 5"/>
          <p:cNvSpPr txBox="1"/>
          <p:nvPr/>
        </p:nvSpPr>
        <p:spPr>
          <a:xfrm>
            <a:off x="5166122" y="3975497"/>
            <a:ext cx="272669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请画出描写周总理</a:t>
            </a:r>
            <a:endParaRPr lang="zh-CN" altLang="en-US" sz="21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1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外貌的句子。</a:t>
            </a:r>
            <a:endParaRPr lang="zh-CN" altLang="en-US" sz="21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pPr eaLnBrk="1" hangingPunct="1"/>
            <a:endParaRPr lang="zh-CN" altLang="en-US"/>
          </a:p>
        </p:txBody>
      </p:sp>
      <p:sp>
        <p:nvSpPr>
          <p:cNvPr id="25602" name="Rectangle 3"/>
          <p:cNvSpPr>
            <a:spLocks noGrp="1"/>
          </p:cNvSpPr>
          <p:nvPr>
            <p:ph type="body"/>
          </p:nvPr>
        </p:nvSpPr>
        <p:spPr/>
        <p:txBody>
          <a:bodyPr wrap="square" anchor="t"/>
          <a:p>
            <a:pPr eaLnBrk="1" hangingPunct="1"/>
            <a:endParaRPr lang="zh-CN" altLang="en-US"/>
          </a:p>
        </p:txBody>
      </p:sp>
      <p:pic>
        <p:nvPicPr>
          <p:cNvPr id="25603" name="Picture 4" descr="2007241524378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559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25" name="AutoShape 5"/>
          <p:cNvSpPr/>
          <p:nvPr/>
        </p:nvSpPr>
        <p:spPr>
          <a:xfrm>
            <a:off x="3383756" y="3381375"/>
            <a:ext cx="1403747" cy="648891"/>
          </a:xfrm>
          <a:prstGeom prst="wedgeRoundRectCallout">
            <a:avLst>
              <a:gd name="adj1" fmla="val -46352"/>
              <a:gd name="adj2" fmla="val 70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咖啡色长裤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26" name="AutoShape 6"/>
          <p:cNvSpPr/>
          <p:nvPr/>
        </p:nvSpPr>
        <p:spPr>
          <a:xfrm>
            <a:off x="3600450" y="844154"/>
            <a:ext cx="1188244" cy="702469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对襟白褂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27" name="AutoShape 7"/>
          <p:cNvSpPr/>
          <p:nvPr/>
        </p:nvSpPr>
        <p:spPr>
          <a:xfrm>
            <a:off x="3977879" y="0"/>
            <a:ext cx="1026319" cy="627460"/>
          </a:xfrm>
          <a:prstGeom prst="wedgeRoundRectCallout">
            <a:avLst>
              <a:gd name="adj1" fmla="val -43736"/>
              <a:gd name="adj2" fmla="val 4924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水红色头巾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28" name="AutoShape 8"/>
          <p:cNvSpPr/>
          <p:nvPr/>
        </p:nvSpPr>
        <p:spPr>
          <a:xfrm>
            <a:off x="2736056" y="1437085"/>
            <a:ext cx="432197" cy="378619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29" name="AutoShape 9"/>
          <p:cNvSpPr/>
          <p:nvPr/>
        </p:nvSpPr>
        <p:spPr>
          <a:xfrm>
            <a:off x="7056835" y="3489722"/>
            <a:ext cx="944165" cy="594122"/>
          </a:xfrm>
          <a:prstGeom prst="wedgeRoundRectCallout">
            <a:avLst>
              <a:gd name="adj1" fmla="val -11537"/>
              <a:gd name="adj2" fmla="val 7004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象脚鼓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30" name="AutoShape 10"/>
          <p:cNvSpPr/>
          <p:nvPr/>
        </p:nvSpPr>
        <p:spPr>
          <a:xfrm>
            <a:off x="2357438" y="4786313"/>
            <a:ext cx="1350169" cy="485775"/>
          </a:xfrm>
          <a:prstGeom prst="wedgeEllipseCallout">
            <a:avLst>
              <a:gd name="adj1" fmla="val -44972"/>
              <a:gd name="adj2" fmla="val 700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凤凰花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31" name="AutoShape 11"/>
          <p:cNvSpPr/>
          <p:nvPr/>
        </p:nvSpPr>
        <p:spPr>
          <a:xfrm>
            <a:off x="3815954" y="1600200"/>
            <a:ext cx="647700" cy="377429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蘸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en-US" altLang="zh-CN" sz="1050" dirty="0"/>
              <a:t>小学名校资料号，读书学习考试下资料的好地方</a:t>
            </a:r>
            <a:endParaRPr lang="en-US" altLang="zh-CN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4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25" grpId="0" bldLvl="0" animBg="1"/>
      <p:bldP spid="747526" grpId="0" bldLvl="0" animBg="1"/>
      <p:bldP spid="747527" grpId="0" bldLvl="0" animBg="1"/>
      <p:bldP spid="747528" grpId="0" bldLvl="0" animBg="1"/>
      <p:bldP spid="747529" grpId="0" bldLvl="0" animBg="1"/>
      <p:bldP spid="747530" grpId="0" bldLvl="0" animBg="1"/>
      <p:bldP spid="7475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1143000" y="206375"/>
            <a:ext cx="6172200" cy="857250"/>
          </a:xfrm>
          <a:ln/>
        </p:spPr>
        <p:txBody>
          <a:bodyPr vert="horz" wrap="square" lIns="68580" tIns="34290" rIns="68580" bIns="34290" anchor="ctr"/>
          <a:p>
            <a:pPr eaLnBrk="1" hangingPunct="1"/>
            <a:r>
              <a:rPr lang="zh-CN" altLang="en-US" dirty="0"/>
              <a:t>象脚鼓</a:t>
            </a:r>
            <a:endParaRPr lang="zh-CN" altLang="en-US" dirty="0"/>
          </a:p>
        </p:txBody>
      </p:sp>
      <p:pic>
        <p:nvPicPr>
          <p:cNvPr id="36866" name="Picture 5" descr="u=3400577329,1820775623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74763"/>
            <a:ext cx="2306638" cy="318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Picture 7" descr="u=1712826424,1953152836&amp;fm=0&amp;gp=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6938" y="1274763"/>
            <a:ext cx="2430462" cy="318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9" descr="u=3076334264,4043359710&amp;fm=0&amp;gp=0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8988" y="1274763"/>
            <a:ext cx="2132012" cy="324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2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342900"/>
            <a:ext cx="2706688" cy="440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2000">
    <p:strip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106" y="325041"/>
            <a:ext cx="4483894" cy="4385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WordArt 3"/>
          <p:cNvSpPr>
            <a:spLocks noTextEdit="1"/>
          </p:cNvSpPr>
          <p:nvPr/>
        </p:nvSpPr>
        <p:spPr>
          <a:xfrm rot="5400000">
            <a:off x="626269" y="1857375"/>
            <a:ext cx="3409950" cy="1212056"/>
          </a:xfrm>
          <a:prstGeom prst="rect">
            <a:avLst/>
          </a:prstGeom>
        </p:spPr>
        <p:txBody>
          <a:bodyPr vert="eaVert"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50" b="1" i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开始泼水了。</a:t>
            </a:r>
            <a:endParaRPr lang="zh-CN" altLang="en-US" sz="4050" b="1" i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push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图像-12"/>
          <p:cNvPicPr>
            <a:picLocks noChangeAspect="1"/>
          </p:cNvPicPr>
          <p:nvPr/>
        </p:nvPicPr>
        <p:blipFill>
          <a:blip r:embed="rId1">
            <a:lum bright="60001"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 Box 3"/>
          <p:cNvSpPr txBox="1"/>
          <p:nvPr/>
        </p:nvSpPr>
        <p:spPr>
          <a:xfrm>
            <a:off x="1223963" y="303610"/>
            <a:ext cx="6777038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开始泼水了。周总理一手端着盛满清水的银碗，一手拿着柏树枝蘸了水，向人们泼洒，为人们祝福。傣族人民一边欢呼，一边向周总理泼水，祝福他健康长寿。　　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1601391" y="3381375"/>
            <a:ext cx="59956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周总理把水泼到老年人身上，祝愿他们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周总理把水泼到青年人身上，祝愿他们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周总理把水泼到孩子们身上，祝愿他们</a:t>
            </a:r>
            <a:r>
              <a:rPr lang="en-US" altLang="zh-CN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AutoShape 5">
            <a:hlinkClick r:id="rId2" action="ppaction://hlinksldjump"/>
          </p:cNvPr>
          <p:cNvSpPr/>
          <p:nvPr/>
        </p:nvSpPr>
        <p:spPr>
          <a:xfrm>
            <a:off x="7272338" y="4786313"/>
            <a:ext cx="485775" cy="16192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4" descr="照片 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010" y="-17145"/>
            <a:ext cx="9057005" cy="5177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5"/>
          <p:cNvSpPr txBox="1"/>
          <p:nvPr/>
        </p:nvSpPr>
        <p:spPr>
          <a:xfrm>
            <a:off x="1023938" y="1564720"/>
            <a:ext cx="7690485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体现了周总理亲民，爱民和人民心连心的情怀，</a:t>
            </a:r>
            <a:endParaRPr lang="zh-CN" altLang="en-US" sz="28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也表达了人民对周总理的崇敬和爱戴。</a:t>
            </a:r>
            <a:endParaRPr lang="zh-CN" altLang="en-US" sz="28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8435" y="67310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总结：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WordArt 4"/>
          <p:cNvSpPr>
            <a:spLocks noTextEdit="1"/>
          </p:cNvSpPr>
          <p:nvPr/>
        </p:nvSpPr>
        <p:spPr>
          <a:xfrm>
            <a:off x="3654029" y="4300538"/>
            <a:ext cx="4346972" cy="84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傣族服装</a:t>
            </a:r>
            <a:endParaRPr lang="zh-CN" altLang="en-US" sz="27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6" descr="0689194635304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3795713" cy="25015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7" descr="01300000324964123100887997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463404"/>
            <a:ext cx="2511029" cy="26800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8" descr="PicOnline_20071209203819_ed2c3381-1744-4ef8-8598-24b69287912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4029" y="2409825"/>
            <a:ext cx="4346972" cy="18633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9" descr="01300000324964123100887997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0" y="0"/>
            <a:ext cx="3105150" cy="240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2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4516" name="Rectangle 4"/>
          <p:cNvSpPr/>
          <p:nvPr/>
        </p:nvSpPr>
        <p:spPr>
          <a:xfrm>
            <a:off x="792163" y="2530475"/>
            <a:ext cx="7561262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）的泼水节    （     ）的凤凰花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）的周总理    （      ）的地毯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）的泼水节    （      ）的花瓣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）的头巾       （      ）的鼓点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9" name="横卷形 14359"/>
          <p:cNvSpPr/>
          <p:nvPr/>
        </p:nvSpPr>
        <p:spPr>
          <a:xfrm>
            <a:off x="303213" y="1473200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你会填吗？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451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6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6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516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5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16">
                                            <p:txEl>
                                              <p:charRg st="5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6">
                                            <p:txEl>
                                              <p:charRg st="5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516">
                                            <p:txEl>
                                              <p:charRg st="54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16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16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516">
                                            <p:txEl>
                                              <p:charRg st="81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文本框 2"/>
          <p:cNvSpPr txBox="1"/>
          <p:nvPr/>
        </p:nvSpPr>
        <p:spPr>
          <a:xfrm>
            <a:off x="1566863" y="3695700"/>
            <a:ext cx="1238250" cy="1309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8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⑰</a:t>
            </a:r>
            <a:endParaRPr lang="zh-CN" altLang="zh-CN" sz="80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6151"/>
          <p:cNvSpPr>
            <a:spLocks noTextEdit="1"/>
          </p:cNvSpPr>
          <p:nvPr/>
        </p:nvSpPr>
        <p:spPr>
          <a:xfrm>
            <a:off x="3065463" y="3994150"/>
            <a:ext cx="4389437" cy="71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难忘的泼水节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3" name="图片 4" descr="hgfh dg"/>
          <p:cNvPicPr>
            <a:picLocks noChangeAspect="1"/>
          </p:cNvPicPr>
          <p:nvPr/>
        </p:nvPicPr>
        <p:blipFill>
          <a:blip r:embed="rId1"/>
          <a:srcRect l="2122" t="8618" r="3511" b="14000"/>
          <a:stretch>
            <a:fillRect/>
          </a:stretch>
        </p:blipFill>
        <p:spPr>
          <a:xfrm>
            <a:off x="2805113" y="1108075"/>
            <a:ext cx="4291012" cy="258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3430588" y="4521200"/>
            <a:ext cx="3382962" cy="639763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优翼" charset="-122"/>
                <a:ea typeface="优翼" charset="-122"/>
              </a:rPr>
              <a:t>什么是泼水节</a:t>
            </a:r>
            <a:r>
              <a:rPr lang="en-US" altLang="zh-CN" sz="3600" dirty="0">
                <a:latin typeface="优翼" charset="-122"/>
                <a:ea typeface="优翼" charset="-122"/>
              </a:rPr>
              <a:t>?</a:t>
            </a:r>
            <a:endParaRPr lang="en-US" altLang="zh-CN" sz="3600" dirty="0"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6"/>
          <p:cNvSpPr txBox="1"/>
          <p:nvPr/>
        </p:nvSpPr>
        <p:spPr>
          <a:xfrm>
            <a:off x="4234577" y="1295400"/>
            <a:ext cx="598170" cy="14706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27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泼水狂欢</a:t>
            </a:r>
            <a:endParaRPr lang="zh-CN" altLang="en-US" sz="27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0" name="Picture 7" descr="310_1236651348zfb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3213497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8" descr="200904091528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3057525"/>
            <a:ext cx="3482579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9" descr="20090410155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0"/>
            <a:ext cx="3224213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10" descr="090323202554e88cd8158bcb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925" y="2336006"/>
            <a:ext cx="3148013" cy="28074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en-US" altLang="zh-CN" sz="1050" dirty="0"/>
              <a:t>小学名校资料号，读书学习考试下资料的好地方</a:t>
            </a:r>
            <a:endParaRPr lang="en-US" altLang="zh-CN" sz="1050" dirty="0"/>
          </a:p>
        </p:txBody>
      </p:sp>
    </p:spTree>
  </p:cSld>
  <p:clrMapOvr>
    <a:masterClrMapping/>
  </p:clrMapOvr>
  <p:transition spd="slow" advClick="0" advTm="2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Text Box 3"/>
          <p:cNvSpPr txBox="1"/>
          <p:nvPr/>
        </p:nvSpPr>
        <p:spPr>
          <a:xfrm>
            <a:off x="3171825" y="1428750"/>
            <a:ext cx="5299075" cy="238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泼水节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少数民族的一种庆祝节日，用来表示对人们的祝福。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pic>
        <p:nvPicPr>
          <p:cNvPr id="22530" name="图片 1" descr="fdsgvf"/>
          <p:cNvPicPr>
            <a:picLocks noChangeAspect="1"/>
          </p:cNvPicPr>
          <p:nvPr/>
        </p:nvPicPr>
        <p:blipFill>
          <a:blip r:embed="rId1"/>
          <a:srcRect r="772" b="5583"/>
          <a:stretch>
            <a:fillRect/>
          </a:stretch>
        </p:blipFill>
        <p:spPr>
          <a:xfrm>
            <a:off x="676275" y="1187450"/>
            <a:ext cx="2289175" cy="3151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554" name="Picture 1027" descr="C:\My Documents\My Pictures\beijing 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91313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我会读pic_2275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75" y="66675"/>
            <a:ext cx="1355725" cy="111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横卷形 14359"/>
          <p:cNvSpPr/>
          <p:nvPr/>
        </p:nvSpPr>
        <p:spPr>
          <a:xfrm>
            <a:off x="1638300" y="292100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我会读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8134" name="Text Box 6"/>
          <p:cNvSpPr txBox="1"/>
          <p:nvPr/>
        </p:nvSpPr>
        <p:spPr>
          <a:xfrm>
            <a:off x="909638" y="1109663"/>
            <a:ext cx="7324725" cy="3609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凤凰花 傣族 人民  敬爱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敲鼓 驶过 衣襟 地毯 祝福蘸水 笑容 健康长寿 银碗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踩着 盛满清水 一年一度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1033463" y="228600"/>
            <a:ext cx="7346950" cy="473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b="1" u="sng" dirty="0">
                <a:solidFill>
                  <a:srgbClr val="FF66FF"/>
                </a:solidFill>
                <a:latin typeface="优翼" charset="-122"/>
                <a:ea typeface="优翼" charset="-122"/>
              </a:rPr>
              <a:t>火红火红的</a:t>
            </a:r>
            <a:r>
              <a:rPr lang="zh-CN" altLang="en-US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凤凰花开了，傣族人民</a:t>
            </a:r>
            <a:r>
              <a:rPr lang="zh-CN" altLang="en-US" sz="4000" b="1" u="sng" dirty="0">
                <a:solidFill>
                  <a:srgbClr val="FFFF00"/>
                </a:solidFill>
                <a:latin typeface="优翼" charset="-122"/>
                <a:ea typeface="优翼" charset="-122"/>
              </a:rPr>
              <a:t>一年一度的</a:t>
            </a:r>
            <a:r>
              <a:rPr lang="zh-CN" altLang="en-US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泼水节又到了。       </a:t>
            </a:r>
            <a:r>
              <a:rPr lang="en-US" altLang="zh-CN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1961</a:t>
            </a:r>
            <a:r>
              <a:rPr lang="zh-CN" altLang="en-US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年的泼水节，傣族人民</a:t>
            </a:r>
            <a:r>
              <a:rPr lang="zh-CN" altLang="en-US" sz="4000" b="1" dirty="0">
                <a:solidFill>
                  <a:srgbClr val="00B0F0"/>
                </a:solidFill>
                <a:latin typeface="优翼" charset="-122"/>
                <a:ea typeface="优翼" charset="-122"/>
              </a:rPr>
              <a:t>特别高兴</a:t>
            </a:r>
            <a:r>
              <a:rPr lang="zh-CN" altLang="en-US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，因为</a:t>
            </a:r>
            <a:r>
              <a:rPr lang="zh-CN" altLang="en-US" sz="3600" b="1" dirty="0">
                <a:solidFill>
                  <a:srgbClr val="00B0F0"/>
                </a:solidFill>
                <a:latin typeface="优翼" charset="-122"/>
                <a:ea typeface="优翼" charset="-122"/>
              </a:rPr>
              <a:t>敬爱的</a:t>
            </a:r>
            <a:r>
              <a:rPr lang="zh-CN" altLang="en-US" sz="3600" dirty="0">
                <a:solidFill>
                  <a:schemeClr val="bg1"/>
                </a:solidFill>
                <a:latin typeface="优翼" charset="-122"/>
                <a:ea typeface="优翼" charset="-122"/>
              </a:rPr>
              <a:t>周恩来总理和他们一起过泼水节。</a:t>
            </a:r>
            <a:endParaRPr lang="zh-CN" altLang="en-US" sz="3600" dirty="0">
              <a:solidFill>
                <a:schemeClr val="bg1"/>
              </a:solidFill>
              <a:latin typeface="优翼" charset="-122"/>
              <a:ea typeface="优翼" charset="-122"/>
            </a:endParaRPr>
          </a:p>
          <a:p>
            <a:pPr>
              <a:lnSpc>
                <a:spcPct val="130000"/>
              </a:lnSpc>
            </a:pPr>
            <a:endParaRPr lang="zh-CN" altLang="en-US" sz="3600" dirty="0">
              <a:solidFill>
                <a:schemeClr val="bg1"/>
              </a:solidFill>
              <a:latin typeface="优翼" charset="-122"/>
              <a:ea typeface="优翼" charset="-122"/>
            </a:endParaRPr>
          </a:p>
        </p:txBody>
      </p:sp>
      <p:sp>
        <p:nvSpPr>
          <p:cNvPr id="49159" name="Rectangle 7"/>
          <p:cNvSpPr/>
          <p:nvPr/>
        </p:nvSpPr>
        <p:spPr>
          <a:xfrm>
            <a:off x="5073650" y="3495675"/>
            <a:ext cx="3856038" cy="4572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傣族人民为什么特别高兴？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5B9BD5"/>
    </a:dk2>
    <a:lt2>
      <a:srgbClr val="E7E6E6"/>
    </a:lt2>
    <a:accent1>
      <a:srgbClr val="5B9BD5"/>
    </a:accent1>
    <a:accent2>
      <a:srgbClr val="FFFFFF"/>
    </a:accent2>
    <a:accent3>
      <a:srgbClr val="FFFFFF"/>
    </a:accent3>
    <a:accent4>
      <a:srgbClr val="000000"/>
    </a:accent4>
    <a:accent5>
      <a:srgbClr val="B5CBE7"/>
    </a:accent5>
    <a:accent6>
      <a:srgbClr val="E7E7E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1211</Words>
  <Application>WPS 演示</Application>
  <PresentationFormat/>
  <Paragraphs>119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Calibri</vt:lpstr>
      <vt:lpstr>优翼</vt:lpstr>
      <vt:lpstr>Times New Roman</vt:lpstr>
      <vt:lpstr>隶书</vt:lpstr>
      <vt:lpstr>楷体_GB2312</vt:lpstr>
      <vt:lpstr>楷体</vt:lpstr>
      <vt:lpstr>Verdana</vt:lpstr>
      <vt:lpstr>新宋体</vt:lpstr>
      <vt:lpstr>Arial Unicode MS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2224</cp:revision>
  <dcterms:created xsi:type="dcterms:W3CDTF">2015-08-28T07:02:00Z</dcterms:created>
  <dcterms:modified xsi:type="dcterms:W3CDTF">2018-12-02T12:05:40Z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