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1" r:id="rId3"/>
    <p:sldId id="303" r:id="rId4"/>
    <p:sldId id="304" r:id="rId5"/>
    <p:sldId id="257" r:id="rId6"/>
    <p:sldId id="258" r:id="rId8"/>
    <p:sldId id="256" r:id="rId9"/>
    <p:sldId id="265" r:id="rId10"/>
    <p:sldId id="260" r:id="rId11"/>
    <p:sldId id="261" r:id="rId12"/>
    <p:sldId id="295" r:id="rId13"/>
    <p:sldId id="329" r:id="rId14"/>
    <p:sldId id="296" r:id="rId15"/>
    <p:sldId id="297" r:id="rId16"/>
    <p:sldId id="325" r:id="rId17"/>
    <p:sldId id="324" r:id="rId18"/>
    <p:sldId id="326" r:id="rId19"/>
    <p:sldId id="327" r:id="rId20"/>
    <p:sldId id="328" r:id="rId21"/>
    <p:sldId id="298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BE5B"/>
    <a:srgbClr val="CDDEAD"/>
    <a:srgbClr val="5F8C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18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510" y="78"/>
      </p:cViewPr>
      <p:guideLst>
        <p:guide orient="horz" pos="164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5585-6077-44CE-B77D-462792527D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010291" y="48972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208568" y="46996"/>
            <a:ext cx="8890779" cy="5113411"/>
            <a:chOff x="208568" y="46996"/>
            <a:chExt cx="8890779" cy="5113411"/>
          </a:xfrm>
        </p:grpSpPr>
        <p:grpSp>
          <p:nvGrpSpPr>
            <p:cNvPr id="7" name="组合 6"/>
            <p:cNvGrpSpPr/>
            <p:nvPr/>
          </p:nvGrpSpPr>
          <p:grpSpPr>
            <a:xfrm>
              <a:off x="451708" y="46996"/>
              <a:ext cx="8483722" cy="4957759"/>
              <a:chOff x="451708" y="46996"/>
              <a:chExt cx="8483722" cy="4957759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71173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36972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178" y="281677"/>
                <a:ext cx="2103302" cy="1902117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708" y="3083820"/>
                <a:ext cx="2975106" cy="1908213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0934" y="2663688"/>
                <a:ext cx="3694496" cy="234106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26174" y="145182"/>
                <a:ext cx="1566808" cy="2517866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63150" y="298630"/>
                <a:ext cx="5236918" cy="163387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79535" y="3072960"/>
                <a:ext cx="2584928" cy="1920406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465" y="1583586"/>
                <a:ext cx="164606" cy="224961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04523" y="46996"/>
                <a:ext cx="262151" cy="499915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38724" y="46996"/>
                <a:ext cx="262151" cy="49991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08568" y="3098389"/>
              <a:ext cx="989769" cy="20620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8109578" y="3098389"/>
              <a:ext cx="989769" cy="206201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18.png"/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20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0120525184323_Nneef.thumb.700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" y="132715"/>
            <a:ext cx="4048760" cy="4878070"/>
          </a:xfrm>
          <a:prstGeom prst="rect">
            <a:avLst/>
          </a:prstGeom>
        </p:spPr>
      </p:pic>
      <p:pic>
        <p:nvPicPr>
          <p:cNvPr id="5" name="图片 4" descr="NtPG-fyhfxph02415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655" y="132715"/>
            <a:ext cx="4141470" cy="4878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39495" y="675005"/>
            <a:ext cx="71970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昨天是苞蕾，今天是鲜花，明天就变成了小果实。一块白石头，几天不见，就长满了苔藓；一片黄泥土，几天不见，就变成了草坪菜畦。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2555" y="2851785"/>
            <a:ext cx="6327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运用夸张的修辞手法，生动形象地写出了夏天植物的生长迅速。</a:t>
            </a:r>
            <a:endParaRPr lang="zh-CN" altLang="en-US" sz="32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9515" y="1402080"/>
            <a:ext cx="6619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1459151" y="663893"/>
            <a:ext cx="5778103" cy="1106805"/>
          </a:xfrm>
          <a:prstGeom prst="rect">
            <a:avLst/>
          </a:prstGeom>
          <a:solidFill>
            <a:schemeClr val="accent1">
              <a:alpha val="32001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昨天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是苞蕾，</a:t>
            </a:r>
            <a:r>
              <a:rPr lang="zh-CN" altLang="en-US" sz="33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今天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是鲜花，</a:t>
            </a:r>
            <a:r>
              <a:rPr lang="zh-CN" altLang="en-US" sz="33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明天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就变成了小果实。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1902143" y="1954371"/>
            <a:ext cx="50768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</a:rPr>
              <a:t>昨天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今天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</a:rPr>
              <a:t>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天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  <a:ea typeface="楷体_GB2312" pitchFamily="49" charset="-122"/>
              </a:rPr>
              <a:t>……</a:t>
            </a:r>
            <a:endParaRPr lang="en-US" altLang="zh-CN" sz="30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1871663" y="2680097"/>
            <a:ext cx="5400675" cy="1660525"/>
          </a:xfrm>
          <a:prstGeom prst="rect">
            <a:avLst/>
          </a:prstGeom>
          <a:solidFill>
            <a:schemeClr val="accent1">
              <a:alpha val="35001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昨天</a:t>
            </a:r>
            <a:r>
              <a:rPr lang="zh-CN" altLang="en-US" sz="33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我在憧憬未来，</a:t>
            </a:r>
            <a:r>
              <a:rPr lang="zh-CN" altLang="en-US" sz="33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今天</a:t>
            </a:r>
            <a:r>
              <a:rPr lang="zh-CN" altLang="en-US" sz="33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我在努力，</a:t>
            </a:r>
            <a:r>
              <a:rPr lang="zh-CN" altLang="en-US" sz="33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明天</a:t>
            </a:r>
            <a:r>
              <a:rPr lang="zh-CN" altLang="en-US" sz="33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我希望会实现我的梦想。</a:t>
            </a:r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0435" y="749300"/>
            <a:ext cx="74771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effectLst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</a:rPr>
              <a:t>草长，树木长，山是一天一天地变丰满。稻秧长，甘蔗长，地是一天一天地高起来。水长，瀑布长，河也是一天一天地变宽变阔。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4935" y="2456180"/>
            <a:ext cx="66865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运用排比的修辞手法，从自然的草木生长写到田里的作物生长，在写到无生命的水、河流的</a:t>
            </a:r>
            <a:r>
              <a:rPr lang="en-US" altLang="zh-CN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生长</a:t>
            </a:r>
            <a:r>
              <a:rPr lang="en-US" altLang="zh-CN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，叙述清晰而有理。具体描写夏天万物都在生长。</a:t>
            </a:r>
            <a:endParaRPr lang="zh-CN" altLang="en-US" sz="28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9305" y="727075"/>
            <a:ext cx="76981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随着太阳威力的增加，温度的增加，什么都在生长。最热的时候，连铁路的铁轨也长，把接茬儿地方的缝儿几乎填满柏油路也软绵绵的，像是高起来。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6810" y="2682240"/>
            <a:ext cx="69824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运用了拟人的修辞手法，把铁轨、柏油路遇热膨胀的物理现象说成是夏天里的成长，赋予铁轨、柏油路生命意义，使得句子更加生动形象。</a:t>
            </a:r>
            <a:endParaRPr lang="zh-CN" altLang="en-US" sz="28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9485" y="828040"/>
            <a:ext cx="72256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处暑不出头，割谷喂老牛”的意思是：处暑节气在每年八月二十三或二十四日，意味着炎热的夏天即将过去了，此时的谷子如果还不出穗，就没有收成的希望了，就像无用的荒草一样，只能割掉喂牛吃了。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850" y="1348105"/>
            <a:ext cx="72256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六月六，看谷秀”，意思是：农历六月初六，就到处可见齐腰深、秀出穗的谷子了，秀穗吐金的谷苗让农民们欣喜不已。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850" y="1348105"/>
            <a:ext cx="7225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sz="3200" b="1" dirty="0">
                <a:latin typeface="Arial" panose="020B0604020202020204" pitchFamily="34" charset="0"/>
                <a:sym typeface="+mn-ea"/>
              </a:rPr>
              <a:t> </a:t>
            </a:r>
            <a:endParaRPr lang="en-US" sz="3200"/>
          </a:p>
        </p:txBody>
      </p:sp>
      <p:sp>
        <p:nvSpPr>
          <p:cNvPr id="7176" name="矩形 7175"/>
          <p:cNvSpPr/>
          <p:nvPr/>
        </p:nvSpPr>
        <p:spPr>
          <a:xfrm>
            <a:off x="871220" y="593090"/>
            <a:ext cx="2321719" cy="11334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27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讨论交流</a:t>
            </a:r>
            <a:endParaRPr lang="zh-CN" altLang="en-US" sz="27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1182688" y="1535669"/>
            <a:ext cx="6777038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50" b="1" dirty="0">
                <a:latin typeface="Arial" panose="020B0604020202020204" pitchFamily="34" charset="0"/>
              </a:rPr>
              <a:t>       </a:t>
            </a:r>
            <a:r>
              <a:rPr lang="en-US" altLang="zh-CN" sz="405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5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人也是一样，要赶时候，赶热天，尽量地用力量地长。”读了这句话你感受到了什么？明白了什么？</a:t>
            </a:r>
            <a:endParaRPr lang="zh-CN" altLang="en-US" sz="405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9515" y="1402080"/>
            <a:ext cx="66198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热天”并不是指季节，而是指利于学习知识、利于成长的时间、环境等。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1745" y="1137920"/>
            <a:ext cx="66198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这句话告诉我们：人要珍惜时间，积极争取知识、能力、经验的增长，不能错过时机，否则就成为无用之人了。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1900" y="825500"/>
            <a:ext cx="6619875" cy="38461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中心思想：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本文通过描写夏天里万物都在生长的自然现象，说明人要把握时间，珍惜时间，</a:t>
            </a:r>
            <a:r>
              <a:rPr lang="en-US" altLang="zh-CN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尽力地用力地长</a:t>
            </a:r>
            <a:r>
              <a:rPr lang="en-US" altLang="zh-CN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的道理。</a:t>
            </a:r>
            <a:endParaRPr lang="zh-CN" altLang="en-US" sz="2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360672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32385"/>
            <a:ext cx="7198360" cy="50793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3606722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495" y="43180"/>
            <a:ext cx="7318375" cy="50577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592580" y="1480820"/>
            <a:ext cx="58064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夏天里的成长</a:t>
            </a:r>
            <a:endParaRPr lang="zh-CN" altLang="en-US" sz="7200" b="1" dirty="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/>
          <a:srcRect l="32794" r="16079" b="94184"/>
          <a:stretch>
            <a:fillRect/>
          </a:stretch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 l="32794" r="16079" b="94184"/>
          <a:stretch>
            <a:fillRect/>
          </a:stretch>
        </p:blipFill>
        <p:spPr>
          <a:xfrm flipH="1">
            <a:off x="2765976" y="3077721"/>
            <a:ext cx="3612049" cy="4591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99405" y="3181985"/>
            <a:ext cx="1863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梁容若</a:t>
            </a:r>
            <a:endParaRPr lang="zh-CN" altLang="en-US" sz="3200" b="1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09245" y="242570"/>
            <a:ext cx="35515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 sz="4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80" y="2500614"/>
            <a:ext cx="1371913" cy="28581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8961084" flipH="1">
            <a:off x="1834530" y="1369297"/>
            <a:ext cx="501551" cy="4547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8961084" flipH="1">
            <a:off x="1908190" y="2471788"/>
            <a:ext cx="501551" cy="45471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8961084" flipH="1">
            <a:off x="1982485" y="3702802"/>
            <a:ext cx="501551" cy="454718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8261999" y="120994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1336040"/>
            <a:ext cx="5326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en-US" altLang="zh-CN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有感情的朗读课文，积累字词。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4140" y="2223135"/>
            <a:ext cx="5226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抓住文章中心，理解为什么说夏天是万物迅速生长的季节。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4140" y="3453765"/>
            <a:ext cx="52266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学习作者围绕中心安排材料的方法，体会文章最后一句话的含义。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70" y="2458515"/>
            <a:ext cx="1371913" cy="2858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793415" y="2458704"/>
            <a:ext cx="1371913" cy="285815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9765" y="175895"/>
            <a:ext cx="6555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走进作者</a:t>
            </a:r>
            <a:endParaRPr lang="zh-CN" altLang="en-US" sz="32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9630" y="1213485"/>
            <a:ext cx="49358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梁容若（1904年—1997），河北省行唐县（今改灵寿县）人。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作品有《国语与国文》、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《文史论丛》、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《中国文化东渐研究》、      《坦白与说谎》、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《容若散文集》等。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" name="图片 10" descr="800"/>
          <p:cNvPicPr>
            <a:picLocks noChangeAspect="1"/>
          </p:cNvPicPr>
          <p:nvPr/>
        </p:nvPicPr>
        <p:blipFill>
          <a:blip r:embed="rId2"/>
          <a:srcRect l="-1453" t="189" r="1453" b="11129"/>
          <a:stretch>
            <a:fillRect/>
          </a:stretch>
        </p:blipFill>
        <p:spPr>
          <a:xfrm>
            <a:off x="6107430" y="373380"/>
            <a:ext cx="2841625" cy="3876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1885" y="608965"/>
            <a:ext cx="322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检查预习：</a:t>
            </a:r>
            <a:endParaRPr lang="zh-CN" altLang="en-US" sz="28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9045" y="1130935"/>
            <a:ext cx="6431915" cy="3353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楷体" panose="02010609060101010101" charset="-122"/>
              </a:rPr>
              <a:t> </a:t>
            </a:r>
            <a:r>
              <a:rPr lang="en-US" altLang="zh-CN" sz="3200">
                <a:solidFill>
                  <a:schemeClr val="tx1"/>
                </a:solidFill>
                <a:ea typeface="华文楷体" panose="02010600040101010101" charset="-122"/>
                <a:cs typeface="+mn-lt"/>
              </a:rPr>
              <a:t>yuè</a:t>
            </a:r>
            <a:r>
              <a:rPr lang="en-US" altLang="zh-CN" sz="3200">
                <a:solidFill>
                  <a:schemeClr val="accent4"/>
                </a:solidFill>
                <a:ea typeface="楷体" panose="02010609060101010101" charset="-122"/>
                <a:cs typeface="+mn-lt"/>
              </a:rPr>
              <a:t>      </a:t>
            </a:r>
            <a:r>
              <a:rPr lang="en-US" altLang="zh-CN" sz="3200">
                <a:ea typeface="华文楷体" panose="02010600040101010101" charset="-122"/>
                <a:cs typeface="+mn-lt"/>
              </a:rPr>
              <a:t>bāolěi  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楷体" panose="02010609060101010101" charset="-122"/>
              </a:rPr>
              <a:t>    </a:t>
            </a:r>
            <a:r>
              <a:rPr lang="en-US" altLang="zh-CN" sz="3200">
                <a:ea typeface="华文楷体" panose="02010600040101010101" charset="-122"/>
                <a:cs typeface="+mn-lt"/>
              </a:rPr>
              <a:t>táixiǎn           qí</a:t>
            </a:r>
            <a:endParaRPr lang="en-US" altLang="zh-CN" sz="3200">
              <a:ea typeface="华文楷体" panose="02010600040101010101" charset="-122"/>
              <a:cs typeface="+mn-lt"/>
            </a:endParaRPr>
          </a:p>
          <a:p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跳跃   苞蕾    苔藓   菜畦 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6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>
                <a:ea typeface="华文楷体" panose="02010600040101010101" charset="-122"/>
                <a:cs typeface="+mn-lt"/>
              </a:rPr>
              <a:t>yāng           zhe             mián</a:t>
            </a:r>
            <a:endParaRPr lang="en-US" altLang="zh-CN" sz="3200">
              <a:ea typeface="华文楷体" panose="02010600040101010101" charset="-122"/>
              <a:cs typeface="+mn-lt"/>
            </a:endParaRPr>
          </a:p>
          <a:p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稻秧   甘蔗    软绵绵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绿蔓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    </a:t>
            </a:r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处暑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 </a:t>
            </a:r>
            <a:endParaRPr lang="zh-CN" altLang="en-US" sz="36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蔓延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    </a:t>
            </a:r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处所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</a:t>
            </a:r>
            <a:endParaRPr lang="zh-CN" altLang="en-US" sz="36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39365" y="3376930"/>
            <a:ext cx="775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wàn</a:t>
            </a:r>
            <a:endParaRPr lang="en-US" altLang="zh-CN" sz="2400"/>
          </a:p>
        </p:txBody>
      </p:sp>
      <p:sp>
        <p:nvSpPr>
          <p:cNvPr id="19" name="文本框 18"/>
          <p:cNvSpPr txBox="1"/>
          <p:nvPr/>
        </p:nvSpPr>
        <p:spPr>
          <a:xfrm>
            <a:off x="2621915" y="3948430"/>
            <a:ext cx="850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màn</a:t>
            </a:r>
            <a:endParaRPr lang="en-US" altLang="zh-CN" sz="2400"/>
          </a:p>
        </p:txBody>
      </p:sp>
      <p:sp>
        <p:nvSpPr>
          <p:cNvPr id="33" name="文本框 32"/>
          <p:cNvSpPr txBox="1"/>
          <p:nvPr/>
        </p:nvSpPr>
        <p:spPr>
          <a:xfrm>
            <a:off x="5795010" y="3346450"/>
            <a:ext cx="1047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a typeface="楷体" panose="02010609060101010101" charset="-122"/>
                <a:cs typeface="+mn-lt"/>
                <a:sym typeface="+mn-ea"/>
              </a:rPr>
              <a:t>chǔ</a:t>
            </a:r>
            <a:endParaRPr lang="en-US" altLang="zh-CN" sz="2800">
              <a:solidFill>
                <a:schemeClr val="tx1"/>
              </a:solidFill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95010" y="3948430"/>
            <a:ext cx="676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tx1"/>
                </a:solidFill>
                <a:ea typeface="楷体" panose="02010609060101010101" charset="-122"/>
                <a:cs typeface="+mn-lt"/>
                <a:sym typeface="+mn-ea"/>
              </a:rPr>
              <a:t>chù</a:t>
            </a:r>
            <a:r>
              <a:rPr lang="zh-CN" altLang="en-US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3795" y="716280"/>
            <a:ext cx="488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初读课文，感知文意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3795" y="1623060"/>
            <a:ext cx="72802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大声的朗读课文，找出文章的中心句，并思考作者从哪几个方面阐述夏天万物的生长？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14400" y="765810"/>
            <a:ext cx="6479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品读课文，感受文章的语言美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09065" y="1541145"/>
            <a:ext cx="667829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体会描写语言的细腻、形象，想象动植物迅速生长的画面，感受生活的美好。</a:t>
            </a:r>
            <a:endParaRPr lang="zh-CN" altLang="en-US" sz="32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找出你喜欢的句子，组内交流赏析。</a:t>
            </a:r>
            <a:endParaRPr lang="zh-CN" altLang="en-US" sz="32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1242</Words>
  <Application>WPS 演示</Application>
  <PresentationFormat>全屏显示(16:9)</PresentationFormat>
  <Paragraphs>92</Paragraphs>
  <Slides>19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楷体</vt:lpstr>
      <vt:lpstr>Lucida Handwriting</vt:lpstr>
      <vt:lpstr>创艺简行楷</vt:lpstr>
      <vt:lpstr>华文楷体</vt:lpstr>
      <vt:lpstr>楷体_GB2312</vt:lpstr>
      <vt:lpstr>微软雅黑</vt:lpstr>
      <vt:lpstr>Arial Unicode MS</vt:lpstr>
      <vt:lpstr>等线 Light</vt:lpstr>
      <vt:lpstr>Calibri Light</vt:lpstr>
      <vt:lpstr>等线</vt:lpstr>
      <vt:lpstr>Calibri</vt:lpstr>
      <vt:lpstr>Mongolian Baiti</vt:lpstr>
      <vt:lpstr>新宋体</vt:lpstr>
      <vt:lpstr>仿宋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阿祝</cp:lastModifiedBy>
  <cp:revision>353</cp:revision>
  <dcterms:created xsi:type="dcterms:W3CDTF">2017-07-29T07:38:00Z</dcterms:created>
  <dcterms:modified xsi:type="dcterms:W3CDTF">2018-12-03T02:00:10Z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