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19"/>
  </p:handoutMasterIdLst>
  <p:sldIdLst>
    <p:sldId id="280" r:id="rId4"/>
    <p:sldId id="302" r:id="rId6"/>
    <p:sldId id="305" r:id="rId7"/>
    <p:sldId id="330" r:id="rId8"/>
    <p:sldId id="303" r:id="rId9"/>
    <p:sldId id="329" r:id="rId10"/>
    <p:sldId id="317" r:id="rId11"/>
    <p:sldId id="316" r:id="rId12"/>
    <p:sldId id="318" r:id="rId13"/>
    <p:sldId id="319" r:id="rId14"/>
    <p:sldId id="308" r:id="rId15"/>
    <p:sldId id="325" r:id="rId16"/>
    <p:sldId id="331" r:id="rId17"/>
    <p:sldId id="341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86" y="780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9F1ABCA-9450-4B45-9354-53BF9AA76AF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5" name="组合 6150"/>
          <p:cNvGrpSpPr/>
          <p:nvPr/>
        </p:nvGrpSpPr>
        <p:grpSpPr bwMode="auto">
          <a:xfrm>
            <a:off x="3359150" y="1837373"/>
            <a:ext cx="4808538" cy="1311275"/>
            <a:chOff x="1323" y="1242"/>
            <a:chExt cx="2475" cy="878"/>
          </a:xfrm>
        </p:grpSpPr>
        <p:sp>
          <p:nvSpPr>
            <p:cNvPr id="10248" name="矩形 6151"/>
            <p:cNvSpPr>
              <a:spLocks noChangeArrowheads="1"/>
            </p:cNvSpPr>
            <p:nvPr/>
          </p:nvSpPr>
          <p:spPr bwMode="auto">
            <a:xfrm>
              <a:off x="1776" y="1242"/>
              <a:ext cx="1573" cy="3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第六单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元 </a:t>
              </a:r>
              <a:r>
                <a:rPr lang="en-US" altLang="zh-CN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</a:t>
              </a:r>
              <a:r>
                <a:rPr lang="zh-CN" altLang="en-US" sz="20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</a:t>
              </a:r>
              <a:r>
                <a:rPr lang="en-US" altLang="zh-CN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21</a:t>
              </a:r>
              <a:r>
                <a:rPr lang="zh-CN" altLang="en-US" sz="2000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课</a:t>
              </a:r>
              <a:endParaRPr lang="zh-CN" altLang="en-US" sz="20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49" name="文本框 6152"/>
            <p:cNvSpPr txBox="1">
              <a:spLocks noChangeArrowheads="1"/>
            </p:cNvSpPr>
            <p:nvPr/>
          </p:nvSpPr>
          <p:spPr bwMode="auto">
            <a:xfrm>
              <a:off x="1323" y="1568"/>
              <a:ext cx="2475" cy="5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 dirty="0" smtClean="0">
                  <a:ea typeface="微软雅黑" panose="020B0503020204020204" pitchFamily="34" charset="-122"/>
                  <a:sym typeface="宋体" panose="02010600030101010101" pitchFamily="2" charset="-122"/>
                </a:rPr>
                <a:t>伯牙鼓琴</a:t>
              </a:r>
              <a:endParaRPr lang="zh-CN" altLang="en-US" sz="4800" b="1" dirty="0"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9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8888" y="1885664"/>
            <a:ext cx="9954768" cy="3240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酒逢知己千杯少，话不投机半句多。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欧阳修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莫愁前路无知己，天下谁人不识君！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高适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万两黄金容易得，知心一个也难求。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曹雪芹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欲取鸣琴弹，恨无知音赏。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孟浩然</a:t>
            </a:r>
            <a:endParaRPr lang="zh-CN" altLang="zh-CN" sz="28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酒逢知己饮，诗向会人吟。</a:t>
            </a:r>
            <a:r>
              <a:rPr lang="en-US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——</a:t>
            </a:r>
            <a:r>
              <a:rPr lang="zh-CN" altLang="zh-CN" sz="28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《增广贤文》</a:t>
            </a:r>
            <a:endParaRPr lang="zh-CN" altLang="zh-CN" sz="28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2072" y="905256"/>
            <a:ext cx="5513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有关知音的诗词</a:t>
            </a:r>
            <a:endParaRPr lang="zh-CN" altLang="en-US" sz="36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主题思想：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1171575" y="1401763"/>
            <a:ext cx="10769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回顾全文，说说这篇课文的主题思想是什么？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8196" y="2706053"/>
            <a:ext cx="1127499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   </a:t>
            </a:r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这是一篇文言文，讲述了一个千古流传高山流水遇知音的故事。故事的主人公俞伯牙与锺子期的真挚情谊令人感动。表达了朋友间相互理解、相互欣赏的真挚友情，以及知音难觅，珍惜知音的情感。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92735" y="1100138"/>
            <a:ext cx="119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默读思考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286383" y="2440051"/>
            <a:ext cx="9619488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    </a:t>
            </a:r>
            <a:r>
              <a:rPr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伯牙与子期一个鼓琴，一个听之，他们相遇相知，文中哪里写到伯牙善鼓琴了呢？</a:t>
            </a:r>
            <a:endParaRPr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271463" y="908050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对比质疑：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826665"/>
            <a:ext cx="465684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你有什么问题要问吗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图片 7" descr="u=1026876638,809017149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8310" y="3035300"/>
            <a:ext cx="4208780" cy="3258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03596" y="1769412"/>
            <a:ext cx="65422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是身居高位，集古琴家、作曲家于一身的琴仙。一位是戴斗笠、披蓑衣、背扁担、拿扁担的樵夫。那是什么原因让这两位身份不同，地位悬殊的人走到了一起？那又是怎样的原因让伯牙死后毅然决然的破琴绝弦，终身不复鼓呢？</a:t>
            </a:r>
            <a:endParaRPr lang="zh-CN" altLang="zh-CN" sz="2400" b="1" dirty="0" smtClean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indent="266700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是古琴的魅力，是音乐的魅力，这就是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艺术的魅力。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41300" y="792163"/>
            <a:ext cx="14747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991360" y="2491105"/>
            <a:ext cx="6708775" cy="2399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1.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背诵全文。</a:t>
            </a:r>
            <a:endParaRPr lang="zh-CN" altLang="zh-CN" sz="3600" b="1" dirty="0" smtClean="0">
              <a:solidFill>
                <a:srgbClr val="C0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2.</a:t>
            </a:r>
            <a:r>
              <a:rPr lang="zh-CN" altLang="zh-CN" sz="36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把这个故事讲给父母听。</a:t>
            </a:r>
            <a:endParaRPr lang="zh-CN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1" name="矩形 9"/>
          <p:cNvSpPr>
            <a:spLocks noChangeArrowheads="1"/>
          </p:cNvSpPr>
          <p:nvPr/>
        </p:nvSpPr>
        <p:spPr bwMode="auto">
          <a:xfrm>
            <a:off x="241300" y="792163"/>
            <a:ext cx="14541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课文导入：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Text Box 9"/>
          <p:cNvSpPr txBox="1">
            <a:spLocks noChangeArrowheads="1"/>
          </p:cNvSpPr>
          <p:nvPr/>
        </p:nvSpPr>
        <p:spPr bwMode="auto">
          <a:xfrm>
            <a:off x="3465513" y="971360"/>
            <a:ext cx="5806503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zh-CN" altLang="en-US" sz="6600" b="1" dirty="0" smtClean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伯牙鼓琴</a:t>
            </a:r>
            <a:endParaRPr lang="zh-CN" altLang="en-US" sz="66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103.jpg"/>
          <p:cNvPicPr>
            <a:picLocks noChangeAspect="1"/>
          </p:cNvPicPr>
          <p:nvPr/>
        </p:nvPicPr>
        <p:blipFill>
          <a:blip r:embed="rId1" cstate="print"/>
          <a:srcRect l="47616" t="38933" r="760" b="28533"/>
          <a:stretch>
            <a:fillRect/>
          </a:stretch>
        </p:blipFill>
        <p:spPr>
          <a:xfrm>
            <a:off x="1993392" y="2423160"/>
            <a:ext cx="7452360" cy="44348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870829" y="3017520"/>
            <a:ext cx="800219" cy="2304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俞伯牙</a:t>
            </a:r>
            <a:endParaRPr lang="zh-CN" altLang="en-US" sz="4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381" y="3246120"/>
            <a:ext cx="800219" cy="1947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锺子期</a:t>
            </a:r>
            <a:endParaRPr lang="zh-CN" altLang="en-US" sz="40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微软雅黑" panose="020B0503020204020204" pitchFamily="34" charset="-122"/>
              </a:rPr>
              <a:t>学习字词：</a:t>
            </a:r>
            <a:endParaRPr lang="zh-CN" altLang="en-US" sz="2000" b="1">
              <a:ea typeface="微软雅黑" panose="020B0503020204020204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2163000" y="1552639"/>
            <a:ext cx="805084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鼓琴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哉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若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巍巍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汤汤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绝弦</a:t>
            </a:r>
            <a:r>
              <a:rPr lang="en-US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  </a:t>
            </a:r>
            <a:r>
              <a:rPr lang="zh-CN" altLang="zh-CN" sz="36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终身</a:t>
            </a:r>
            <a:endParaRPr lang="zh-CN" altLang="zh-CN" sz="36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图片 5" descr="103.jpg"/>
          <p:cNvPicPr>
            <a:picLocks noChangeAspect="1"/>
          </p:cNvPicPr>
          <p:nvPr/>
        </p:nvPicPr>
        <p:blipFill>
          <a:blip r:embed="rId1" cstate="print"/>
          <a:srcRect l="47616" t="38933" b="28533"/>
          <a:stretch>
            <a:fillRect/>
          </a:stretch>
        </p:blipFill>
        <p:spPr>
          <a:xfrm>
            <a:off x="6702552" y="3840480"/>
            <a:ext cx="5489448" cy="301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4339" name="Text Box 9"/>
          <p:cNvSpPr txBox="1">
            <a:spLocks noChangeArrowheads="1"/>
          </p:cNvSpPr>
          <p:nvPr/>
        </p:nvSpPr>
        <p:spPr bwMode="auto">
          <a:xfrm>
            <a:off x="508000" y="869950"/>
            <a:ext cx="17430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ea typeface="微软雅黑" panose="020B0503020204020204" pitchFamily="34" charset="-122"/>
              </a:rPr>
              <a:t>朗读指导：</a:t>
            </a:r>
            <a:endParaRPr lang="zh-CN" altLang="en-US" sz="2000" b="1" dirty="0">
              <a:ea typeface="微软雅黑" panose="020B0503020204020204" pitchFamily="34" charset="-122"/>
            </a:endParaRPr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667512" y="1552639"/>
            <a:ext cx="1122883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巍巍乎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太山。</a:t>
            </a:r>
            <a:endParaRPr lang="zh-CN" altLang="zh-CN" sz="32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汤汤乎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若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流水。</a:t>
            </a:r>
            <a:endParaRPr lang="zh-CN" altLang="zh-CN" sz="3200" b="1" dirty="0" smtClean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钟子期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死，伯牙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破琴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绝弦，终身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不复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鼓琴，以为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世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无足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复为</a:t>
            </a:r>
            <a:r>
              <a:rPr lang="en-US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/</a:t>
            </a:r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鼓琴者。</a:t>
            </a:r>
            <a:endParaRPr lang="zh-CN" altLang="zh-CN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6" name="图片 5" descr="103.jpg"/>
          <p:cNvPicPr>
            <a:picLocks noChangeAspect="1"/>
          </p:cNvPicPr>
          <p:nvPr/>
        </p:nvPicPr>
        <p:blipFill>
          <a:blip r:embed="rId1" cstate="print"/>
          <a:srcRect l="47616" t="38933" b="28533"/>
          <a:stretch>
            <a:fillRect/>
          </a:stretch>
        </p:blipFill>
        <p:spPr>
          <a:xfrm>
            <a:off x="6702552" y="3840480"/>
            <a:ext cx="5489448" cy="3017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研读课文：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1820799" y="2057219"/>
            <a:ext cx="483603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伯牙鼓琴，锺子期听之。</a:t>
            </a:r>
            <a:endParaRPr lang="zh-CN" altLang="zh-CN" sz="2800" b="1" dirty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551751" y="1068578"/>
            <a:ext cx="604691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ea typeface="微软雅黑" panose="020B0503020204020204" pitchFamily="34" charset="-122"/>
              </a:rPr>
              <a:t>体会文言文与现代文的不同。</a:t>
            </a:r>
            <a:endParaRPr lang="zh-CN" altLang="zh-CN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682496" y="2897214"/>
            <a:ext cx="6016752" cy="1301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鼓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弹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的意思。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琴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指的是古琴。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9" name="图片 8" descr="u=344307809,2592658212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9500" y="3886200"/>
            <a:ext cx="4762500" cy="2971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2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研读课文：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4168" y="1417320"/>
            <a:ext cx="10533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现在请同学们结合课文注释，小组内合作，试着翻译全文。</a:t>
            </a:r>
            <a:endParaRPr lang="zh-CN" altLang="en-US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21792" y="2264445"/>
            <a:ext cx="1139342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伯牙弹琴，锺子期在一旁欣赏。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伯牙开始用琴声抒发自己志在大山的情怀，锺子期情不自禁地感叹说：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“弹得太好了，高昂激越，如登巍巍高山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!”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过了一会儿，伯牙又表达了自己志在流水的意向，锺子期又禁不住说：“弹得太好了，回旋跌宕，如临滔滔江河。”后来，锺子期不幸死去，伯牙把琴摔破，把弦扯断，终生不再弹琴，认为失去知音，世上便再无值得为之弹琴的人了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2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6387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读课文：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2033651" y="2857818"/>
            <a:ext cx="716026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试着用自己的话说一说故事的意思。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37744" y="2944135"/>
            <a:ext cx="11613823" cy="6588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ea typeface="微软雅黑" panose="020B0503020204020204" pitchFamily="34" charset="-122"/>
              </a:rPr>
              <a:t>    </a:t>
            </a:r>
            <a:endParaRPr lang="zh-CN" altLang="zh-CN" sz="2800" b="1" dirty="0" smtClean="0">
              <a:solidFill>
                <a:srgbClr val="0000FF"/>
              </a:solidFill>
              <a:ea typeface="微软雅黑" panose="020B0503020204020204" pitchFamily="34" charset="-122"/>
            </a:endParaRPr>
          </a:p>
        </p:txBody>
      </p:sp>
      <p:pic>
        <p:nvPicPr>
          <p:cNvPr id="7" name="图片 6" descr="u=344307809,2592658212&amp;fm=27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429500" y="3886200"/>
            <a:ext cx="4762500" cy="2971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7411" name="矩形 9"/>
          <p:cNvSpPr>
            <a:spLocks noChangeArrowheads="1"/>
          </p:cNvSpPr>
          <p:nvPr/>
        </p:nvSpPr>
        <p:spPr bwMode="auto">
          <a:xfrm>
            <a:off x="241300" y="792163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补充拓展：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33832" y="1396175"/>
            <a:ext cx="11261344" cy="3690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       </a:t>
            </a:r>
            <a:r>
              <a:rPr lang="zh-CN" altLang="zh-CN" sz="3200" b="1" dirty="0" smtClean="0">
                <a:solidFill>
                  <a:srgbClr val="C00000"/>
                </a:solidFill>
                <a:ea typeface="微软雅黑" panose="020B0503020204020204" pitchFamily="34" charset="-122"/>
              </a:rPr>
              <a:t>据记载，伯牙子期在一个的中秋之夜的雨后因琴声偶遇，因音乐而相知，他们彻夜长谈，不觉东方发白。伯牙子期洒泪而别。他们相约第二年八月十六日再相见。春去秋来，当伯牙满怀期待的赶来与子期相遇时，万万没有想到，面对的不是子期的人而是子期冰冷的墓碑。</a:t>
            </a:r>
            <a:endParaRPr lang="zh-CN" altLang="zh-CN" sz="3200" b="1" dirty="0">
              <a:solidFill>
                <a:srgbClr val="C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21208" y="5371093"/>
            <a:ext cx="1129284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 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锺子期死，伯牙破琴绝弦，终身不复鼓琴，以为世无足复为鼓琴者。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92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8435" name="矩形 9"/>
          <p:cNvSpPr>
            <a:spLocks noChangeArrowheads="1"/>
          </p:cNvSpPr>
          <p:nvPr/>
        </p:nvSpPr>
        <p:spPr bwMode="auto">
          <a:xfrm>
            <a:off x="241300" y="792163"/>
            <a:ext cx="1217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说一说：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28600" y="1502062"/>
            <a:ext cx="1184148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伯牙是当时著名的琴师，既是弹琴高手，又是作曲家，被人尊为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琴仙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。再看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破琴绝弦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的行为，有什么想对伯牙说的吗？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Application>WPS 演示</Application>
  <PresentationFormat>自定义</PresentationFormat>
  <Paragraphs>87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Arial</vt:lpstr>
      <vt:lpstr>Times New Roman</vt:lpstr>
      <vt:lpstr>Arial Unicode MS</vt:lpstr>
      <vt:lpstr>2_自定义设计方案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lyxu</dc:creator>
  <cp:lastModifiedBy>happy</cp:lastModifiedBy>
  <cp:revision>315</cp:revision>
  <dcterms:created xsi:type="dcterms:W3CDTF">2013-07-01T03:05:00Z</dcterms:created>
  <dcterms:modified xsi:type="dcterms:W3CDTF">2018-10-20T05:27:14Z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