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26"/>
  </p:handoutMasterIdLst>
  <p:sldIdLst>
    <p:sldId id="381" r:id="rId3"/>
    <p:sldId id="350" r:id="rId4"/>
    <p:sldId id="308" r:id="rId5"/>
    <p:sldId id="329" r:id="rId6"/>
    <p:sldId id="263" r:id="rId7"/>
    <p:sldId id="265" r:id="rId8"/>
    <p:sldId id="285" r:id="rId9"/>
    <p:sldId id="272" r:id="rId11"/>
    <p:sldId id="369" r:id="rId12"/>
    <p:sldId id="289" r:id="rId13"/>
    <p:sldId id="292" r:id="rId14"/>
    <p:sldId id="401" r:id="rId15"/>
    <p:sldId id="402" r:id="rId16"/>
    <p:sldId id="290" r:id="rId17"/>
    <p:sldId id="299" r:id="rId18"/>
    <p:sldId id="280" r:id="rId19"/>
    <p:sldId id="281" r:id="rId20"/>
    <p:sldId id="303" r:id="rId21"/>
    <p:sldId id="370" r:id="rId22"/>
    <p:sldId id="305" r:id="rId23"/>
    <p:sldId id="307" r:id="rId24"/>
    <p:sldId id="309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11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218"/>
        <p:guide pos="389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07BC9A1-5BF0-4CDF-B9C0-F78D39AEE71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9C9AE61-D5B5-4EC0-A9AE-B5B9C22489B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335E577-4B2D-4465-9850-A2F6D0809F0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B8A9273-6D41-4A26-8F21-522C12072D0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BFA4B9-C992-4A16-93E4-0AB42F2FBAAF}" type="slidenum">
              <a:rPr lang="en-US" altLang="zh-CN"/>
            </a:fld>
            <a:endParaRPr lang="en-US" altLang="zh-CN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需换新书上的图片。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660FA94-5A58-4D96-A2BB-ADEB6EE6FAD4}" type="slidenum">
              <a:rPr lang="en-US" altLang="zh-CN"/>
            </a:fld>
            <a:endParaRPr lang="en-US" altLang="zh-CN"/>
          </a:p>
        </p:txBody>
      </p:sp>
      <p:sp>
        <p:nvSpPr>
          <p:cNvPr id="23554" name="Rectangle 7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C87337EC-DC72-4D57-BD61-B52E1209F362}" type="slidenum">
              <a:rPr lang="en-US" altLang="zh-CN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  <p:sp>
        <p:nvSpPr>
          <p:cNvPr id="2355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3556" name="Rectangle 3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I makes an I sound</a:t>
            </a:r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FE639-D43A-4F39-B7A6-FD4540D2ED6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133DA-AF5C-4387-9A88-7737339D05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9694F-8F30-4297-AC74-6CDA3FBD2E6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7537C-E0B8-45D6-A586-F1C71B04189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E6BA9-64ED-4C76-B06D-E1240D7139D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20AB6-1E03-484C-B3FA-D8BD257B19A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9442F-BD52-4B65-BCE4-82E06B5069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8E024-341D-4518-8B08-F1DACCA0F8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746D8-E873-4190-9B77-C2E3DC50EA3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1B966-CACA-4B00-B25A-90BEFB7CB3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1AB1D-5B7D-4555-9292-5E1EBC86DE9D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46E81-D467-41B2-8FFB-C174CC2AB1E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FBFDC-3C4E-4235-AE06-B104F7F2A64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9F559-CF66-442C-8AE2-42EB5FB2702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3DDB7-37FC-4EE1-8014-C11A6125D43E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3826A-85E3-4A7C-8706-D1AF0AC86F4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C6E03-DF93-4B34-8DB6-EC244BE8854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22B51-299A-4A5D-A907-92BF340A04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28189-33C4-4A98-A66A-32A132DE4F4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4984D-EB6F-40DE-89BB-BED1BA9B6F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0D44877-554F-4671-BEFC-A499E16C285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5E5AD1E-43C5-4431-ACF7-2EB28C558F6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hyperlink" Target="hello%20how%20are%20you&#23569;&#20799;&#33521;&#35821;&#27468;&#26354;_&#26631;&#28165;.flv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microsoft.com/office/2007/relationships/media" Target="file:///F:\&#33521;&#35821;&#25945;&#23398;\&#20041;&#21153;&#25945;&#32946;&#25945;&#31185;&#20070;&#33521;&#35821;GFI&#19971;&#24180;&#32423;&#19978;&#20876;&#38899;&#39057;(MP3+LRC&#65289;\Unit%203\A1b.mp3" TargetMode="External"/><Relationship Id="rId1" Type="http://schemas.openxmlformats.org/officeDocument/2006/relationships/audio" Target="file:///F:\&#33521;&#35821;&#25945;&#23398;\&#20041;&#21153;&#25945;&#32946;&#25945;&#31185;&#20070;&#33521;&#35821;GFI&#19971;&#24180;&#32423;&#19978;&#20876;&#38899;&#39057;(MP3+LRC&#65289;\Unit%203\A1b.mp3" TargetMode="Externa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microsoft.com/office/2007/relationships/media" Target="file:///F:\&#33521;&#35821;&#25945;&#23398;\&#20041;&#21153;&#25945;&#32946;&#25945;&#31185;&#20070;&#33521;&#35821;GFI&#19971;&#24180;&#32423;&#19978;&#20876;&#38899;&#39057;(MP3+LRC&#65289;\Unit%203\A1b.mp3" TargetMode="External"/><Relationship Id="rId1" Type="http://schemas.openxmlformats.org/officeDocument/2006/relationships/audio" Target="file:///F:\&#33521;&#35821;&#25945;&#23398;\&#20041;&#21153;&#25945;&#32946;&#25945;&#31185;&#20070;&#33521;&#35821;GFI&#19971;&#24180;&#32423;&#19978;&#20876;&#38899;&#39057;(MP3+LRC&#65289;\Unit%203\A1b.mp3" TargetMode="Externa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microsoft.com/office/2007/relationships/media" Target="file:///F:\&#33521;&#35821;&#25945;&#23398;\&#20041;&#21153;&#25945;&#32946;&#25945;&#31185;&#20070;&#33521;&#35821;GFI&#19971;&#24180;&#32423;&#19978;&#20876;&#38899;&#39057;(MP3+LRC&#65289;\Unit%203\A1b.mp3" TargetMode="External"/><Relationship Id="rId1" Type="http://schemas.openxmlformats.org/officeDocument/2006/relationships/audio" Target="file:///F:\&#33521;&#35821;&#25945;&#23398;\&#20041;&#21153;&#25945;&#32946;&#25945;&#31185;&#20070;&#33521;&#35821;GFI&#19971;&#24180;&#32423;&#19978;&#20876;&#38899;&#39057;(MP3+LRC&#65289;\Unit%203\A1b.mp3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&#20799;&#27468;%20&#20799;&#31461;&#27468;&#26354;%20035.&#25991;&#20855;&#29992;&#21697;&#21517;&#31216;.DAT_&#26631;&#28165;.flv" TargetMode="Externa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.jpeg"/><Relationship Id="rId7" Type="http://schemas.openxmlformats.org/officeDocument/2006/relationships/image" Target="../media/image7.png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wmf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2.jpe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olidFill>
                  <a:srgbClr val="FF0000"/>
                </a:solidFill>
                <a:latin typeface="Arial Black" panose="020B0A04020102020204" pitchFamily="34" charset="0"/>
              </a:rPr>
              <a:t>How are you?</a:t>
            </a:r>
            <a:endParaRPr lang="en-US" altLang="zh-CN" smtClean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hlinkClick r:id="rId1" action="ppaction://hlinkfile"/>
              </a:rPr>
              <a:t>hello how are you少儿英语歌曲_标清.flv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5663" y="487363"/>
            <a:ext cx="9625012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>
                <a:latin typeface="+mn-lt"/>
                <a:ea typeface="+mn-ea"/>
              </a:rPr>
              <a:t>                </a:t>
            </a:r>
            <a:r>
              <a:rPr lang="en-US" altLang="zh-CN" sz="36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4800">
                <a:solidFill>
                  <a:srgbClr val="002060"/>
                </a:solidFill>
                <a:latin typeface="+mn-lt"/>
                <a:ea typeface="+mn-ea"/>
              </a:rPr>
              <a:t>Do you know these words? </a:t>
            </a:r>
            <a:endParaRPr lang="en-US" altLang="zh-CN" sz="4800">
              <a:solidFill>
                <a:srgbClr val="002060"/>
              </a:solidFill>
              <a:latin typeface="+mn-lt"/>
              <a:ea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55663" y="1589088"/>
            <a:ext cx="3392487" cy="302418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4800">
                <a:solidFill>
                  <a:srgbClr val="C00000"/>
                </a:solidFill>
                <a:latin typeface="Calibri" panose="020F0502020204030204" pitchFamily="34" charset="0"/>
              </a:rPr>
              <a:t>yours </a:t>
            </a:r>
            <a:r>
              <a:rPr lang="en-US" altLang="zh-CN" sz="4800">
                <a:solidFill>
                  <a:srgbClr val="002060"/>
                </a:solidFill>
                <a:latin typeface="Calibri" panose="020F0502020204030204" pitchFamily="34" charset="0"/>
              </a:rPr>
              <a:t>[jɔ:z]</a:t>
            </a:r>
            <a:endParaRPr lang="en-US" altLang="zh-CN" sz="480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r>
              <a:rPr lang="en-US" altLang="zh-CN" sz="4800">
                <a:solidFill>
                  <a:srgbClr val="C00000"/>
                </a:solidFill>
                <a:latin typeface="Calibri" panose="020F0502020204030204" pitchFamily="34" charset="0"/>
              </a:rPr>
              <a:t>mine  </a:t>
            </a:r>
            <a:r>
              <a:rPr lang="en-US" altLang="zh-CN" sz="4800">
                <a:solidFill>
                  <a:srgbClr val="002060"/>
                </a:solidFill>
                <a:latin typeface="Calibri" panose="020F0502020204030204" pitchFamily="34" charset="0"/>
              </a:rPr>
              <a:t>[main]</a:t>
            </a:r>
            <a:endParaRPr lang="en-US" altLang="zh-CN" sz="480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r>
              <a:rPr lang="en-US" altLang="zh-CN" sz="480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4800">
                <a:solidFill>
                  <a:srgbClr val="C00000"/>
                </a:solidFill>
                <a:latin typeface="Calibri" panose="020F0502020204030204" pitchFamily="34" charset="0"/>
                <a:sym typeface="+mn-ea"/>
              </a:rPr>
              <a:t>his     </a:t>
            </a:r>
            <a:r>
              <a:rPr lang="en-US" altLang="zh-CN" sz="4800">
                <a:solidFill>
                  <a:srgbClr val="002060"/>
                </a:solidFill>
                <a:latin typeface="Calibri" panose="020F0502020204030204" pitchFamily="34" charset="0"/>
                <a:sym typeface="+mn-ea"/>
              </a:rPr>
              <a:t>[hɪz]</a:t>
            </a:r>
            <a:endParaRPr lang="en-US" altLang="zh-CN" sz="4800">
              <a:solidFill>
                <a:srgbClr val="002060"/>
              </a:solidFill>
              <a:latin typeface="Calibri" panose="020F0502020204030204" pitchFamily="34" charset="0"/>
              <a:sym typeface="+mn-ea"/>
            </a:endParaRPr>
          </a:p>
          <a:p>
            <a:r>
              <a:rPr lang="en-US" altLang="zh-CN" sz="4800">
                <a:solidFill>
                  <a:srgbClr val="C00000"/>
                </a:solidFill>
                <a:latin typeface="Calibri" panose="020F0502020204030204" pitchFamily="34" charset="0"/>
                <a:sym typeface="+mn-ea"/>
              </a:rPr>
              <a:t> hers   </a:t>
            </a:r>
            <a:r>
              <a:rPr lang="en-US" altLang="zh-CN" sz="4800">
                <a:solidFill>
                  <a:srgbClr val="002060"/>
                </a:solidFill>
                <a:latin typeface="Calibri" panose="020F0502020204030204" pitchFamily="34" charset="0"/>
                <a:sym typeface="+mn-ea"/>
              </a:rPr>
              <a:t>[hə:z]</a:t>
            </a:r>
            <a:endParaRPr lang="en-US" altLang="zh-CN" sz="4800">
              <a:solidFill>
                <a:srgbClr val="002060"/>
              </a:solidFill>
              <a:latin typeface="Calibri" panose="020F0502020204030204" pitchFamily="34" charset="0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102225" y="1652588"/>
            <a:ext cx="142557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你的</a:t>
            </a:r>
            <a:endParaRPr lang="zh-CN" altLang="en-US" sz="44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162550" y="2414588"/>
            <a:ext cx="14271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</a:t>
            </a:r>
            <a:endParaRPr lang="zh-CN" altLang="en-US" sz="40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232400" y="3116263"/>
            <a:ext cx="12874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他的</a:t>
            </a:r>
            <a:endParaRPr lang="zh-CN" altLang="en-US" sz="40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232400" y="3817938"/>
            <a:ext cx="1304925" cy="700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她的</a:t>
            </a:r>
            <a:endParaRPr lang="zh-CN" altLang="en-US" sz="40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981950" y="1589088"/>
            <a:ext cx="1376363" cy="30226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4800">
                <a:solidFill>
                  <a:srgbClr val="7030A0"/>
                </a:solidFill>
                <a:latin typeface="Calibri" panose="020F0502020204030204" pitchFamily="34" charset="0"/>
              </a:rPr>
              <a:t>your</a:t>
            </a:r>
            <a:endParaRPr lang="en-US" altLang="zh-CN" sz="4800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r>
              <a:rPr lang="en-US" altLang="zh-CN" sz="4800">
                <a:solidFill>
                  <a:srgbClr val="7030A0"/>
                </a:solidFill>
                <a:latin typeface="Calibri" panose="020F0502020204030204" pitchFamily="34" charset="0"/>
              </a:rPr>
              <a:t>my </a:t>
            </a:r>
            <a:endParaRPr lang="en-US" altLang="zh-CN" sz="4800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r>
              <a:rPr lang="en-US" altLang="zh-CN" sz="4800">
                <a:solidFill>
                  <a:srgbClr val="7030A0"/>
                </a:solidFill>
                <a:latin typeface="Calibri" panose="020F0502020204030204" pitchFamily="34" charset="0"/>
              </a:rPr>
              <a:t>his </a:t>
            </a:r>
            <a:endParaRPr lang="en-US" altLang="zh-CN" sz="4800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r>
              <a:rPr lang="en-US" altLang="zh-CN" sz="4800">
                <a:solidFill>
                  <a:srgbClr val="7030A0"/>
                </a:solidFill>
                <a:latin typeface="Calibri" panose="020F0502020204030204" pitchFamily="34" charset="0"/>
              </a:rPr>
              <a:t>her</a:t>
            </a:r>
            <a:endParaRPr lang="en-US" altLang="zh-CN" sz="4800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69888" y="5083175"/>
            <a:ext cx="4953000" cy="130968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名词性物主代词</a:t>
            </a:r>
            <a:endParaRPr lang="zh-CN" altLang="en-US" sz="4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possessive pronoun</a:t>
            </a:r>
            <a:endParaRPr lang="zh-CN" altLang="en-US" sz="4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397625" y="5083175"/>
            <a:ext cx="5446713" cy="13112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形容词性物主代词</a:t>
            </a:r>
            <a:endParaRPr lang="zh-CN" altLang="en-US" sz="400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possessive adjective</a:t>
            </a:r>
            <a:endParaRPr lang="zh-CN" altLang="en-US" sz="400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435225" y="4613275"/>
            <a:ext cx="231775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ea typeface="黑体" panose="02010609060101010101" pitchFamily="49" charset="-122"/>
              </a:rPr>
              <a:t>↓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8464550" y="4718050"/>
            <a:ext cx="41275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ea typeface="黑体" panose="02010609060101010101" pitchFamily="49" charset="-122"/>
              </a:rPr>
              <a:t>↓</a:t>
            </a:r>
            <a:endParaRPr lang="zh-CN" altLang="en-US" b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6" grpId="0"/>
      <p:bldP spid="7" grpId="0"/>
      <p:bldP spid="8" grpId="0" bldLvl="0" animBg="1"/>
      <p:bldP spid="9" grpId="0" bldLvl="0" animBg="1"/>
      <p:bldP spid="10" grpId="0" bldLvl="0" animBg="1"/>
      <p:bldP spid="12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3"/>
          <p:cNvSpPr txBox="1">
            <a:spLocks noChangeArrowheads="1"/>
          </p:cNvSpPr>
          <p:nvPr/>
        </p:nvSpPr>
        <p:spPr bwMode="auto">
          <a:xfrm>
            <a:off x="1601788" y="1314450"/>
            <a:ext cx="4567237" cy="1066800"/>
          </a:xfrm>
          <a:prstGeom prst="rect">
            <a:avLst/>
          </a:prstGeom>
          <a:noFill/>
          <a:ln w="9525">
            <a:solidFill>
              <a:srgbClr val="FF6699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66FF"/>
                </a:solidFill>
                <a:latin typeface="Times New Roman" panose="02020603050405020304" pitchFamily="18" charset="0"/>
              </a:rPr>
              <a:t>A: Is this your pencil?</a:t>
            </a:r>
            <a:endParaRPr lang="en-US" altLang="zh-CN" sz="3200" b="1">
              <a:solidFill>
                <a:srgbClr val="0066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0066FF"/>
                </a:solidFill>
                <a:latin typeface="Times New Roman" panose="02020603050405020304" pitchFamily="18" charset="0"/>
              </a:rPr>
              <a:t>B: Yes, it is. 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1601788" y="2611438"/>
            <a:ext cx="6567487" cy="1066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993366"/>
                </a:solidFill>
                <a:latin typeface="Times New Roman" panose="02020603050405020304" pitchFamily="18" charset="0"/>
              </a:rPr>
              <a:t>A: Is that your schoolbag?</a:t>
            </a:r>
            <a:endParaRPr lang="en-US" altLang="zh-CN" sz="3200" b="1">
              <a:solidFill>
                <a:srgbClr val="993366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993366"/>
                </a:solidFill>
                <a:latin typeface="Times New Roman" panose="02020603050405020304" pitchFamily="18" charset="0"/>
              </a:rPr>
              <a:t>B: No, it isn’t. </a:t>
            </a:r>
            <a:endParaRPr lang="en-US" altLang="zh-CN" sz="3200" b="1">
              <a:solidFill>
                <a:srgbClr val="9933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1549400" y="4094163"/>
            <a:ext cx="4546600" cy="1066800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2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A: Are these your books?</a:t>
            </a:r>
            <a:endParaRPr lang="en-US" altLang="zh-CN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B: No, they aren't. </a:t>
            </a:r>
            <a:endParaRPr lang="en-US" altLang="zh-CN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41" name="Text Box 13"/>
          <p:cNvSpPr txBox="1">
            <a:spLocks noChangeArrowheads="1"/>
          </p:cNvSpPr>
          <p:nvPr/>
        </p:nvSpPr>
        <p:spPr bwMode="auto">
          <a:xfrm>
            <a:off x="5943600" y="1893888"/>
            <a:ext cx="22955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/>
              <a:t>=my pencil</a:t>
            </a:r>
            <a:endParaRPr lang="en-US" altLang="zh-CN" sz="3200" b="1"/>
          </a:p>
        </p:txBody>
      </p:sp>
      <p:sp>
        <p:nvSpPr>
          <p:cNvPr id="48142" name="Text Box 14"/>
          <p:cNvSpPr txBox="1">
            <a:spLocks noChangeArrowheads="1"/>
          </p:cNvSpPr>
          <p:nvPr/>
        </p:nvSpPr>
        <p:spPr bwMode="auto">
          <a:xfrm>
            <a:off x="5745163" y="3170238"/>
            <a:ext cx="31543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/>
              <a:t>=his schoolbag</a:t>
            </a:r>
            <a:endParaRPr lang="en-US" altLang="zh-CN" sz="3200" b="1"/>
          </a:p>
        </p:txBody>
      </p:sp>
      <p:sp>
        <p:nvSpPr>
          <p:cNvPr id="48143" name="Text Box 15"/>
          <p:cNvSpPr txBox="1">
            <a:spLocks noChangeArrowheads="1"/>
          </p:cNvSpPr>
          <p:nvPr/>
        </p:nvSpPr>
        <p:spPr bwMode="auto">
          <a:xfrm>
            <a:off x="7294563" y="4471988"/>
            <a:ext cx="2819400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=</a:t>
            </a:r>
            <a:r>
              <a:rPr lang="en-US" altLang="zh-CN" sz="3200" b="1"/>
              <a:t>her books</a:t>
            </a:r>
            <a:endParaRPr lang="en-US" altLang="zh-CN" sz="3200" b="1"/>
          </a:p>
        </p:txBody>
      </p:sp>
      <p:sp>
        <p:nvSpPr>
          <p:cNvPr id="2" name="文本框 1"/>
          <p:cNvSpPr txBox="1"/>
          <p:nvPr/>
        </p:nvSpPr>
        <p:spPr>
          <a:xfrm>
            <a:off x="717550" y="261938"/>
            <a:ext cx="11322050" cy="828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Do you understand these conversations?</a:t>
            </a:r>
            <a:endParaRPr lang="en-US" altLang="zh-CN" sz="4800" b="1">
              <a:solidFill>
                <a:schemeClr val="accent6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2274" y="5590794"/>
            <a:ext cx="6641456" cy="1066800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A: Are those your pens?</a:t>
            </a:r>
            <a:endParaRPr lang="en-US" altLang="zh-CN" sz="3200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B: No, they aren't. </a:t>
            </a:r>
            <a:endParaRPr lang="en-US" altLang="zh-CN" sz="3200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424738" y="6124575"/>
            <a:ext cx="3371850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=your pens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143375" y="1801813"/>
            <a:ext cx="20256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66FF"/>
                </a:solidFill>
                <a:latin typeface="Times New Roman" panose="02020603050405020304" pitchFamily="18" charset="0"/>
                <a:sym typeface="+mn-ea"/>
              </a:rPr>
              <a:t>It’s </a:t>
            </a:r>
            <a:r>
              <a:rPr lang="en-US" altLang="zh-CN" sz="3200" b="1">
                <a:latin typeface="Times New Roman" panose="02020603050405020304" pitchFamily="18" charset="0"/>
                <a:sym typeface="+mn-ea"/>
              </a:rPr>
              <a:t>mine.</a:t>
            </a:r>
            <a:endParaRPr lang="zh-CN" altLang="en-US" sz="3200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367213" y="3108325"/>
            <a:ext cx="1576387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993366"/>
                </a:solidFill>
                <a:latin typeface="Times New Roman" panose="02020603050405020304" pitchFamily="18" charset="0"/>
                <a:sym typeface="+mn-ea"/>
              </a:rPr>
              <a:t>I</a:t>
            </a:r>
            <a:r>
              <a:rPr lang="en-US" altLang="zh-CN" sz="3200" b="1">
                <a:solidFill>
                  <a:srgbClr val="993366"/>
                </a:solidFill>
                <a:latin typeface="Times New Roman" panose="02020603050405020304" pitchFamily="18" charset="0"/>
                <a:sym typeface="+mn-ea"/>
              </a:rPr>
              <a:t>t’s </a:t>
            </a:r>
            <a:r>
              <a:rPr lang="en-US" altLang="zh-CN" sz="3200" b="1">
                <a:latin typeface="Times New Roman" panose="02020603050405020304" pitchFamily="18" charset="0"/>
                <a:sym typeface="+mn-ea"/>
              </a:rPr>
              <a:t>his </a:t>
            </a:r>
            <a:r>
              <a:rPr lang="en-US" altLang="zh-CN" sz="3200" b="1">
                <a:solidFill>
                  <a:srgbClr val="993366"/>
                </a:solidFill>
                <a:latin typeface="Times New Roman" panose="02020603050405020304" pitchFamily="18" charset="0"/>
                <a:sym typeface="+mn-ea"/>
              </a:rPr>
              <a:t>.</a:t>
            </a:r>
            <a:endParaRPr lang="zh-CN" altLang="en-US" sz="3200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946650" y="4471988"/>
            <a:ext cx="28638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sym typeface="+mn-ea"/>
              </a:rPr>
              <a:t>They're </a:t>
            </a:r>
            <a:r>
              <a:rPr lang="en-US" altLang="zh-CN" sz="3200" b="1">
                <a:latin typeface="Times New Roman" panose="02020603050405020304" pitchFamily="18" charset="0"/>
                <a:sym typeface="+mn-ea"/>
              </a:rPr>
              <a:t>hers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4367530" y="6124194"/>
            <a:ext cx="3144219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They're </a:t>
            </a:r>
            <a:r>
              <a:rPr lang="en-US" altLang="zh-CN" sz="3200" b="1" dirty="0"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yours</a:t>
            </a:r>
            <a:r>
              <a:rPr lang="en-US" altLang="zh-CN" sz="32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.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20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0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1" grpId="0"/>
      <p:bldP spid="48142" grpId="0"/>
      <p:bldP spid="48143" grpId="0"/>
      <p:bldP spid="4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2"/>
          <p:cNvSpPr txBox="1">
            <a:spLocks noChangeArrowheads="1"/>
          </p:cNvSpPr>
          <p:nvPr/>
        </p:nvSpPr>
        <p:spPr bwMode="auto">
          <a:xfrm>
            <a:off x="2424113" y="404813"/>
            <a:ext cx="91440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993300"/>
                </a:solidFill>
                <a:latin typeface="Times New Roman" panose="02020603050405020304" pitchFamily="18" charset="0"/>
              </a:rPr>
              <a:t>Listen and number the conversations(1-3).</a:t>
            </a:r>
            <a:endParaRPr lang="en-US" altLang="zh-CN" sz="3200" b="1">
              <a:solidFill>
                <a:srgbClr val="9933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b="1">
                <a:solidFill>
                  <a:srgbClr val="993300"/>
                </a:solidFill>
                <a:latin typeface="Times New Roman" panose="02020603050405020304" pitchFamily="18" charset="0"/>
              </a:rPr>
              <a:t>听录音，给下列对话编号</a:t>
            </a:r>
            <a:r>
              <a:rPr lang="en-US" altLang="zh-CN" sz="3200" b="1">
                <a:solidFill>
                  <a:srgbClr val="993300"/>
                </a:solidFill>
                <a:latin typeface="Times New Roman" panose="02020603050405020304" pitchFamily="18" charset="0"/>
              </a:rPr>
              <a:t>[1-3].</a:t>
            </a:r>
            <a:endParaRPr lang="en-US" altLang="zh-CN" sz="3200" b="1">
              <a:solidFill>
                <a:srgbClr val="99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4" name="Text Box 3"/>
          <p:cNvSpPr txBox="1">
            <a:spLocks noChangeArrowheads="1"/>
          </p:cNvSpPr>
          <p:nvPr/>
        </p:nvSpPr>
        <p:spPr bwMode="auto">
          <a:xfrm>
            <a:off x="3276600" y="1876425"/>
            <a:ext cx="6491288" cy="641350"/>
          </a:xfrm>
          <a:prstGeom prst="rect">
            <a:avLst/>
          </a:prstGeom>
          <a:noFill/>
          <a:ln w="28575">
            <a:solidFill>
              <a:srgbClr val="FF6699"/>
            </a:solidFill>
            <a:miter lim="800000"/>
          </a:ln>
        </p:spPr>
        <p:txBody>
          <a:bodyPr>
            <a:spAutoFit/>
          </a:bodyPr>
          <a:lstStyle/>
          <a:p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3276600" y="3562350"/>
            <a:ext cx="6567488" cy="641350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/>
          <a:p>
            <a:endParaRPr lang="en-US" altLang="zh-CN" sz="3600" b="1">
              <a:solidFill>
                <a:srgbClr val="9933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3314700" y="5207000"/>
            <a:ext cx="6491288" cy="639763"/>
          </a:xfrm>
          <a:prstGeom prst="rect">
            <a:avLst/>
          </a:prstGeom>
          <a:solidFill>
            <a:srgbClr val="FFFFCC"/>
          </a:solidFill>
          <a:ln w="28575">
            <a:solidFill>
              <a:schemeClr val="accent2"/>
            </a:solidFill>
            <a:miter lim="800000"/>
          </a:ln>
        </p:spPr>
        <p:txBody>
          <a:bodyPr>
            <a:spAutoFit/>
          </a:bodyPr>
          <a:lstStyle/>
          <a:p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7" name="Rectangle 6"/>
          <p:cNvSpPr>
            <a:spLocks noChangeArrowheads="1"/>
          </p:cNvSpPr>
          <p:nvPr/>
        </p:nvSpPr>
        <p:spPr bwMode="auto">
          <a:xfrm>
            <a:off x="1992313" y="1700213"/>
            <a:ext cx="1008062" cy="993775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5400" b="1">
              <a:latin typeface="Times New Roman" panose="02020603050405020304" pitchFamily="18" charset="0"/>
            </a:endParaRPr>
          </a:p>
        </p:txBody>
      </p:sp>
      <p:sp>
        <p:nvSpPr>
          <p:cNvPr id="28678" name="Rectangle 7"/>
          <p:cNvSpPr>
            <a:spLocks noChangeArrowheads="1"/>
          </p:cNvSpPr>
          <p:nvPr/>
        </p:nvSpPr>
        <p:spPr bwMode="auto">
          <a:xfrm>
            <a:off x="1981200" y="3400425"/>
            <a:ext cx="1019175" cy="965200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5400" b="1">
              <a:latin typeface="Times New Roman" panose="02020603050405020304" pitchFamily="18" charset="0"/>
            </a:endParaRPr>
          </a:p>
        </p:txBody>
      </p:sp>
      <p:sp>
        <p:nvSpPr>
          <p:cNvPr id="28679" name="Rectangle 8"/>
          <p:cNvSpPr>
            <a:spLocks noChangeArrowheads="1"/>
          </p:cNvSpPr>
          <p:nvPr/>
        </p:nvSpPr>
        <p:spPr bwMode="auto">
          <a:xfrm>
            <a:off x="1981200" y="5030788"/>
            <a:ext cx="1066800" cy="990600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5400" b="1">
              <a:latin typeface="Times New Roman" panose="02020603050405020304" pitchFamily="18" charset="0"/>
            </a:endParaRPr>
          </a:p>
        </p:txBody>
      </p:sp>
      <p:sp>
        <p:nvSpPr>
          <p:cNvPr id="28680" name="Oval 14"/>
          <p:cNvSpPr>
            <a:spLocks noChangeArrowheads="1"/>
          </p:cNvSpPr>
          <p:nvPr/>
        </p:nvSpPr>
        <p:spPr bwMode="auto">
          <a:xfrm>
            <a:off x="1703388" y="549275"/>
            <a:ext cx="647700" cy="576263"/>
          </a:xfrm>
          <a:prstGeom prst="ellipse">
            <a:avLst/>
          </a:prstGeom>
          <a:solidFill>
            <a:srgbClr val="9933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</a:rPr>
              <a:t>1b</a:t>
            </a:r>
            <a:endParaRPr lang="en-US" altLang="zh-CN" sz="32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A1b.mp3">
            <a:hlinkClick r:id="" action="ppaction://media"/>
          </p:cNvPr>
          <p:cNvPicPr>
            <a:picLocks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906760" y="5685155"/>
            <a:ext cx="906780" cy="69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469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2"/>
          <p:cNvSpPr txBox="1">
            <a:spLocks noChangeArrowheads="1"/>
          </p:cNvSpPr>
          <p:nvPr/>
        </p:nvSpPr>
        <p:spPr bwMode="auto">
          <a:xfrm>
            <a:off x="2424113" y="404813"/>
            <a:ext cx="91440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993300"/>
                </a:solidFill>
                <a:latin typeface="Times New Roman" panose="02020603050405020304" pitchFamily="18" charset="0"/>
              </a:rPr>
              <a:t>Listen and number the conversations(1-3).</a:t>
            </a:r>
            <a:endParaRPr lang="en-US" altLang="zh-CN" sz="3200" b="1">
              <a:solidFill>
                <a:srgbClr val="9933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b="1">
                <a:solidFill>
                  <a:srgbClr val="993300"/>
                </a:solidFill>
                <a:latin typeface="Times New Roman" panose="02020603050405020304" pitchFamily="18" charset="0"/>
              </a:rPr>
              <a:t>听录音，给下列对话编号</a:t>
            </a:r>
            <a:r>
              <a:rPr lang="en-US" altLang="zh-CN" sz="3200" b="1">
                <a:solidFill>
                  <a:srgbClr val="993300"/>
                </a:solidFill>
                <a:latin typeface="Times New Roman" panose="02020603050405020304" pitchFamily="18" charset="0"/>
              </a:rPr>
              <a:t>[1-3].</a:t>
            </a:r>
            <a:endParaRPr lang="en-US" altLang="zh-CN" sz="3200" b="1">
              <a:solidFill>
                <a:srgbClr val="99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698" name="Text Box 3"/>
          <p:cNvSpPr txBox="1">
            <a:spLocks noChangeArrowheads="1"/>
          </p:cNvSpPr>
          <p:nvPr/>
        </p:nvSpPr>
        <p:spPr bwMode="auto">
          <a:xfrm>
            <a:off x="3276600" y="1652588"/>
            <a:ext cx="4492625" cy="1189037"/>
          </a:xfrm>
          <a:prstGeom prst="rect">
            <a:avLst/>
          </a:prstGeom>
          <a:noFill/>
          <a:ln w="9525">
            <a:solidFill>
              <a:srgbClr val="FF6699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66FF"/>
                </a:solidFill>
                <a:latin typeface="Times New Roman" panose="02020603050405020304" pitchFamily="18" charset="0"/>
              </a:rPr>
              <a:t>A: Is this your pencil?</a:t>
            </a:r>
            <a:endParaRPr lang="en-US" altLang="zh-CN" sz="3600" b="1">
              <a:solidFill>
                <a:srgbClr val="0066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b="1">
                <a:solidFill>
                  <a:srgbClr val="0066FF"/>
                </a:solidFill>
                <a:latin typeface="Times New Roman" panose="02020603050405020304" pitchFamily="18" charset="0"/>
              </a:rPr>
              <a:t>B: Yes, it is. It’s </a:t>
            </a:r>
            <a:r>
              <a:rPr lang="en-US" altLang="zh-CN" sz="3600" b="1">
                <a:latin typeface="Times New Roman" panose="02020603050405020304" pitchFamily="18" charset="0"/>
              </a:rPr>
              <a:t>mine.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3200400" y="3308350"/>
            <a:ext cx="6567488" cy="118903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993366"/>
                </a:solidFill>
                <a:latin typeface="Times New Roman" panose="02020603050405020304" pitchFamily="18" charset="0"/>
              </a:rPr>
              <a:t>A: Is that your schoolbag?</a:t>
            </a:r>
            <a:endParaRPr lang="en-US" altLang="zh-CN" sz="3600" b="1">
              <a:solidFill>
                <a:srgbClr val="993366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b="1">
                <a:solidFill>
                  <a:srgbClr val="993366"/>
                </a:solidFill>
                <a:latin typeface="Times New Roman" panose="02020603050405020304" pitchFamily="18" charset="0"/>
              </a:rPr>
              <a:t>B: No, it isn’t. It’s </a:t>
            </a:r>
            <a:r>
              <a:rPr lang="en-US" altLang="zh-CN" sz="3600" b="1">
                <a:latin typeface="Times New Roman" panose="02020603050405020304" pitchFamily="18" charset="0"/>
              </a:rPr>
              <a:t>his </a:t>
            </a:r>
            <a:r>
              <a:rPr lang="en-US" altLang="zh-CN" sz="3600" b="1">
                <a:solidFill>
                  <a:srgbClr val="993366"/>
                </a:solidFill>
                <a:latin typeface="Times New Roman" panose="02020603050405020304" pitchFamily="18" charset="0"/>
              </a:rPr>
              <a:t>.</a:t>
            </a:r>
            <a:endParaRPr lang="en-US" altLang="zh-CN" sz="3600" b="1">
              <a:solidFill>
                <a:srgbClr val="9933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00" name="Text Box 5"/>
          <p:cNvSpPr txBox="1">
            <a:spLocks noChangeArrowheads="1"/>
          </p:cNvSpPr>
          <p:nvPr/>
        </p:nvSpPr>
        <p:spPr bwMode="auto">
          <a:xfrm>
            <a:off x="3276600" y="4965700"/>
            <a:ext cx="6454775" cy="1189038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2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A: Are these your books?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B: No, they aren't. They're </a:t>
            </a:r>
            <a:r>
              <a:rPr lang="en-US" altLang="zh-CN" sz="3600" b="1">
                <a:latin typeface="Times New Roman" panose="02020603050405020304" pitchFamily="18" charset="0"/>
              </a:rPr>
              <a:t>hers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.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01" name="Rectangle 6"/>
          <p:cNvSpPr>
            <a:spLocks noChangeArrowheads="1"/>
          </p:cNvSpPr>
          <p:nvPr/>
        </p:nvSpPr>
        <p:spPr bwMode="auto">
          <a:xfrm>
            <a:off x="1992313" y="1700213"/>
            <a:ext cx="1008062" cy="993775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5400" b="1">
              <a:latin typeface="Times New Roman" panose="02020603050405020304" pitchFamily="18" charset="0"/>
            </a:endParaRPr>
          </a:p>
        </p:txBody>
      </p:sp>
      <p:sp>
        <p:nvSpPr>
          <p:cNvPr id="29702" name="Rectangle 7"/>
          <p:cNvSpPr>
            <a:spLocks noChangeArrowheads="1"/>
          </p:cNvSpPr>
          <p:nvPr/>
        </p:nvSpPr>
        <p:spPr bwMode="auto">
          <a:xfrm>
            <a:off x="1981200" y="3400425"/>
            <a:ext cx="1019175" cy="965200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5400" b="1">
              <a:latin typeface="Times New Roman" panose="02020603050405020304" pitchFamily="18" charset="0"/>
            </a:endParaRPr>
          </a:p>
        </p:txBody>
      </p:sp>
      <p:sp>
        <p:nvSpPr>
          <p:cNvPr id="29703" name="Rectangle 8"/>
          <p:cNvSpPr>
            <a:spLocks noChangeArrowheads="1"/>
          </p:cNvSpPr>
          <p:nvPr/>
        </p:nvSpPr>
        <p:spPr bwMode="auto">
          <a:xfrm>
            <a:off x="1981200" y="5030788"/>
            <a:ext cx="1066800" cy="990600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5400" b="1">
              <a:latin typeface="Times New Roman" panose="02020603050405020304" pitchFamily="18" charset="0"/>
            </a:endParaRPr>
          </a:p>
        </p:txBody>
      </p:sp>
      <p:sp>
        <p:nvSpPr>
          <p:cNvPr id="29704" name="Oval 14"/>
          <p:cNvSpPr>
            <a:spLocks noChangeArrowheads="1"/>
          </p:cNvSpPr>
          <p:nvPr/>
        </p:nvSpPr>
        <p:spPr bwMode="auto">
          <a:xfrm>
            <a:off x="1703388" y="549275"/>
            <a:ext cx="647700" cy="576263"/>
          </a:xfrm>
          <a:prstGeom prst="ellipse">
            <a:avLst/>
          </a:prstGeom>
          <a:solidFill>
            <a:srgbClr val="9933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</a:rPr>
              <a:t>1b</a:t>
            </a:r>
            <a:endParaRPr lang="en-US" altLang="zh-CN" sz="32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3" name="Text Box 17"/>
          <p:cNvSpPr txBox="1">
            <a:spLocks noChangeArrowheads="1"/>
          </p:cNvSpPr>
          <p:nvPr/>
        </p:nvSpPr>
        <p:spPr bwMode="auto">
          <a:xfrm>
            <a:off x="2217738" y="5014913"/>
            <a:ext cx="563562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chemeClr val="bg1"/>
                </a:solidFill>
                <a:latin typeface="Times New Roman" panose="02020603050405020304" pitchFamily="18" charset="0"/>
              </a:rPr>
              <a:t>1</a:t>
            </a:r>
            <a:endParaRPr lang="en-US" altLang="zh-CN" sz="60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9" name="Text Box 18"/>
          <p:cNvSpPr txBox="1">
            <a:spLocks noChangeArrowheads="1"/>
          </p:cNvSpPr>
          <p:nvPr/>
        </p:nvSpPr>
        <p:spPr bwMode="auto">
          <a:xfrm>
            <a:off x="2232025" y="3425825"/>
            <a:ext cx="563563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6000" b="1">
                <a:solidFill>
                  <a:schemeClr val="bg1"/>
                </a:solidFill>
                <a:latin typeface="Times New Roman" panose="02020603050405020304" pitchFamily="18" charset="0"/>
              </a:rPr>
              <a:t>2</a:t>
            </a:r>
            <a:endParaRPr lang="en-US" altLang="zh-CN" sz="60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40" name="Text Box 19"/>
          <p:cNvSpPr txBox="1">
            <a:spLocks noChangeArrowheads="1"/>
          </p:cNvSpPr>
          <p:nvPr/>
        </p:nvSpPr>
        <p:spPr bwMode="auto">
          <a:xfrm>
            <a:off x="2217738" y="1700213"/>
            <a:ext cx="563562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chemeClr val="bg1"/>
                </a:solidFill>
                <a:latin typeface="Times New Roman" panose="02020603050405020304" pitchFamily="18" charset="0"/>
              </a:rPr>
              <a:t>3</a:t>
            </a:r>
            <a:endParaRPr lang="en-US" altLang="zh-CN" sz="60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41" name="Text Box 13"/>
          <p:cNvSpPr txBox="1">
            <a:spLocks noChangeArrowheads="1"/>
          </p:cNvSpPr>
          <p:nvPr/>
        </p:nvSpPr>
        <p:spPr bwMode="auto">
          <a:xfrm>
            <a:off x="7620000" y="2286000"/>
            <a:ext cx="2557463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/>
              <a:t>=my pencil</a:t>
            </a:r>
            <a:endParaRPr lang="en-US" altLang="zh-CN" sz="3600" b="1"/>
          </a:p>
        </p:txBody>
      </p:sp>
      <p:sp>
        <p:nvSpPr>
          <p:cNvPr id="48142" name="Text Box 14"/>
          <p:cNvSpPr txBox="1">
            <a:spLocks noChangeArrowheads="1"/>
          </p:cNvSpPr>
          <p:nvPr/>
        </p:nvSpPr>
        <p:spPr bwMode="auto">
          <a:xfrm>
            <a:off x="6858000" y="4343400"/>
            <a:ext cx="3522663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/>
              <a:t>=his schoolbag</a:t>
            </a:r>
            <a:endParaRPr lang="en-US" altLang="zh-CN" sz="3600" b="1"/>
          </a:p>
        </p:txBody>
      </p:sp>
      <p:sp>
        <p:nvSpPr>
          <p:cNvPr id="48143" name="Text Box 15"/>
          <p:cNvSpPr txBox="1">
            <a:spLocks noChangeArrowheads="1"/>
          </p:cNvSpPr>
          <p:nvPr/>
        </p:nvSpPr>
        <p:spPr bwMode="auto">
          <a:xfrm>
            <a:off x="7848600" y="6216650"/>
            <a:ext cx="2819400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=her books</a:t>
            </a:r>
            <a:endParaRPr lang="en-US" altLang="zh-CN" sz="3600" b="1"/>
          </a:p>
        </p:txBody>
      </p:sp>
      <p:pic>
        <p:nvPicPr>
          <p:cNvPr id="2" name="A1b.mp3">
            <a:hlinkClick r:id="" action="ppaction://media"/>
          </p:cNvPr>
          <p:cNvPicPr>
            <a:picLocks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735013" y="4633913"/>
            <a:ext cx="2438401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9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4" dur="469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1273" grpId="0"/>
      <p:bldP spid="48140" grpId="0"/>
      <p:bldP spid="48141" grpId="0"/>
      <p:bldP spid="48142" grpId="0"/>
      <p:bldP spid="481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89075" y="361950"/>
            <a:ext cx="8902700" cy="766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>
                <a:latin typeface="+mn-lt"/>
                <a:ea typeface="+mn-ea"/>
              </a:rPr>
              <a:t> </a:t>
            </a:r>
            <a:r>
              <a:rPr lang="en-US" altLang="zh-CN" sz="44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Listen and repeat  the conversatons</a:t>
            </a:r>
            <a:r>
              <a:rPr lang="en-US" altLang="zh-CN" sz="40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  </a:t>
            </a:r>
            <a:endParaRPr lang="en-US" altLang="zh-CN" sz="4000" b="1">
              <a:solidFill>
                <a:schemeClr val="accent6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722" name="文本框 2"/>
          <p:cNvSpPr txBox="1">
            <a:spLocks noChangeArrowheads="1"/>
          </p:cNvSpPr>
          <p:nvPr/>
        </p:nvSpPr>
        <p:spPr bwMode="auto">
          <a:xfrm>
            <a:off x="2135188" y="1489075"/>
            <a:ext cx="6777037" cy="1189038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sym typeface="+mn-ea"/>
              </a:rPr>
              <a:t>A: Are these your books?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sym typeface="+mn-ea"/>
              </a:rPr>
              <a:t>B: No, they aren't. They're </a:t>
            </a:r>
            <a:r>
              <a:rPr lang="en-US" altLang="zh-CN" sz="3600" b="1">
                <a:latin typeface="Times New Roman" panose="02020603050405020304" pitchFamily="18" charset="0"/>
                <a:sym typeface="+mn-ea"/>
              </a:rPr>
              <a:t>hers.</a:t>
            </a:r>
            <a:endParaRPr lang="zh-CN" altLang="en-US" sz="3600">
              <a:latin typeface="Calibri" panose="020F0502020204030204" pitchFamily="34" charset="0"/>
            </a:endParaRPr>
          </a:p>
        </p:txBody>
      </p:sp>
      <p:sp>
        <p:nvSpPr>
          <p:cNvPr id="30723" name="文本框 3"/>
          <p:cNvSpPr txBox="1">
            <a:spLocks noChangeArrowheads="1"/>
          </p:cNvSpPr>
          <p:nvPr/>
        </p:nvSpPr>
        <p:spPr bwMode="auto">
          <a:xfrm>
            <a:off x="2135188" y="2971800"/>
            <a:ext cx="6777037" cy="1189038"/>
          </a:xfrm>
          <a:prstGeom prst="rect">
            <a:avLst/>
          </a:prstGeom>
          <a:noFill/>
          <a:ln w="12700">
            <a:solidFill>
              <a:srgbClr val="C00000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993366"/>
                </a:solidFill>
                <a:latin typeface="Times New Roman" panose="02020603050405020304" pitchFamily="18" charset="0"/>
                <a:sym typeface="+mn-ea"/>
              </a:rPr>
              <a:t>A: Is that your schoolbag?</a:t>
            </a:r>
            <a:endParaRPr lang="en-US" altLang="zh-CN" sz="3600" b="1">
              <a:solidFill>
                <a:srgbClr val="993366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b="1">
                <a:solidFill>
                  <a:srgbClr val="993366"/>
                </a:solidFill>
                <a:latin typeface="Times New Roman" panose="02020603050405020304" pitchFamily="18" charset="0"/>
                <a:sym typeface="+mn-ea"/>
              </a:rPr>
              <a:t>B: No, it isn’t. It’s </a:t>
            </a:r>
            <a:r>
              <a:rPr lang="en-US" altLang="zh-CN" sz="3600" b="1">
                <a:latin typeface="Times New Roman" panose="02020603050405020304" pitchFamily="18" charset="0"/>
                <a:sym typeface="+mn-ea"/>
              </a:rPr>
              <a:t>his </a:t>
            </a:r>
            <a:r>
              <a:rPr lang="en-US" altLang="zh-CN" sz="3600" b="1">
                <a:solidFill>
                  <a:srgbClr val="993366"/>
                </a:solidFill>
                <a:latin typeface="Times New Roman" panose="02020603050405020304" pitchFamily="18" charset="0"/>
                <a:sym typeface="+mn-ea"/>
              </a:rPr>
              <a:t>.</a:t>
            </a:r>
            <a:endParaRPr lang="zh-CN" altLang="en-US" sz="3600">
              <a:latin typeface="Calibri" panose="020F0502020204030204" pitchFamily="34" charset="0"/>
            </a:endParaRPr>
          </a:p>
        </p:txBody>
      </p:sp>
      <p:sp>
        <p:nvSpPr>
          <p:cNvPr id="30724" name="文本框 4"/>
          <p:cNvSpPr txBox="1">
            <a:spLocks noChangeArrowheads="1"/>
          </p:cNvSpPr>
          <p:nvPr/>
        </p:nvSpPr>
        <p:spPr bwMode="auto">
          <a:xfrm>
            <a:off x="2135188" y="4670425"/>
            <a:ext cx="6777037" cy="1187450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66FF"/>
                </a:solidFill>
                <a:latin typeface="Times New Roman" panose="02020603050405020304" pitchFamily="18" charset="0"/>
                <a:sym typeface="+mn-ea"/>
              </a:rPr>
              <a:t>A: Is this your pencil?</a:t>
            </a:r>
            <a:endParaRPr lang="en-US" altLang="zh-CN" sz="3600" b="1">
              <a:solidFill>
                <a:srgbClr val="0066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b="1">
                <a:solidFill>
                  <a:srgbClr val="0066FF"/>
                </a:solidFill>
                <a:latin typeface="Times New Roman" panose="02020603050405020304" pitchFamily="18" charset="0"/>
                <a:sym typeface="+mn-ea"/>
              </a:rPr>
              <a:t>B: Yes, it is. It’s </a:t>
            </a:r>
            <a:r>
              <a:rPr lang="en-US" altLang="zh-CN" sz="3600" b="1">
                <a:latin typeface="Times New Roman" panose="02020603050405020304" pitchFamily="18" charset="0"/>
                <a:sym typeface="+mn-ea"/>
              </a:rPr>
              <a:t>mine.</a:t>
            </a:r>
            <a:endParaRPr lang="zh-CN" altLang="en-US" sz="3600">
              <a:latin typeface="Calibri" panose="020F0502020204030204" pitchFamily="34" charset="0"/>
            </a:endParaRPr>
          </a:p>
        </p:txBody>
      </p:sp>
      <p:pic>
        <p:nvPicPr>
          <p:cNvPr id="6" name="A1b.mp3">
            <a:hlinkClick r:id="" action="ppaction://media"/>
          </p:cNvPr>
          <p:cNvPicPr>
            <a:picLocks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303213" y="3930650"/>
            <a:ext cx="2438401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4692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17638" y="639763"/>
            <a:ext cx="935672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Practice the conversation1 with your partner</a:t>
            </a:r>
            <a:endParaRPr lang="en-US" altLang="zh-CN" sz="3600" b="1">
              <a:solidFill>
                <a:schemeClr val="accent6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54075" y="1492250"/>
            <a:ext cx="10467975" cy="1193800"/>
          </a:xfrm>
          <a:prstGeom prst="rect">
            <a:avLst/>
          </a:prstGeom>
          <a:noFill/>
          <a:ln w="3175">
            <a:solidFill>
              <a:srgbClr val="0070C0"/>
            </a:solidFill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3600" b="1">
                <a:solidFill>
                  <a:srgbClr val="00206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情景</a:t>
            </a:r>
            <a:r>
              <a:rPr lang="en-US" altLang="zh-CN" sz="3600" b="1">
                <a:solidFill>
                  <a:srgbClr val="00206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1: </a:t>
            </a: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3600" b="1">
                <a:solidFill>
                  <a:srgbClr val="0070C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Point to one of your partner's schoolthings next to you.Ask and answer in pairs like this.</a:t>
            </a:r>
            <a:endParaRPr lang="en-US" altLang="zh-CN" sz="3600" b="1">
              <a:solidFill>
                <a:srgbClr val="0070C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638300" y="3632200"/>
            <a:ext cx="6519863" cy="1920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066FF"/>
                </a:solidFill>
                <a:latin typeface="Times New Roman" panose="02020603050405020304" pitchFamily="18" charset="0"/>
                <a:sym typeface="+mn-ea"/>
              </a:rPr>
              <a:t>A: Is _____ your ________?</a:t>
            </a:r>
            <a:endParaRPr lang="en-US" altLang="zh-CN" sz="4000" b="1">
              <a:solidFill>
                <a:srgbClr val="0066FF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4000" b="1">
              <a:solidFill>
                <a:srgbClr val="0066FF"/>
              </a:solidFill>
              <a:latin typeface="Times New Roman" panose="02020603050405020304" pitchFamily="18" charset="0"/>
            </a:endParaRPr>
          </a:p>
          <a:p>
            <a:r>
              <a:rPr lang="en-US" altLang="zh-CN" sz="4000" b="1">
                <a:solidFill>
                  <a:srgbClr val="0066FF"/>
                </a:solidFill>
                <a:latin typeface="Times New Roman" panose="02020603050405020304" pitchFamily="18" charset="0"/>
                <a:sym typeface="+mn-ea"/>
              </a:rPr>
              <a:t>B: Yes, ____ is. It’s ________</a:t>
            </a:r>
            <a:r>
              <a:rPr lang="en-US" altLang="zh-CN" sz="4000" b="1">
                <a:latin typeface="Times New Roman" panose="02020603050405020304" pitchFamily="18" charset="0"/>
                <a:sym typeface="+mn-ea"/>
              </a:rPr>
              <a:t>.</a:t>
            </a:r>
            <a:endParaRPr lang="zh-CN" altLang="en-US" sz="4000">
              <a:latin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00375" y="3632200"/>
            <a:ext cx="955675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this</a:t>
            </a:r>
            <a:endParaRPr lang="en-US" altLang="zh-CN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8616950" y="2854325"/>
            <a:ext cx="1785938" cy="3930650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7030A0"/>
                </a:solidFill>
                <a:latin typeface="Times New Roman" panose="02020603050405020304" pitchFamily="18" charset="0"/>
                <a:sym typeface="+mn-ea"/>
              </a:rPr>
              <a:t>pencil</a:t>
            </a:r>
            <a:endParaRPr lang="en-US" altLang="zh-CN" sz="2800" b="1">
              <a:solidFill>
                <a:srgbClr val="7030A0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</a:rPr>
              <a:t>pen</a:t>
            </a:r>
            <a:endParaRPr lang="en-US" altLang="zh-CN" sz="2800" b="1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</a:rPr>
              <a:t>book</a:t>
            </a:r>
            <a:endParaRPr lang="en-US" altLang="zh-CN" sz="2800" b="1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</a:rPr>
              <a:t>eraser</a:t>
            </a:r>
            <a:endParaRPr lang="en-US" altLang="zh-CN" sz="2800" b="1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</a:rPr>
              <a:t>ruler</a:t>
            </a:r>
            <a:endParaRPr lang="en-US" altLang="zh-CN" sz="2800" b="1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</a:rPr>
              <a:t>pencil box</a:t>
            </a:r>
            <a:endParaRPr lang="en-US" altLang="zh-CN" sz="2800" b="1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</a:rPr>
              <a:t>schoolbag</a:t>
            </a:r>
            <a:endParaRPr lang="en-US" altLang="zh-CN" sz="2800" b="1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</a:rPr>
              <a:t>dictionary</a:t>
            </a:r>
            <a:endParaRPr lang="en-US" altLang="zh-CN" sz="2800" b="1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</a:rPr>
              <a:t>...</a:t>
            </a:r>
            <a:endParaRPr lang="en-US" altLang="zh-CN" sz="2800" b="1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48388" y="4913313"/>
            <a:ext cx="1296987" cy="6397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mine</a:t>
            </a:r>
            <a:endParaRPr lang="en-US" altLang="zh-CN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9" name="肘形连接符 8"/>
          <p:cNvCxnSpPr/>
          <p:nvPr/>
        </p:nvCxnSpPr>
        <p:spPr>
          <a:xfrm>
            <a:off x="6416675" y="3965575"/>
            <a:ext cx="2066925" cy="1033463"/>
          </a:xfrm>
          <a:prstGeom prst="bentConnector3">
            <a:avLst>
              <a:gd name="adj1" fmla="val 50031"/>
            </a:avLst>
          </a:prstGeom>
          <a:ln w="28575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494088" y="4913313"/>
            <a:ext cx="461962" cy="6397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</a:t>
            </a:r>
            <a:endParaRPr lang="en-US" altLang="zh-CN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013" y="639763"/>
            <a:ext cx="809625" cy="70643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>
                <a:solidFill>
                  <a:schemeClr val="accent6">
                    <a:lumMod val="50000"/>
                  </a:schemeClr>
                </a:solidFill>
                <a:sym typeface="+mn-ea"/>
              </a:rPr>
              <a:t> 1c</a:t>
            </a:r>
            <a:endParaRPr lang="en-US" altLang="zh-CN" sz="4000" b="1">
              <a:solidFill>
                <a:schemeClr val="accent6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31754" name="文本框 10"/>
          <p:cNvSpPr txBox="1">
            <a:spLocks noChangeArrowheads="1"/>
          </p:cNvSpPr>
          <p:nvPr/>
        </p:nvSpPr>
        <p:spPr bwMode="auto">
          <a:xfrm>
            <a:off x="606425" y="3362325"/>
            <a:ext cx="4254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1b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84375" y="501650"/>
            <a:ext cx="9105900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>
                <a:latin typeface="+mn-lt"/>
                <a:ea typeface="+mn-ea"/>
                <a:sym typeface="+mn-ea"/>
              </a:rPr>
              <a:t> </a:t>
            </a: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sym typeface="+mn-ea"/>
              </a:rPr>
              <a:t>Practice the conversation2 with your partner</a:t>
            </a:r>
            <a:endParaRPr lang="en-US" altLang="zh-CN" sz="3600" b="1">
              <a:solidFill>
                <a:schemeClr val="accent6">
                  <a:lumMod val="50000"/>
                </a:schemeClr>
              </a:solidFill>
              <a:latin typeface="+mn-lt"/>
              <a:ea typeface="+mn-ea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011238" y="1370013"/>
            <a:ext cx="9758362" cy="119380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3600" b="1">
                <a:solidFill>
                  <a:srgbClr val="00206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情景</a:t>
            </a:r>
            <a:r>
              <a:rPr lang="en-US" altLang="zh-CN" sz="3600" b="1">
                <a:solidFill>
                  <a:srgbClr val="00206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 sz="3600" b="1">
                <a:solidFill>
                  <a:srgbClr val="0070C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Point to one of the  boy's schoolthings far away  from you.Ask and answer in pairs like this.</a:t>
            </a:r>
            <a:endParaRPr lang="en-US" altLang="zh-CN" sz="3600" b="1">
              <a:solidFill>
                <a:srgbClr val="0070C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514475" y="3368675"/>
            <a:ext cx="6353175" cy="1736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66FF"/>
                </a:solidFill>
                <a:latin typeface="Times New Roman" panose="02020603050405020304" pitchFamily="18" charset="0"/>
                <a:sym typeface="+mn-ea"/>
              </a:rPr>
              <a:t>A: Is _____ your ________?</a:t>
            </a:r>
            <a:endParaRPr lang="en-US" altLang="zh-CN" sz="3600" b="1">
              <a:solidFill>
                <a:srgbClr val="0066FF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3600" b="1">
              <a:solidFill>
                <a:srgbClr val="0066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b="1">
                <a:solidFill>
                  <a:srgbClr val="0066FF"/>
                </a:solidFill>
                <a:latin typeface="Times New Roman" panose="02020603050405020304" pitchFamily="18" charset="0"/>
                <a:sym typeface="+mn-ea"/>
              </a:rPr>
              <a:t>B: No, it _______.    It’s ____</a:t>
            </a:r>
            <a:r>
              <a:rPr lang="en-US" altLang="zh-CN" sz="3600" b="1">
                <a:latin typeface="Times New Roman" panose="02020603050405020304" pitchFamily="18" charset="0"/>
                <a:sym typeface="+mn-ea"/>
              </a:rPr>
              <a:t>.</a:t>
            </a:r>
            <a:endParaRPr lang="zh-CN" altLang="en-US" sz="3600">
              <a:latin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13038" y="3368675"/>
            <a:ext cx="1238250" cy="644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that</a:t>
            </a:r>
            <a:endParaRPr lang="en-US" altLang="zh-CN" sz="3600" b="1">
              <a:solidFill>
                <a:schemeClr val="accent6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437563" y="2914650"/>
            <a:ext cx="1960562" cy="3932238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7030A0"/>
                </a:solidFill>
                <a:latin typeface="Times New Roman" panose="02020603050405020304" pitchFamily="18" charset="0"/>
                <a:sym typeface="+mn-ea"/>
              </a:rPr>
              <a:t>pencil</a:t>
            </a:r>
            <a:endParaRPr lang="en-US" altLang="zh-CN" sz="2800" b="1">
              <a:solidFill>
                <a:srgbClr val="7030A0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  <a:sym typeface="+mn-ea"/>
              </a:rPr>
              <a:t>pen</a:t>
            </a:r>
            <a:endParaRPr lang="en-US" altLang="zh-CN" sz="2800" b="1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  <a:sym typeface="+mn-ea"/>
              </a:rPr>
              <a:t>book</a:t>
            </a:r>
            <a:endParaRPr lang="en-US" altLang="zh-CN" sz="2800" b="1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  <a:sym typeface="+mn-ea"/>
              </a:rPr>
              <a:t>eraser</a:t>
            </a:r>
            <a:endParaRPr lang="en-US" altLang="zh-CN" sz="2800" b="1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  <a:sym typeface="+mn-ea"/>
              </a:rPr>
              <a:t>ruler</a:t>
            </a:r>
            <a:endParaRPr lang="en-US" altLang="zh-CN" sz="2800" b="1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  <a:sym typeface="+mn-ea"/>
              </a:rPr>
              <a:t>pencil box</a:t>
            </a:r>
            <a:endParaRPr lang="en-US" altLang="zh-CN" sz="2800" b="1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  <a:sym typeface="+mn-ea"/>
              </a:rPr>
              <a:t>schoolbag</a:t>
            </a:r>
            <a:endParaRPr lang="en-US" altLang="zh-CN" sz="2800" b="1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  <a:sym typeface="+mn-ea"/>
              </a:rPr>
              <a:t>dictionary</a:t>
            </a:r>
            <a:endParaRPr lang="en-US" altLang="zh-CN" sz="2800" b="1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  <a:sym typeface="+mn-ea"/>
              </a:rPr>
              <a:t>...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cxnSp>
        <p:nvCxnSpPr>
          <p:cNvPr id="9" name="肘形连接符 8"/>
          <p:cNvCxnSpPr/>
          <p:nvPr/>
        </p:nvCxnSpPr>
        <p:spPr>
          <a:xfrm>
            <a:off x="6248400" y="3719513"/>
            <a:ext cx="2066925" cy="1035050"/>
          </a:xfrm>
          <a:prstGeom prst="bentConnector3">
            <a:avLst>
              <a:gd name="adj1" fmla="val 50031"/>
            </a:avLst>
          </a:prstGeom>
          <a:ln w="28575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373813" y="4460875"/>
            <a:ext cx="722312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his</a:t>
            </a:r>
            <a:endParaRPr lang="en-US" altLang="zh-CN" sz="3600" b="1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21075" y="4460875"/>
            <a:ext cx="1050925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isn't    </a:t>
            </a:r>
            <a:endParaRPr lang="en-US" altLang="zh-CN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11238" y="501650"/>
            <a:ext cx="714375" cy="706438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sym typeface="+mn-ea"/>
              </a:rPr>
              <a:t>1c</a:t>
            </a:r>
            <a:endParaRPr lang="en-US" altLang="zh-CN" sz="4000" b="1">
              <a:solidFill>
                <a:schemeClr val="accent6">
                  <a:lumMod val="50000"/>
                </a:schemeClr>
              </a:solidFill>
              <a:latin typeface="+mn-lt"/>
              <a:ea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6" grpId="0" animBg="1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1"/>
          <p:cNvSpPr txBox="1">
            <a:spLocks noChangeArrowheads="1"/>
          </p:cNvSpPr>
          <p:nvPr/>
        </p:nvSpPr>
        <p:spPr bwMode="auto">
          <a:xfrm>
            <a:off x="1485900" y="365125"/>
            <a:ext cx="9782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Practice the conversation3 with your partner</a:t>
            </a:r>
            <a:endParaRPr lang="en-US" altLang="zh-CN" sz="4000" b="1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289050" y="1330325"/>
            <a:ext cx="10271125" cy="119380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3600" b="1">
                <a:solidFill>
                  <a:srgbClr val="00206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情景</a:t>
            </a:r>
            <a:r>
              <a:rPr lang="en-US" altLang="zh-CN" sz="3600" b="1">
                <a:solidFill>
                  <a:srgbClr val="00206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3</a:t>
            </a: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 sz="3600" b="1">
                <a:solidFill>
                  <a:srgbClr val="0070C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Point to some schoolthings of the girl far away from you.Ask and answer in pairs like this.</a:t>
            </a:r>
            <a:endParaRPr lang="zh-CN" altLang="en-US" sz="36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87463" y="3521075"/>
            <a:ext cx="7207250" cy="1736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A: Are ________ your __________?</a:t>
            </a:r>
            <a:endParaRPr lang="en-US" altLang="zh-CN" sz="3600" b="1">
              <a:solidFill>
                <a:srgbClr val="C00000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3600" b="1">
              <a:solidFill>
                <a:srgbClr val="C00000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3600" b="1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B: No, ____ aren't. They're ______.</a:t>
            </a:r>
            <a:endParaRPr lang="en-US" altLang="zh-CN" sz="3600" b="1">
              <a:solidFill>
                <a:srgbClr val="C0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55925" y="3521075"/>
            <a:ext cx="1244600" cy="6445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those</a:t>
            </a:r>
            <a:endParaRPr lang="en-US" altLang="zh-CN" sz="3600" b="1">
              <a:solidFill>
                <a:schemeClr val="accent6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836025" y="2803525"/>
            <a:ext cx="2068513" cy="3932238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7030A0"/>
                </a:solidFill>
                <a:latin typeface="Times New Roman" panose="02020603050405020304" pitchFamily="18" charset="0"/>
                <a:sym typeface="+mn-ea"/>
              </a:rPr>
              <a:t>pencil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s</a:t>
            </a:r>
            <a:endParaRPr lang="en-US" altLang="zh-CN" sz="2800" b="1">
              <a:solidFill>
                <a:srgbClr val="C00000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  <a:sym typeface="+mn-ea"/>
              </a:rPr>
              <a:t>pen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pitchFamily="34" charset="0"/>
                <a:sym typeface="+mn-ea"/>
              </a:rPr>
              <a:t>s</a:t>
            </a:r>
            <a:endParaRPr lang="en-US" altLang="zh-CN" sz="2800" b="1">
              <a:solidFill>
                <a:srgbClr val="C00000"/>
              </a:solidFill>
              <a:latin typeface="Calibri" panose="020F0502020204030204" pitchFamily="34" charset="0"/>
              <a:sym typeface="+mn-ea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  <a:sym typeface="+mn-ea"/>
              </a:rPr>
              <a:t>book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pitchFamily="34" charset="0"/>
                <a:sym typeface="+mn-ea"/>
              </a:rPr>
              <a:t>s</a:t>
            </a:r>
            <a:endParaRPr lang="en-US" altLang="zh-CN" sz="2800" b="1">
              <a:solidFill>
                <a:srgbClr val="C00000"/>
              </a:solidFill>
              <a:latin typeface="Calibri" panose="020F0502020204030204" pitchFamily="34" charset="0"/>
              <a:sym typeface="+mn-ea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  <a:sym typeface="+mn-ea"/>
              </a:rPr>
              <a:t>eraser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pitchFamily="34" charset="0"/>
                <a:sym typeface="+mn-ea"/>
              </a:rPr>
              <a:t>s</a:t>
            </a:r>
            <a:endParaRPr lang="en-US" altLang="zh-CN" sz="2800" b="1">
              <a:solidFill>
                <a:srgbClr val="C00000"/>
              </a:solidFill>
              <a:latin typeface="Calibri" panose="020F0502020204030204" pitchFamily="34" charset="0"/>
              <a:sym typeface="+mn-ea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  <a:sym typeface="+mn-ea"/>
              </a:rPr>
              <a:t>ruler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pitchFamily="34" charset="0"/>
                <a:sym typeface="+mn-ea"/>
              </a:rPr>
              <a:t>s</a:t>
            </a:r>
            <a:endParaRPr lang="en-US" altLang="zh-CN" sz="2800" b="1">
              <a:solidFill>
                <a:srgbClr val="C00000"/>
              </a:solidFill>
              <a:latin typeface="Calibri" panose="020F0502020204030204" pitchFamily="34" charset="0"/>
              <a:sym typeface="+mn-ea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  <a:sym typeface="+mn-ea"/>
              </a:rPr>
              <a:t>pencil box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pitchFamily="34" charset="0"/>
                <a:sym typeface="+mn-ea"/>
              </a:rPr>
              <a:t>es</a:t>
            </a:r>
            <a:endParaRPr lang="en-US" altLang="zh-CN" sz="2800" b="1">
              <a:solidFill>
                <a:srgbClr val="C00000"/>
              </a:solidFill>
              <a:latin typeface="Calibri" panose="020F0502020204030204" pitchFamily="34" charset="0"/>
              <a:sym typeface="+mn-ea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  <a:sym typeface="+mn-ea"/>
              </a:rPr>
              <a:t>schoolbag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pitchFamily="34" charset="0"/>
                <a:sym typeface="+mn-ea"/>
              </a:rPr>
              <a:t>s</a:t>
            </a:r>
            <a:endParaRPr lang="en-US" altLang="zh-CN" sz="2800" b="1">
              <a:solidFill>
                <a:srgbClr val="C00000"/>
              </a:solidFill>
              <a:latin typeface="Calibri" panose="020F0502020204030204" pitchFamily="34" charset="0"/>
              <a:sym typeface="+mn-ea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  <a:sym typeface="+mn-ea"/>
              </a:rPr>
              <a:t>dictionar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pitchFamily="34" charset="0"/>
                <a:sym typeface="+mn-ea"/>
              </a:rPr>
              <a:t>ies</a:t>
            </a:r>
            <a:endParaRPr lang="en-US" altLang="zh-CN" sz="2800" b="1">
              <a:solidFill>
                <a:srgbClr val="C00000"/>
              </a:solidFill>
              <a:latin typeface="Calibri" panose="020F0502020204030204" pitchFamily="34" charset="0"/>
              <a:sym typeface="+mn-ea"/>
            </a:endParaRPr>
          </a:p>
          <a:p>
            <a:r>
              <a:rPr lang="en-US" altLang="zh-CN" sz="2800" b="1">
                <a:solidFill>
                  <a:srgbClr val="7030A0"/>
                </a:solidFill>
                <a:latin typeface="Calibri" panose="020F0502020204030204" pitchFamily="34" charset="0"/>
                <a:sym typeface="+mn-ea"/>
              </a:rPr>
              <a:t>...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88163" y="4618038"/>
            <a:ext cx="1020762" cy="6397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hers</a:t>
            </a:r>
            <a:endParaRPr lang="en-US" altLang="zh-CN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9" name="肘形连接符 8"/>
          <p:cNvCxnSpPr/>
          <p:nvPr/>
        </p:nvCxnSpPr>
        <p:spPr>
          <a:xfrm>
            <a:off x="6645275" y="3582988"/>
            <a:ext cx="2066925" cy="1035050"/>
          </a:xfrm>
          <a:prstGeom prst="bentConnector3">
            <a:avLst>
              <a:gd name="adj1" fmla="val 50031"/>
            </a:avLst>
          </a:prstGeom>
          <a:ln w="28575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667000" y="4618038"/>
            <a:ext cx="1020763" cy="6397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they</a:t>
            </a:r>
            <a:endParaRPr lang="en-US" altLang="zh-CN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5000" y="365125"/>
            <a:ext cx="652463" cy="706438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sym typeface="+mn-ea"/>
              </a:rPr>
              <a:t>1c</a:t>
            </a:r>
            <a:endParaRPr lang="en-US" altLang="zh-CN" sz="4000" b="1">
              <a:solidFill>
                <a:schemeClr val="accent6">
                  <a:lumMod val="50000"/>
                </a:schemeClr>
              </a:solidFill>
              <a:latin typeface="+mn-lt"/>
              <a:ea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6" grpId="0" animBg="1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2"/>
          <p:cNvSpPr txBox="1">
            <a:spLocks noChangeArrowheads="1"/>
          </p:cNvSpPr>
          <p:nvPr/>
        </p:nvSpPr>
        <p:spPr bwMode="auto">
          <a:xfrm>
            <a:off x="396875" y="1660525"/>
            <a:ext cx="11169650" cy="2351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0070C0"/>
                </a:solidFill>
              </a:rPr>
              <a:t>  </a:t>
            </a:r>
            <a:r>
              <a:rPr lang="en-US" altLang="zh-CN" sz="4800" b="1">
                <a:solidFill>
                  <a:srgbClr val="0070C0"/>
                </a:solidFill>
                <a:latin typeface="Arial Black" panose="020B0A04020102020204" pitchFamily="34" charset="0"/>
              </a:rPr>
              <a:t> Make your own conversations</a:t>
            </a:r>
            <a:endParaRPr lang="en-US" altLang="zh-CN" sz="4800" b="1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r>
              <a:rPr lang="en-US" altLang="zh-CN" sz="4800" b="1">
                <a:solidFill>
                  <a:srgbClr val="0070C0"/>
                </a:solidFill>
              </a:rPr>
              <a:t> </a:t>
            </a:r>
            <a:endParaRPr lang="en-US" altLang="zh-CN" sz="4800" b="1">
              <a:solidFill>
                <a:srgbClr val="0070C0"/>
              </a:solidFill>
            </a:endParaRPr>
          </a:p>
          <a:p>
            <a:r>
              <a:rPr lang="en-US" altLang="zh-CN" sz="4800" b="1">
                <a:solidFill>
                  <a:srgbClr val="0070C0"/>
                </a:solidFill>
              </a:rPr>
              <a:t>            </a:t>
            </a:r>
            <a:r>
              <a:rPr lang="en-US" altLang="zh-CN" sz="4800" b="1">
                <a:solidFill>
                  <a:srgbClr val="0070C0"/>
                </a:solidFill>
                <a:latin typeface="Arial Black" panose="020B0A04020102020204" pitchFamily="34" charset="0"/>
              </a:rPr>
              <a:t>with your partner.</a:t>
            </a:r>
            <a:endParaRPr lang="en-US" altLang="zh-CN" sz="4800" b="1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2156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950" y="365125"/>
            <a:ext cx="11871325" cy="5892800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sym typeface="+mn-ea"/>
              </a:rPr>
              <a:t>                                     </a:t>
            </a:r>
            <a:r>
              <a:rPr lang="en-US" altLang="zh-CN" sz="6000" b="1" dirty="0">
                <a:solidFill>
                  <a:srgbClr val="002060"/>
                </a:solidFill>
                <a:latin typeface="Arial Black" panose="020B0A04020102020204" pitchFamily="34" charset="0"/>
                <a:ea typeface="楷体" panose="02010609060101010101" pitchFamily="49" charset="-122"/>
                <a:sym typeface="+mn-ea"/>
              </a:rPr>
              <a:t>Unit3</a:t>
            </a:r>
            <a:br>
              <a:rPr lang="en-US" altLang="zh-CN" sz="6000" b="1" dirty="0">
                <a:solidFill>
                  <a:srgbClr val="002060"/>
                </a:solidFill>
                <a:latin typeface="Arial Black" panose="020B0A04020102020204" pitchFamily="34" charset="0"/>
                <a:ea typeface="楷体" panose="02010609060101010101" pitchFamily="49" charset="-122"/>
                <a:sym typeface="+mn-ea"/>
              </a:rPr>
            </a:br>
            <a:r>
              <a:rPr lang="en-US" altLang="zh-CN" sz="6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br>
              <a:rPr lang="en-US" altLang="zh-CN" sz="6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</a:br>
            <a:r>
              <a:rPr lang="en-US" altLang="zh-CN" sz="6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en-US" altLang="zh-CN" sz="6000" b="1" dirty="0">
                <a:solidFill>
                  <a:srgbClr val="002060"/>
                </a:solidFill>
                <a:latin typeface="Arial Black" panose="020B0A04020102020204" pitchFamily="34" charset="0"/>
                <a:ea typeface="楷体" panose="02010609060101010101" pitchFamily="49" charset="-122"/>
                <a:sym typeface="+mn-ea"/>
              </a:rPr>
              <a:t>Is this your pencil ?</a:t>
            </a:r>
            <a:br>
              <a:rPr lang="en-US" altLang="zh-CN" sz="6000" b="1" dirty="0">
                <a:solidFill>
                  <a:srgbClr val="002060"/>
                </a:solidFill>
                <a:latin typeface="Arial Black" panose="020B0A04020102020204" pitchFamily="34" charset="0"/>
                <a:sym typeface="+mn-ea"/>
              </a:rPr>
            </a:br>
            <a:r>
              <a:rPr lang="en-US" altLang="zh-CN" sz="6000" b="1" dirty="0">
                <a:solidFill>
                  <a:srgbClr val="002060"/>
                </a:solidFill>
                <a:latin typeface="Arial Black" panose="020B0A04020102020204" pitchFamily="34" charset="0"/>
                <a:sym typeface="+mn-ea"/>
              </a:rPr>
              <a:t>                                   </a:t>
            </a:r>
            <a:br>
              <a:rPr lang="en-US" altLang="zh-CN" sz="6000" b="1" dirty="0">
                <a:solidFill>
                  <a:srgbClr val="002060"/>
                </a:solidFill>
                <a:latin typeface="Arial Black" panose="020B0A04020102020204" pitchFamily="34" charset="0"/>
                <a:sym typeface="+mn-ea"/>
              </a:rPr>
            </a:br>
            <a:r>
              <a:rPr lang="en-US" altLang="zh-CN" sz="6000" b="1" dirty="0">
                <a:solidFill>
                  <a:srgbClr val="002060"/>
                </a:solidFill>
                <a:latin typeface="Arial Black" panose="020B0A04020102020204" pitchFamily="34" charset="0"/>
                <a:sym typeface="+mn-ea"/>
              </a:rPr>
              <a:t>             </a:t>
            </a:r>
            <a:r>
              <a:rPr lang="en-US" altLang="zh-CN" sz="6000" b="1" dirty="0" err="1" smtClean="0">
                <a:solidFill>
                  <a:srgbClr val="002060"/>
                </a:solidFill>
                <a:latin typeface="Arial Black" panose="020B0A04020102020204" pitchFamily="34" charset="0"/>
                <a:ea typeface="楷体" panose="02010609060101010101" pitchFamily="49" charset="-122"/>
                <a:sym typeface="+mn-ea"/>
              </a:rPr>
              <a:t>SectionA</a:t>
            </a:r>
            <a:r>
              <a:rPr lang="en-US" altLang="zh-CN" sz="6000" b="1" dirty="0" smtClean="0">
                <a:solidFill>
                  <a:srgbClr val="002060"/>
                </a:solidFill>
                <a:latin typeface="Arial Black" panose="020B0A04020102020204" pitchFamily="34" charset="0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6000" b="1" dirty="0">
                <a:solidFill>
                  <a:srgbClr val="002060"/>
                </a:solidFill>
                <a:latin typeface="Arial Black" panose="020B0A04020102020204" pitchFamily="34" charset="0"/>
                <a:ea typeface="楷体" panose="02010609060101010101" pitchFamily="49" charset="-122"/>
                <a:sym typeface="+mn-ea"/>
              </a:rPr>
              <a:t>1a-1c </a:t>
            </a:r>
            <a:br>
              <a:rPr lang="en-US" altLang="zh-CN" sz="6000" b="1" dirty="0">
                <a:solidFill>
                  <a:srgbClr val="002060"/>
                </a:solidFill>
                <a:latin typeface="Arial Black" panose="020B0A04020102020204" pitchFamily="34" charset="0"/>
                <a:ea typeface="黑体" panose="02010609060101010101" pitchFamily="49" charset="-122"/>
                <a:sym typeface="+mn-ea"/>
              </a:rPr>
            </a:br>
            <a:endParaRPr lang="en-US" altLang="zh-CN" sz="6000" b="1" dirty="0">
              <a:solidFill>
                <a:srgbClr val="002060"/>
              </a:solidFill>
              <a:latin typeface="Arial Black" panose="020B0A04020102020204" pitchFamily="34" charset="0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1"/>
          <p:cNvSpPr txBox="1">
            <a:spLocks noChangeArrowheads="1"/>
          </p:cNvSpPr>
          <p:nvPr/>
        </p:nvSpPr>
        <p:spPr bwMode="auto">
          <a:xfrm>
            <a:off x="1519238" y="136525"/>
            <a:ext cx="8497887" cy="766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b="1">
                <a:latin typeface="Calibri" panose="020F0502020204030204" pitchFamily="34" charset="0"/>
              </a:rPr>
              <a:t>R</a:t>
            </a:r>
            <a:r>
              <a:rPr lang="zh-CN" altLang="en-US" sz="4400" b="1">
                <a:latin typeface="Calibri" panose="020F0502020204030204" pitchFamily="34" charset="0"/>
              </a:rPr>
              <a:t>eview and summary </a:t>
            </a:r>
            <a:r>
              <a:rPr lang="zh-CN" altLang="en-US" sz="4000" b="1">
                <a:latin typeface="Calibri" panose="020F0502020204030204" pitchFamily="34" charset="0"/>
              </a:rPr>
              <a:t>   </a:t>
            </a:r>
            <a:r>
              <a:rPr lang="zh-CN" altLang="en-US" sz="4000" b="1">
                <a:latin typeface="Calibri" panose="020F0502020204030204" pitchFamily="34" charset="0"/>
                <a:sym typeface="+mn-ea"/>
              </a:rPr>
              <a:t>回顾和总结</a:t>
            </a:r>
            <a:endParaRPr lang="zh-CN" altLang="en-US" sz="4000" b="1">
              <a:latin typeface="Calibri" panose="020F050202020403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5150" y="903288"/>
            <a:ext cx="15160625" cy="1190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385723"/>
                </a:solidFill>
                <a:latin typeface="Calibri" panose="020F0502020204030204" pitchFamily="34" charset="0"/>
              </a:rPr>
              <a:t>1. </a:t>
            </a:r>
            <a:r>
              <a:rPr lang="en-US" altLang="zh-CN" sz="3600" b="1" u="sng">
                <a:solidFill>
                  <a:srgbClr val="385723"/>
                </a:solidFill>
                <a:latin typeface="Calibri" panose="020F0502020204030204" pitchFamily="34" charset="0"/>
              </a:rPr>
              <a:t>School things</a:t>
            </a:r>
            <a:r>
              <a:rPr lang="en-US" altLang="zh-CN" sz="3600">
                <a:latin typeface="Calibri" panose="020F0502020204030204" pitchFamily="34" charset="0"/>
              </a:rPr>
              <a:t>:   </a:t>
            </a:r>
            <a:r>
              <a:rPr lang="en-US" altLang="zh-CN" sz="3600" b="1">
                <a:solidFill>
                  <a:srgbClr val="7030A0"/>
                </a:solidFill>
                <a:latin typeface="Times New Roman" panose="02020603050405020304" pitchFamily="18" charset="0"/>
                <a:sym typeface="+mn-ea"/>
              </a:rPr>
              <a:t>pencil   </a:t>
            </a:r>
            <a:r>
              <a:rPr lang="en-US" altLang="zh-CN" sz="3600" b="1">
                <a:solidFill>
                  <a:srgbClr val="7030A0"/>
                </a:solidFill>
                <a:latin typeface="Calibri" panose="020F0502020204030204" pitchFamily="34" charset="0"/>
                <a:sym typeface="+mn-ea"/>
              </a:rPr>
              <a:t>pen   book   eraser   ruler </a:t>
            </a:r>
            <a:endParaRPr lang="en-US" altLang="zh-CN" sz="3600" b="1">
              <a:solidFill>
                <a:srgbClr val="7030A0"/>
              </a:solidFill>
              <a:latin typeface="Calibri" panose="020F0502020204030204" pitchFamily="34" charset="0"/>
              <a:sym typeface="+mn-ea"/>
            </a:endParaRPr>
          </a:p>
          <a:p>
            <a:r>
              <a:rPr lang="en-US" altLang="zh-CN" sz="3600" b="1">
                <a:solidFill>
                  <a:srgbClr val="7030A0"/>
                </a:solidFill>
                <a:latin typeface="Calibri" panose="020F0502020204030204" pitchFamily="34" charset="0"/>
                <a:sym typeface="+mn-ea"/>
              </a:rPr>
              <a:t>     </a:t>
            </a:r>
            <a:r>
              <a:rPr lang="en-US" altLang="zh-CN" sz="3600">
                <a:solidFill>
                  <a:srgbClr val="385723"/>
                </a:solidFill>
                <a:latin typeface="Calibri" panose="020F0502020204030204" pitchFamily="34" charset="0"/>
                <a:sym typeface="+mn-ea"/>
              </a:rPr>
              <a:t>(</a:t>
            </a:r>
            <a:r>
              <a:rPr lang="zh-CN" altLang="en-US" sz="3600" b="1">
                <a:solidFill>
                  <a:srgbClr val="385723"/>
                </a:solidFill>
                <a:latin typeface="Calibri" panose="020F0502020204030204" pitchFamily="34" charset="0"/>
                <a:sym typeface="+mn-ea"/>
              </a:rPr>
              <a:t>学习用具）</a:t>
            </a:r>
            <a:r>
              <a:rPr lang="en-US" altLang="zh-CN" sz="3600" b="1">
                <a:solidFill>
                  <a:srgbClr val="7030A0"/>
                </a:solidFill>
                <a:latin typeface="Calibri" panose="020F0502020204030204" pitchFamily="34" charset="0"/>
                <a:sym typeface="+mn-ea"/>
              </a:rPr>
              <a:t>   pencil box   schoolbag  dictionary</a:t>
            </a:r>
            <a:endParaRPr lang="en-US" altLang="zh-CN" sz="3600">
              <a:latin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1513" y="2097088"/>
            <a:ext cx="9756775" cy="1743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2</a:t>
            </a:r>
            <a:r>
              <a:rPr lang="en-US" altLang="zh-CN" sz="36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.</a:t>
            </a:r>
            <a:r>
              <a:rPr lang="zh-CN" altLang="en-US" sz="3600" b="1" u="sng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Nominal Possessive Pronoun</a:t>
            </a:r>
            <a:r>
              <a:rPr lang="en-US" altLang="zh-CN" sz="3600" b="1" u="sng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(</a:t>
            </a:r>
            <a:r>
              <a:rPr lang="zh-CN" altLang="en-US" sz="3600" b="1" u="sng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名词性物主代词）</a:t>
            </a:r>
            <a:endParaRPr lang="zh-CN" altLang="en-US" sz="3600" b="1" u="sng">
              <a:solidFill>
                <a:schemeClr val="accent6">
                  <a:lumMod val="50000"/>
                </a:schemeClr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    </a:t>
            </a:r>
            <a:r>
              <a:rPr lang="en-US" altLang="zh-CN" sz="3600" b="1">
                <a:solidFill>
                  <a:srgbClr val="7030A0"/>
                </a:solidFill>
                <a:latin typeface="+mn-lt"/>
                <a:ea typeface="+mn-ea"/>
              </a:rPr>
              <a:t>1</a:t>
            </a:r>
            <a:r>
              <a:rPr lang="zh-CN" altLang="en-US" sz="3600" b="1">
                <a:solidFill>
                  <a:srgbClr val="7030A0"/>
                </a:solidFill>
                <a:latin typeface="+mn-lt"/>
                <a:ea typeface="+mn-ea"/>
              </a:rPr>
              <a:t>）</a:t>
            </a: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3600" b="1">
                <a:solidFill>
                  <a:srgbClr val="7030A0"/>
                </a:solidFill>
                <a:latin typeface="+mn-lt"/>
                <a:ea typeface="+mn-ea"/>
              </a:rPr>
              <a:t>mine  </a:t>
            </a:r>
            <a:r>
              <a:rPr lang="en-US" altLang="zh-CN" sz="3600" b="1">
                <a:solidFill>
                  <a:srgbClr val="7030A0"/>
                </a:solidFill>
                <a:latin typeface="+mn-lt"/>
                <a:ea typeface="+mn-ea"/>
                <a:sym typeface="+mn-ea"/>
              </a:rPr>
              <a:t>yours </a:t>
            </a:r>
            <a:r>
              <a:rPr lang="en-US" altLang="zh-CN" sz="3600" b="1">
                <a:solidFill>
                  <a:srgbClr val="7030A0"/>
                </a:solidFill>
                <a:latin typeface="+mn-lt"/>
                <a:ea typeface="+mn-ea"/>
              </a:rPr>
              <a:t>  his  hers</a:t>
            </a: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 ( </a:t>
            </a:r>
            <a:r>
              <a:rPr lang="en-US" altLang="zh-CN" sz="3600" b="1">
                <a:solidFill>
                  <a:srgbClr val="C00000"/>
                </a:solidFill>
                <a:latin typeface="+mn-lt"/>
                <a:ea typeface="+mn-ea"/>
              </a:rPr>
              <a:t>ours  yours  theirs</a:t>
            </a: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)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sym typeface="+mn-ea"/>
              </a:rPr>
              <a:t>    </a:t>
            </a:r>
            <a:r>
              <a:rPr lang="en-US" altLang="zh-CN" sz="3600" b="1">
                <a:solidFill>
                  <a:srgbClr val="7030A0"/>
                </a:solidFill>
                <a:latin typeface="+mn-lt"/>
                <a:ea typeface="+mn-ea"/>
                <a:sym typeface="+mn-ea"/>
              </a:rPr>
              <a:t>2</a:t>
            </a:r>
            <a:r>
              <a:rPr lang="zh-CN" altLang="en-US" sz="3600" b="1">
                <a:solidFill>
                  <a:srgbClr val="7030A0"/>
                </a:solidFill>
                <a:latin typeface="+mn-lt"/>
                <a:ea typeface="+mn-ea"/>
                <a:sym typeface="+mn-ea"/>
              </a:rPr>
              <a:t>）名词性物主代词</a:t>
            </a:r>
            <a:r>
              <a:rPr lang="en-US" altLang="zh-CN" sz="3600" b="1">
                <a:solidFill>
                  <a:srgbClr val="7030A0"/>
                </a:solidFill>
                <a:latin typeface="+mn-lt"/>
                <a:ea typeface="+mn-ea"/>
                <a:sym typeface="+mn-ea"/>
              </a:rPr>
              <a:t>=</a:t>
            </a:r>
            <a:r>
              <a:rPr lang="zh-CN" altLang="en-US" sz="3600" b="1">
                <a:solidFill>
                  <a:srgbClr val="7030A0"/>
                </a:solidFill>
                <a:latin typeface="+mn-lt"/>
                <a:ea typeface="+mn-ea"/>
                <a:sym typeface="+mn-ea"/>
              </a:rPr>
              <a:t>形容词性物主代词</a:t>
            </a:r>
            <a:r>
              <a:rPr lang="en-US" altLang="zh-CN" sz="3600" b="1">
                <a:solidFill>
                  <a:srgbClr val="7030A0"/>
                </a:solidFill>
                <a:latin typeface="+mn-lt"/>
                <a:ea typeface="+mn-ea"/>
                <a:sym typeface="+mn-ea"/>
              </a:rPr>
              <a:t>+</a:t>
            </a:r>
            <a:r>
              <a:rPr lang="zh-CN" altLang="en-US" sz="3600" b="1">
                <a:solidFill>
                  <a:srgbClr val="7030A0"/>
                </a:solidFill>
                <a:latin typeface="+mn-lt"/>
                <a:ea typeface="+mn-ea"/>
                <a:sym typeface="+mn-ea"/>
              </a:rPr>
              <a:t>名词</a:t>
            </a:r>
            <a:endParaRPr lang="zh-CN" altLang="en-US" sz="3600" b="1">
              <a:solidFill>
                <a:srgbClr val="7030A0"/>
              </a:solidFill>
              <a:latin typeface="+mn-lt"/>
              <a:ea typeface="+mn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9950" y="3840163"/>
            <a:ext cx="10571163" cy="284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3.</a:t>
            </a:r>
            <a:r>
              <a:rPr lang="zh-CN" altLang="en-US" sz="3600" b="1" u="sng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Basic Sentence Patterns（</a:t>
            </a:r>
            <a:r>
              <a:rPr lang="zh-CN" altLang="en-US" sz="3600" b="1" u="sng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sym typeface="+mn-ea"/>
              </a:rPr>
              <a:t>基本句型）</a:t>
            </a:r>
            <a:endParaRPr lang="zh-CN" altLang="en-US" sz="3600" b="1" u="sng">
              <a:solidFill>
                <a:schemeClr val="accent6">
                  <a:lumMod val="50000"/>
                </a:schemeClr>
              </a:solidFill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>
                <a:solidFill>
                  <a:srgbClr val="7030A0"/>
                </a:solidFill>
                <a:latin typeface="+mn-lt"/>
                <a:ea typeface="+mn-ea"/>
                <a:sym typeface="+mn-ea"/>
              </a:rPr>
              <a:t>  1</a:t>
            </a:r>
            <a:r>
              <a:rPr lang="zh-CN" altLang="en-US" sz="3600" b="1">
                <a:solidFill>
                  <a:srgbClr val="7030A0"/>
                </a:solidFill>
                <a:latin typeface="+mn-lt"/>
                <a:ea typeface="+mn-ea"/>
                <a:sym typeface="+mn-ea"/>
              </a:rPr>
              <a:t>）</a:t>
            </a:r>
            <a:r>
              <a:rPr lang="en-US" altLang="zh-CN" sz="3600" b="1">
                <a:solidFill>
                  <a:srgbClr val="7030A0"/>
                </a:solidFill>
                <a:latin typeface="+mn-lt"/>
                <a:ea typeface="+mn-ea"/>
                <a:sym typeface="+mn-ea"/>
              </a:rPr>
              <a:t>Is this/that your +</a:t>
            </a:r>
            <a:r>
              <a:rPr lang="zh-CN" altLang="en-US" sz="3600" b="1">
                <a:solidFill>
                  <a:srgbClr val="7030A0"/>
                </a:solidFill>
                <a:latin typeface="+mn-lt"/>
                <a:ea typeface="+mn-ea"/>
                <a:sym typeface="+mn-ea"/>
              </a:rPr>
              <a:t>单数名词？</a:t>
            </a:r>
            <a:endParaRPr lang="zh-CN" altLang="en-US" sz="3600" b="1">
              <a:solidFill>
                <a:srgbClr val="7030A0"/>
              </a:solidFill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rgbClr val="7030A0"/>
                </a:solidFill>
                <a:latin typeface="+mn-lt"/>
                <a:ea typeface="+mn-ea"/>
                <a:sym typeface="+mn-ea"/>
              </a:rPr>
              <a:t>         </a:t>
            </a:r>
            <a:r>
              <a:rPr lang="en-US" altLang="zh-CN" sz="3600" b="1">
                <a:solidFill>
                  <a:srgbClr val="7030A0"/>
                </a:solidFill>
                <a:latin typeface="+mn-lt"/>
                <a:ea typeface="+mn-ea"/>
                <a:sym typeface="+mn-ea"/>
              </a:rPr>
              <a:t>Yes, it is. It's mine. /No, it isn't. It's his/hers.</a:t>
            </a:r>
            <a:endParaRPr lang="en-US" altLang="zh-CN" sz="3600" b="1">
              <a:solidFill>
                <a:srgbClr val="7030A0"/>
              </a:solidFill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>
                <a:solidFill>
                  <a:srgbClr val="7030A0"/>
                </a:solidFill>
                <a:latin typeface="+mn-lt"/>
                <a:ea typeface="+mn-ea"/>
                <a:sym typeface="+mn-ea"/>
              </a:rPr>
              <a:t>  2</a:t>
            </a:r>
            <a:r>
              <a:rPr lang="zh-CN" altLang="en-US" sz="3600" b="1">
                <a:solidFill>
                  <a:srgbClr val="7030A0"/>
                </a:solidFill>
                <a:latin typeface="+mn-lt"/>
                <a:ea typeface="+mn-ea"/>
                <a:sym typeface="+mn-ea"/>
              </a:rPr>
              <a:t>）</a:t>
            </a:r>
            <a:r>
              <a:rPr lang="en-US" altLang="zh-CN" sz="3600" b="1">
                <a:solidFill>
                  <a:srgbClr val="7030A0"/>
                </a:solidFill>
                <a:latin typeface="+mn-lt"/>
                <a:ea typeface="+mn-ea"/>
                <a:sym typeface="+mn-ea"/>
              </a:rPr>
              <a:t>Are these/those your + </a:t>
            </a:r>
            <a:r>
              <a:rPr lang="zh-CN" altLang="en-US" sz="3600" b="1">
                <a:solidFill>
                  <a:srgbClr val="7030A0"/>
                </a:solidFill>
                <a:latin typeface="+mn-lt"/>
                <a:ea typeface="+mn-ea"/>
                <a:sym typeface="+mn-ea"/>
              </a:rPr>
              <a:t>复数名词？</a:t>
            </a:r>
            <a:endParaRPr lang="zh-CN" altLang="en-US" sz="3600" b="1">
              <a:solidFill>
                <a:srgbClr val="7030A0"/>
              </a:solidFill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rgbClr val="7030A0"/>
                </a:solidFill>
                <a:latin typeface="+mn-lt"/>
                <a:ea typeface="+mn-ea"/>
                <a:sym typeface="+mn-ea"/>
              </a:rPr>
              <a:t>         </a:t>
            </a:r>
            <a:r>
              <a:rPr lang="en-US" altLang="zh-CN" sz="3600" b="1">
                <a:solidFill>
                  <a:srgbClr val="7030A0"/>
                </a:solidFill>
                <a:latin typeface="+mn-lt"/>
                <a:ea typeface="+mn-ea"/>
                <a:sym typeface="+mn-ea"/>
              </a:rPr>
              <a:t>Yes, they are. /No, they aren't. They'er his/hers.</a:t>
            </a:r>
            <a:endParaRPr lang="en-US" altLang="zh-CN" sz="3600" b="1">
              <a:solidFill>
                <a:srgbClr val="7030A0"/>
              </a:solidFill>
              <a:latin typeface="+mn-lt"/>
              <a:ea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33600" y="487363"/>
            <a:ext cx="7121525" cy="1085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      </a:t>
            </a:r>
            <a:r>
              <a:rPr lang="en-US" altLang="zh-CN" sz="6000" b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仿宋" panose="02010609060101010101" charset="-122"/>
              </a:rPr>
              <a:t>Assignment</a:t>
            </a:r>
            <a:endParaRPr lang="en-US" altLang="zh-CN" sz="6000" b="1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  <a:ea typeface="仿宋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77838" y="2198688"/>
            <a:ext cx="11998325" cy="3043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002060"/>
                </a:solidFill>
                <a:latin typeface="Arial Black" panose="020B0A040201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1.Schoolwork: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en-US" altLang="zh-CN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en-US" altLang="zh-CN" sz="3600" b="1">
                <a:solidFill>
                  <a:srgbClr val="C00000"/>
                </a:solidFill>
                <a:latin typeface="Aharoni" panose="02010803020104030203" charset="0"/>
                <a:ea typeface="宋体" panose="02010600030101010101" pitchFamily="2" charset="-122"/>
                <a:cs typeface="宋体" panose="02010600030101010101" pitchFamily="2" charset="-122"/>
              </a:rPr>
              <a:t>Do Exx.I, III and VII on page 23-25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defRPr/>
            </a:pPr>
            <a:endParaRPr lang="en-US" altLang="zh-CN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3600" b="1">
                <a:solidFill>
                  <a:srgbClr val="002060"/>
                </a:solidFill>
                <a:latin typeface="Arial Black" panose="020B0A040201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2.Homework:</a:t>
            </a:r>
            <a:r>
              <a:rPr lang="en-US" altLang="zh-CN" sz="3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3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C00000"/>
                </a:solidFill>
                <a:latin typeface="Aharoni" panose="02010803020104030203" charset="0"/>
                <a:ea typeface="宋体" panose="02010600030101010101" pitchFamily="2" charset="-122"/>
                <a:cs typeface="宋体" panose="02010600030101010101" pitchFamily="2" charset="-122"/>
              </a:rPr>
              <a:t>Do Exx.II, IV , and V on page 23-24.</a:t>
            </a:r>
            <a:endParaRPr lang="en-US" altLang="zh-CN" sz="3600" b="1">
              <a:solidFill>
                <a:srgbClr val="C00000"/>
              </a:solidFill>
              <a:latin typeface="Aharoni" panose="02010803020104030203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1050">
                <a:solidFill>
                  <a:srgbClr val="000000"/>
                </a:solidFill>
                <a:latin typeface="Aharoni" panose="02010803020104030203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>
              <a:latin typeface="Aharoni" panose="02010803020104030203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1163" y="1584325"/>
            <a:ext cx="12785725" cy="3829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>
                <a:solidFill>
                  <a:srgbClr val="FF0000"/>
                </a:solidFill>
                <a:latin typeface="Arial Black" panose="020B0A04020102020204" pitchFamily="34" charset="0"/>
                <a:ea typeface="+mn-ea"/>
              </a:rPr>
              <a:t>      Thank for listening </a:t>
            </a:r>
            <a:endParaRPr lang="en-US" altLang="zh-CN" sz="6000" b="1">
              <a:solidFill>
                <a:srgbClr val="FF0000"/>
              </a:solidFill>
              <a:latin typeface="Arial Black" panose="020B0A04020102020204" pitchFamily="34" charset="0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>
                <a:solidFill>
                  <a:srgbClr val="FF0000"/>
                </a:solidFill>
                <a:latin typeface="Arial Black" panose="020B0A04020102020204" pitchFamily="34" charset="0"/>
                <a:ea typeface="+mn-ea"/>
              </a:rPr>
              <a:t>           to our lessen!</a:t>
            </a:r>
            <a:endParaRPr lang="en-US" altLang="zh-CN" sz="6000" b="1">
              <a:solidFill>
                <a:srgbClr val="FF0000"/>
              </a:solidFill>
              <a:latin typeface="Arial Black" panose="020B0A04020102020204" pitchFamily="34" charset="0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>
                <a:solidFill>
                  <a:srgbClr val="FF0000"/>
                </a:solidFill>
                <a:latin typeface="Arial Black" panose="020B0A04020102020204" pitchFamily="34" charset="0"/>
                <a:ea typeface="+mn-ea"/>
              </a:rPr>
              <a:t>   </a:t>
            </a:r>
            <a:endParaRPr lang="en-US" altLang="zh-CN" sz="6000" b="1">
              <a:solidFill>
                <a:srgbClr val="FF0000"/>
              </a:solidFill>
              <a:latin typeface="Arial Black" panose="020B0A04020102020204" pitchFamily="34" charset="0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>
                <a:solidFill>
                  <a:srgbClr val="FF0000"/>
                </a:solidFill>
                <a:latin typeface="+mn-lt"/>
                <a:ea typeface="+mn-ea"/>
              </a:rPr>
              <a:t>           </a:t>
            </a:r>
            <a:r>
              <a:rPr lang="en-US" altLang="zh-CN" sz="6000" b="1">
                <a:solidFill>
                  <a:srgbClr val="0070C0"/>
                </a:solidFill>
                <a:latin typeface="Arial Black" panose="020B0A04020102020204" pitchFamily="34" charset="0"/>
                <a:ea typeface="+mn-ea"/>
              </a:rPr>
              <a:t>See you next time.</a:t>
            </a:r>
            <a:endParaRPr lang="en-US" altLang="zh-CN" sz="6000" b="1">
              <a:solidFill>
                <a:srgbClr val="0070C0"/>
              </a:solidFill>
              <a:latin typeface="Arial Black" panose="020B0A04020102020204" pitchFamily="34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ctrTitle"/>
          </p:nvPr>
        </p:nvSpPr>
        <p:spPr>
          <a:xfrm>
            <a:off x="150813" y="1443038"/>
            <a:ext cx="11890375" cy="4764087"/>
          </a:xfrm>
        </p:spPr>
        <p:txBody>
          <a:bodyPr/>
          <a:lstStyle/>
          <a:p>
            <a:pPr algn="l" eaLnBrk="1" hangingPunct="1">
              <a:lnSpc>
                <a:spcPct val="140000"/>
              </a:lnSpc>
            </a:pPr>
            <a:r>
              <a:rPr lang="en-US" altLang="zh-CN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1</a:t>
            </a:r>
            <a:r>
              <a:rPr lang="zh-CN" altLang="en-US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、你会用英语听说写一些常用的学习用具的词语吗？</a:t>
            </a:r>
            <a:br>
              <a:rPr lang="zh-CN" altLang="en-US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、你会用名词性物主代词</a:t>
            </a:r>
            <a:r>
              <a:rPr lang="en-US" altLang="zh-CN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mine</a:t>
            </a:r>
            <a:r>
              <a:rPr lang="zh-CN" altLang="en-US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your</a:t>
            </a:r>
            <a:r>
              <a:rPr lang="zh-CN" altLang="en-US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his </a:t>
            </a:r>
            <a:r>
              <a:rPr lang="zh-CN" altLang="en-US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hers</a:t>
            </a:r>
            <a:r>
              <a:rPr lang="zh-CN" altLang="en-US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br>
              <a:rPr lang="zh-CN" altLang="en-US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话吗？你知道它和形容词性物主代词用法有什么不同吗？</a:t>
            </a:r>
            <a:br>
              <a:rPr lang="zh-CN" altLang="en-US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、你会用一般疑问句</a:t>
            </a:r>
            <a:r>
              <a:rPr lang="en-US" altLang="zh-CN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“Is this/that your ...?</a:t>
            </a:r>
            <a:r>
              <a:rPr lang="zh-CN" altLang="en-US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Are these/ those your...?”</a:t>
            </a:r>
            <a:r>
              <a:rPr lang="zh-CN" altLang="en-US" sz="36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，通过问答寻找学习用具的主人吗？</a:t>
            </a:r>
            <a:endParaRPr lang="zh-CN" altLang="en-US" sz="3600" b="1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6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" name="文本框 3"/>
          <p:cNvSpPr txBox="1"/>
          <p:nvPr/>
        </p:nvSpPr>
        <p:spPr>
          <a:xfrm>
            <a:off x="496888" y="138113"/>
            <a:ext cx="10961687" cy="1014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sym typeface="+mn-ea"/>
              </a:rPr>
              <a:t>     </a:t>
            </a:r>
            <a:r>
              <a:rPr lang="en-US" sz="40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sym typeface="+mn-ea"/>
              </a:rPr>
              <a:t>What are we going to have this class for ?</a:t>
            </a:r>
            <a:endParaRPr lang="en-US" sz="4000" b="1">
              <a:solidFill>
                <a:schemeClr val="accent6">
                  <a:lumMod val="50000"/>
                </a:schemeClr>
              </a:solidFill>
              <a:latin typeface="+mn-lt"/>
              <a:ea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en-US" altLang="zh-CN" sz="6000" b="1"/>
            </a:br>
            <a:endParaRPr lang="en-US" altLang="zh-CN" sz="6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04825"/>
            <a:ext cx="10515600" cy="5672138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b="1">
                <a:sym typeface="+mn-ea"/>
              </a:rPr>
              <a:t>                                 </a:t>
            </a:r>
            <a:endParaRPr lang="en-US" altLang="zh-CN" b="1">
              <a:sym typeface="+mn-ea"/>
            </a:endParaRP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b="1">
                <a:sym typeface="+mn-ea"/>
              </a:rPr>
              <a:t>                                  </a:t>
            </a:r>
            <a:endParaRPr lang="en-US" altLang="zh-CN" b="1">
              <a:sym typeface="+mn-ea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zh-CN" b="1">
              <a:sym typeface="+mn-ea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zh-CN" b="1">
              <a:sym typeface="+mn-ea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zh-CN" b="1">
              <a:sym typeface="+mn-ea"/>
            </a:endParaRP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b="1">
                <a:sym typeface="+mn-ea"/>
              </a:rPr>
              <a:t>                                   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 </a:t>
            </a:r>
            <a:r>
              <a:rPr lang="en-US" altLang="zh-CN" sz="6000" b="1">
                <a:solidFill>
                  <a:srgbClr val="FF0000"/>
                </a:solidFill>
                <a:latin typeface="Arial Black" panose="020B0A04020102020204" pitchFamily="34" charset="0"/>
                <a:sym typeface="+mn-ea"/>
                <a:hlinkClick r:id="rId1" action="ppaction://hlinkfile"/>
              </a:rPr>
              <a:t>School things</a:t>
            </a:r>
            <a:br>
              <a:rPr lang="en-US" altLang="zh-CN" sz="6000" b="1">
                <a:solidFill>
                  <a:srgbClr val="FF0000"/>
                </a:solidFill>
                <a:latin typeface="Arial Black" panose="020B0A04020102020204" pitchFamily="34" charset="0"/>
                <a:sym typeface="+mn-ea"/>
                <a:hlinkClick r:id="rId1" action="ppaction://hlinkfile"/>
              </a:rPr>
            </a:br>
            <a:endParaRPr lang="en-US" altLang="zh-CN" sz="6000" b="1">
              <a:solidFill>
                <a:srgbClr val="FF0000"/>
              </a:solidFill>
              <a:latin typeface="Arial Black" panose="020B0A04020102020204" pitchFamily="34" charset="0"/>
              <a:sym typeface="+mn-ea"/>
              <a:hlinkClick r:id="rId1" action="ppaction://hlinkf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60350"/>
            <a:ext cx="10515600" cy="111601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/>
              <a:t>  </a:t>
            </a:r>
            <a:r>
              <a:rPr lang="en-US" altLang="zh-CN" dirty="0" smtClean="0"/>
              <a:t> </a:t>
            </a:r>
            <a:r>
              <a:rPr lang="en-US" altLang="zh-CN" sz="4800" b="1" dirty="0">
                <a:solidFill>
                  <a:schemeClr val="accent6">
                    <a:lumMod val="50000"/>
                  </a:schemeClr>
                </a:solidFill>
              </a:rPr>
              <a:t>Do  you  know  these  words?</a:t>
            </a:r>
            <a:endParaRPr lang="en-US" altLang="zh-CN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Text Box 21"/>
          <p:cNvSpPr txBox="1">
            <a:spLocks noChangeArrowheads="1"/>
          </p:cNvSpPr>
          <p:nvPr/>
        </p:nvSpPr>
        <p:spPr bwMode="auto">
          <a:xfrm>
            <a:off x="8689975" y="1839913"/>
            <a:ext cx="1449388" cy="619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Comic Sans MS" panose="030F0702030302020204" pitchFamily="66" charset="0"/>
              </a:rPr>
              <a:t> p</a:t>
            </a:r>
            <a:r>
              <a:rPr lang="en-US" altLang="zh-CN" sz="3200" b="1">
                <a:solidFill>
                  <a:srgbClr val="FF3300"/>
                </a:solidFill>
                <a:latin typeface="Comic Sans MS" panose="030F0702030302020204" pitchFamily="66" charset="0"/>
              </a:rPr>
              <a:t>e</a:t>
            </a:r>
            <a:r>
              <a:rPr lang="en-US" altLang="zh-CN" sz="3200" b="1">
                <a:solidFill>
                  <a:srgbClr val="000000"/>
                </a:solidFill>
                <a:latin typeface="Comic Sans MS" panose="030F0702030302020204" pitchFamily="66" charset="0"/>
              </a:rPr>
              <a:t>ncil</a:t>
            </a:r>
            <a:endParaRPr lang="en-US" altLang="zh-CN" sz="2800" b="1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22" descr="93GHW47QFHBRHF8J%IRMP~2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301750" y="1817688"/>
            <a:ext cx="1289050" cy="641350"/>
          </a:xfrm>
        </p:spPr>
      </p:pic>
      <p:pic>
        <p:nvPicPr>
          <p:cNvPr id="4114" name="Picture 6" descr="铅笔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77656">
            <a:off x="4475163" y="2022475"/>
            <a:ext cx="3240087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8582025" y="2849563"/>
            <a:ext cx="3481388" cy="617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Comic Sans MS" panose="030F0702030302020204" pitchFamily="66" charset="0"/>
              </a:rPr>
              <a:t>  p</a:t>
            </a:r>
            <a:r>
              <a:rPr lang="en-US" altLang="zh-CN" sz="3200" b="1">
                <a:solidFill>
                  <a:srgbClr val="FF3300"/>
                </a:solidFill>
                <a:latin typeface="Comic Sans MS" panose="030F0702030302020204" pitchFamily="66" charset="0"/>
              </a:rPr>
              <a:t>e</a:t>
            </a:r>
            <a:r>
              <a:rPr lang="en-US" altLang="zh-CN" sz="3200" b="1">
                <a:solidFill>
                  <a:srgbClr val="000000"/>
                </a:solidFill>
                <a:latin typeface="Comic Sans MS" panose="030F0702030302020204" pitchFamily="66" charset="0"/>
              </a:rPr>
              <a:t>ncil b</a:t>
            </a:r>
            <a:r>
              <a:rPr lang="en-US" altLang="zh-CN" sz="3200" b="1">
                <a:solidFill>
                  <a:srgbClr val="FF3300"/>
                </a:solidFill>
                <a:latin typeface="Comic Sans MS" panose="030F0702030302020204" pitchFamily="66" charset="0"/>
              </a:rPr>
              <a:t>o</a:t>
            </a:r>
            <a:r>
              <a:rPr lang="en-US" altLang="zh-CN" sz="3200" b="1">
                <a:solidFill>
                  <a:srgbClr val="000000"/>
                </a:solidFill>
                <a:latin typeface="Comic Sans MS" panose="030F0702030302020204" pitchFamily="66" charset="0"/>
              </a:rPr>
              <a:t>x</a:t>
            </a:r>
            <a:endParaRPr lang="en-US" altLang="zh-CN" sz="2800" b="1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pic>
        <p:nvPicPr>
          <p:cNvPr id="4097" name="Picture 8" descr="橡皮擦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05425" y="5568950"/>
            <a:ext cx="2022475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3" name="Text Box 14"/>
          <p:cNvSpPr txBox="1">
            <a:spLocks noChangeArrowheads="1"/>
          </p:cNvSpPr>
          <p:nvPr/>
        </p:nvSpPr>
        <p:spPr bwMode="auto">
          <a:xfrm>
            <a:off x="8982075" y="3762375"/>
            <a:ext cx="1157288" cy="619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Comic Sans MS" panose="030F0702030302020204" pitchFamily="66" charset="0"/>
              </a:rPr>
              <a:t>p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e</a:t>
            </a:r>
            <a:r>
              <a:rPr lang="en-US" altLang="zh-CN" sz="3200" b="1">
                <a:latin typeface="Comic Sans MS" panose="030F0702030302020204" pitchFamily="66" charset="0"/>
              </a:rPr>
              <a:t>n</a:t>
            </a:r>
            <a:endParaRPr lang="en-US" altLang="zh-CN" sz="3200" b="1">
              <a:latin typeface="Comic Sans MS" panose="030F0702030302020204" pitchFamily="66" charset="0"/>
            </a:endParaRPr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1431925" y="3762375"/>
            <a:ext cx="13604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rIns="142830" anchor="ctr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00CC"/>
                </a:solidFill>
              </a:rPr>
              <a:t>[</a:t>
            </a:r>
            <a:r>
              <a:rPr lang="en-US" altLang="zh-CN" sz="3200" b="1">
                <a:solidFill>
                  <a:srgbClr val="0000CC"/>
                </a:solidFill>
              </a:rPr>
              <a:t> p</a:t>
            </a:r>
            <a:r>
              <a:rPr lang="en-US" altLang="zh-CN" sz="3200" b="1">
                <a:solidFill>
                  <a:srgbClr val="FF3300"/>
                </a:solidFill>
              </a:rPr>
              <a:t>e</a:t>
            </a:r>
            <a:r>
              <a:rPr lang="en-US" altLang="zh-CN" sz="3200" b="1">
                <a:solidFill>
                  <a:srgbClr val="0000CC"/>
                </a:solidFill>
              </a:rPr>
              <a:t>n</a:t>
            </a:r>
            <a:r>
              <a:rPr lang="en-US" altLang="zh-CN" sz="2400" b="1">
                <a:solidFill>
                  <a:srgbClr val="0000CC"/>
                </a:solidFill>
              </a:rPr>
              <a:t> ]</a:t>
            </a:r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4112" name="Picture 5" descr="钢笔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68813" y="3948113"/>
            <a:ext cx="3313112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9" name="Text Box 20"/>
          <p:cNvSpPr txBox="1">
            <a:spLocks noChangeArrowheads="1"/>
          </p:cNvSpPr>
          <p:nvPr/>
        </p:nvSpPr>
        <p:spPr bwMode="auto">
          <a:xfrm>
            <a:off x="8980488" y="4710113"/>
            <a:ext cx="1584325" cy="619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Comic Sans MS" panose="030F0702030302020204" pitchFamily="66" charset="0"/>
              </a:rPr>
              <a:t>r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en-US" altLang="zh-CN" sz="3200" b="1">
                <a:latin typeface="Comic Sans MS" panose="030F0702030302020204" pitchFamily="66" charset="0"/>
              </a:rPr>
              <a:t>ler</a:t>
            </a:r>
            <a:endParaRPr lang="en-US" altLang="zh-CN">
              <a:latin typeface="Comic Sans MS" panose="030F0702030302020204" pitchFamily="66" charset="0"/>
            </a:endParaRPr>
          </a:p>
        </p:txBody>
      </p:sp>
      <p:sp>
        <p:nvSpPr>
          <p:cNvPr id="4120" name="Rectangle 25"/>
          <p:cNvSpPr>
            <a:spLocks noChangeArrowheads="1"/>
          </p:cNvSpPr>
          <p:nvPr/>
        </p:nvSpPr>
        <p:spPr bwMode="auto">
          <a:xfrm>
            <a:off x="1301750" y="4691063"/>
            <a:ext cx="162401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CC"/>
                </a:solidFill>
              </a:rPr>
              <a:t>[ 'r</a:t>
            </a:r>
            <a:r>
              <a:rPr lang="en-US" altLang="zh-CN" sz="3200" b="1">
                <a:solidFill>
                  <a:srgbClr val="FF3300"/>
                </a:solidFill>
              </a:rPr>
              <a:t>u:</a:t>
            </a:r>
            <a:r>
              <a:rPr lang="en-US" altLang="zh-CN" sz="3200" b="1">
                <a:solidFill>
                  <a:srgbClr val="0000CC"/>
                </a:solidFill>
              </a:rPr>
              <a:t>l</a:t>
            </a:r>
            <a:r>
              <a:rPr lang="en-US" altLang="zh-CN" sz="3200" b="1">
                <a:solidFill>
                  <a:srgbClr val="FF3300"/>
                </a:solidFill>
              </a:rPr>
              <a:t>ə</a:t>
            </a:r>
            <a:r>
              <a:rPr lang="en-US" altLang="zh-CN" sz="3200" b="1">
                <a:solidFill>
                  <a:srgbClr val="0000CC"/>
                </a:solidFill>
              </a:rPr>
              <a:t> </a:t>
            </a:r>
            <a:r>
              <a:rPr lang="en-US" altLang="zh-CN" sz="2400" b="1">
                <a:solidFill>
                  <a:srgbClr val="0000CC"/>
                </a:solidFill>
              </a:rPr>
              <a:t>]</a:t>
            </a:r>
            <a:endParaRPr lang="en-US" altLang="zh-CN" sz="2400" b="1">
              <a:solidFill>
                <a:srgbClr val="0000CC"/>
              </a:solidFill>
            </a:endParaRPr>
          </a:p>
        </p:txBody>
      </p:sp>
      <p:pic>
        <p:nvPicPr>
          <p:cNvPr id="4118" name="Picture 9" descr="尺子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21225" y="4691063"/>
            <a:ext cx="2808288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2" descr="93GHW47QFHBRHF8J%IRMP~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01750" y="2800350"/>
            <a:ext cx="12890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PFIJ42@O`_28ECY57NN(C)K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11438" y="2849563"/>
            <a:ext cx="121602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12" descr="文具盒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11725" y="2646363"/>
            <a:ext cx="2811463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8834438" y="5472113"/>
            <a:ext cx="1452562" cy="619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Comic Sans MS" panose="030F0702030302020204" pitchFamily="66" charset="0"/>
              </a:rPr>
              <a:t>er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en-US" altLang="zh-CN" sz="3200" b="1">
                <a:solidFill>
                  <a:srgbClr val="000000"/>
                </a:solidFill>
                <a:latin typeface="Comic Sans MS" panose="030F0702030302020204" pitchFamily="66" charset="0"/>
              </a:rPr>
              <a:t>ser</a:t>
            </a:r>
            <a:endParaRPr lang="en-US" altLang="zh-CN" sz="3200" b="1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Picture 9" descr="X(9_74N@P4EW%U8K[63W`ZR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301750" y="5776913"/>
            <a:ext cx="14414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8626475" y="6091238"/>
            <a:ext cx="209073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ym typeface="+mn-ea"/>
              </a:rPr>
              <a:t>  e-ra-ser</a:t>
            </a:r>
            <a:endParaRPr lang="en-US" altLang="zh-CN" sz="28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2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100" grpId="0"/>
      <p:bldP spid="4113" grpId="0"/>
      <p:bldP spid="6" grpId="0"/>
      <p:bldP spid="4119" grpId="0"/>
      <p:bldP spid="4120" grpId="0"/>
      <p:bldP spid="3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50813"/>
            <a:ext cx="10515600" cy="11350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en-US" altLang="zh-CN" dirty="0">
                <a:sym typeface="+mn-ea"/>
              </a:rPr>
            </a:br>
            <a:r>
              <a:rPr lang="en-US" altLang="zh-CN" dirty="0">
                <a:sym typeface="+mn-ea"/>
              </a:rPr>
              <a:t>  </a:t>
            </a:r>
            <a:r>
              <a:rPr lang="en-US" altLang="zh-CN" sz="4800" dirty="0" smtClean="0">
                <a:sym typeface="+mn-ea"/>
              </a:rPr>
              <a:t> </a:t>
            </a:r>
            <a:r>
              <a:rPr lang="en-US" altLang="zh-CN" sz="4800" b="1" dirty="0">
                <a:solidFill>
                  <a:schemeClr val="accent6">
                    <a:lumMod val="50000"/>
                  </a:schemeClr>
                </a:solidFill>
                <a:sym typeface="+mn-ea"/>
              </a:rPr>
              <a:t>Do  you  know  these  words?</a:t>
            </a:r>
            <a:br>
              <a:rPr lang="en-US" altLang="zh-CN" sz="4800" dirty="0"/>
            </a:br>
            <a:endParaRPr lang="zh-CN" altLang="en-US" sz="4800" dirty="0"/>
          </a:p>
        </p:txBody>
      </p:sp>
      <p:pic>
        <p:nvPicPr>
          <p:cNvPr id="4108" name="Picture 13" descr="118{SU[WG`N~LA_EXQN%({2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661988" y="3252788"/>
            <a:ext cx="2592387" cy="685800"/>
          </a:xfrm>
        </p:spPr>
      </p:pic>
      <p:pic>
        <p:nvPicPr>
          <p:cNvPr id="4105" name="Picture 10" descr="新华字典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57675" y="3052763"/>
            <a:ext cx="1844675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7" name="Text Box 12"/>
          <p:cNvSpPr txBox="1">
            <a:spLocks noChangeArrowheads="1"/>
          </p:cNvSpPr>
          <p:nvPr/>
        </p:nvSpPr>
        <p:spPr bwMode="auto">
          <a:xfrm>
            <a:off x="7735888" y="3254375"/>
            <a:ext cx="2409825" cy="684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</a:rPr>
              <a:t>d</a:t>
            </a:r>
            <a:r>
              <a:rPr lang="en-US" altLang="zh-CN" sz="3600" b="1">
                <a:solidFill>
                  <a:srgbClr val="FF3300"/>
                </a:solidFill>
                <a:latin typeface="Comic Sans MS" panose="030F0702030302020204" pitchFamily="66" charset="0"/>
              </a:rPr>
              <a:t>i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</a:rPr>
              <a:t>cti</a:t>
            </a:r>
            <a:r>
              <a:rPr lang="en-US" altLang="zh-CN" sz="3600" b="1">
                <a:latin typeface="Comic Sans MS" panose="030F0702030302020204" pitchFamily="66" charset="0"/>
              </a:rPr>
              <a:t>o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</a:rPr>
              <a:t>n</a:t>
            </a:r>
            <a:r>
              <a:rPr lang="en-US" altLang="zh-CN" sz="3600" b="1">
                <a:solidFill>
                  <a:srgbClr val="FF3300"/>
                </a:solidFill>
                <a:latin typeface="Comic Sans MS" panose="030F0702030302020204" pitchFamily="66" charset="0"/>
              </a:rPr>
              <a:t>a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</a:rPr>
              <a:t>ry</a:t>
            </a:r>
            <a:endParaRPr lang="en-US" altLang="zh-CN" sz="3600" b="1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53264" name="Text Box 2"/>
          <p:cNvSpPr txBox="1">
            <a:spLocks noChangeArrowheads="1"/>
          </p:cNvSpPr>
          <p:nvPr/>
        </p:nvSpPr>
        <p:spPr bwMode="auto">
          <a:xfrm>
            <a:off x="920750" y="1511300"/>
            <a:ext cx="15811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CC"/>
                </a:solidFill>
              </a:rPr>
              <a:t>[ b</a:t>
            </a:r>
            <a:r>
              <a:rPr lang="en-US" altLang="zh-CN" sz="3600" b="1">
                <a:solidFill>
                  <a:srgbClr val="FF3300"/>
                </a:solidFill>
              </a:rPr>
              <a:t>u</a:t>
            </a:r>
            <a:r>
              <a:rPr lang="en-US" altLang="zh-CN" sz="3600" b="1">
                <a:solidFill>
                  <a:srgbClr val="0000CC"/>
                </a:solidFill>
              </a:rPr>
              <a:t>k ]</a:t>
            </a:r>
            <a:r>
              <a:rPr lang="en-US" altLang="zh-CN" sz="3600"/>
              <a:t> </a:t>
            </a:r>
            <a:endParaRPr lang="zh-CN" altLang="zh-CN" sz="3600"/>
          </a:p>
        </p:txBody>
      </p:sp>
      <p:pic>
        <p:nvPicPr>
          <p:cNvPr id="4109" name="Picture 14" descr="T1TkFmXlxlXXX2ziAW_02405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5813" y="1095375"/>
            <a:ext cx="1306512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63" name="Text Box 19"/>
          <p:cNvSpPr txBox="1">
            <a:spLocks noChangeArrowheads="1"/>
          </p:cNvSpPr>
          <p:nvPr/>
        </p:nvSpPr>
        <p:spPr bwMode="auto">
          <a:xfrm>
            <a:off x="7640638" y="1431925"/>
            <a:ext cx="1797050" cy="684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Comic Sans MS" panose="030F0702030302020204" pitchFamily="66" charset="0"/>
              </a:rPr>
              <a:t> </a:t>
            </a:r>
            <a:r>
              <a:rPr lang="en-US" altLang="zh-CN" sz="3600" b="1">
                <a:latin typeface="Comic Sans MS" panose="030F0702030302020204" pitchFamily="66" charset="0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</a:rPr>
              <a:t>oo</a:t>
            </a:r>
            <a:r>
              <a:rPr lang="en-US" altLang="zh-CN" sz="3600" b="1">
                <a:latin typeface="Comic Sans MS" panose="030F0702030302020204" pitchFamily="66" charset="0"/>
              </a:rPr>
              <a:t>k</a:t>
            </a:r>
            <a:endParaRPr lang="en-US" altLang="zh-CN" sz="3600" b="1">
              <a:latin typeface="Comic Sans MS" panose="030F0702030302020204" pitchFamily="66" charset="0"/>
            </a:endParaRPr>
          </a:p>
        </p:txBody>
      </p:sp>
      <p:pic>
        <p:nvPicPr>
          <p:cNvPr id="5122" name="Picture 2" descr="Red-school-bag"/>
          <p:cNvPicPr>
            <a:picLocks noChangeAspect="1"/>
          </p:cNvPicPr>
          <p:nvPr/>
        </p:nvPicPr>
        <p:blipFill>
          <a:blip r:embed="rId4"/>
          <a:srcRect l="17999" t="10001" r="2000" b="11600"/>
          <a:stretch>
            <a:fillRect/>
          </a:stretch>
        </p:blipFill>
        <p:spPr bwMode="auto">
          <a:xfrm>
            <a:off x="4498975" y="4332288"/>
            <a:ext cx="2097088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8" name="Text Box 19"/>
          <p:cNvSpPr txBox="1">
            <a:spLocks noChangeArrowheads="1"/>
          </p:cNvSpPr>
          <p:nvPr/>
        </p:nvSpPr>
        <p:spPr bwMode="auto">
          <a:xfrm>
            <a:off x="7980363" y="5181600"/>
            <a:ext cx="2286000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sch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oo</a:t>
            </a:r>
            <a:r>
              <a:rPr lang="en-US" altLang="zh-CN" sz="3600" b="1">
                <a:latin typeface="Times New Roman" panose="02020603050405020304" pitchFamily="18" charset="0"/>
              </a:rPr>
              <a:t>lb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3600" b="1">
                <a:latin typeface="Times New Roman" panose="02020603050405020304" pitchFamily="18" charset="0"/>
              </a:rPr>
              <a:t>g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61988" y="5286375"/>
            <a:ext cx="2716212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70C0"/>
                </a:solidFill>
                <a:latin typeface="Calibri" panose="020F0502020204030204" pitchFamily="34" charset="0"/>
              </a:rPr>
              <a:t>[ˈsku:lˌbæg]</a:t>
            </a:r>
            <a:r>
              <a:rPr lang="zh-CN" altLang="en-US" sz="3600" b="1">
                <a:solidFill>
                  <a:srgbClr val="0070C0"/>
                </a:solidFill>
                <a:latin typeface="Calibri" panose="020F0502020204030204" pitchFamily="34" charset="0"/>
              </a:rPr>
              <a:t> </a:t>
            </a:r>
            <a:endParaRPr lang="zh-CN" altLang="en-US" sz="3600" b="1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540625" y="3938588"/>
            <a:ext cx="2801938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u="sng">
                <a:sym typeface="+mn-ea"/>
              </a:rPr>
              <a:t>(dic-tio-na-ry)</a:t>
            </a:r>
            <a:endParaRPr lang="zh-CN" altLang="en-US" sz="3200" b="1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735888" y="5832475"/>
            <a:ext cx="28368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u="sng">
                <a:sym typeface="+mn-ea"/>
              </a:rPr>
              <a:t>(school +bag)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/>
      <p:bldP spid="53264" grpId="0"/>
      <p:bldP spid="53263" grpId="0"/>
      <p:bldP spid="5138" grpId="0"/>
      <p:bldP spid="4" grpId="0"/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1774825" y="1341438"/>
            <a:ext cx="3313113" cy="5354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kumimoji="1" lang="en-US" altLang="zh-CN" sz="3600">
                <a:latin typeface="Calibri" panose="020F0502020204030204" pitchFamily="34" charset="0"/>
              </a:rPr>
              <a:t>1. pencil __</a:t>
            </a:r>
            <a:endParaRPr kumimoji="1" lang="en-US" altLang="zh-CN" sz="3600">
              <a:latin typeface="Calibri" panose="020F0502020204030204" pitchFamily="34" charset="0"/>
            </a:endParaRPr>
          </a:p>
          <a:p>
            <a:pPr eaLnBrk="0" hangingPunct="0">
              <a:lnSpc>
                <a:spcPct val="120000"/>
              </a:lnSpc>
            </a:pPr>
            <a:r>
              <a:rPr kumimoji="1" lang="en-US" altLang="zh-CN" sz="3600">
                <a:latin typeface="Calibri" panose="020F0502020204030204" pitchFamily="34" charset="0"/>
              </a:rPr>
              <a:t>2. pen __</a:t>
            </a:r>
            <a:endParaRPr kumimoji="1" lang="en-US" altLang="zh-CN" sz="3600">
              <a:latin typeface="Calibri" panose="020F0502020204030204" pitchFamily="34" charset="0"/>
            </a:endParaRPr>
          </a:p>
          <a:p>
            <a:pPr eaLnBrk="0" hangingPunct="0">
              <a:lnSpc>
                <a:spcPct val="120000"/>
              </a:lnSpc>
            </a:pPr>
            <a:r>
              <a:rPr kumimoji="1" lang="en-US" altLang="zh-CN" sz="3600">
                <a:latin typeface="Calibri" panose="020F0502020204030204" pitchFamily="34" charset="0"/>
              </a:rPr>
              <a:t>3. books __</a:t>
            </a:r>
            <a:endParaRPr kumimoji="1" lang="en-US" altLang="zh-CN" sz="3600">
              <a:latin typeface="Calibri" panose="020F0502020204030204" pitchFamily="34" charset="0"/>
            </a:endParaRPr>
          </a:p>
          <a:p>
            <a:pPr eaLnBrk="0" hangingPunct="0">
              <a:lnSpc>
                <a:spcPct val="120000"/>
              </a:lnSpc>
            </a:pPr>
            <a:r>
              <a:rPr kumimoji="1" lang="en-US" altLang="zh-CN" sz="3600">
                <a:latin typeface="Calibri" panose="020F0502020204030204" pitchFamily="34" charset="0"/>
              </a:rPr>
              <a:t>4. eraser __</a:t>
            </a:r>
            <a:endParaRPr kumimoji="1" lang="en-US" altLang="zh-CN" sz="3600">
              <a:latin typeface="Calibri" panose="020F0502020204030204" pitchFamily="34" charset="0"/>
            </a:endParaRPr>
          </a:p>
          <a:p>
            <a:pPr eaLnBrk="0" hangingPunct="0">
              <a:lnSpc>
                <a:spcPct val="120000"/>
              </a:lnSpc>
            </a:pPr>
            <a:r>
              <a:rPr kumimoji="1" lang="en-US" altLang="zh-CN" sz="3600">
                <a:latin typeface="Calibri" panose="020F0502020204030204" pitchFamily="34" charset="0"/>
              </a:rPr>
              <a:t>5. ruler __</a:t>
            </a:r>
            <a:endParaRPr kumimoji="1" lang="en-US" altLang="zh-CN" sz="3600">
              <a:latin typeface="Calibri" panose="020F0502020204030204" pitchFamily="34" charset="0"/>
            </a:endParaRPr>
          </a:p>
          <a:p>
            <a:pPr eaLnBrk="0" hangingPunct="0">
              <a:lnSpc>
                <a:spcPct val="120000"/>
              </a:lnSpc>
            </a:pPr>
            <a:r>
              <a:rPr kumimoji="1" lang="en-US" altLang="zh-CN" sz="3600">
                <a:latin typeface="Calibri" panose="020F0502020204030204" pitchFamily="34" charset="0"/>
              </a:rPr>
              <a:t>6. pencil box __</a:t>
            </a:r>
            <a:endParaRPr kumimoji="1" lang="en-US" altLang="zh-CN" sz="3600">
              <a:latin typeface="Calibri" panose="020F0502020204030204" pitchFamily="34" charset="0"/>
            </a:endParaRPr>
          </a:p>
          <a:p>
            <a:pPr eaLnBrk="0" hangingPunct="0">
              <a:lnSpc>
                <a:spcPct val="120000"/>
              </a:lnSpc>
            </a:pPr>
            <a:r>
              <a:rPr kumimoji="1" lang="en-US" altLang="zh-CN" sz="3600">
                <a:latin typeface="Calibri" panose="020F0502020204030204" pitchFamily="34" charset="0"/>
              </a:rPr>
              <a:t>7. schoolbag __</a:t>
            </a:r>
            <a:endParaRPr kumimoji="1" lang="en-US" altLang="zh-CN" sz="3600">
              <a:latin typeface="Calibri" panose="020F0502020204030204" pitchFamily="34" charset="0"/>
            </a:endParaRPr>
          </a:p>
          <a:p>
            <a:pPr eaLnBrk="0" hangingPunct="0">
              <a:lnSpc>
                <a:spcPct val="120000"/>
              </a:lnSpc>
            </a:pPr>
            <a:r>
              <a:rPr kumimoji="1" lang="en-US" altLang="zh-CN" sz="3600">
                <a:latin typeface="Calibri" panose="020F0502020204030204" pitchFamily="34" charset="0"/>
              </a:rPr>
              <a:t>8. dictionary __</a:t>
            </a:r>
            <a:endParaRPr kumimoji="1" lang="en-US" altLang="zh-CN" sz="3600">
              <a:latin typeface="Calibri" panose="020F0502020204030204" pitchFamily="34" charset="0"/>
            </a:endParaRP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3648075" y="1484313"/>
            <a:ext cx="61595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3600">
                <a:solidFill>
                  <a:srgbClr val="FF3300"/>
                </a:solidFill>
                <a:latin typeface="Calibri" panose="020F0502020204030204" pitchFamily="34" charset="0"/>
              </a:rPr>
              <a:t>e</a:t>
            </a:r>
            <a:endParaRPr kumimoji="1" lang="en-US" altLang="zh-CN" sz="36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3143250" y="2066925"/>
            <a:ext cx="61595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3600">
                <a:solidFill>
                  <a:srgbClr val="FF3300"/>
                </a:solidFill>
                <a:latin typeface="Calibri" panose="020F0502020204030204" pitchFamily="34" charset="0"/>
              </a:rPr>
              <a:t>g</a:t>
            </a:r>
            <a:endParaRPr kumimoji="1" lang="en-US" altLang="zh-CN" sz="36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3575050" y="2787650"/>
            <a:ext cx="61595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3600">
                <a:solidFill>
                  <a:srgbClr val="FF3300"/>
                </a:solidFill>
                <a:latin typeface="Calibri" panose="020F0502020204030204" pitchFamily="34" charset="0"/>
              </a:rPr>
              <a:t>b</a:t>
            </a:r>
            <a:endParaRPr kumimoji="1" lang="en-US" altLang="zh-CN" sz="36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3648075" y="3435350"/>
            <a:ext cx="61595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3600">
                <a:solidFill>
                  <a:srgbClr val="FF3300"/>
                </a:solidFill>
                <a:latin typeface="Calibri" panose="020F0502020204030204" pitchFamily="34" charset="0"/>
              </a:rPr>
              <a:t>h</a:t>
            </a:r>
            <a:endParaRPr kumimoji="1" lang="en-US" altLang="zh-CN" sz="36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3392488" y="4083050"/>
            <a:ext cx="61595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3600">
                <a:solidFill>
                  <a:srgbClr val="FF3300"/>
                </a:solidFill>
                <a:latin typeface="Calibri" panose="020F0502020204030204" pitchFamily="34" charset="0"/>
              </a:rPr>
              <a:t>c</a:t>
            </a:r>
            <a:endParaRPr kumimoji="1" lang="en-US" altLang="zh-CN" sz="36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4264025" y="4727575"/>
            <a:ext cx="6159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3600">
                <a:solidFill>
                  <a:srgbClr val="FF3300"/>
                </a:solidFill>
                <a:latin typeface="Calibri" panose="020F0502020204030204" pitchFamily="34" charset="0"/>
              </a:rPr>
              <a:t>f</a:t>
            </a:r>
            <a:endParaRPr kumimoji="1" lang="en-US" altLang="zh-CN" sz="36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38924" name="Text Box 12"/>
          <p:cNvSpPr txBox="1">
            <a:spLocks noChangeArrowheads="1"/>
          </p:cNvSpPr>
          <p:nvPr/>
        </p:nvSpPr>
        <p:spPr bwMode="auto">
          <a:xfrm>
            <a:off x="4400550" y="5380038"/>
            <a:ext cx="61595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3600">
                <a:solidFill>
                  <a:srgbClr val="FF3300"/>
                </a:solidFill>
                <a:latin typeface="Calibri" panose="020F0502020204030204" pitchFamily="34" charset="0"/>
              </a:rPr>
              <a:t>a</a:t>
            </a:r>
            <a:endParaRPr kumimoji="1" lang="en-US" altLang="zh-CN" sz="36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38925" name="Text Box 13"/>
          <p:cNvSpPr txBox="1">
            <a:spLocks noChangeArrowheads="1"/>
          </p:cNvSpPr>
          <p:nvPr/>
        </p:nvSpPr>
        <p:spPr bwMode="auto">
          <a:xfrm>
            <a:off x="4471988" y="6024563"/>
            <a:ext cx="6159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3600">
                <a:solidFill>
                  <a:srgbClr val="FF3300"/>
                </a:solidFill>
                <a:latin typeface="Calibri" panose="020F0502020204030204" pitchFamily="34" charset="0"/>
              </a:rPr>
              <a:t>d</a:t>
            </a:r>
            <a:endParaRPr kumimoji="1" lang="en-US" altLang="zh-CN" sz="36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38926" name="Oval 2"/>
          <p:cNvSpPr>
            <a:spLocks noChangeArrowheads="1"/>
          </p:cNvSpPr>
          <p:nvPr/>
        </p:nvSpPr>
        <p:spPr bwMode="auto">
          <a:xfrm>
            <a:off x="227013" y="25400"/>
            <a:ext cx="963612" cy="914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altLang="zh-CN"/>
              <a:t>1a</a:t>
            </a:r>
            <a:endParaRPr lang="en-US" altLang="zh-CN"/>
          </a:p>
        </p:txBody>
      </p:sp>
      <p:sp>
        <p:nvSpPr>
          <p:cNvPr id="38927" name="Text Box 15"/>
          <p:cNvSpPr txBox="1">
            <a:spLocks noChangeArrowheads="1"/>
          </p:cNvSpPr>
          <p:nvPr/>
        </p:nvSpPr>
        <p:spPr bwMode="auto">
          <a:xfrm>
            <a:off x="1539875" y="115888"/>
            <a:ext cx="10198100" cy="6619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400" b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n-ea"/>
              </a:rPr>
              <a:t>Match the words with the things in the picture.</a:t>
            </a:r>
            <a:endParaRPr kumimoji="1" lang="en-US" altLang="zh-CN" sz="3400" b="1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+mn-ea"/>
            </a:endParaRPr>
          </a:p>
        </p:txBody>
      </p:sp>
      <p:pic>
        <p:nvPicPr>
          <p:cNvPr id="38949" name="Picture 37" descr="1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37138" y="1341438"/>
            <a:ext cx="5630862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1" bldLvl="0" animBg="1"/>
      <p:bldP spid="38918" grpId="0" bldLvl="0" animBg="1"/>
      <p:bldP spid="38919" grpId="0" bldLvl="0" animBg="1"/>
      <p:bldP spid="38920" grpId="0" bldLvl="0" animBg="1"/>
      <p:bldP spid="38921" grpId="0" bldLvl="0" animBg="1"/>
      <p:bldP spid="38922" grpId="0" bldLvl="0" animBg="1"/>
      <p:bldP spid="38923" grpId="0" bldLvl="0" animBg="1"/>
      <p:bldP spid="38924" grpId="0" bldLvl="0" animBg="1"/>
      <p:bldP spid="38925" grpId="0" bldLvl="0" animBg="1"/>
      <p:bldP spid="38926" grpId="0" bldLvl="0" animBg="1"/>
      <p:bldP spid="3892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56" descr="dictionary"/>
          <p:cNvPicPr>
            <a:picLocks noChangeAspect="1"/>
          </p:cNvPicPr>
          <p:nvPr/>
        </p:nvPicPr>
        <p:blipFill>
          <a:blip r:embed="rId1"/>
          <a:srcRect l="3548" t="14952" r="3548" b="17999"/>
          <a:stretch>
            <a:fillRect/>
          </a:stretch>
        </p:blipFill>
        <p:spPr bwMode="auto">
          <a:xfrm>
            <a:off x="3352800" y="1371600"/>
            <a:ext cx="1371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Red-school-bag"/>
          <p:cNvPicPr>
            <a:picLocks noChangeAspect="1"/>
          </p:cNvPicPr>
          <p:nvPr/>
        </p:nvPicPr>
        <p:blipFill>
          <a:blip r:embed="rId2"/>
          <a:srcRect l="17999" t="10001" r="2000" b="11600"/>
          <a:stretch>
            <a:fillRect/>
          </a:stretch>
        </p:blipFill>
        <p:spPr bwMode="auto">
          <a:xfrm>
            <a:off x="2362200" y="4144963"/>
            <a:ext cx="2362200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Line 3"/>
          <p:cNvSpPr>
            <a:spLocks noChangeShapeType="1"/>
          </p:cNvSpPr>
          <p:nvPr/>
        </p:nvSpPr>
        <p:spPr bwMode="auto">
          <a:xfrm flipV="1">
            <a:off x="4724400" y="5303838"/>
            <a:ext cx="99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 flipV="1">
            <a:off x="4572000" y="3886200"/>
            <a:ext cx="76200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 flipV="1">
            <a:off x="3886200" y="3094038"/>
            <a:ext cx="152400" cy="914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5126" name="Picture 6" descr="bookwebsite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40400" y="4724400"/>
            <a:ext cx="1752600" cy="106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8" descr="12935521668O07LL[1]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0" y="2789238"/>
            <a:ext cx="12954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Line 9"/>
          <p:cNvSpPr>
            <a:spLocks noChangeShapeType="1"/>
          </p:cNvSpPr>
          <p:nvPr/>
        </p:nvSpPr>
        <p:spPr bwMode="auto">
          <a:xfrm>
            <a:off x="6781800" y="3703638"/>
            <a:ext cx="99060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9" name="Line 10"/>
          <p:cNvSpPr>
            <a:spLocks noChangeShapeType="1"/>
          </p:cNvSpPr>
          <p:nvPr/>
        </p:nvSpPr>
        <p:spPr bwMode="auto">
          <a:xfrm flipV="1">
            <a:off x="6477000" y="1798638"/>
            <a:ext cx="685800" cy="914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0" name="Line 11"/>
          <p:cNvSpPr>
            <a:spLocks noChangeShapeType="1"/>
          </p:cNvSpPr>
          <p:nvPr/>
        </p:nvSpPr>
        <p:spPr bwMode="auto">
          <a:xfrm flipV="1">
            <a:off x="5791200" y="1646238"/>
            <a:ext cx="152400" cy="977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5131" name="Picture 12" descr="3241527-918573-a-cartoon-pencil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6400" y="655638"/>
            <a:ext cx="88741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2" name="Line 13"/>
          <p:cNvSpPr>
            <a:spLocks noChangeShapeType="1"/>
          </p:cNvSpPr>
          <p:nvPr/>
        </p:nvSpPr>
        <p:spPr bwMode="auto">
          <a:xfrm flipV="1">
            <a:off x="6705600" y="2789238"/>
            <a:ext cx="91440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133" name="Group 14"/>
          <p:cNvGrpSpPr/>
          <p:nvPr/>
        </p:nvGrpSpPr>
        <p:grpSpPr bwMode="auto">
          <a:xfrm>
            <a:off x="7924800" y="3321050"/>
            <a:ext cx="822325" cy="1098550"/>
            <a:chOff x="3991" y="1872"/>
            <a:chExt cx="739" cy="492"/>
          </a:xfrm>
        </p:grpSpPr>
        <p:pic>
          <p:nvPicPr>
            <p:cNvPr id="22566" name="Picture 15" descr="点击下载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991" y="1872"/>
              <a:ext cx="739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67" name="Rectangle 16"/>
            <p:cNvSpPr>
              <a:spLocks noChangeArrowheads="1"/>
            </p:cNvSpPr>
            <p:nvPr/>
          </p:nvSpPr>
          <p:spPr bwMode="auto">
            <a:xfrm>
              <a:off x="4183" y="2316"/>
              <a:ext cx="528" cy="4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 sz="3200" b="1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</p:grpSp>
      <p:pic>
        <p:nvPicPr>
          <p:cNvPr id="5136" name="Picture 17" descr="eraser[1]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86600" y="838200"/>
            <a:ext cx="12954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7" name="Picture 18" descr="ruler-hi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-3512256">
            <a:off x="7678738" y="2151062"/>
            <a:ext cx="1600200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8" name="Text Box 19"/>
          <p:cNvSpPr txBox="1">
            <a:spLocks noChangeArrowheads="1"/>
          </p:cNvSpPr>
          <p:nvPr/>
        </p:nvSpPr>
        <p:spPr bwMode="auto">
          <a:xfrm>
            <a:off x="1447800" y="3810000"/>
            <a:ext cx="2286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a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sch__lb_g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39" name="Text Box 20"/>
          <p:cNvSpPr txBox="1">
            <a:spLocks noChangeArrowheads="1"/>
          </p:cNvSpPr>
          <p:nvPr/>
        </p:nvSpPr>
        <p:spPr bwMode="auto">
          <a:xfrm>
            <a:off x="2895600" y="685800"/>
            <a:ext cx="2286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a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d__ction_ry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40" name="Text Box 21"/>
          <p:cNvSpPr txBox="1">
            <a:spLocks noChangeArrowheads="1"/>
          </p:cNvSpPr>
          <p:nvPr/>
        </p:nvSpPr>
        <p:spPr bwMode="auto">
          <a:xfrm>
            <a:off x="5029200" y="3962400"/>
            <a:ext cx="2286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a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pencil b__x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41" name="Text Box 22"/>
          <p:cNvSpPr txBox="1">
            <a:spLocks noChangeArrowheads="1"/>
          </p:cNvSpPr>
          <p:nvPr/>
        </p:nvSpPr>
        <p:spPr bwMode="auto">
          <a:xfrm>
            <a:off x="5791200" y="5791200"/>
            <a:ext cx="2286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a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b___k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42" name="Text Box 23"/>
          <p:cNvSpPr txBox="1">
            <a:spLocks noChangeArrowheads="1"/>
          </p:cNvSpPr>
          <p:nvPr/>
        </p:nvSpPr>
        <p:spPr bwMode="auto">
          <a:xfrm>
            <a:off x="6096000" y="381000"/>
            <a:ext cx="2286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a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p__nc_l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43" name="Text Box 24"/>
          <p:cNvSpPr txBox="1">
            <a:spLocks noChangeArrowheads="1"/>
          </p:cNvSpPr>
          <p:nvPr/>
        </p:nvSpPr>
        <p:spPr bwMode="auto">
          <a:xfrm>
            <a:off x="8077200" y="939800"/>
            <a:ext cx="2286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an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er__s__r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44" name="Text Box 25"/>
          <p:cNvSpPr txBox="1">
            <a:spLocks noChangeArrowheads="1"/>
          </p:cNvSpPr>
          <p:nvPr/>
        </p:nvSpPr>
        <p:spPr bwMode="auto">
          <a:xfrm>
            <a:off x="8610600" y="2438400"/>
            <a:ext cx="2286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a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r__ler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45" name="Text Box 26"/>
          <p:cNvSpPr txBox="1">
            <a:spLocks noChangeArrowheads="1"/>
          </p:cNvSpPr>
          <p:nvPr/>
        </p:nvSpPr>
        <p:spPr bwMode="auto">
          <a:xfrm>
            <a:off x="8153400" y="4267200"/>
            <a:ext cx="2286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a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p__n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6489" name="Text Box 57"/>
          <p:cNvSpPr txBox="1">
            <a:spLocks noChangeArrowheads="1"/>
          </p:cNvSpPr>
          <p:nvPr/>
        </p:nvSpPr>
        <p:spPr bwMode="auto">
          <a:xfrm>
            <a:off x="6705600" y="5765800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033CC"/>
                </a:solidFill>
                <a:latin typeface="Times New Roman" panose="02020603050405020304" pitchFamily="18" charset="0"/>
              </a:rPr>
              <a:t>oo</a:t>
            </a:r>
            <a:endParaRPr lang="en-US" altLang="zh-CN" sz="2400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6490" name="Text Box 58"/>
          <p:cNvSpPr txBox="1">
            <a:spLocks noChangeArrowheads="1"/>
          </p:cNvSpPr>
          <p:nvPr/>
        </p:nvSpPr>
        <p:spPr bwMode="auto">
          <a:xfrm>
            <a:off x="2305050" y="3810000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033CC"/>
                </a:solidFill>
                <a:latin typeface="Times New Roman" panose="02020603050405020304" pitchFamily="18" charset="0"/>
              </a:rPr>
              <a:t>oo</a:t>
            </a:r>
            <a:endParaRPr lang="en-US" altLang="zh-CN" sz="2400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6491" name="Text Box 59"/>
          <p:cNvSpPr txBox="1">
            <a:spLocks noChangeArrowheads="1"/>
          </p:cNvSpPr>
          <p:nvPr/>
        </p:nvSpPr>
        <p:spPr bwMode="auto">
          <a:xfrm>
            <a:off x="2771775" y="3810000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033CC"/>
                </a:solidFill>
                <a:latin typeface="Times New Roman" panose="02020603050405020304" pitchFamily="18" charset="0"/>
              </a:rPr>
              <a:t>a</a:t>
            </a:r>
            <a:endParaRPr lang="en-US" altLang="zh-CN" sz="2400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6492" name="Text Box 60"/>
          <p:cNvSpPr txBox="1">
            <a:spLocks noChangeArrowheads="1"/>
          </p:cNvSpPr>
          <p:nvPr/>
        </p:nvSpPr>
        <p:spPr bwMode="auto">
          <a:xfrm>
            <a:off x="6373813" y="3962400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033CC"/>
                </a:solidFill>
                <a:latin typeface="Times New Roman" panose="02020603050405020304" pitchFamily="18" charset="0"/>
              </a:rPr>
              <a:t>o</a:t>
            </a:r>
            <a:endParaRPr lang="en-US" altLang="zh-CN" sz="2400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6493" name="Text Box 61"/>
          <p:cNvSpPr txBox="1">
            <a:spLocks noChangeArrowheads="1"/>
          </p:cNvSpPr>
          <p:nvPr/>
        </p:nvSpPr>
        <p:spPr bwMode="auto">
          <a:xfrm>
            <a:off x="9067800" y="4254500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033CC"/>
                </a:solidFill>
                <a:latin typeface="Times New Roman" panose="02020603050405020304" pitchFamily="18" charset="0"/>
              </a:rPr>
              <a:t>e</a:t>
            </a:r>
            <a:endParaRPr lang="en-US" altLang="zh-CN" sz="2400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6494" name="Text Box 62"/>
          <p:cNvSpPr txBox="1">
            <a:spLocks noChangeArrowheads="1"/>
          </p:cNvSpPr>
          <p:nvPr/>
        </p:nvSpPr>
        <p:spPr bwMode="auto">
          <a:xfrm>
            <a:off x="9423400" y="2438400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033CC"/>
                </a:solidFill>
                <a:latin typeface="Times New Roman" panose="02020603050405020304" pitchFamily="18" charset="0"/>
              </a:rPr>
              <a:t>u</a:t>
            </a:r>
            <a:endParaRPr lang="en-US" altLang="zh-CN" sz="2400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6495" name="Text Box 63"/>
          <p:cNvSpPr txBox="1">
            <a:spLocks noChangeArrowheads="1"/>
          </p:cNvSpPr>
          <p:nvPr/>
        </p:nvSpPr>
        <p:spPr bwMode="auto">
          <a:xfrm>
            <a:off x="9385300" y="914400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033CC"/>
                </a:solidFill>
                <a:latin typeface="Times New Roman" panose="02020603050405020304" pitchFamily="18" charset="0"/>
              </a:rPr>
              <a:t>e</a:t>
            </a:r>
            <a:endParaRPr lang="en-US" altLang="zh-CN" sz="2400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6498" name="Text Box 66"/>
          <p:cNvSpPr txBox="1">
            <a:spLocks noChangeArrowheads="1"/>
          </p:cNvSpPr>
          <p:nvPr/>
        </p:nvSpPr>
        <p:spPr bwMode="auto">
          <a:xfrm>
            <a:off x="8953500" y="939800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033CC"/>
                </a:solidFill>
                <a:latin typeface="Times New Roman" panose="02020603050405020304" pitchFamily="18" charset="0"/>
              </a:rPr>
              <a:t>a</a:t>
            </a:r>
            <a:endParaRPr lang="en-US" altLang="zh-CN" sz="2400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6499" name="Text Box 67"/>
          <p:cNvSpPr txBox="1">
            <a:spLocks noChangeArrowheads="1"/>
          </p:cNvSpPr>
          <p:nvPr/>
        </p:nvSpPr>
        <p:spPr bwMode="auto">
          <a:xfrm>
            <a:off x="6807200" y="381000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033CC"/>
                </a:solidFill>
                <a:latin typeface="Times New Roman" panose="02020603050405020304" pitchFamily="18" charset="0"/>
              </a:rPr>
              <a:t>e</a:t>
            </a:r>
            <a:endParaRPr lang="en-US" altLang="zh-CN" sz="2400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6500" name="Text Box 68"/>
          <p:cNvSpPr txBox="1">
            <a:spLocks noChangeArrowheads="1"/>
          </p:cNvSpPr>
          <p:nvPr/>
        </p:nvSpPr>
        <p:spPr bwMode="auto">
          <a:xfrm>
            <a:off x="7391400" y="381000"/>
            <a:ext cx="533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033CC"/>
                </a:solidFill>
                <a:latin typeface="Times New Roman" panose="02020603050405020304" pitchFamily="18" charset="0"/>
              </a:rPr>
              <a:t>i</a:t>
            </a:r>
            <a:endParaRPr lang="en-US" altLang="zh-CN" sz="2400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6501" name="Text Box 69"/>
          <p:cNvSpPr txBox="1">
            <a:spLocks noChangeArrowheads="1"/>
          </p:cNvSpPr>
          <p:nvPr/>
        </p:nvSpPr>
        <p:spPr bwMode="auto">
          <a:xfrm>
            <a:off x="3352800" y="685800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033CC"/>
                </a:solidFill>
                <a:latin typeface="Times New Roman" panose="02020603050405020304" pitchFamily="18" charset="0"/>
              </a:rPr>
              <a:t>i</a:t>
            </a:r>
            <a:endParaRPr lang="en-US" altLang="zh-CN" sz="2400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6502" name="Text Box 70"/>
          <p:cNvSpPr txBox="1">
            <a:spLocks noChangeArrowheads="1"/>
          </p:cNvSpPr>
          <p:nvPr/>
        </p:nvSpPr>
        <p:spPr bwMode="auto">
          <a:xfrm>
            <a:off x="4241800" y="685800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033CC"/>
                </a:solidFill>
                <a:latin typeface="Times New Roman" panose="02020603050405020304" pitchFamily="18" charset="0"/>
              </a:rPr>
              <a:t>a</a:t>
            </a:r>
            <a:endParaRPr lang="en-US" altLang="zh-CN" sz="2400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1588" y="-50800"/>
            <a:ext cx="4425951" cy="644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What's this in English?</a:t>
            </a:r>
            <a:endParaRPr lang="en-US" altLang="zh-CN" sz="3600" b="1">
              <a:solidFill>
                <a:schemeClr val="accent6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82000" y="6124575"/>
            <a:ext cx="3722688" cy="644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sym typeface="+mn-ea"/>
              </a:rPr>
              <a:t>Fill in the blanks.</a:t>
            </a:r>
            <a:endParaRPr lang="zh-CN" altLang="en-US" sz="360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6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6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6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6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6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6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6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2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6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46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6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46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2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46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46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9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4" dur="2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46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46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5" dur="2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0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46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46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46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46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2" dur="2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146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46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46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146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/>
      <p:bldP spid="5124" grpId="0" animBg="1"/>
      <p:bldP spid="5125" grpId="0" animBg="1"/>
      <p:bldP spid="5128" grpId="0" animBg="1"/>
      <p:bldP spid="5129" grpId="0" animBg="1"/>
      <p:bldP spid="5130" grpId="0" animBg="1"/>
      <p:bldP spid="5132" grpId="0" animBg="1"/>
      <p:bldP spid="5138" grpId="0"/>
      <p:bldP spid="5139" grpId="0"/>
      <p:bldP spid="5140" grpId="0"/>
      <p:bldP spid="5141" grpId="0"/>
      <p:bldP spid="5142" grpId="0"/>
      <p:bldP spid="5143" grpId="0"/>
      <p:bldP spid="5144" grpId="0"/>
      <p:bldP spid="5145" grpId="0"/>
      <p:bldP spid="146489" grpId="0"/>
      <p:bldP spid="146490" grpId="0"/>
      <p:bldP spid="146491" grpId="0"/>
      <p:bldP spid="146492" grpId="0"/>
      <p:bldP spid="146493" grpId="0"/>
      <p:bldP spid="146494" grpId="0"/>
      <p:bldP spid="146495" grpId="0"/>
      <p:bldP spid="146498" grpId="0"/>
      <p:bldP spid="146499" grpId="0"/>
      <p:bldP spid="146500" grpId="0"/>
      <p:bldP spid="146501" grpId="0"/>
      <p:bldP spid="1465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7050" y="473075"/>
            <a:ext cx="7377113" cy="822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400" b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en-US" altLang="zh-CN" sz="4800" b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Ask and answer</a:t>
            </a:r>
            <a:endParaRPr lang="en-US" altLang="zh-CN" sz="4800" b="1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8" name="文本框 2"/>
          <p:cNvSpPr txBox="1">
            <a:spLocks noChangeArrowheads="1"/>
          </p:cNvSpPr>
          <p:nvPr/>
        </p:nvSpPr>
        <p:spPr bwMode="auto">
          <a:xfrm>
            <a:off x="234950" y="1736725"/>
            <a:ext cx="11872913" cy="403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70C0"/>
                </a:solidFill>
              </a:rPr>
              <a:t>1.What' this/that?              It's a ...</a:t>
            </a:r>
            <a:endParaRPr lang="en-US" altLang="zh-CN" sz="3600" b="1">
              <a:solidFill>
                <a:srgbClr val="0070C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70C0"/>
                </a:solidFill>
              </a:rPr>
              <a:t>2.What are these/those?  They're ...</a:t>
            </a:r>
            <a:endParaRPr lang="en-US" altLang="zh-CN" sz="3600" b="1">
              <a:solidFill>
                <a:srgbClr val="0070C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70C0"/>
                </a:solidFill>
              </a:rPr>
              <a:t>3.Is this/that a...?               Yes, it is.</a:t>
            </a:r>
            <a:endParaRPr lang="en-US" altLang="zh-CN" sz="3600" b="1">
              <a:solidFill>
                <a:srgbClr val="0070C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70C0"/>
                </a:solidFill>
              </a:rPr>
              <a:t>                                             No, it isn't. It's a ...</a:t>
            </a:r>
            <a:endParaRPr lang="en-US" altLang="zh-CN" sz="3600" b="1">
              <a:solidFill>
                <a:srgbClr val="0070C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70C0"/>
                </a:solidFill>
              </a:rPr>
              <a:t>4. Are these/those ...?        Yes, they are.</a:t>
            </a:r>
            <a:endParaRPr lang="en-US" altLang="zh-CN" sz="3600" b="1">
              <a:solidFill>
                <a:srgbClr val="0070C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70C0"/>
                </a:solidFill>
              </a:rPr>
              <a:t>                                             No, they aren't. They're ...</a:t>
            </a:r>
            <a:endParaRPr lang="en-US" altLang="zh-CN" sz="36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3884</Words>
  <Application>WPS 演示</Application>
  <PresentationFormat>自定义</PresentationFormat>
  <Paragraphs>350</Paragraphs>
  <Slides>22</Slides>
  <Notes>2</Notes>
  <HiddenSlides>0</HiddenSlides>
  <MMClips>3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Arial Black</vt:lpstr>
      <vt:lpstr>楷体</vt:lpstr>
      <vt:lpstr>黑体</vt:lpstr>
      <vt:lpstr>Comic Sans MS</vt:lpstr>
      <vt:lpstr>Times New Roman</vt:lpstr>
      <vt:lpstr>Calibri</vt:lpstr>
      <vt:lpstr>仿宋</vt:lpstr>
      <vt:lpstr>Aharoni</vt:lpstr>
      <vt:lpstr>微软雅黑</vt:lpstr>
      <vt:lpstr>Office 主题</vt:lpstr>
      <vt:lpstr>How are you?</vt:lpstr>
      <vt:lpstr>                                     Unit3          Is this your pencil ?                                                  SectionA 1a-1c  </vt:lpstr>
      <vt:lpstr>  1、你会用英语听说写一些常用的学习用具的词语吗？   2、你会用名词性物主代词mine、your、 his 、hers说 话吗？你知道它和形容词性物主代词用法有什么不同吗？   3、你会用一般疑问句“Is this/that your ...?或Are these/ those your...?”，通过问答寻找学习用具的主人吗？</vt:lpstr>
      <vt:lpstr> </vt:lpstr>
      <vt:lpstr>   Do  you  know  these  words?</vt:lpstr>
      <vt:lpstr>    Do  you  know  these  words?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184</cp:revision>
  <dcterms:created xsi:type="dcterms:W3CDTF">2016-09-12T20:43:00Z</dcterms:created>
  <dcterms:modified xsi:type="dcterms:W3CDTF">2016-10-13T14:55:15Z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