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340" r:id="rId2"/>
    <p:sldId id="329" r:id="rId3"/>
    <p:sldId id="371" r:id="rId4"/>
    <p:sldId id="330" r:id="rId5"/>
    <p:sldId id="372" r:id="rId6"/>
    <p:sldId id="332" r:id="rId7"/>
    <p:sldId id="333" r:id="rId8"/>
    <p:sldId id="334" r:id="rId9"/>
    <p:sldId id="385" r:id="rId10"/>
    <p:sldId id="284" r:id="rId11"/>
    <p:sldId id="278" r:id="rId12"/>
    <p:sldId id="283" r:id="rId13"/>
    <p:sldId id="373" r:id="rId14"/>
    <p:sldId id="374" r:id="rId15"/>
    <p:sldId id="381" r:id="rId16"/>
    <p:sldId id="382" r:id="rId17"/>
    <p:sldId id="305" r:id="rId18"/>
    <p:sldId id="386" r:id="rId19"/>
    <p:sldId id="387" r:id="rId20"/>
    <p:sldId id="388" r:id="rId21"/>
    <p:sldId id="389" r:id="rId22"/>
    <p:sldId id="304" r:id="rId23"/>
    <p:sldId id="392" r:id="rId24"/>
    <p:sldId id="397" r:id="rId25"/>
    <p:sldId id="393" r:id="rId26"/>
    <p:sldId id="394" r:id="rId27"/>
    <p:sldId id="395" r:id="rId28"/>
    <p:sldId id="396" r:id="rId29"/>
    <p:sldId id="306" r:id="rId30"/>
    <p:sldId id="398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307" r:id="rId41"/>
    <p:sldId id="409" r:id="rId42"/>
    <p:sldId id="410" r:id="rId43"/>
    <p:sldId id="411" r:id="rId44"/>
    <p:sldId id="308" r:id="rId4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99"/>
    <a:srgbClr val="009900"/>
    <a:srgbClr val="FF3399"/>
    <a:srgbClr val="9900CC"/>
    <a:srgbClr val="FF9900"/>
    <a:srgbClr val="66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/>
    <p:restoredTop sz="94562"/>
  </p:normalViewPr>
  <p:slideViewPr>
    <p:cSldViewPr showGuides="1">
      <p:cViewPr>
        <p:scale>
          <a:sx n="75" d="100"/>
          <a:sy n="75" d="100"/>
        </p:scale>
        <p:origin x="-1242" y="36"/>
      </p:cViewPr>
      <p:guideLst>
        <p:guide orient="horz" pos="219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90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21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kumimoji="1"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latin typeface="Times New Roman" panose="02020603050405020304" pitchFamily="18" charset="0"/>
              </a:rPr>
              <a:t>‹#›</a:t>
            </a:fld>
            <a:endParaRPr lang="en-US" altLang="zh-CN" sz="14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slide" Target="slide1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slide" Target="slide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6148" name="Picture 4" descr="200922420539907_2"/>
          <p:cNvPicPr>
            <a:picLocks noChangeAspect="1"/>
          </p:cNvPicPr>
          <p:nvPr/>
        </p:nvPicPr>
        <p:blipFill>
          <a:blip r:embed="rId2"/>
          <a:srcRect b="486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/>
          <p:nvPr/>
        </p:nvSpPr>
        <p:spPr>
          <a:xfrm>
            <a:off x="2700338" y="0"/>
            <a:ext cx="64436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9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TextBox 6"/>
          <p:cNvSpPr txBox="1"/>
          <p:nvPr/>
        </p:nvSpPr>
        <p:spPr>
          <a:xfrm>
            <a:off x="1619250" y="1557338"/>
            <a:ext cx="7129463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88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8800" b="1" dirty="0">
                <a:latin typeface="Arial" panose="020B0604020202020204" pitchFamily="34" charset="0"/>
                <a:ea typeface="宋体" panose="02010600030101010101" pitchFamily="2" charset="-122"/>
              </a:rPr>
              <a:t>、古对今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6"/>
          <p:cNvGraphicFramePr/>
          <p:nvPr/>
        </p:nvGraphicFramePr>
        <p:xfrm>
          <a:off x="4191000" y="4495800"/>
          <a:ext cx="49530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3" imgW="4362450" imgH="2514600" progId="Paint.Picture">
                  <p:embed/>
                </p:oleObj>
              </mc:Choice>
              <mc:Fallback>
                <p:oleObj r:id="rId3" imgW="4362450" imgH="25146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91000" y="4495800"/>
                        <a:ext cx="4953000" cy="2362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14"/>
          <p:cNvGraphicFramePr/>
          <p:nvPr/>
        </p:nvGraphicFramePr>
        <p:xfrm>
          <a:off x="0" y="0"/>
          <a:ext cx="5795963" cy="369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5" imgW="4371975" imgH="2047875" progId="Paint.Picture">
                  <p:embed/>
                </p:oleObj>
              </mc:Choice>
              <mc:Fallback>
                <p:oleObj r:id="rId5" imgW="4371975" imgH="204787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5795963" cy="3692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2"/>
          <p:cNvSpPr txBox="1"/>
          <p:nvPr/>
        </p:nvSpPr>
        <p:spPr>
          <a:xfrm>
            <a:off x="1331913" y="3789363"/>
            <a:ext cx="2232025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晨对暮，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雪对霜。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和风对细雨，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3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朝霞对夕阳。</a:t>
            </a:r>
          </a:p>
        </p:txBody>
      </p:sp>
      <p:sp>
        <p:nvSpPr>
          <p:cNvPr id="1029" name="Text Box 4"/>
          <p:cNvSpPr txBox="1"/>
          <p:nvPr/>
        </p:nvSpPr>
        <p:spPr>
          <a:xfrm>
            <a:off x="5795963" y="0"/>
            <a:ext cx="2447925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古对今，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圆对方。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严寒对酷暑，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春暖对秋凉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lvl="0" eaLnBrk="1" hangingPunct="1">
              <a:spcBef>
                <a:spcPct val="50000"/>
              </a:spcBef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0" name="Text Box 6"/>
          <p:cNvSpPr txBox="1"/>
          <p:nvPr/>
        </p:nvSpPr>
        <p:spPr>
          <a:xfrm>
            <a:off x="6553200" y="2276475"/>
            <a:ext cx="2590800" cy="323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桃对李，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柳对杨。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莺歌对燕舞，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鸟语对花香。</a:t>
            </a:r>
          </a:p>
          <a:p>
            <a:pPr lvl="0" eaLnBrk="1" hangingPunct="1">
              <a:spcBef>
                <a:spcPct val="50000"/>
              </a:spcBef>
            </a:pPr>
            <a:endParaRPr lang="zh-CN" altLang="en-US" sz="2400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400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7" descr="9ac1ec331eb501be1b4cffbf"/>
          <p:cNvPicPr>
            <a:picLocks noChangeAspect="1"/>
          </p:cNvPicPr>
          <p:nvPr/>
        </p:nvPicPr>
        <p:blipFill>
          <a:blip r:embed="rId2"/>
          <a:srcRect b="80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8"/>
          <p:cNvSpPr txBox="1"/>
          <p:nvPr/>
        </p:nvSpPr>
        <p:spPr>
          <a:xfrm>
            <a:off x="539750" y="836613"/>
            <a:ext cx="8281988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yu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n   y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n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hán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k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sh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li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ng  </a:t>
            </a: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 圆  严  寒  酷  暑  凉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chén    xì    zhāo   xiá    xī</a:t>
            </a: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yáng</a:t>
            </a:r>
          </a:p>
          <a:p>
            <a:pPr lvl="0"/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晨   细   朝  霞  夕  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8" descr="9ac1ec331eb501be1b4cffbf"/>
          <p:cNvPicPr>
            <a:picLocks noChangeAspect="1"/>
          </p:cNvPicPr>
          <p:nvPr/>
        </p:nvPicPr>
        <p:blipFill>
          <a:blip r:embed="rId2"/>
          <a:srcRect b="69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Rectangle 6">
            <a:hlinkClick r:id="" action="ppaction://noaction"/>
          </p:cNvPr>
          <p:cNvSpPr/>
          <p:nvPr/>
        </p:nvSpPr>
        <p:spPr>
          <a:xfrm>
            <a:off x="971550" y="908050"/>
            <a:ext cx="7343775" cy="3382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7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圆    严    寒    酷  </a:t>
            </a:r>
          </a:p>
          <a:p>
            <a:pPr lvl="0" eaLnBrk="1" hangingPunct="1"/>
            <a:r>
              <a:rPr lang="zh-CN" altLang="en-US" sz="7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暑    凉    晨    细</a:t>
            </a:r>
          </a:p>
          <a:p>
            <a:pPr lvl="0" eaLnBrk="1" hangingPunct="1"/>
            <a:r>
              <a:rPr lang="zh-CN" altLang="en-US" sz="7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朝    霞    夕    杨</a:t>
            </a:r>
          </a:p>
        </p:txBody>
      </p:sp>
      <p:sp>
        <p:nvSpPr>
          <p:cNvPr id="29704" name="Rectangle 8">
            <a:hlinkClick r:id="" action="ppaction://noaction"/>
          </p:cNvPr>
          <p:cNvSpPr/>
          <p:nvPr/>
        </p:nvSpPr>
        <p:spPr>
          <a:xfrm>
            <a:off x="1547813" y="2133600"/>
            <a:ext cx="45434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zh-CN" altLang="en-US" sz="54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710" name="Rectangle 14">
            <a:hlinkClick r:id="rId3" action="ppaction://hlinksldjump"/>
          </p:cNvPr>
          <p:cNvSpPr/>
          <p:nvPr/>
        </p:nvSpPr>
        <p:spPr>
          <a:xfrm>
            <a:off x="1476375" y="4005263"/>
            <a:ext cx="28797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</a:p>
        </p:txBody>
      </p:sp>
      <p:sp>
        <p:nvSpPr>
          <p:cNvPr id="29713" name="Rectangle 17"/>
          <p:cNvSpPr/>
          <p:nvPr/>
        </p:nvSpPr>
        <p:spPr>
          <a:xfrm>
            <a:off x="1476375" y="4941888"/>
            <a:ext cx="57753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zh-CN" altLang="en-US" sz="5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04" grpId="0"/>
      <p:bldP spid="29710" grpId="0"/>
      <p:bldP spid="297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5" descr="9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" y="86360"/>
            <a:ext cx="9130665" cy="6248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grpSp>
        <p:nvGrpSpPr>
          <p:cNvPr id="8194" name="组合 5122"/>
          <p:cNvGrpSpPr/>
          <p:nvPr/>
        </p:nvGrpSpPr>
        <p:grpSpPr>
          <a:xfrm>
            <a:off x="1593056" y="1343025"/>
            <a:ext cx="6151960" cy="2540764"/>
            <a:chOff x="0" y="0"/>
            <a:chExt cx="5035" cy="1687"/>
          </a:xfrm>
        </p:grpSpPr>
        <p:sp>
          <p:nvSpPr>
            <p:cNvPr id="4099" name="文本框 5123"/>
            <p:cNvSpPr txBox="1"/>
            <p:nvPr/>
          </p:nvSpPr>
          <p:spPr>
            <a:xfrm>
              <a:off x="91" y="45"/>
              <a:ext cx="771" cy="7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en-US" altLang="zh-CN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fontAlgn="base">
                <a:spcBef>
                  <a:spcPct val="50000"/>
                </a:spcBef>
              </a:pPr>
              <a:endParaRPr lang="en-US" altLang="zh-CN" sz="277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0" name="文本框 5124"/>
            <p:cNvSpPr txBox="1"/>
            <p:nvPr/>
          </p:nvSpPr>
          <p:spPr>
            <a:xfrm>
              <a:off x="907" y="45"/>
              <a:ext cx="862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277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1" name="文本框 5125"/>
            <p:cNvSpPr txBox="1"/>
            <p:nvPr/>
          </p:nvSpPr>
          <p:spPr>
            <a:xfrm>
              <a:off x="1814" y="45"/>
              <a:ext cx="1452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277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2" name="文本框 5126"/>
            <p:cNvSpPr txBox="1"/>
            <p:nvPr/>
          </p:nvSpPr>
          <p:spPr>
            <a:xfrm>
              <a:off x="3357" y="45"/>
              <a:ext cx="771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en-US" altLang="zh-CN" sz="3080" strike="noStrike" noProof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  </a:t>
              </a:r>
              <a:endParaRPr lang="en-US" altLang="zh-CN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3" name="文本框 5127"/>
            <p:cNvSpPr txBox="1"/>
            <p:nvPr/>
          </p:nvSpPr>
          <p:spPr>
            <a:xfrm>
              <a:off x="4264" y="0"/>
              <a:ext cx="771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4" name="文本框 5128"/>
            <p:cNvSpPr txBox="1"/>
            <p:nvPr/>
          </p:nvSpPr>
          <p:spPr>
            <a:xfrm>
              <a:off x="0" y="1315"/>
              <a:ext cx="862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5" name="文本框 5129"/>
            <p:cNvSpPr txBox="1"/>
            <p:nvPr/>
          </p:nvSpPr>
          <p:spPr>
            <a:xfrm>
              <a:off x="1043" y="1315"/>
              <a:ext cx="771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文本框 5130"/>
            <p:cNvSpPr txBox="1"/>
            <p:nvPr/>
          </p:nvSpPr>
          <p:spPr>
            <a:xfrm>
              <a:off x="1678" y="1224"/>
              <a:ext cx="1859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7" name="文本框 5131"/>
            <p:cNvSpPr txBox="1"/>
            <p:nvPr/>
          </p:nvSpPr>
          <p:spPr>
            <a:xfrm>
              <a:off x="3447" y="1270"/>
              <a:ext cx="771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2465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8" name="文本框 5132"/>
            <p:cNvSpPr txBox="1"/>
            <p:nvPr/>
          </p:nvSpPr>
          <p:spPr>
            <a:xfrm>
              <a:off x="4173" y="1270"/>
              <a:ext cx="771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2465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9" name="文本框 5133"/>
          <p:cNvSpPr txBox="1"/>
          <p:nvPr/>
        </p:nvSpPr>
        <p:spPr>
          <a:xfrm>
            <a:off x="703660" y="1410891"/>
            <a:ext cx="8434388" cy="2344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 fontAlgn="base">
              <a:lnSpc>
                <a:spcPct val="120000"/>
              </a:lnSpc>
            </a:pPr>
            <a:r>
              <a:rPr lang="zh-CN" altLang="en-US" sz="308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圆    严    寒    酷    暑    凉</a:t>
            </a:r>
          </a:p>
          <a:p>
            <a:pPr lvl="0" indent="0" algn="l" fontAlgn="base">
              <a:lnSpc>
                <a:spcPct val="120000"/>
              </a:lnSpc>
            </a:pPr>
            <a:endParaRPr lang="zh-CN" altLang="en-US" sz="3080" b="1" strike="noStrike" noProof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indent="0" algn="l" fontAlgn="base">
              <a:lnSpc>
                <a:spcPct val="120000"/>
              </a:lnSpc>
            </a:pPr>
            <a:endParaRPr lang="zh-CN" altLang="en-US" sz="3080" b="1" strike="noStrike" noProof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indent="0" algn="l" fontAlgn="base">
              <a:lnSpc>
                <a:spcPct val="120000"/>
              </a:lnSpc>
            </a:pPr>
            <a:r>
              <a:rPr lang="zh-CN" altLang="en-US" sz="308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晨    细    </a:t>
            </a:r>
            <a:r>
              <a:rPr lang="zh-CN" altLang="en-US" sz="3080" b="1" strike="noStrike" noProof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朝</a:t>
            </a:r>
            <a:r>
              <a:rPr lang="zh-CN" altLang="en-US" sz="308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霞    </a:t>
            </a:r>
            <a:r>
              <a:rPr lang="zh-CN" altLang="en-US" sz="3075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夕    杨</a:t>
            </a:r>
          </a:p>
        </p:txBody>
      </p:sp>
      <p:sp>
        <p:nvSpPr>
          <p:cNvPr id="5135" name="文本框 5134"/>
          <p:cNvSpPr txBox="1"/>
          <p:nvPr/>
        </p:nvSpPr>
        <p:spPr>
          <a:xfrm>
            <a:off x="373221" y="1075849"/>
            <a:ext cx="8577263" cy="513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 fontAlgn="base"/>
            <a:r>
              <a:rPr lang="zh-CN" altLang="en-US" sz="2770" strike="noStrike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en-US" sz="2700" b="1" strike="noStrike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yuán     yán      hán       kù       shǔ      liáng</a:t>
            </a:r>
            <a:endParaRPr lang="en-US" sz="2700" b="1" strike="noStrike" noProof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253" y="2756297"/>
            <a:ext cx="8507015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chén  </a:t>
            </a:r>
            <a:r>
              <a:rPr lang="en-US" altLang="en-US" sz="27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xì       zhāo     xiá         xī       yáng</a:t>
            </a:r>
            <a:r>
              <a:rPr lang="en-US" altLang="en-US" sz="27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0791" y="3631406"/>
            <a:ext cx="8340329" cy="840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 fontAlgn="base"/>
            <a:r>
              <a:rPr lang="zh-CN" altLang="en-US" sz="246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早晨      细雨      朝霞       晚霞       夕阳      杨树</a:t>
            </a:r>
          </a:p>
          <a:p>
            <a:pPr lvl="0" indent="0" algn="l" fontAlgn="base"/>
            <a:r>
              <a:rPr lang="zh-CN" altLang="en-US" sz="246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清晨     </a:t>
            </a:r>
            <a:r>
              <a:rPr lang="zh-CN" altLang="en-US" sz="2460" b="1" strike="noStrike" noProof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仔</a:t>
            </a:r>
            <a:r>
              <a:rPr lang="zh-CN" altLang="en-US" sz="246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细      朝阳       彩霞       </a:t>
            </a:r>
            <a:r>
              <a:rPr lang="zh-CN" altLang="en-US" sz="2460" b="1" strike="noStrike" noProof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除</a:t>
            </a:r>
            <a:r>
              <a:rPr lang="zh-CN" altLang="en-US" sz="246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夕      杨</a:t>
            </a:r>
            <a:r>
              <a:rPr lang="zh-CN" altLang="en-US" sz="2460" b="1" strike="noStrike" noProof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1981" y="1935956"/>
            <a:ext cx="8396288" cy="84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fontAlgn="base"/>
            <a:r>
              <a:rPr lang="zh-CN" altLang="en-US" sz="2465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圆球      严寒      寒冷       严酷      小暑      凉快</a:t>
            </a:r>
          </a:p>
          <a:p>
            <a:pPr lvl="0" indent="0" fontAlgn="base"/>
            <a:r>
              <a:rPr lang="zh-CN" altLang="en-US" sz="2465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圆形      严格      寒风       酷热      暑</a:t>
            </a:r>
            <a:r>
              <a:rPr lang="zh-CN" altLang="en-US" sz="2465" b="1" strike="noStrike" noProof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假</a:t>
            </a:r>
            <a:r>
              <a:rPr lang="zh-CN" altLang="en-US" sz="2465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凉</a:t>
            </a:r>
            <a:r>
              <a:rPr lang="zh-CN" altLang="en-US" sz="2465" b="1" strike="noStrike" noProof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爽</a:t>
            </a:r>
            <a:endParaRPr lang="zh-CN" altLang="en-US" sz="2465" b="1" strike="noStrike" noProof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2517" y="4449604"/>
            <a:ext cx="3207544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cháo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67501" y="4929426"/>
            <a:ext cx="1383506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唐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朝</a:t>
            </a:r>
          </a:p>
          <a:p>
            <a:pPr lvl="0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朝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5" grpId="0"/>
      <p:bldP spid="2" grpId="0"/>
      <p:bldP spid="3" grpId="0"/>
      <p:bldP spid="4" grpId="0"/>
      <p:bldP spid="5" grpId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5" descr="9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9" y="866775"/>
            <a:ext cx="9130903" cy="51768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grpSp>
        <p:nvGrpSpPr>
          <p:cNvPr id="6146" name="组合 5122"/>
          <p:cNvGrpSpPr/>
          <p:nvPr/>
        </p:nvGrpSpPr>
        <p:grpSpPr>
          <a:xfrm>
            <a:off x="1593056" y="1343025"/>
            <a:ext cx="6151960" cy="2540764"/>
            <a:chOff x="0" y="0"/>
            <a:chExt cx="5035" cy="1687"/>
          </a:xfrm>
        </p:grpSpPr>
        <p:sp>
          <p:nvSpPr>
            <p:cNvPr id="4099" name="文本框 5123"/>
            <p:cNvSpPr txBox="1"/>
            <p:nvPr/>
          </p:nvSpPr>
          <p:spPr>
            <a:xfrm>
              <a:off x="91" y="45"/>
              <a:ext cx="771" cy="7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en-US" altLang="zh-CN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fontAlgn="base">
                <a:spcBef>
                  <a:spcPct val="50000"/>
                </a:spcBef>
              </a:pPr>
              <a:endParaRPr lang="en-US" altLang="zh-CN" sz="277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0" name="文本框 5124"/>
            <p:cNvSpPr txBox="1"/>
            <p:nvPr/>
          </p:nvSpPr>
          <p:spPr>
            <a:xfrm>
              <a:off x="907" y="45"/>
              <a:ext cx="862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277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1" name="文本框 5125"/>
            <p:cNvSpPr txBox="1"/>
            <p:nvPr/>
          </p:nvSpPr>
          <p:spPr>
            <a:xfrm>
              <a:off x="1814" y="45"/>
              <a:ext cx="1452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277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2" name="文本框 5126"/>
            <p:cNvSpPr txBox="1"/>
            <p:nvPr/>
          </p:nvSpPr>
          <p:spPr>
            <a:xfrm>
              <a:off x="3357" y="45"/>
              <a:ext cx="771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en-US" altLang="zh-CN" sz="3080" strike="noStrike" noProof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  </a:t>
              </a:r>
              <a:endParaRPr lang="en-US" altLang="zh-CN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3" name="文本框 5127"/>
            <p:cNvSpPr txBox="1"/>
            <p:nvPr/>
          </p:nvSpPr>
          <p:spPr>
            <a:xfrm>
              <a:off x="4264" y="0"/>
              <a:ext cx="771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4" name="文本框 5128"/>
            <p:cNvSpPr txBox="1"/>
            <p:nvPr/>
          </p:nvSpPr>
          <p:spPr>
            <a:xfrm>
              <a:off x="0" y="1315"/>
              <a:ext cx="862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5" name="文本框 5129"/>
            <p:cNvSpPr txBox="1"/>
            <p:nvPr/>
          </p:nvSpPr>
          <p:spPr>
            <a:xfrm>
              <a:off x="1043" y="1315"/>
              <a:ext cx="771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文本框 5130"/>
            <p:cNvSpPr txBox="1"/>
            <p:nvPr/>
          </p:nvSpPr>
          <p:spPr>
            <a:xfrm>
              <a:off x="1678" y="1224"/>
              <a:ext cx="1859" cy="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3080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7" name="文本框 5131"/>
            <p:cNvSpPr txBox="1"/>
            <p:nvPr/>
          </p:nvSpPr>
          <p:spPr>
            <a:xfrm>
              <a:off x="3447" y="1270"/>
              <a:ext cx="771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2465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8" name="文本框 5132"/>
            <p:cNvSpPr txBox="1"/>
            <p:nvPr/>
          </p:nvSpPr>
          <p:spPr>
            <a:xfrm>
              <a:off x="4173" y="1270"/>
              <a:ext cx="771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endParaRPr lang="zh-CN" altLang="en-US" sz="2465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9" name="文本框 5133"/>
          <p:cNvSpPr txBox="1"/>
          <p:nvPr/>
        </p:nvSpPr>
        <p:spPr>
          <a:xfrm>
            <a:off x="611981" y="1684735"/>
            <a:ext cx="8553450" cy="1781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fontAlgn="base">
              <a:lnSpc>
                <a:spcPct val="120000"/>
              </a:lnSpc>
            </a:pPr>
            <a:r>
              <a:rPr lang="zh-CN" altLang="en-US" sz="308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方</a:t>
            </a:r>
            <a:r>
              <a:rPr lang="zh-CN" altLang="en-US" sz="308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圆    严 寒    酷 暑    凉</a:t>
            </a:r>
            <a:r>
              <a:rPr lang="zh-CN" altLang="en-US" sz="308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快    清</a:t>
            </a:r>
            <a:r>
              <a:rPr lang="zh-CN" altLang="en-US" sz="308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晨     </a:t>
            </a:r>
          </a:p>
          <a:p>
            <a:pPr lvl="0" indent="0" fontAlgn="base">
              <a:lnSpc>
                <a:spcPct val="120000"/>
              </a:lnSpc>
            </a:pPr>
            <a:endParaRPr lang="zh-CN" altLang="en-US" sz="3080" b="1" strike="noStrike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lvl="0" indent="0" fontAlgn="base">
              <a:lnSpc>
                <a:spcPct val="120000"/>
              </a:lnSpc>
            </a:pPr>
            <a:r>
              <a:rPr lang="zh-CN" altLang="en-US" sz="308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细</a:t>
            </a:r>
            <a:r>
              <a:rPr lang="zh-CN" altLang="en-US" sz="308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雨</a:t>
            </a:r>
            <a:r>
              <a:rPr lang="zh-CN" altLang="en-US" sz="308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   朝 霞    夕</a:t>
            </a:r>
            <a:r>
              <a:rPr lang="zh-CN" altLang="en-US" sz="308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阳 </a:t>
            </a:r>
            <a:r>
              <a:rPr lang="zh-CN" altLang="en-US" sz="308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    杨 </a:t>
            </a:r>
            <a:r>
              <a:rPr lang="zh-CN" altLang="en-US" sz="308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柳</a:t>
            </a:r>
          </a:p>
        </p:txBody>
      </p:sp>
      <p:sp>
        <p:nvSpPr>
          <p:cNvPr id="5135" name="文本框 5134"/>
          <p:cNvSpPr txBox="1"/>
          <p:nvPr/>
        </p:nvSpPr>
        <p:spPr>
          <a:xfrm>
            <a:off x="416719" y="1343025"/>
            <a:ext cx="8117681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en-US" sz="27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yuán     yán hán      kù shǔ     liáng            </a:t>
            </a:r>
            <a:r>
              <a:rPr lang="en-US" altLang="zh-CN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chén  </a:t>
            </a:r>
            <a:endParaRPr lang="en-US" altLang="en-US" sz="27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847" y="2469356"/>
            <a:ext cx="8795147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en-US" sz="27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en-US" sz="27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xì          zhāo xiá        xī            yáng </a:t>
            </a:r>
            <a:r>
              <a:rPr lang="en-US" altLang="zh-CN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liǔ</a:t>
            </a:r>
            <a:endParaRPr lang="en-US" altLang="en-US" sz="27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5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650" y="1138238"/>
            <a:ext cx="2262188" cy="9223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CN" altLang="en-US" sz="5400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</a:p>
        </p:txBody>
      </p:sp>
      <p:sp>
        <p:nvSpPr>
          <p:cNvPr id="12290" name="Rectangle 2"/>
          <p:cNvSpPr/>
          <p:nvPr/>
        </p:nvSpPr>
        <p:spPr>
          <a:xfrm>
            <a:off x="468313" y="2276475"/>
            <a:ext cx="7416800" cy="1939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76200">
              <a:lnSpc>
                <a:spcPct val="150000"/>
              </a:lnSpc>
            </a:pPr>
            <a:r>
              <a:rPr lang="en-US" altLang="zh-CN" sz="4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和风细雨  夕阳  朝霞  方圆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76200" eaLnBrk="0" hangingPunct="0">
              <a:lnSpc>
                <a:spcPct val="15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鸟语花香  严寒  酷暑 古今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卡通母子.jpg"/>
          <p:cNvPicPr>
            <a:picLocks noChangeAspect="1"/>
          </p:cNvPicPr>
          <p:nvPr/>
        </p:nvPicPr>
        <p:blipFill>
          <a:blip r:embed="rId2" cstate="print"/>
          <a:srcRect b="10656"/>
          <a:stretch>
            <a:fillRect/>
          </a:stretch>
        </p:blipFill>
        <p:spPr>
          <a:xfrm>
            <a:off x="6156176" y="4293096"/>
            <a:ext cx="2490421" cy="15841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2771775" y="1885950"/>
            <a:ext cx="1079500" cy="2630488"/>
            <a:chOff x="47" y="-445"/>
            <a:chExt cx="720" cy="1573"/>
          </a:xfrm>
        </p:grpSpPr>
        <p:pic>
          <p:nvPicPr>
            <p:cNvPr id="10242" name="Picture 4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" y="-445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3" name="Text Box 5"/>
            <p:cNvSpPr txBox="1"/>
            <p:nvPr/>
          </p:nvSpPr>
          <p:spPr>
            <a:xfrm>
              <a:off x="142" y="-258"/>
              <a:ext cx="530" cy="4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凉</a:t>
              </a: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364163" y="549275"/>
            <a:ext cx="998537" cy="2497138"/>
            <a:chOff x="0" y="0"/>
            <a:chExt cx="720" cy="1573"/>
          </a:xfrm>
        </p:grpSpPr>
        <p:pic>
          <p:nvPicPr>
            <p:cNvPr id="10245" name="Picture 7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Text Box 8"/>
            <p:cNvSpPr txBox="1"/>
            <p:nvPr/>
          </p:nvSpPr>
          <p:spPr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细</a:t>
              </a: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4859338" y="1844675"/>
            <a:ext cx="1000125" cy="2498725"/>
            <a:chOff x="0" y="0"/>
            <a:chExt cx="720" cy="1573"/>
          </a:xfrm>
        </p:grpSpPr>
        <p:pic>
          <p:nvPicPr>
            <p:cNvPr id="10248" name="Picture 10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9" name="Text Box 11"/>
            <p:cNvSpPr txBox="1"/>
            <p:nvPr/>
          </p:nvSpPr>
          <p:spPr>
            <a:xfrm>
              <a:off x="96" y="96"/>
              <a:ext cx="572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夕</a:t>
              </a: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1692275" y="1792288"/>
            <a:ext cx="1008063" cy="2497137"/>
            <a:chOff x="-51" y="-518"/>
            <a:chExt cx="720" cy="1573"/>
          </a:xfrm>
        </p:grpSpPr>
        <p:pic>
          <p:nvPicPr>
            <p:cNvPr id="10251" name="Picture 13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51" y="-518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2" name="Text Box 14"/>
            <p:cNvSpPr txBox="1"/>
            <p:nvPr/>
          </p:nvSpPr>
          <p:spPr>
            <a:xfrm>
              <a:off x="25" y="-389"/>
              <a:ext cx="56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酷</a:t>
              </a: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3203575" y="523875"/>
            <a:ext cx="998538" cy="2498725"/>
            <a:chOff x="0" y="0"/>
            <a:chExt cx="720" cy="1573"/>
          </a:xfrm>
        </p:grpSpPr>
        <p:pic>
          <p:nvPicPr>
            <p:cNvPr id="10254" name="Picture 16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5" name="Text Box 17"/>
            <p:cNvSpPr txBox="1"/>
            <p:nvPr/>
          </p:nvSpPr>
          <p:spPr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暑</a:t>
              </a: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5859463" y="1708150"/>
            <a:ext cx="1008062" cy="2663825"/>
            <a:chOff x="52" y="-578"/>
            <a:chExt cx="720" cy="1573"/>
          </a:xfrm>
        </p:grpSpPr>
        <p:pic>
          <p:nvPicPr>
            <p:cNvPr id="10257" name="Picture 19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" y="-578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8" name="Text Box 20"/>
            <p:cNvSpPr txBox="1"/>
            <p:nvPr/>
          </p:nvSpPr>
          <p:spPr>
            <a:xfrm>
              <a:off x="128" y="-408"/>
              <a:ext cx="568" cy="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杨</a:t>
              </a: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2060575" y="520700"/>
            <a:ext cx="1143000" cy="2554288"/>
            <a:chOff x="0" y="0"/>
            <a:chExt cx="720" cy="1573"/>
          </a:xfrm>
        </p:grpSpPr>
        <p:pic>
          <p:nvPicPr>
            <p:cNvPr id="10260" name="Picture 22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1" name="Text Box 23"/>
            <p:cNvSpPr txBox="1"/>
            <p:nvPr/>
          </p:nvSpPr>
          <p:spPr>
            <a:xfrm>
              <a:off x="96" y="96"/>
              <a:ext cx="501" cy="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寒</a:t>
              </a: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3878263" y="1928813"/>
            <a:ext cx="1008062" cy="2497137"/>
            <a:chOff x="20" y="-432"/>
            <a:chExt cx="720" cy="1573"/>
          </a:xfrm>
        </p:grpSpPr>
        <p:pic>
          <p:nvPicPr>
            <p:cNvPr id="10263" name="Picture 25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" y="-432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4" name="Text Box 26"/>
            <p:cNvSpPr txBox="1"/>
            <p:nvPr/>
          </p:nvSpPr>
          <p:spPr>
            <a:xfrm>
              <a:off x="96" y="-261"/>
              <a:ext cx="56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朝</a:t>
              </a: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6443663" y="404813"/>
            <a:ext cx="1008062" cy="2736850"/>
            <a:chOff x="0" y="0"/>
            <a:chExt cx="720" cy="1573"/>
          </a:xfrm>
        </p:grpSpPr>
        <p:pic>
          <p:nvPicPr>
            <p:cNvPr id="10266" name="Picture 28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7" name="Text Box 29"/>
            <p:cNvSpPr txBox="1"/>
            <p:nvPr/>
          </p:nvSpPr>
          <p:spPr>
            <a:xfrm>
              <a:off x="96" y="96"/>
              <a:ext cx="568" cy="4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霞</a:t>
              </a:r>
            </a:p>
          </p:txBody>
        </p:sp>
      </p:grpSp>
      <p:grpSp>
        <p:nvGrpSpPr>
          <p:cNvPr id="13" name="Group 36"/>
          <p:cNvGrpSpPr/>
          <p:nvPr/>
        </p:nvGrpSpPr>
        <p:grpSpPr>
          <a:xfrm>
            <a:off x="4284663" y="404813"/>
            <a:ext cx="998537" cy="2497137"/>
            <a:chOff x="0" y="0"/>
            <a:chExt cx="720" cy="1573"/>
          </a:xfrm>
        </p:grpSpPr>
        <p:pic>
          <p:nvPicPr>
            <p:cNvPr id="10269" name="Picture 37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0" name="Text Box 38"/>
            <p:cNvSpPr txBox="1"/>
            <p:nvPr/>
          </p:nvSpPr>
          <p:spPr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晨</a:t>
              </a:r>
            </a:p>
          </p:txBody>
        </p:sp>
      </p:grpSp>
      <p:grpSp>
        <p:nvGrpSpPr>
          <p:cNvPr id="14" name="Group 39"/>
          <p:cNvGrpSpPr/>
          <p:nvPr/>
        </p:nvGrpSpPr>
        <p:grpSpPr>
          <a:xfrm>
            <a:off x="755650" y="404813"/>
            <a:ext cx="1079500" cy="2497137"/>
            <a:chOff x="0" y="0"/>
            <a:chExt cx="720" cy="1573"/>
          </a:xfrm>
        </p:grpSpPr>
        <p:pic>
          <p:nvPicPr>
            <p:cNvPr id="10272" name="Picture 40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3" name="Text Box 41"/>
            <p:cNvSpPr txBox="1"/>
            <p:nvPr/>
          </p:nvSpPr>
          <p:spPr>
            <a:xfrm>
              <a:off x="96" y="96"/>
              <a:ext cx="530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圆</a:t>
              </a:r>
            </a:p>
          </p:txBody>
        </p:sp>
      </p:grpSp>
      <p:grpSp>
        <p:nvGrpSpPr>
          <p:cNvPr id="15" name="Group 42"/>
          <p:cNvGrpSpPr/>
          <p:nvPr/>
        </p:nvGrpSpPr>
        <p:grpSpPr>
          <a:xfrm>
            <a:off x="684213" y="1628775"/>
            <a:ext cx="1079500" cy="2497138"/>
            <a:chOff x="0" y="0"/>
            <a:chExt cx="720" cy="1573"/>
          </a:xfrm>
        </p:grpSpPr>
        <p:pic>
          <p:nvPicPr>
            <p:cNvPr id="10275" name="Picture 43" descr="红气球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6" name="Text Box 44"/>
            <p:cNvSpPr txBox="1"/>
            <p:nvPr/>
          </p:nvSpPr>
          <p:spPr>
            <a:xfrm>
              <a:off x="96" y="96"/>
              <a:ext cx="530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5"/>
          <p:cNvGraphicFramePr>
            <a:graphicFrameLocks noGrp="1"/>
          </p:cNvGraphicFramePr>
          <p:nvPr>
            <p:ph sz="half" idx="2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4362450" imgH="2514600" progId="Paint.Picture">
                  <p:embed/>
                </p:oleObj>
              </mc:Choice>
              <mc:Fallback>
                <p:oleObj r:id="rId3" imgW="4362450" imgH="25146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Rectangle 3"/>
          <p:cNvSpPr>
            <a:spLocks noGrp="1"/>
          </p:cNvSpPr>
          <p:nvPr>
            <p:ph type="body" sz="half" idx="1"/>
          </p:nvPr>
        </p:nvSpPr>
        <p:spPr>
          <a:xfrm>
            <a:off x="2757805" y="1142365"/>
            <a:ext cx="4968875" cy="4144010"/>
          </a:xfrm>
          <a:solidFill>
            <a:schemeClr val="bg1"/>
          </a:solidFill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5400" b="1" dirty="0">
                <a:solidFill>
                  <a:schemeClr val="tx1"/>
                </a:solidFill>
              </a:rPr>
              <a:t>古对今，</a:t>
            </a:r>
          </a:p>
          <a:p>
            <a:pPr eaLnBrk="1" hangingPunct="1">
              <a:buNone/>
            </a:pPr>
            <a:r>
              <a:rPr lang="zh-CN" altLang="en-US" sz="5400" b="1" dirty="0">
                <a:solidFill>
                  <a:schemeClr val="tx1"/>
                </a:solidFill>
              </a:rPr>
              <a:t>圆对方。</a:t>
            </a:r>
          </a:p>
          <a:p>
            <a:pPr eaLnBrk="1" hangingPunct="1">
              <a:buNone/>
            </a:pPr>
            <a:r>
              <a:rPr lang="zh-CN" altLang="en-US" sz="5400" b="1" dirty="0">
                <a:solidFill>
                  <a:schemeClr val="tx1"/>
                </a:solidFill>
              </a:rPr>
              <a:t>严寒对酷暑，</a:t>
            </a:r>
          </a:p>
          <a:p>
            <a:pPr eaLnBrk="1" hangingPunct="1">
              <a:buNone/>
            </a:pPr>
            <a:r>
              <a:rPr lang="zh-CN" altLang="en-US" sz="5400" b="1" dirty="0">
                <a:solidFill>
                  <a:schemeClr val="tx1"/>
                </a:solidFill>
              </a:rPr>
              <a:t>春暖对秋凉。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/>
          <p:cNvSpPr txBox="1"/>
          <p:nvPr/>
        </p:nvSpPr>
        <p:spPr>
          <a:xfrm>
            <a:off x="1257300" y="4310063"/>
            <a:ext cx="17160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古对今</a:t>
            </a:r>
          </a:p>
        </p:txBody>
      </p:sp>
      <p:pic>
        <p:nvPicPr>
          <p:cNvPr id="1229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3065" y="3443288"/>
            <a:ext cx="4748213" cy="316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23" y="318135"/>
            <a:ext cx="4437062" cy="288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47005" y="1382395"/>
            <a:ext cx="3129915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“古今”是一组时间方面的反义词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16739"/>
          <p:cNvSpPr txBox="1"/>
          <p:nvPr/>
        </p:nvSpPr>
        <p:spPr>
          <a:xfrm>
            <a:off x="3701733" y="243523"/>
            <a:ext cx="210661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圆对方</a:t>
            </a:r>
          </a:p>
        </p:txBody>
      </p:sp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48" b="3333"/>
          <a:stretch>
            <a:fillRect/>
          </a:stretch>
        </p:blipFill>
        <p:spPr>
          <a:xfrm>
            <a:off x="222250" y="104458"/>
            <a:ext cx="3479800" cy="3567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0185" y="382270"/>
            <a:ext cx="3281363" cy="328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6900" y="4798695"/>
            <a:ext cx="794956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   </a:t>
            </a:r>
            <a:r>
              <a:rPr lang="zh-CN" altLang="en-US" sz="3200"/>
              <a:t>中国古代认为，天是圆的，地是方的，所谓</a:t>
            </a:r>
            <a:r>
              <a:rPr lang="en-US" altLang="zh-CN" sz="3200"/>
              <a:t>“</a:t>
            </a:r>
            <a:r>
              <a:rPr lang="zh-CN" altLang="en-US" sz="3200"/>
              <a:t>天圆地方</a:t>
            </a:r>
            <a:r>
              <a:rPr lang="en-US" altLang="zh-CN" sz="3200"/>
              <a:t>”</a:t>
            </a:r>
            <a:r>
              <a:rPr lang="zh-CN" altLang="en-US" sz="3200"/>
              <a:t>，这是古代人民对世界的认识。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6270" y="3851275"/>
            <a:ext cx="51612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/>
            <a:r>
              <a:rPr lang="zh-CN" altLang="zh-CN" sz="2800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“圆方”是形状方面的反义词。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7172" name="Picture 4" descr="5649c38be0a067c0fc1f10e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918325" y="480060"/>
            <a:ext cx="1300480" cy="7620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zh-CN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晨雾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16739"/>
          <p:cNvSpPr txBox="1"/>
          <p:nvPr/>
        </p:nvSpPr>
        <p:spPr>
          <a:xfrm>
            <a:off x="5358130" y="510223"/>
            <a:ext cx="3248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严寒对酷暑</a:t>
            </a:r>
          </a:p>
        </p:txBody>
      </p:sp>
      <p:pic>
        <p:nvPicPr>
          <p:cNvPr id="1433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2698433"/>
            <a:ext cx="5005388" cy="321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299403"/>
            <a:ext cx="4775200" cy="318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6700" y="3928110"/>
            <a:ext cx="3175000" cy="2225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“严寒”写的是冬天，“酷暑”写的是夏天，是一组反义词。</a:t>
            </a:r>
            <a:endParaRPr lang="en-US" altLang="zh-CN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zh-CN" sz="2800" dirty="0">
              <a:solidFill>
                <a:srgbClr val="FF0000"/>
              </a:solidFill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8320" y="1511300"/>
            <a:ext cx="29978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严寒酷暑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16739"/>
          <p:cNvSpPr txBox="1"/>
          <p:nvPr/>
        </p:nvSpPr>
        <p:spPr>
          <a:xfrm>
            <a:off x="806450" y="4586288"/>
            <a:ext cx="28082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春暖对秋凉</a:t>
            </a:r>
          </a:p>
        </p:txBody>
      </p:sp>
      <p:pic>
        <p:nvPicPr>
          <p:cNvPr id="1536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" y="221298"/>
            <a:ext cx="4446588" cy="330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2"/>
          <p:cNvPicPr>
            <a:picLocks noChangeAspect="1"/>
          </p:cNvPicPr>
          <p:nvPr/>
        </p:nvPicPr>
        <p:blipFill>
          <a:blip r:embed="rId3"/>
          <a:srcRect r="397" b="4532"/>
          <a:stretch>
            <a:fillRect/>
          </a:stretch>
        </p:blipFill>
        <p:spPr>
          <a:xfrm>
            <a:off x="4065270" y="3008948"/>
            <a:ext cx="4937125" cy="3157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130165" y="1006475"/>
            <a:ext cx="3872230" cy="106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春暖”写的是春天，“秋凉”写的是秋天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6450" y="5645785"/>
            <a:ext cx="29978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春暖秋凉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7">
            <a:hlinkClick r:id="" action="ppaction://noaction"/>
          </p:cNvPr>
          <p:cNvSpPr txBox="1"/>
          <p:nvPr/>
        </p:nvSpPr>
        <p:spPr>
          <a:xfrm>
            <a:off x="2195513" y="549275"/>
            <a:ext cx="936625" cy="10064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雾</a:t>
            </a:r>
          </a:p>
        </p:txBody>
      </p:sp>
      <p:graphicFrame>
        <p:nvGraphicFramePr>
          <p:cNvPr id="3074" name="Object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3" imgW="4371975" imgH="2047875" progId="Paint.Picture">
                  <p:embed/>
                </p:oleObj>
              </mc:Choice>
              <mc:Fallback>
                <p:oleObj r:id="rId3" imgW="4371975" imgH="2047875" progId="Paint.Picture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5"/>
          <p:cNvSpPr>
            <a:spLocks noGrp="1"/>
          </p:cNvSpPr>
          <p:nvPr>
            <p:ph type="title"/>
          </p:nvPr>
        </p:nvSpPr>
        <p:spPr>
          <a:xfrm>
            <a:off x="611188" y="-1108075"/>
            <a:ext cx="6769100" cy="7100888"/>
          </a:xfrm>
          <a:ln/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6000" b="1" dirty="0">
                <a:solidFill>
                  <a:srgbClr val="FF0000"/>
                </a:solidFill>
              </a:rPr>
              <a:t>晨</a:t>
            </a:r>
            <a:r>
              <a:rPr lang="zh-CN" altLang="en-US" sz="6000" b="1" dirty="0">
                <a:solidFill>
                  <a:schemeClr val="tx1"/>
                </a:solidFill>
              </a:rPr>
              <a:t>对暮，</a:t>
            </a:r>
            <a:br>
              <a:rPr lang="zh-CN" altLang="en-US" sz="6000" b="1" dirty="0">
                <a:solidFill>
                  <a:schemeClr val="tx1"/>
                </a:solidFill>
              </a:rPr>
            </a:br>
            <a:r>
              <a:rPr lang="zh-CN" altLang="en-US" sz="6000" b="1" dirty="0">
                <a:solidFill>
                  <a:schemeClr val="tx1"/>
                </a:solidFill>
              </a:rPr>
              <a:t>雪对</a:t>
            </a:r>
            <a:r>
              <a:rPr lang="zh-CN" altLang="en-US" sz="6000" b="1" dirty="0">
                <a:solidFill>
                  <a:srgbClr val="FF0000"/>
                </a:solidFill>
              </a:rPr>
              <a:t>     </a:t>
            </a:r>
            <a:r>
              <a:rPr lang="zh-CN" altLang="en-US" sz="6000" b="1" dirty="0">
                <a:solidFill>
                  <a:schemeClr val="tx1"/>
                </a:solidFill>
              </a:rPr>
              <a:t>。</a:t>
            </a:r>
            <a:br>
              <a:rPr lang="zh-CN" altLang="en-US" sz="6000" b="1" dirty="0">
                <a:solidFill>
                  <a:schemeClr val="tx1"/>
                </a:solidFill>
              </a:rPr>
            </a:br>
            <a:r>
              <a:rPr lang="zh-CN" altLang="en-US" sz="6000" b="1" dirty="0">
                <a:solidFill>
                  <a:srgbClr val="FF0000"/>
                </a:solidFill>
              </a:rPr>
              <a:t>和风</a:t>
            </a:r>
            <a:r>
              <a:rPr lang="zh-CN" altLang="en-US" sz="6000" b="1" dirty="0">
                <a:solidFill>
                  <a:schemeClr val="tx1"/>
                </a:solidFill>
              </a:rPr>
              <a:t>对</a:t>
            </a:r>
            <a:r>
              <a:rPr lang="zh-CN" altLang="en-US" sz="6000" b="1" dirty="0">
                <a:solidFill>
                  <a:srgbClr val="FF0000"/>
                </a:solidFill>
              </a:rPr>
              <a:t>细雨</a:t>
            </a:r>
            <a:r>
              <a:rPr lang="zh-CN" altLang="en-US" sz="6000" b="1" dirty="0">
                <a:solidFill>
                  <a:schemeClr val="tx1"/>
                </a:solidFill>
              </a:rPr>
              <a:t>，</a:t>
            </a:r>
            <a:br>
              <a:rPr lang="zh-CN" altLang="en-US" sz="6000" b="1" dirty="0">
                <a:solidFill>
                  <a:schemeClr val="tx1"/>
                </a:solidFill>
              </a:rPr>
            </a:br>
            <a:r>
              <a:rPr lang="zh-CN" altLang="en-US" sz="6000" b="1" dirty="0">
                <a:solidFill>
                  <a:srgbClr val="FF0000"/>
                </a:solidFill>
              </a:rPr>
              <a:t>        </a:t>
            </a:r>
            <a:r>
              <a:rPr lang="zh-CN" altLang="en-US" sz="6000" b="1" dirty="0">
                <a:solidFill>
                  <a:schemeClr val="tx1"/>
                </a:solidFill>
              </a:rPr>
              <a:t>对</a:t>
            </a:r>
            <a:r>
              <a:rPr lang="zh-CN" altLang="en-US" sz="6000" b="1" dirty="0">
                <a:solidFill>
                  <a:srgbClr val="FF0000"/>
                </a:solidFill>
              </a:rPr>
              <a:t>        </a:t>
            </a:r>
            <a:r>
              <a:rPr lang="zh-CN" altLang="en-US" sz="6000" b="1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3077" name="Text Box 8">
            <a:hlinkClick r:id="rId5" action="ppaction://hlinksldjump"/>
          </p:cNvPr>
          <p:cNvSpPr txBox="1"/>
          <p:nvPr/>
        </p:nvSpPr>
        <p:spPr>
          <a:xfrm>
            <a:off x="2195513" y="1484313"/>
            <a:ext cx="11160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霜</a:t>
            </a:r>
          </a:p>
        </p:txBody>
      </p:sp>
      <p:sp>
        <p:nvSpPr>
          <p:cNvPr id="3078" name="Text Box 10">
            <a:hlinkClick r:id="rId5" action="ppaction://hlinksldjump"/>
          </p:cNvPr>
          <p:cNvSpPr txBox="1"/>
          <p:nvPr/>
        </p:nvSpPr>
        <p:spPr>
          <a:xfrm>
            <a:off x="539750" y="3357563"/>
            <a:ext cx="18002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朝霞</a:t>
            </a:r>
          </a:p>
        </p:txBody>
      </p:sp>
      <p:sp>
        <p:nvSpPr>
          <p:cNvPr id="3079" name="Text Box 11">
            <a:hlinkClick r:id="rId5" action="ppaction://hlinksldjump"/>
          </p:cNvPr>
          <p:cNvSpPr txBox="1"/>
          <p:nvPr/>
        </p:nvSpPr>
        <p:spPr>
          <a:xfrm>
            <a:off x="2916238" y="3284538"/>
            <a:ext cx="21240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夕阳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750" y="1196975"/>
            <a:ext cx="2954338" cy="9223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重点理解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1196975"/>
            <a:ext cx="1528762" cy="138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矩形 7"/>
          <p:cNvSpPr/>
          <p:nvPr/>
        </p:nvSpPr>
        <p:spPr>
          <a:xfrm>
            <a:off x="3635375" y="1484313"/>
            <a:ext cx="3027680" cy="6134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latin typeface="微软雅黑" panose="020B0503020204020204" charset="-122"/>
                <a:ea typeface="微软雅黑" panose="020B0503020204020204" charset="-122"/>
              </a:rPr>
              <a:t>学习第二小节。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69" name="Rectangle 1"/>
          <p:cNvSpPr/>
          <p:nvPr/>
        </p:nvSpPr>
        <p:spPr>
          <a:xfrm>
            <a:off x="684213" y="2276475"/>
            <a:ext cx="6983412" cy="10779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）这一小节是一些什么词组成的对子歌？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088" y="3429000"/>
            <a:ext cx="70580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zh-CN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其中晨——暮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雪——霜 是一组同类词，“和风与细雨”是近义词，“朝霞与夕阳”是反义词。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650" y="1196975"/>
            <a:ext cx="2954338" cy="9223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重点理解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341438"/>
            <a:ext cx="1530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Rectangle 1"/>
          <p:cNvSpPr/>
          <p:nvPr/>
        </p:nvSpPr>
        <p:spPr>
          <a:xfrm>
            <a:off x="971550" y="2020888"/>
            <a:ext cx="3743325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）向我们展现了怎样的景象？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550" y="3284538"/>
            <a:ext cx="691356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zh-CN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从自然现象方面介绍对子，向我们展示了白云、雾气弥漫，雪霜连天的洁白世界。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/>
          </p:cNvPicPr>
          <p:nvPr/>
        </p:nvPicPr>
        <p:blipFill>
          <a:blip r:embed="rId2"/>
          <a:srcRect l="1219" b="4848"/>
          <a:stretch>
            <a:fillRect/>
          </a:stretch>
        </p:blipFill>
        <p:spPr>
          <a:xfrm>
            <a:off x="3905885" y="3267075"/>
            <a:ext cx="4733925" cy="304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16739"/>
          <p:cNvSpPr txBox="1"/>
          <p:nvPr/>
        </p:nvSpPr>
        <p:spPr>
          <a:xfrm>
            <a:off x="1347788" y="4306888"/>
            <a:ext cx="210661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晨对暮</a:t>
            </a: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165" y="297180"/>
            <a:ext cx="4194175" cy="251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58790" y="1083945"/>
            <a:ext cx="299783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晨暮是表示时间的词语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/>
          </p:cNvPicPr>
          <p:nvPr/>
        </p:nvPicPr>
        <p:blipFill>
          <a:blip r:embed="rId2"/>
          <a:srcRect r="16772" b="7999"/>
          <a:stretch>
            <a:fillRect/>
          </a:stretch>
        </p:blipFill>
        <p:spPr>
          <a:xfrm>
            <a:off x="4201160" y="3329623"/>
            <a:ext cx="4678363" cy="3233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116739"/>
          <p:cNvSpPr txBox="1"/>
          <p:nvPr/>
        </p:nvSpPr>
        <p:spPr>
          <a:xfrm>
            <a:off x="1098550" y="4625975"/>
            <a:ext cx="2106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雪对霜</a:t>
            </a:r>
          </a:p>
        </p:txBody>
      </p:sp>
      <p:pic>
        <p:nvPicPr>
          <p:cNvPr id="17411" name="图片 1"/>
          <p:cNvPicPr>
            <a:picLocks noChangeAspect="1"/>
          </p:cNvPicPr>
          <p:nvPr/>
        </p:nvPicPr>
        <p:blipFill>
          <a:blip r:embed="rId3"/>
          <a:srcRect r="2408" b="5527"/>
          <a:stretch>
            <a:fillRect/>
          </a:stretch>
        </p:blipFill>
        <p:spPr>
          <a:xfrm>
            <a:off x="247650" y="479743"/>
            <a:ext cx="4606925" cy="334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58790" y="1083945"/>
            <a:ext cx="299783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雪霜是表示天气的词语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/>
          <p:cNvPicPr>
            <a:picLocks noChangeAspect="1"/>
          </p:cNvPicPr>
          <p:nvPr/>
        </p:nvPicPr>
        <p:blipFill>
          <a:blip r:embed="rId2"/>
          <a:srcRect l="4082" b="8096"/>
          <a:stretch>
            <a:fillRect/>
          </a:stretch>
        </p:blipFill>
        <p:spPr>
          <a:xfrm>
            <a:off x="3803015" y="3236595"/>
            <a:ext cx="5089525" cy="327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16739"/>
          <p:cNvSpPr txBox="1"/>
          <p:nvPr/>
        </p:nvSpPr>
        <p:spPr>
          <a:xfrm>
            <a:off x="646113" y="4306888"/>
            <a:ext cx="2897187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和风对细雨</a:t>
            </a: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3" y="40640"/>
            <a:ext cx="4264025" cy="319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48860" y="1056005"/>
            <a:ext cx="29978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accent2">
                    <a:lumMod val="75000"/>
                  </a:schemeClr>
                </a:solidFill>
              </a:rPr>
              <a:t>和风</a:t>
            </a:r>
            <a:r>
              <a:rPr lang="zh-CN" altLang="en-US" sz="4400">
                <a:solidFill>
                  <a:srgbClr val="FF0000"/>
                </a:solidFill>
              </a:rPr>
              <a:t>细雨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/>
          </p:cNvPicPr>
          <p:nvPr/>
        </p:nvPicPr>
        <p:blipFill>
          <a:blip r:embed="rId2"/>
          <a:srcRect r="3197" b="7399"/>
          <a:stretch>
            <a:fillRect/>
          </a:stretch>
        </p:blipFill>
        <p:spPr>
          <a:xfrm>
            <a:off x="4062730" y="3541713"/>
            <a:ext cx="4770438" cy="304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116739"/>
          <p:cNvSpPr txBox="1"/>
          <p:nvPr/>
        </p:nvSpPr>
        <p:spPr>
          <a:xfrm>
            <a:off x="636588" y="4427538"/>
            <a:ext cx="314801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朝霞对夕阳</a:t>
            </a:r>
          </a:p>
        </p:txBody>
      </p:sp>
      <p:pic>
        <p:nvPicPr>
          <p:cNvPr id="19459" name="图片 1"/>
          <p:cNvPicPr>
            <a:picLocks noChangeAspect="1"/>
          </p:cNvPicPr>
          <p:nvPr/>
        </p:nvPicPr>
        <p:blipFill>
          <a:blip r:embed="rId3"/>
          <a:srcRect r="9668" b="12186"/>
          <a:stretch>
            <a:fillRect/>
          </a:stretch>
        </p:blipFill>
        <p:spPr>
          <a:xfrm>
            <a:off x="162243" y="227013"/>
            <a:ext cx="4841875" cy="313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433060" y="1125220"/>
            <a:ext cx="29978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朝霞</a:t>
            </a:r>
            <a:r>
              <a:rPr lang="zh-CN" altLang="en-US" sz="4400">
                <a:solidFill>
                  <a:schemeClr val="accent2"/>
                </a:solidFill>
              </a:rPr>
              <a:t>夕阳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3" imgW="4362450" imgH="2514600" progId="Paint.Picture">
                  <p:embed/>
                </p:oleObj>
              </mc:Choice>
              <mc:Fallback>
                <p:oleObj r:id="rId3" imgW="4362450" imgH="25146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5"/>
          <p:cNvSpPr>
            <a:spLocks noGrp="1"/>
          </p:cNvSpPr>
          <p:nvPr>
            <p:ph type="title"/>
          </p:nvPr>
        </p:nvSpPr>
        <p:spPr>
          <a:xfrm>
            <a:off x="0" y="2636838"/>
            <a:ext cx="6227763" cy="4221162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6000" b="1" dirty="0">
                <a:solidFill>
                  <a:srgbClr val="FF0000"/>
                </a:solidFill>
              </a:rPr>
              <a:t>桃</a:t>
            </a:r>
            <a:r>
              <a:rPr lang="zh-CN" altLang="en-US" sz="6000" b="1" dirty="0">
                <a:solidFill>
                  <a:schemeClr val="tx1"/>
                </a:solidFill>
              </a:rPr>
              <a:t>对</a:t>
            </a:r>
            <a:r>
              <a:rPr lang="zh-CN" altLang="en-US" sz="6000" b="1" dirty="0">
                <a:solidFill>
                  <a:srgbClr val="FF0000"/>
                </a:solidFill>
              </a:rPr>
              <a:t>李</a:t>
            </a:r>
            <a:r>
              <a:rPr lang="zh-CN" altLang="en-US" sz="6000" b="1" dirty="0">
                <a:solidFill>
                  <a:schemeClr val="tx1"/>
                </a:solidFill>
              </a:rPr>
              <a:t>，</a:t>
            </a:r>
            <a:br>
              <a:rPr lang="zh-CN" altLang="en-US" sz="6000" b="1" dirty="0">
                <a:solidFill>
                  <a:schemeClr val="tx1"/>
                </a:solidFill>
              </a:rPr>
            </a:br>
            <a:r>
              <a:rPr lang="zh-CN" altLang="en-US" sz="6000" b="1" dirty="0">
                <a:solidFill>
                  <a:srgbClr val="FF0000"/>
                </a:solidFill>
              </a:rPr>
              <a:t>    </a:t>
            </a:r>
            <a:r>
              <a:rPr lang="zh-CN" altLang="en-US" sz="6000" b="1" dirty="0">
                <a:solidFill>
                  <a:schemeClr val="tx1"/>
                </a:solidFill>
              </a:rPr>
              <a:t>对</a:t>
            </a:r>
            <a:r>
              <a:rPr lang="zh-CN" altLang="en-US" sz="6000" b="1" dirty="0">
                <a:solidFill>
                  <a:srgbClr val="FF0000"/>
                </a:solidFill>
              </a:rPr>
              <a:t>杨</a:t>
            </a:r>
            <a:r>
              <a:rPr lang="zh-CN" altLang="en-US" sz="6000" b="1" dirty="0">
                <a:solidFill>
                  <a:schemeClr val="tx1"/>
                </a:solidFill>
              </a:rPr>
              <a:t>。</a:t>
            </a:r>
            <a:br>
              <a:rPr lang="zh-CN" altLang="en-US" sz="6000" b="1" dirty="0">
                <a:solidFill>
                  <a:schemeClr val="tx1"/>
                </a:solidFill>
              </a:rPr>
            </a:br>
            <a:r>
              <a:rPr lang="zh-CN" altLang="en-US" sz="6000" b="1" dirty="0">
                <a:solidFill>
                  <a:srgbClr val="FF0000"/>
                </a:solidFill>
              </a:rPr>
              <a:t>        </a:t>
            </a:r>
            <a:r>
              <a:rPr lang="zh-CN" altLang="en-US" sz="6000" b="1" dirty="0">
                <a:solidFill>
                  <a:schemeClr val="tx1"/>
                </a:solidFill>
              </a:rPr>
              <a:t>对</a:t>
            </a:r>
            <a:r>
              <a:rPr lang="zh-CN" altLang="en-US" sz="6000" b="1" dirty="0">
                <a:solidFill>
                  <a:srgbClr val="FF0000"/>
                </a:solidFill>
              </a:rPr>
              <a:t>燕舞</a:t>
            </a:r>
            <a:r>
              <a:rPr lang="zh-CN" altLang="en-US" sz="6000" b="1" dirty="0">
                <a:solidFill>
                  <a:schemeClr val="tx1"/>
                </a:solidFill>
              </a:rPr>
              <a:t>，</a:t>
            </a:r>
            <a:br>
              <a:rPr lang="zh-CN" altLang="en-US" sz="6000" b="1" dirty="0">
                <a:solidFill>
                  <a:schemeClr val="tx1"/>
                </a:solidFill>
              </a:rPr>
            </a:br>
            <a:r>
              <a:rPr lang="zh-CN" altLang="en-US" sz="6000" b="1" dirty="0">
                <a:solidFill>
                  <a:srgbClr val="FF0000"/>
                </a:solidFill>
              </a:rPr>
              <a:t>        </a:t>
            </a:r>
            <a:r>
              <a:rPr lang="zh-CN" altLang="en-US" sz="6000" b="1" dirty="0">
                <a:solidFill>
                  <a:schemeClr val="tx1"/>
                </a:solidFill>
              </a:rPr>
              <a:t>对</a:t>
            </a:r>
            <a:r>
              <a:rPr lang="zh-CN" altLang="en-US" sz="6000" b="1" dirty="0">
                <a:solidFill>
                  <a:srgbClr val="FF0000"/>
                </a:solidFill>
              </a:rPr>
              <a:t>花香</a:t>
            </a:r>
            <a:r>
              <a:rPr lang="zh-CN" altLang="en-US" sz="6000" b="1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4100" name="Text Box 8">
            <a:hlinkClick r:id="rId5" action="ppaction://hlinksldjump"/>
          </p:cNvPr>
          <p:cNvSpPr txBox="1"/>
          <p:nvPr/>
        </p:nvSpPr>
        <p:spPr>
          <a:xfrm>
            <a:off x="1403350" y="3789363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柳</a:t>
            </a:r>
          </a:p>
        </p:txBody>
      </p:sp>
      <p:sp>
        <p:nvSpPr>
          <p:cNvPr id="4101" name="Text Box 9">
            <a:hlinkClick r:id="" action="ppaction://noaction"/>
          </p:cNvPr>
          <p:cNvSpPr txBox="1"/>
          <p:nvPr/>
        </p:nvSpPr>
        <p:spPr>
          <a:xfrm>
            <a:off x="684213" y="4724400"/>
            <a:ext cx="18732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莺歌</a:t>
            </a:r>
          </a:p>
        </p:txBody>
      </p:sp>
      <p:sp>
        <p:nvSpPr>
          <p:cNvPr id="4102" name="Text Box 10">
            <a:hlinkClick r:id="rId5" action="ppaction://hlinksldjump"/>
          </p:cNvPr>
          <p:cNvSpPr txBox="1"/>
          <p:nvPr/>
        </p:nvSpPr>
        <p:spPr>
          <a:xfrm>
            <a:off x="684213" y="5589588"/>
            <a:ext cx="18002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白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46355"/>
            <a:ext cx="9014460" cy="67265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18325" y="480060"/>
            <a:ext cx="1300480" cy="7620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zh-CN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650" y="1196975"/>
            <a:ext cx="2954338" cy="9223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重点理解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1341438"/>
            <a:ext cx="1528762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矩形 7"/>
          <p:cNvSpPr/>
          <p:nvPr/>
        </p:nvSpPr>
        <p:spPr>
          <a:xfrm>
            <a:off x="3851275" y="1484313"/>
            <a:ext cx="29559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zh-CN" sz="3600" dirty="0">
                <a:latin typeface="微软雅黑" panose="020B0503020204020204" charset="-122"/>
                <a:ea typeface="微软雅黑" panose="020B0503020204020204" charset="-122"/>
              </a:rPr>
              <a:t>学习第四小节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1" name="Rectangle 1"/>
          <p:cNvSpPr/>
          <p:nvPr/>
        </p:nvSpPr>
        <p:spPr>
          <a:xfrm>
            <a:off x="1042988" y="2276475"/>
            <a:ext cx="63373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6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）第一句对子词是两组什么词？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2988" y="3716338"/>
            <a:ext cx="6913562" cy="175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“桃、李”都是水果，“柳、杨”都是树木，为同类词组成的对子歌。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088" y="1268413"/>
            <a:ext cx="2955925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重点理解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663" y="1196975"/>
            <a:ext cx="1528762" cy="138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Rectangle 1"/>
          <p:cNvSpPr/>
          <p:nvPr/>
        </p:nvSpPr>
        <p:spPr>
          <a:xfrm>
            <a:off x="755650" y="2349500"/>
            <a:ext cx="6480175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第二句对子词是两组什么词？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2988" y="3141663"/>
            <a:ext cx="72739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zh-CN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莺歌燕舞、鸟语花香则是两个四字词语，这句把两个含有近义词的四字词语拆开相对，表现了大自然的美丽。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 l="3119" t="4608" r="13823" b="9048"/>
          <a:stretch>
            <a:fillRect/>
          </a:stretch>
        </p:blipFill>
        <p:spPr>
          <a:xfrm>
            <a:off x="639763" y="636588"/>
            <a:ext cx="4529137" cy="314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图片 2"/>
          <p:cNvPicPr>
            <a:picLocks noChangeAspect="1"/>
          </p:cNvPicPr>
          <p:nvPr/>
        </p:nvPicPr>
        <p:blipFill>
          <a:blip r:embed="rId3"/>
          <a:srcRect r="10867" b="4617"/>
          <a:stretch>
            <a:fillRect/>
          </a:stretch>
        </p:blipFill>
        <p:spPr>
          <a:xfrm>
            <a:off x="3794125" y="2122488"/>
            <a:ext cx="4914900" cy="3506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116739"/>
          <p:cNvSpPr txBox="1"/>
          <p:nvPr/>
        </p:nvSpPr>
        <p:spPr>
          <a:xfrm>
            <a:off x="968375" y="4416425"/>
            <a:ext cx="21050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桃对李</a:t>
            </a:r>
          </a:p>
        </p:txBody>
      </p:sp>
      <p:sp>
        <p:nvSpPr>
          <p:cNvPr id="20486" name="矩形 20485"/>
          <p:cNvSpPr/>
          <p:nvPr/>
        </p:nvSpPr>
        <p:spPr>
          <a:xfrm>
            <a:off x="381000" y="5943600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16739"/>
          <p:cNvSpPr txBox="1"/>
          <p:nvPr/>
        </p:nvSpPr>
        <p:spPr>
          <a:xfrm>
            <a:off x="1839913" y="4887913"/>
            <a:ext cx="210661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柳对杨</a:t>
            </a:r>
          </a:p>
        </p:txBody>
      </p:sp>
      <p:pic>
        <p:nvPicPr>
          <p:cNvPr id="21506" name="图片 2"/>
          <p:cNvPicPr>
            <a:picLocks noChangeAspect="1"/>
          </p:cNvPicPr>
          <p:nvPr/>
        </p:nvPicPr>
        <p:blipFill>
          <a:blip r:embed="rId2"/>
          <a:srcRect l="528" r="8653" b="6960"/>
          <a:stretch>
            <a:fillRect/>
          </a:stretch>
        </p:blipFill>
        <p:spPr>
          <a:xfrm>
            <a:off x="455295" y="274003"/>
            <a:ext cx="4876800" cy="334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3"/>
          <p:cNvPicPr>
            <a:picLocks noChangeAspect="1"/>
          </p:cNvPicPr>
          <p:nvPr/>
        </p:nvPicPr>
        <p:blipFill>
          <a:blip r:embed="rId3"/>
          <a:srcRect l="10088" r="1111" b="10426"/>
          <a:stretch>
            <a:fillRect/>
          </a:stretch>
        </p:blipFill>
        <p:spPr>
          <a:xfrm>
            <a:off x="4615815" y="3298825"/>
            <a:ext cx="4111625" cy="311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/>
          </p:cNvPicPr>
          <p:nvPr/>
        </p:nvPicPr>
        <p:blipFill>
          <a:blip r:embed="rId2"/>
          <a:srcRect l="-346" t="995" r="1163" b="1860"/>
          <a:stretch>
            <a:fillRect/>
          </a:stretch>
        </p:blipFill>
        <p:spPr>
          <a:xfrm>
            <a:off x="4174808" y="3189923"/>
            <a:ext cx="4552950" cy="285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116739"/>
          <p:cNvSpPr txBox="1"/>
          <p:nvPr/>
        </p:nvSpPr>
        <p:spPr>
          <a:xfrm>
            <a:off x="833438" y="4295775"/>
            <a:ext cx="300831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莺歌对燕舞</a:t>
            </a: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3"/>
          <a:srcRect l="8694" t="9711" r="5099" b="4346"/>
          <a:stretch>
            <a:fillRect/>
          </a:stretch>
        </p:blipFill>
        <p:spPr>
          <a:xfrm>
            <a:off x="305118" y="267970"/>
            <a:ext cx="4325937" cy="288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33060" y="1125220"/>
            <a:ext cx="29978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莺歌燕舞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16739"/>
          <p:cNvSpPr txBox="1"/>
          <p:nvPr/>
        </p:nvSpPr>
        <p:spPr>
          <a:xfrm>
            <a:off x="2754313" y="4918075"/>
            <a:ext cx="3074987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鸟语对花香</a:t>
            </a:r>
          </a:p>
        </p:txBody>
      </p:sp>
      <p:pic>
        <p:nvPicPr>
          <p:cNvPr id="2355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" y="355918"/>
            <a:ext cx="5368925" cy="3757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29300" y="1223010"/>
            <a:ext cx="29978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鸟语花香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03.sogoucdn.com/app/a/100520093/ac75323d6b6de243-a5e00022a0971b80-2e604ced099a303518f2f877987383ff.jpg"/>
          <p:cNvPicPr>
            <a:picLocks noChangeAspect="1" noChangeArrowheads="1"/>
          </p:cNvPicPr>
          <p:nvPr/>
        </p:nvPicPr>
        <p:blipFill rotWithShape="1">
          <a:blip r:embed="rId2" cstate="print"/>
          <a:srcRect b="5621"/>
          <a:stretch>
            <a:fillRect/>
          </a:stretch>
        </p:blipFill>
        <p:spPr bwMode="auto">
          <a:xfrm>
            <a:off x="107504" y="3674931"/>
            <a:ext cx="4123916" cy="292242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68313" y="1557338"/>
            <a:ext cx="77041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课文的对子中写了哪些事物？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2613" y="2205038"/>
            <a:ext cx="73025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雪、霜、和风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r>
              <a:rPr lang="zh-CN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细雨、桃、柳、杨、朝霞、夕阳、莺、燕、鸟、花……</a:t>
            </a:r>
          </a:p>
          <a:p>
            <a:pPr lvl="0" eaLnBrk="1" hangingPunct="1"/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8680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3688" y="962025"/>
            <a:ext cx="925512" cy="1241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 descr="9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" y="840581"/>
            <a:ext cx="9130903" cy="51768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sp>
        <p:nvSpPr>
          <p:cNvPr id="11268" name="文本框 1"/>
          <p:cNvSpPr txBox="1"/>
          <p:nvPr/>
        </p:nvSpPr>
        <p:spPr>
          <a:xfrm>
            <a:off x="5995988" y="1995488"/>
            <a:ext cx="3140869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桃对（    ），</a:t>
            </a:r>
          </a:p>
          <a:p>
            <a:pPr lvl="0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（    ）对杨。</a:t>
            </a:r>
          </a:p>
          <a:p>
            <a:pPr lvl="0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莺歌对（       ），</a:t>
            </a:r>
          </a:p>
          <a:p>
            <a:pPr lvl="0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（       ）对花香。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34829" y="1995488"/>
            <a:ext cx="3684984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（    ）对暮，</a:t>
            </a:r>
          </a:p>
          <a:p>
            <a:pPr lvl="0" algn="ctr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雪对（    ）。</a:t>
            </a:r>
          </a:p>
          <a:p>
            <a:pPr lvl="0" algn="ctr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和风对（       ）， </a:t>
            </a:r>
          </a:p>
          <a:p>
            <a:pPr lvl="0" algn="ctr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（       ）对夕阳。</a:t>
            </a:r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394" y="1995488"/>
            <a:ext cx="3328988" cy="2651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古对（    ），</a:t>
            </a:r>
          </a:p>
          <a:p>
            <a:pPr lvl="0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圆对（    ）。</a:t>
            </a:r>
          </a:p>
          <a:p>
            <a:pPr lvl="0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严寒对（       ），</a:t>
            </a:r>
          </a:p>
          <a:p>
            <a:pPr lvl="0">
              <a:lnSpc>
                <a:spcPct val="14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春暖对（       ）。</a:t>
            </a:r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6050" y="1160860"/>
            <a:ext cx="3631406" cy="9690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160000"/>
              </a:lnSpc>
            </a:pP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⑥  古对今</a:t>
            </a:r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388144" y="1009650"/>
            <a:ext cx="3395663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95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我会背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3" grpId="0"/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9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" y="840581"/>
            <a:ext cx="9130904" cy="51768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sp>
        <p:nvSpPr>
          <p:cNvPr id="11266" name="矩形 9221"/>
          <p:cNvSpPr/>
          <p:nvPr/>
        </p:nvSpPr>
        <p:spPr>
          <a:xfrm>
            <a:off x="5505450" y="1935956"/>
            <a:ext cx="2525316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今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霜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杨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暮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李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方</a:t>
            </a:r>
          </a:p>
        </p:txBody>
      </p:sp>
      <p:sp>
        <p:nvSpPr>
          <p:cNvPr id="11267" name="文本框 1"/>
          <p:cNvSpPr txBox="1"/>
          <p:nvPr/>
        </p:nvSpPr>
        <p:spPr>
          <a:xfrm>
            <a:off x="2431256" y="1935956"/>
            <a:ext cx="1085850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雪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柳 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古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桃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晨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圆</a:t>
            </a:r>
          </a:p>
          <a:p>
            <a:pPr lvl="0">
              <a:lnSpc>
                <a:spcPct val="120000"/>
              </a:lnSpc>
            </a:pP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"/>
          <p:cNvSpPr txBox="1"/>
          <p:nvPr/>
        </p:nvSpPr>
        <p:spPr>
          <a:xfrm>
            <a:off x="708422" y="1131094"/>
            <a:ext cx="5513784" cy="708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我会连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2950369" y="2251472"/>
            <a:ext cx="2647950" cy="5298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2893219" y="4953000"/>
            <a:ext cx="2596754" cy="428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914650" y="3914775"/>
            <a:ext cx="2628900" cy="45958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2925366" y="3840956"/>
            <a:ext cx="2618185" cy="6143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2925366" y="2295525"/>
            <a:ext cx="2618185" cy="107275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2984897" y="2834879"/>
            <a:ext cx="2558654" cy="4857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5" descr="9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" y="840581"/>
            <a:ext cx="9130904" cy="51768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sp>
        <p:nvSpPr>
          <p:cNvPr id="11266" name="矩形 9221"/>
          <p:cNvSpPr/>
          <p:nvPr/>
        </p:nvSpPr>
        <p:spPr>
          <a:xfrm>
            <a:off x="5025629" y="1935956"/>
            <a:ext cx="3005138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夕阳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花香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酷暑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细雨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秋凉 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燕舞</a:t>
            </a:r>
          </a:p>
        </p:txBody>
      </p:sp>
      <p:sp>
        <p:nvSpPr>
          <p:cNvPr id="11267" name="文本框 1"/>
          <p:cNvSpPr txBox="1"/>
          <p:nvPr/>
        </p:nvSpPr>
        <p:spPr>
          <a:xfrm>
            <a:off x="2031206" y="1935956"/>
            <a:ext cx="108585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严寒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朝霞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鸟语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和风</a:t>
            </a:r>
          </a:p>
          <a:p>
            <a:pPr lvl="0">
              <a:lnSpc>
                <a:spcPct val="12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莺歌 春暖</a:t>
            </a:r>
          </a:p>
        </p:txBody>
      </p:sp>
      <p:sp>
        <p:nvSpPr>
          <p:cNvPr id="20484" name="文本框 1"/>
          <p:cNvSpPr txBox="1"/>
          <p:nvPr/>
        </p:nvSpPr>
        <p:spPr>
          <a:xfrm>
            <a:off x="708422" y="1131094"/>
            <a:ext cx="5513784" cy="708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我会连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2914650" y="2251472"/>
            <a:ext cx="2521744" cy="11239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2893219" y="4455319"/>
            <a:ext cx="2596754" cy="49768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2914650" y="4374356"/>
            <a:ext cx="2575322" cy="62150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2925366" y="3840956"/>
            <a:ext cx="2511029" cy="7381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2925366" y="2834879"/>
            <a:ext cx="2564606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2984897" y="2314575"/>
            <a:ext cx="2505075" cy="52030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朝霞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960" y="-53340"/>
            <a:ext cx="9247505" cy="69056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18325" y="480060"/>
            <a:ext cx="1300480" cy="7620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zh-CN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朝霞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200922420539907_2"/>
          <p:cNvPicPr>
            <a:picLocks noChangeAspect="1"/>
          </p:cNvPicPr>
          <p:nvPr/>
        </p:nvPicPr>
        <p:blipFill>
          <a:blip r:embed="rId2"/>
          <a:srcRect b="4156"/>
          <a:stretch>
            <a:fillRect/>
          </a:stretch>
        </p:blipFill>
        <p:spPr>
          <a:xfrm>
            <a:off x="0" y="-4708525"/>
            <a:ext cx="9290050" cy="1156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5"/>
          <p:cNvSpPr txBox="1"/>
          <p:nvPr/>
        </p:nvSpPr>
        <p:spPr>
          <a:xfrm>
            <a:off x="1066800" y="457200"/>
            <a:ext cx="434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找找“对子”特点：</a:t>
            </a:r>
          </a:p>
        </p:txBody>
      </p:sp>
      <p:sp>
        <p:nvSpPr>
          <p:cNvPr id="16388" name="Text Box 6"/>
          <p:cNvSpPr txBox="1"/>
          <p:nvPr/>
        </p:nvSpPr>
        <p:spPr>
          <a:xfrm>
            <a:off x="1066800" y="1219200"/>
            <a:ext cx="6096000" cy="3021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古</a:t>
            </a:r>
            <a:r>
              <a:rPr lang="zh-CN" altLang="en-US" sz="4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今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         白</a:t>
            </a:r>
            <a:r>
              <a:rPr lang="zh-CN" altLang="en-US" sz="4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黑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     和风</a:t>
            </a:r>
            <a:r>
              <a:rPr lang="zh-CN" altLang="en-US" sz="4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细雨</a:t>
            </a:r>
          </a:p>
        </p:txBody>
      </p:sp>
      <p:sp>
        <p:nvSpPr>
          <p:cNvPr id="63495" name="Text Box 7"/>
          <p:cNvSpPr txBox="1"/>
          <p:nvPr/>
        </p:nvSpPr>
        <p:spPr>
          <a:xfrm>
            <a:off x="990600" y="4652963"/>
            <a:ext cx="7758113" cy="8239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字数相等，内容相关或相反</a:t>
            </a:r>
          </a:p>
        </p:txBody>
      </p:sp>
      <p:pic>
        <p:nvPicPr>
          <p:cNvPr id="16390" name="图片 5" descr="untitl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5963" y="836613"/>
            <a:ext cx="3019425" cy="374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1005" y="396240"/>
            <a:ext cx="4394200" cy="563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/>
              <a:t>          </a:t>
            </a:r>
            <a:r>
              <a:rPr lang="zh-CN" altLang="en-US" sz="2800"/>
              <a:t>《笠翁对韵》是从前人们学习写作近体诗、词，用来熟悉对仗、用韵、组织词语的启蒙读物。作者李渔，号笠翁。按韵分编，包罗天文、地理、花木、鸟兽、人物、器物等的虚实应对。从单字对到双字对，三字对、五字对、七字对到十一字对，声韵协调，琅琅上口，从中得到语音、词汇、修辞的训练。</a:t>
            </a:r>
          </a:p>
        </p:txBody>
      </p:sp>
      <p:pic>
        <p:nvPicPr>
          <p:cNvPr id="3" name="图片 2" descr="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" y="396240"/>
            <a:ext cx="3213735" cy="490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2480" y="1162050"/>
            <a:ext cx="755904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天对地，雨对风。大陆对长空。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山花对海树，赤日对苍穹。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雷隐隐，雾蒙蒙。日下对天中。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风高秋月白，雨霁晚霞红。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牛女二星河左右，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参商两曜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(yào)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斗西东。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十月塞边，飒飒寒霜惊戍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(shù)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旅；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三冬江上，漫漫朔雪冷渔翁。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8300" y="1009015"/>
            <a:ext cx="840740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晨对午，夏对冬。下饷对高舂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(chōng)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青春对白昼，古柏对苍松。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垂钓客，荷锄翁。仙鹤对神龙。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凤冠珠闪烁，螭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chī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带玉玲珑。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三元及第才千顷，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一品当朝禄万钟。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花萼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è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楼间，仙李盘根调国脉；</a:t>
            </a:r>
          </a:p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沉香亭畔，娇杨擅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(shàn)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宠起边风。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00922420539907_2"/>
          <p:cNvPicPr>
            <a:picLocks noChangeAspect="1"/>
          </p:cNvPicPr>
          <p:nvPr/>
        </p:nvPicPr>
        <p:blipFill>
          <a:blip r:embed="rId2"/>
          <a:srcRect b="37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611188" y="158750"/>
            <a:ext cx="7772400" cy="669925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800" b="1" dirty="0"/>
              <a:t>黑对</a:t>
            </a:r>
            <a:r>
              <a:rPr lang="zh-CN" altLang="en-US" sz="4800" b="1" dirty="0">
                <a:solidFill>
                  <a:srgbClr val="FF0066"/>
                </a:solidFill>
              </a:rPr>
              <a:t>白           </a:t>
            </a:r>
            <a:r>
              <a:rPr lang="zh-CN" altLang="en-US" sz="4800" b="1" dirty="0"/>
              <a:t>粗对</a:t>
            </a:r>
            <a:r>
              <a:rPr lang="zh-CN" altLang="en-US" sz="4800" b="1" dirty="0">
                <a:solidFill>
                  <a:srgbClr val="FF0066"/>
                </a:solidFill>
              </a:rPr>
              <a:t>细   </a:t>
            </a:r>
          </a:p>
          <a:p>
            <a:pPr eaLnBrk="1" hangingPunct="1">
              <a:buNone/>
            </a:pPr>
            <a:r>
              <a:rPr lang="zh-CN" altLang="en-US" sz="4800" b="1" dirty="0"/>
              <a:t>明对</a:t>
            </a:r>
            <a:r>
              <a:rPr lang="zh-CN" altLang="en-US" sz="4800" b="1" dirty="0">
                <a:solidFill>
                  <a:srgbClr val="FF0066"/>
                </a:solidFill>
              </a:rPr>
              <a:t>暗</a:t>
            </a:r>
            <a:r>
              <a:rPr lang="zh-CN" altLang="en-US" sz="4800" b="1" dirty="0"/>
              <a:t>           早对</a:t>
            </a:r>
            <a:r>
              <a:rPr lang="zh-CN" altLang="en-US" sz="4800" b="1" dirty="0">
                <a:solidFill>
                  <a:srgbClr val="FF0066"/>
                </a:solidFill>
              </a:rPr>
              <a:t>晚</a:t>
            </a:r>
          </a:p>
          <a:p>
            <a:pPr eaLnBrk="1" hangingPunct="1">
              <a:buNone/>
            </a:pPr>
            <a:r>
              <a:rPr lang="zh-CN" altLang="en-US" sz="4800" b="1" dirty="0"/>
              <a:t>高山对</a:t>
            </a:r>
            <a:r>
              <a:rPr lang="zh-CN" altLang="en-US" sz="4800" b="1" dirty="0">
                <a:solidFill>
                  <a:srgbClr val="FF0066"/>
                </a:solidFill>
              </a:rPr>
              <a:t>大海   </a:t>
            </a:r>
            <a:r>
              <a:rPr lang="zh-CN" altLang="en-US" sz="4800" b="1" dirty="0"/>
              <a:t>泉水对</a:t>
            </a:r>
            <a:r>
              <a:rPr lang="zh-CN" altLang="en-US" sz="4800" b="1" dirty="0">
                <a:solidFill>
                  <a:srgbClr val="FF0066"/>
                </a:solidFill>
              </a:rPr>
              <a:t>小溪</a:t>
            </a:r>
          </a:p>
          <a:p>
            <a:pPr eaLnBrk="1" hangingPunct="1">
              <a:buNone/>
            </a:pPr>
            <a:r>
              <a:rPr lang="zh-CN" altLang="en-US" sz="4800" b="1" dirty="0"/>
              <a:t>清楚对</a:t>
            </a:r>
            <a:r>
              <a:rPr lang="zh-CN" altLang="en-US" sz="4800" b="1" dirty="0">
                <a:solidFill>
                  <a:srgbClr val="FF0066"/>
                </a:solidFill>
              </a:rPr>
              <a:t>明白   </a:t>
            </a:r>
            <a:r>
              <a:rPr lang="zh-CN" altLang="en-US" sz="4800" b="1" dirty="0"/>
              <a:t>认真对</a:t>
            </a:r>
            <a:r>
              <a:rPr lang="zh-CN" altLang="en-US" sz="4800" b="1" dirty="0">
                <a:solidFill>
                  <a:srgbClr val="FF0066"/>
                </a:solidFill>
              </a:rPr>
              <a:t>仔细</a:t>
            </a:r>
          </a:p>
          <a:p>
            <a:pPr eaLnBrk="1" hangingPunct="1">
              <a:buNone/>
            </a:pPr>
            <a:endParaRPr lang="en-US" altLang="zh-CN" dirty="0"/>
          </a:p>
        </p:txBody>
      </p:sp>
      <p:sp>
        <p:nvSpPr>
          <p:cNvPr id="17412" name="Text Box 6"/>
          <p:cNvSpPr txBox="1"/>
          <p:nvPr/>
        </p:nvSpPr>
        <p:spPr>
          <a:xfrm>
            <a:off x="6588125" y="1341438"/>
            <a:ext cx="720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xī</a:t>
            </a:r>
          </a:p>
        </p:txBody>
      </p:sp>
      <p:sp>
        <p:nvSpPr>
          <p:cNvPr id="17413" name="AutoShape 9">
            <a:hlinkClick r:id="" action="ppaction://hlinkshowjump?jump=lastslide"/>
          </p:cNvPr>
          <p:cNvSpPr/>
          <p:nvPr/>
        </p:nvSpPr>
        <p:spPr>
          <a:xfrm>
            <a:off x="8316913" y="6308725"/>
            <a:ext cx="827087" cy="549275"/>
          </a:xfrm>
          <a:prstGeom prst="actionButtonBlank">
            <a:avLst/>
          </a:prstGeom>
          <a:solidFill>
            <a:srgbClr val="66FFFF"/>
          </a:solidFill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写字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夕阳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54610"/>
            <a:ext cx="9089390" cy="66655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18325" y="480060"/>
            <a:ext cx="1300480" cy="7620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zh-CN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夕阳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蓝天碧铽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-1333500" y="724535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39815" y="758190"/>
            <a:ext cx="2418080" cy="7620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zh-CN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蓝天白云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11268" name="Picture 4" descr="c09284ed6fe10f782697911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1455" y="-1908810"/>
            <a:ext cx="15240000" cy="1143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199505" y="800100"/>
            <a:ext cx="2418080" cy="7620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青山绿水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12292" name="Picture 4" descr="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139815" y="758190"/>
            <a:ext cx="2418080" cy="7620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zh-CN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鸟语花香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480" y="355283"/>
            <a:ext cx="1528763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1"/>
          <p:cNvSpPr/>
          <p:nvPr/>
        </p:nvSpPr>
        <p:spPr>
          <a:xfrm>
            <a:off x="562293" y="592455"/>
            <a:ext cx="5545137" cy="5791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</a:rPr>
              <a:t>你知道什么是对子吗？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Rectangle 2"/>
          <p:cNvSpPr/>
          <p:nvPr/>
        </p:nvSpPr>
        <p:spPr>
          <a:xfrm>
            <a:off x="562610" y="1587818"/>
            <a:ext cx="6875145" cy="35096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indent="304800"/>
            <a:r>
              <a:rPr lang="en-US" sz="32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sz="32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对子，是一种汉族所特有的文化，同中国的语言、文字、修辞、思维以及社会观念有密切关系。对子映射了中国语言文字的特征。</a:t>
            </a:r>
          </a:p>
          <a:p>
            <a:pPr lvl="0" indent="304800"/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   对子词一般对仗工整，琅琅上口，字数都相等，断句一致，音调和谐。</a:t>
            </a:r>
            <a:endParaRPr sz="32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indent="304800" eaLnBrk="0" hangingPunct="0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2610" y="5233035"/>
            <a:ext cx="753618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字数相等，节奏一致，词性相对，</a:t>
            </a:r>
          </a:p>
          <a:p>
            <a:pPr algn="l"/>
            <a:r>
              <a:rPr lang="zh-CN" altLang="en-US" sz="2800"/>
              <a:t>结构相同，平仄合律。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8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charRg st="82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1087</Words>
  <Application>Microsoft Office PowerPoint</Application>
  <PresentationFormat>全屏显示(4:3)</PresentationFormat>
  <Paragraphs>193</Paragraphs>
  <Slides>44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默认设计模板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晨对暮， 雪对     。 和风对细雨，         对        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桃对李，     对杨。         对燕舞，         对花香。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founderpc user</dc:creator>
  <cp:lastModifiedBy>王婷</cp:lastModifiedBy>
  <cp:revision>79</cp:revision>
  <dcterms:created xsi:type="dcterms:W3CDTF">2005-03-14T11:48:44Z</dcterms:created>
  <dcterms:modified xsi:type="dcterms:W3CDTF">2017-03-26T14:01:26Z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