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sldIdLst>
    <p:sldId id="256" r:id="rId2"/>
    <p:sldId id="257" r:id="rId3"/>
    <p:sldId id="258" r:id="rId4"/>
    <p:sldId id="269" r:id="rId5"/>
    <p:sldId id="259" r:id="rId6"/>
    <p:sldId id="260" r:id="rId7"/>
    <p:sldId id="261" r:id="rId8"/>
    <p:sldId id="262" r:id="rId9"/>
    <p:sldId id="266" r:id="rId10"/>
    <p:sldId id="267" r:id="rId11"/>
    <p:sldId id="268" r:id="rId1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1" d="100"/>
          <a:sy n="71" d="100"/>
        </p:scale>
        <p:origin x="-135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981200"/>
            <a:ext cx="7772400" cy="1876428"/>
          </a:xfrm>
        </p:spPr>
        <p:txBody>
          <a:bodyPr anchor="b">
            <a:sp3d contourW="8890">
              <a:contourClr>
                <a:schemeClr val="accent3">
                  <a:shade val="55000"/>
                </a:schemeClr>
              </a:contourClr>
            </a:sp3d>
          </a:bodyPr>
          <a:lstStyle>
            <a:lvl1pPr algn="ctr">
              <a:defRPr sz="4400" dirty="0">
                <a:ln w="1587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1750" dir="3600000" algn="tl" rotWithShape="0">
                    <a:srgbClr val="000000">
                      <a:alpha val="60000"/>
                    </a:srgbClr>
                  </a:outerShdw>
                </a:effectLst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57628"/>
            <a:ext cx="6400800" cy="1753200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AC03EF-E833-4FE5-AB58-A0D6BA279FC4}" type="datetimeFigureOut">
              <a:rPr lang="zh-CN" altLang="en-US" smtClean="0"/>
              <a:pPr/>
              <a:t>2016/11/1 Tuesday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4214A4-ACBD-4A8B-BB66-FA3687C0EDC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AC03EF-E833-4FE5-AB58-A0D6BA279FC4}" type="datetimeFigureOut">
              <a:rPr lang="zh-CN" altLang="en-US" smtClean="0"/>
              <a:pPr/>
              <a:t>2016/11/1 Tuesday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4214A4-ACBD-4A8B-BB66-FA3687C0EDC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286644" y="274640"/>
            <a:ext cx="1400156" cy="5851525"/>
          </a:xfrm>
        </p:spPr>
        <p:txBody>
          <a:bodyPr vert="eaVert"/>
          <a:lstStyle>
            <a:lvl1pPr>
              <a:defRPr lang="zh-CN" altLang="en-US" dirty="0">
                <a:ln w="1587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1750" dir="3600000" algn="tl" rotWithShape="0">
                    <a:srgbClr val="000000">
                      <a:alpha val="60000"/>
                    </a:srgbClr>
                  </a:outerShdw>
                </a:effectLst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40"/>
            <a:ext cx="6829444" cy="5851525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AC03EF-E833-4FE5-AB58-A0D6BA279FC4}" type="datetimeFigureOut">
              <a:rPr lang="zh-CN" altLang="en-US" smtClean="0"/>
              <a:pPr/>
              <a:t>2016/11/1 Tuesday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4214A4-ACBD-4A8B-BB66-FA3687C0EDC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AC03EF-E833-4FE5-AB58-A0D6BA279FC4}" type="datetimeFigureOut">
              <a:rPr lang="zh-CN" altLang="en-US" smtClean="0"/>
              <a:pPr/>
              <a:t>2016/11/1 Tuesday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4214A4-ACBD-4A8B-BB66-FA3687C0EDC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5800" y="3854150"/>
            <a:ext cx="7772400" cy="1860850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85800" y="2356428"/>
            <a:ext cx="7772400" cy="1501200"/>
          </a:xfrm>
        </p:spPr>
        <p:txBody>
          <a:bodyPr anchor="b"/>
          <a:lstStyle>
            <a:lvl1pPr marL="0" indent="0" algn="l">
              <a:buNone/>
              <a:defRPr sz="2000">
                <a:solidFill>
                  <a:schemeClr val="tx2"/>
                </a:solidFill>
              </a:defRPr>
            </a:lvl1pPr>
            <a:lvl2pPr marL="457200" indent="0" algn="l">
              <a:buNone/>
              <a:defRPr sz="1800">
                <a:solidFill>
                  <a:schemeClr val="tx2"/>
                </a:solidFill>
              </a:defRPr>
            </a:lvl2pPr>
            <a:lvl3pPr marL="914400" indent="0" algn="l">
              <a:buNone/>
              <a:defRPr sz="1600">
                <a:solidFill>
                  <a:schemeClr val="tx2"/>
                </a:solidFill>
              </a:defRPr>
            </a:lvl3pPr>
            <a:lvl4pPr marL="1371600" indent="0" algn="l">
              <a:buNone/>
              <a:defRPr sz="1400">
                <a:solidFill>
                  <a:schemeClr val="tx2"/>
                </a:solidFill>
              </a:defRPr>
            </a:lvl4pPr>
            <a:lvl5pPr marL="1828800" indent="0" algn="l">
              <a:buNone/>
              <a:defRPr sz="1400">
                <a:solidFill>
                  <a:schemeClr val="tx2"/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AC03EF-E833-4FE5-AB58-A0D6BA279FC4}" type="datetimeFigureOut">
              <a:rPr lang="zh-CN" altLang="en-US" smtClean="0"/>
              <a:pPr/>
              <a:t>2016/11/1 Tuesday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4214A4-ACBD-4A8B-BB66-FA3687C0EDC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AC03EF-E833-4FE5-AB58-A0D6BA279FC4}" type="datetimeFigureOut">
              <a:rPr lang="zh-CN" altLang="en-US" smtClean="0"/>
              <a:pPr/>
              <a:t>2016/11/1 Tuesday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4214A4-ACBD-4A8B-BB66-FA3687C0EDC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AC03EF-E833-4FE5-AB58-A0D6BA279FC4}" type="datetimeFigureOut">
              <a:rPr lang="zh-CN" altLang="en-US" smtClean="0"/>
              <a:pPr/>
              <a:t>2016/11/1 Tuesday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4214A4-ACBD-4A8B-BB66-FA3687C0EDCF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AC03EF-E833-4FE5-AB58-A0D6BA279FC4}" type="datetimeFigureOut">
              <a:rPr lang="zh-CN" altLang="en-US" smtClean="0"/>
              <a:pPr/>
              <a:t>2016/11/1 Tuesday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4214A4-ACBD-4A8B-BB66-FA3687C0EDC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AC03EF-E833-4FE5-AB58-A0D6BA279FC4}" type="datetimeFigureOut">
              <a:rPr lang="zh-CN" altLang="en-US" smtClean="0"/>
              <a:pPr/>
              <a:t>2016/11/1 Tuesday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4214A4-ACBD-4A8B-BB66-FA3687C0EDC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26258" y="381000"/>
            <a:ext cx="2667000" cy="1833554"/>
          </a:xfrm>
        </p:spPr>
        <p:txBody>
          <a:bodyPr anchor="ctr">
            <a:scene3d>
              <a:camera prst="orthographicFront"/>
              <a:lightRig rig="soft" dir="tl">
                <a:rot lat="0" lon="0" rev="0"/>
              </a:lightRig>
            </a:scene3d>
            <a:sp3d contourW="8890">
              <a:contourClr>
                <a:schemeClr val="accent3">
                  <a:shade val="55000"/>
                </a:schemeClr>
              </a:contourClr>
            </a:sp3d>
          </a:bodyPr>
          <a:lstStyle>
            <a:lvl1pPr algn="l">
              <a:defRPr sz="3200" b="1" kern="1200" cap="all" spc="50">
                <a:ln w="15875"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352800" y="380999"/>
            <a:ext cx="5410200" cy="574516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326258" y="2214554"/>
            <a:ext cx="2667000" cy="391218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AC03EF-E833-4FE5-AB58-A0D6BA279FC4}" type="datetimeFigureOut">
              <a:rPr lang="zh-CN" altLang="en-US" smtClean="0"/>
              <a:pPr/>
              <a:t>2016/11/1 Tuesday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4214A4-ACBD-4A8B-BB66-FA3687C0EDC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1580474" y="553734"/>
            <a:ext cx="7349244" cy="4741531"/>
            <a:chOff x="428596" y="553734"/>
            <a:chExt cx="7349244" cy="4741531"/>
          </a:xfrm>
        </p:grpSpPr>
        <p:sp>
          <p:nvSpPr>
            <p:cNvPr id="16" name="矩形 15"/>
            <p:cNvSpPr/>
            <p:nvPr userDrawn="1"/>
          </p:nvSpPr>
          <p:spPr>
            <a:xfrm rot="21480000">
              <a:off x="428596" y="580356"/>
              <a:ext cx="7340359" cy="4714909"/>
            </a:xfrm>
            <a:prstGeom prst="rect">
              <a:avLst/>
            </a:prstGeom>
            <a:ln w="1270" cap="flat" cmpd="sng" algn="ctr">
              <a:noFill/>
              <a:prstDash val="solid"/>
              <a:miter lim="800000"/>
            </a:ln>
            <a:effectLst>
              <a:outerShdw blurRad="54991" dist="17780" dir="5400000" algn="tl" rotWithShape="0">
                <a:srgbClr val="000000">
                  <a:alpha val="66000"/>
                </a:srgbClr>
              </a:outerShdw>
            </a:effectLst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/>
            </a:p>
          </p:txBody>
        </p:sp>
        <p:sp>
          <p:nvSpPr>
            <p:cNvPr id="17" name="矩形 16"/>
            <p:cNvSpPr/>
            <p:nvPr userDrawn="1"/>
          </p:nvSpPr>
          <p:spPr>
            <a:xfrm rot="21540000">
              <a:off x="437473" y="571479"/>
              <a:ext cx="7340359" cy="4714909"/>
            </a:xfrm>
            <a:prstGeom prst="rect">
              <a:avLst/>
            </a:prstGeom>
            <a:ln w="1270" cap="flat" cmpd="sng" algn="ctr">
              <a:noFill/>
              <a:prstDash val="solid"/>
              <a:miter lim="800000"/>
            </a:ln>
            <a:effectLst>
              <a:outerShdw blurRad="54991" dist="17780" dir="5400000" algn="tl" rotWithShape="0">
                <a:srgbClr val="000000">
                  <a:alpha val="66000"/>
                </a:srgbClr>
              </a:outerShdw>
            </a:effectLst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/>
            </a:p>
          </p:txBody>
        </p:sp>
        <p:sp>
          <p:nvSpPr>
            <p:cNvPr id="18" name="矩形 17"/>
            <p:cNvSpPr/>
            <p:nvPr userDrawn="1"/>
          </p:nvSpPr>
          <p:spPr>
            <a:xfrm>
              <a:off x="437481" y="553734"/>
              <a:ext cx="7340359" cy="4714909"/>
            </a:xfrm>
            <a:prstGeom prst="rect">
              <a:avLst/>
            </a:prstGeom>
            <a:ln w="1270" cap="flat" cmpd="sng" algn="ctr">
              <a:noFill/>
              <a:prstDash val="solid"/>
              <a:miter lim="800000"/>
            </a:ln>
            <a:effectLst>
              <a:outerShdw blurRad="54991" dist="17780" dir="5400000" algn="tl" rotWithShape="0">
                <a:srgbClr val="000000">
                  <a:alpha val="66000"/>
                </a:srgbClr>
              </a:outerShdw>
            </a:effectLst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/>
            </a:p>
          </p:txBody>
        </p:sp>
      </p:grp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651912" y="612776"/>
            <a:ext cx="7215238" cy="4602175"/>
          </a:xfrm>
          <a:solidFill>
            <a:schemeClr val="bg2">
              <a:tint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0" lang="zh-CN" altLang="en-US" smtClean="0"/>
              <a:t>单击图标添加图片</a:t>
            </a:r>
            <a:endParaRPr kumimoji="0" lang="en-US"/>
          </a:p>
        </p:txBody>
      </p:sp>
      <p:sp useBgFill="1"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595295"/>
            <a:ext cx="1357290" cy="5691227"/>
          </a:xfrm>
          <a:noFill/>
        </p:spPr>
        <p:txBody>
          <a:bodyPr vert="eaVert" anchor="ctr">
            <a:noAutofit/>
          </a:bodyPr>
          <a:lstStyle>
            <a:lvl1pPr algn="l">
              <a:defRPr lang="zh-CN" altLang="en-US" sz="3200" dirty="0">
                <a:ln w="1587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1750" dir="3600000" algn="tl" rotWithShape="0">
                    <a:srgbClr val="000000">
                      <a:alpha val="60000"/>
                    </a:srgbClr>
                  </a:outerShdw>
                </a:effectLst>
                <a:latin typeface="+mj-lt"/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14480" y="5481658"/>
            <a:ext cx="7215238" cy="804862"/>
          </a:xfrm>
        </p:spPr>
        <p:txBody>
          <a:bodyPr anchor="ctr"/>
          <a:lstStyle>
            <a:lvl1pPr marL="0" indent="0" algn="ctr">
              <a:buNone/>
              <a:defRPr sz="1400"/>
            </a:lvl1pPr>
            <a:lvl2pPr marL="457200" indent="0" algn="ctr">
              <a:buNone/>
              <a:defRPr sz="1200"/>
            </a:lvl2pPr>
            <a:lvl3pPr marL="914400" indent="0" algn="ctr">
              <a:buNone/>
              <a:defRPr sz="1000"/>
            </a:lvl3pPr>
            <a:lvl4pPr marL="1371600" indent="0" algn="ctr">
              <a:buNone/>
              <a:defRPr sz="900"/>
            </a:lvl4pPr>
            <a:lvl5pPr marL="1828800" indent="0" algn="ctr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AC03EF-E833-4FE5-AB58-A0D6BA279FC4}" type="datetimeFigureOut">
              <a:rPr lang="zh-CN" altLang="en-US" smtClean="0"/>
              <a:pPr/>
              <a:t>2016/11/1 Tuesday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4214A4-ACBD-4A8B-BB66-FA3687C0EDC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rtlCol="0" anchor="ctr"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8890">
              <a:contourClr>
                <a:schemeClr val="accent3">
                  <a:shade val="55000"/>
                </a:schemeClr>
              </a:contourClr>
            </a:sp3d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24400"/>
          </a:xfrm>
          <a:prstGeom prst="rect">
            <a:avLst/>
          </a:prstGeom>
        </p:spPr>
        <p:txBody>
          <a:bodyPr vert="horz" rtlCol="0">
            <a:normAutofit/>
          </a:bodyPr>
          <a:lstStyle/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878" y="6483997"/>
            <a:ext cx="2133600" cy="365125"/>
          </a:xfrm>
          <a:prstGeom prst="rect">
            <a:avLst/>
          </a:prstGeom>
        </p:spPr>
        <p:txBody>
          <a:bodyPr vert="horz" rtlCol="0" anchor="ctr"/>
          <a:lstStyle>
            <a:lvl1pPr algn="l" eaLnBrk="1" latinLnBrk="0" hangingPunct="1">
              <a:defRPr kumimoji="0"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AC03EF-E833-4FE5-AB58-A0D6BA279FC4}" type="datetimeFigureOut">
              <a:rPr lang="zh-CN" altLang="en-US" smtClean="0"/>
              <a:pPr/>
              <a:t>2016/11/1 Tuesday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483997"/>
            <a:ext cx="2895600" cy="365125"/>
          </a:xfrm>
          <a:prstGeom prst="rect">
            <a:avLst/>
          </a:prstGeom>
        </p:spPr>
        <p:txBody>
          <a:bodyPr vert="horz" rtlCol="0" anchor="ctr"/>
          <a:lstStyle>
            <a:lvl1pPr algn="ctr" eaLnBrk="1" latinLnBrk="0" hangingPunct="1">
              <a:defRPr kumimoji="0"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992644" y="6483997"/>
            <a:ext cx="2133600" cy="365125"/>
          </a:xfrm>
          <a:prstGeom prst="rect">
            <a:avLst/>
          </a:prstGeom>
        </p:spPr>
        <p:txBody>
          <a:bodyPr vert="horz" rtlCol="0" anchor="ctr"/>
          <a:lstStyle>
            <a:lvl1pPr algn="r" eaLnBrk="1" latinLnBrk="0" hangingPunct="1">
              <a:defRPr kumimoji="0"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4214A4-ACBD-4A8B-BB66-FA3687C0EDC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ctr" rtl="0" eaLnBrk="1" latinLnBrk="0" hangingPunct="1">
        <a:spcBef>
          <a:spcPct val="0"/>
        </a:spcBef>
        <a:buNone/>
        <a:defRPr kumimoji="0" sz="4000" b="1" kern="1200" cap="all" spc="50" dirty="0">
          <a:ln w="15875" cmpd="sng">
            <a:solidFill>
              <a:srgbClr val="FFFFFF"/>
            </a:solidFill>
            <a:prstDash val="solid"/>
          </a:ln>
          <a:solidFill>
            <a:srgbClr val="FFFFFF"/>
          </a:solidFill>
          <a:effectLst>
            <a:outerShdw blurRad="31750" dir="3600000" algn="tl" rotWithShape="0">
              <a:srgbClr val="000000">
                <a:alpha val="60000"/>
              </a:srgbClr>
            </a:outerShdw>
          </a:effectLst>
          <a:latin typeface="+mj-lt"/>
          <a:ea typeface="+mj-ea"/>
          <a:cs typeface="+mj-cs"/>
        </a:defRPr>
      </a:lvl1pPr>
      <a:lvl2pPr eaLnBrk="1" latinLnBrk="0" hangingPunct="1">
        <a:defRPr kumimoji="0">
          <a:solidFill>
            <a:schemeClr val="tx2"/>
          </a:solidFill>
        </a:defRPr>
      </a:lvl2pPr>
      <a:lvl3pPr eaLnBrk="1" latinLnBrk="0" hangingPunct="1">
        <a:defRPr kumimoji="0">
          <a:solidFill>
            <a:schemeClr val="tx2"/>
          </a:solidFill>
        </a:defRPr>
      </a:lvl3pPr>
      <a:lvl4pPr eaLnBrk="1" latinLnBrk="0" hangingPunct="1">
        <a:defRPr kumimoji="0">
          <a:solidFill>
            <a:schemeClr val="tx2"/>
          </a:solidFill>
        </a:defRPr>
      </a:lvl4pPr>
      <a:lvl5pPr eaLnBrk="1" latinLnBrk="0" hangingPunct="1">
        <a:defRPr kumimoji="0">
          <a:solidFill>
            <a:schemeClr val="tx2"/>
          </a:solidFill>
        </a:defRPr>
      </a:lvl5pPr>
      <a:lvl6pPr eaLnBrk="1" latinLnBrk="0" hangingPunct="1">
        <a:defRPr kumimoji="0">
          <a:solidFill>
            <a:schemeClr val="tx2"/>
          </a:solidFill>
        </a:defRPr>
      </a:lvl6pPr>
      <a:lvl7pPr eaLnBrk="1" latinLnBrk="0" hangingPunct="1">
        <a:defRPr kumimoji="0">
          <a:solidFill>
            <a:schemeClr val="tx2"/>
          </a:solidFill>
        </a:defRPr>
      </a:lvl7pPr>
      <a:lvl8pPr eaLnBrk="1" latinLnBrk="0" hangingPunct="1">
        <a:defRPr kumimoji="0">
          <a:solidFill>
            <a:schemeClr val="tx2"/>
          </a:solidFill>
        </a:defRPr>
      </a:lvl8pPr>
      <a:lvl9pPr eaLnBrk="1" latinLnBrk="0" hangingPunct="1">
        <a:defRPr kumimoji="0">
          <a:solidFill>
            <a:schemeClr val="tx2"/>
          </a:solidFill>
        </a:defRPr>
      </a:lvl9pPr>
    </p:titleStyle>
    <p:bodyStyle>
      <a:lvl1pPr marL="342900" indent="-342900" algn="l" rtl="0" eaLnBrk="1" latinLnBrk="0" hangingPunct="1">
        <a:spcBef>
          <a:spcPct val="20000"/>
        </a:spcBef>
        <a:buClr>
          <a:schemeClr val="tx2"/>
        </a:buClr>
        <a:buSzPct val="90000"/>
        <a:buFont typeface="Cambria"/>
        <a:buChar char="+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tx2"/>
        </a:buClr>
        <a:buSzPct val="100000"/>
        <a:buFont typeface="Cambria"/>
        <a:buChar char="–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Ï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tx2"/>
        </a:buClr>
        <a:buSzPct val="90000"/>
        <a:buFont typeface="Calibri"/>
        <a:buChar char="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tx2"/>
        </a:buClr>
        <a:buSzPct val="100000"/>
        <a:buFont typeface="Cambria"/>
        <a:buChar char="=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360截图2016103015543856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700808"/>
            <a:ext cx="9144000" cy="5157192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3568" y="476672"/>
            <a:ext cx="7772400" cy="1008112"/>
          </a:xfrm>
        </p:spPr>
        <p:txBody>
          <a:bodyPr/>
          <a:lstStyle/>
          <a:p>
            <a:r>
              <a:rPr lang="en-US" altLang="zh-CN" sz="6000" dirty="0" smtClean="0">
                <a:solidFill>
                  <a:schemeClr val="tx1"/>
                </a:solidFill>
              </a:rPr>
              <a:t>21.</a:t>
            </a:r>
            <a:r>
              <a:rPr lang="zh-CN" altLang="en-US" sz="6000" dirty="0" smtClean="0">
                <a:solidFill>
                  <a:schemeClr val="tx1"/>
                </a:solidFill>
              </a:rPr>
              <a:t>老人与海鸥</a:t>
            </a:r>
            <a:endParaRPr lang="zh-CN" altLang="en-US" sz="6000" dirty="0">
              <a:solidFill>
                <a:schemeClr val="tx1"/>
              </a:solidFill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2743200" y="1772816"/>
            <a:ext cx="6400800" cy="1753200"/>
          </a:xfrm>
        </p:spPr>
        <p:txBody>
          <a:bodyPr>
            <a:normAutofit/>
          </a:bodyPr>
          <a:lstStyle/>
          <a:p>
            <a:pPr algn="r"/>
            <a:r>
              <a:rPr lang="zh-CN" altLang="en-US" sz="28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兴隆小学                              洪菱燕</a:t>
            </a:r>
            <a:endParaRPr lang="zh-CN" altLang="en-US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332656"/>
            <a:ext cx="8229600" cy="5991944"/>
          </a:xfrm>
        </p:spPr>
        <p:txBody>
          <a:bodyPr/>
          <a:lstStyle/>
          <a:p>
            <a:pPr indent="342900">
              <a:buNone/>
            </a:pPr>
            <a:r>
              <a:rPr lang="zh-CN" altLang="en-US" dirty="0" smtClean="0"/>
              <a:t>课文中多次用到省略号，请同学们找一找一共有几处？</a:t>
            </a:r>
            <a:endParaRPr lang="en-US" altLang="zh-CN" dirty="0" smtClean="0"/>
          </a:p>
          <a:p>
            <a:pPr indent="342900">
              <a:buNone/>
            </a:pPr>
            <a:r>
              <a:rPr lang="en-US" altLang="zh-CN" dirty="0" smtClean="0"/>
              <a:t>1.</a:t>
            </a:r>
            <a:r>
              <a:rPr lang="zh-CN" altLang="en-US" dirty="0" smtClean="0"/>
              <a:t>第</a:t>
            </a:r>
            <a:r>
              <a:rPr lang="en-US" altLang="zh-CN" dirty="0" smtClean="0"/>
              <a:t>4</a:t>
            </a:r>
            <a:r>
              <a:rPr lang="zh-CN" altLang="en-US" dirty="0" smtClean="0"/>
              <a:t>自然段的省略号：列举的省略</a:t>
            </a:r>
            <a:endParaRPr lang="en-US" altLang="zh-CN" dirty="0" smtClean="0"/>
          </a:p>
          <a:p>
            <a:pPr indent="342900">
              <a:buNone/>
            </a:pPr>
            <a:r>
              <a:rPr lang="en-US" altLang="zh-CN" dirty="0" smtClean="0"/>
              <a:t>2.</a:t>
            </a:r>
            <a:r>
              <a:rPr lang="zh-CN" altLang="en-US" dirty="0" smtClean="0"/>
              <a:t>第</a:t>
            </a:r>
            <a:r>
              <a:rPr lang="en-US" altLang="zh-CN" dirty="0" smtClean="0"/>
              <a:t>11</a:t>
            </a:r>
            <a:r>
              <a:rPr lang="zh-CN" altLang="en-US" dirty="0" smtClean="0"/>
              <a:t>自然段的两个省略号：表示话未说完</a:t>
            </a:r>
            <a:endParaRPr lang="en-US" altLang="zh-CN" dirty="0" smtClean="0"/>
          </a:p>
          <a:p>
            <a:pPr indent="342900">
              <a:buNone/>
            </a:pPr>
            <a:r>
              <a:rPr lang="en-US" altLang="zh-CN" dirty="0" smtClean="0"/>
              <a:t>3.</a:t>
            </a:r>
            <a:r>
              <a:rPr lang="zh-CN" altLang="en-US" dirty="0" smtClean="0"/>
              <a:t>第</a:t>
            </a:r>
            <a:r>
              <a:rPr lang="en-US" altLang="zh-CN" dirty="0" smtClean="0"/>
              <a:t>15</a:t>
            </a:r>
            <a:r>
              <a:rPr lang="zh-CN" altLang="en-US" dirty="0" smtClean="0"/>
              <a:t>自然段的省略号：语意未尽</a:t>
            </a:r>
            <a:endParaRPr lang="en-US" altLang="zh-CN" dirty="0" smtClean="0"/>
          </a:p>
          <a:p>
            <a:pPr indent="342900">
              <a:buNone/>
            </a:pPr>
            <a:r>
              <a:rPr lang="en-US" altLang="zh-CN" dirty="0" smtClean="0"/>
              <a:t>4.</a:t>
            </a:r>
            <a:r>
              <a:rPr lang="zh-CN" altLang="en-US" dirty="0" smtClean="0"/>
              <a:t>第</a:t>
            </a:r>
            <a:r>
              <a:rPr lang="en-US" altLang="zh-CN" dirty="0" smtClean="0"/>
              <a:t>16</a:t>
            </a:r>
            <a:r>
              <a:rPr lang="zh-CN" altLang="en-US" dirty="0" smtClean="0"/>
              <a:t>自然段的省略号：语意未尽</a:t>
            </a:r>
            <a:endParaRPr lang="en-US" altLang="zh-CN" dirty="0" smtClean="0"/>
          </a:p>
          <a:p>
            <a:pPr indent="342900">
              <a:buNone/>
            </a:pPr>
            <a:r>
              <a:rPr lang="en-US" altLang="zh-CN" dirty="0" smtClean="0"/>
              <a:t>5.17-19</a:t>
            </a:r>
            <a:r>
              <a:rPr lang="zh-CN" altLang="en-US" dirty="0" smtClean="0"/>
              <a:t>自然段 之间的省略号：语意未尽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3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400" dirty="0" smtClean="0">
                <a:solidFill>
                  <a:schemeClr val="tx1"/>
                </a:solidFill>
                <a:effectLst/>
              </a:rPr>
              <a:t>海鸥老人</a:t>
            </a:r>
            <a:endParaRPr lang="zh-CN" altLang="en-US" sz="4400" dirty="0">
              <a:solidFill>
                <a:schemeClr val="tx1"/>
              </a:solidFill>
              <a:effectLst/>
            </a:endParaRPr>
          </a:p>
        </p:txBody>
      </p:sp>
      <p:pic>
        <p:nvPicPr>
          <p:cNvPr id="4" name="内容占位符 3" descr="tp151_08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1844824"/>
            <a:ext cx="9144000" cy="5013176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400" dirty="0" smtClean="0">
                <a:solidFill>
                  <a:schemeClr val="tx1"/>
                </a:solidFill>
              </a:rPr>
              <a:t>自主阅读</a:t>
            </a:r>
            <a:endParaRPr lang="zh-CN" altLang="en-US" sz="4400" dirty="0">
              <a:solidFill>
                <a:schemeClr val="tx1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altLang="zh-CN" dirty="0" smtClean="0"/>
              <a:t>  1.</a:t>
            </a:r>
            <a:r>
              <a:rPr lang="zh-CN" altLang="en-US" dirty="0" smtClean="0"/>
              <a:t>快速阅读课文，读对生字生词</a:t>
            </a:r>
            <a:endParaRPr lang="en-US" altLang="zh-CN" dirty="0" smtClean="0"/>
          </a:p>
          <a:p>
            <a:pPr>
              <a:buNone/>
            </a:pPr>
            <a:r>
              <a:rPr lang="en-US" altLang="zh-CN" dirty="0" smtClean="0"/>
              <a:t>  </a:t>
            </a:r>
          </a:p>
          <a:p>
            <a:pPr>
              <a:buNone/>
            </a:pPr>
            <a:r>
              <a:rPr lang="en-US" altLang="zh-CN" dirty="0" smtClean="0"/>
              <a:t>2.</a:t>
            </a:r>
            <a:r>
              <a:rPr lang="zh-CN" altLang="en-US" dirty="0" smtClean="0"/>
              <a:t>课文中写了老人的什么事情？写了海鸥的什么事情</a:t>
            </a:r>
            <a:r>
              <a:rPr lang="en-US" altLang="zh-CN" dirty="0" smtClean="0"/>
              <a:t>?</a:t>
            </a:r>
          </a:p>
          <a:p>
            <a:pPr>
              <a:buNone/>
            </a:pPr>
            <a:r>
              <a:rPr lang="en-US" altLang="zh-CN" dirty="0" smtClean="0"/>
              <a:t>  </a:t>
            </a:r>
          </a:p>
          <a:p>
            <a:pPr>
              <a:buNone/>
            </a:pPr>
            <a:r>
              <a:rPr lang="en-US" altLang="zh-CN" dirty="0" smtClean="0"/>
              <a:t>3.</a:t>
            </a:r>
            <a:r>
              <a:rPr lang="zh-CN" altLang="en-US" dirty="0" smtClean="0"/>
              <a:t>选择课文中最受感动的内容做上记号，写一写自己的感受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>
                <a:solidFill>
                  <a:schemeClr val="tx1"/>
                </a:solidFill>
              </a:rPr>
              <a:t>合作交流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781128"/>
          </a:xfrm>
        </p:spPr>
        <p:txBody>
          <a:bodyPr/>
          <a:lstStyle/>
          <a:p>
            <a:pPr>
              <a:buNone/>
            </a:pPr>
            <a:r>
              <a:rPr lang="en-US" altLang="zh-CN" dirty="0" smtClean="0"/>
              <a:t>1.</a:t>
            </a:r>
            <a:r>
              <a:rPr lang="zh-CN" altLang="en-US" sz="2800" dirty="0" smtClean="0"/>
              <a:t>词语：</a:t>
            </a:r>
            <a:endParaRPr lang="en-US" altLang="zh-CN" sz="2800" dirty="0" smtClean="0"/>
          </a:p>
          <a:p>
            <a:pPr>
              <a:buNone/>
            </a:pPr>
            <a:r>
              <a:rPr lang="zh-CN" altLang="en-US" sz="3600" dirty="0" smtClean="0"/>
              <a:t>撮嘴呼唤  抑扬顿挫  啧啧称赞  亲昵说话</a:t>
            </a:r>
            <a:endParaRPr lang="en-US" altLang="zh-CN" sz="3600" dirty="0" smtClean="0"/>
          </a:p>
          <a:p>
            <a:pPr>
              <a:buNone/>
            </a:pPr>
            <a:endParaRPr lang="en-US" altLang="zh-CN" dirty="0" smtClean="0"/>
          </a:p>
          <a:p>
            <a:pPr>
              <a:buNone/>
            </a:pPr>
            <a:r>
              <a:rPr lang="zh-CN" altLang="en-US" sz="3600" dirty="0" smtClean="0"/>
              <a:t>扇动翅膀  翻飞盘旋  肃立不动  白色旋涡</a:t>
            </a:r>
            <a:endParaRPr lang="en-US" altLang="zh-CN" sz="3600" dirty="0" smtClean="0"/>
          </a:p>
          <a:p>
            <a:pPr>
              <a:buNone/>
            </a:pPr>
            <a:endParaRPr lang="en-US" altLang="zh-CN" sz="2800" dirty="0" smtClean="0"/>
          </a:p>
          <a:p>
            <a:pPr>
              <a:buNone/>
            </a:pPr>
            <a:r>
              <a:rPr lang="en-US" altLang="zh-CN" sz="2800" dirty="0" smtClean="0"/>
              <a:t>2.</a:t>
            </a:r>
            <a:r>
              <a:rPr lang="zh-CN" altLang="en-US" sz="2800" dirty="0" smtClean="0"/>
              <a:t>读这两组词，你眼前分别出现了哪两个画面？</a:t>
            </a:r>
            <a:endParaRPr lang="en-US" altLang="zh-CN" sz="2800" dirty="0" smtClean="0"/>
          </a:p>
          <a:p>
            <a:pPr>
              <a:buNone/>
            </a:pPr>
            <a:r>
              <a:rPr lang="zh-CN" altLang="en-US" sz="2800" dirty="0" smtClean="0"/>
              <a:t>   （</a:t>
            </a:r>
            <a:r>
              <a:rPr lang="en-US" altLang="zh-CN" sz="2800" dirty="0" smtClean="0"/>
              <a:t>1</a:t>
            </a:r>
            <a:r>
              <a:rPr lang="zh-CN" altLang="en-US" sz="2800" dirty="0" smtClean="0"/>
              <a:t>）老人喂海鸥</a:t>
            </a:r>
            <a:r>
              <a:rPr lang="en-US" altLang="zh-CN" sz="2800" dirty="0" smtClean="0"/>
              <a:t>1-13</a:t>
            </a:r>
          </a:p>
          <a:p>
            <a:pPr>
              <a:buNone/>
            </a:pPr>
            <a:r>
              <a:rPr lang="en-US" altLang="zh-CN" sz="2800" dirty="0" smtClean="0"/>
              <a:t>   </a:t>
            </a:r>
            <a:r>
              <a:rPr lang="zh-CN" altLang="en-US" sz="2800" dirty="0" smtClean="0"/>
              <a:t>（</a:t>
            </a:r>
            <a:r>
              <a:rPr lang="en-US" altLang="zh-CN" sz="2800" dirty="0" smtClean="0"/>
              <a:t>2</a:t>
            </a:r>
            <a:r>
              <a:rPr lang="zh-CN" altLang="en-US" sz="2800" dirty="0" smtClean="0"/>
              <a:t>）海鸥送老人</a:t>
            </a:r>
            <a:r>
              <a:rPr lang="en-US" altLang="zh-CN" sz="2800" dirty="0" smtClean="0"/>
              <a:t>14-19</a:t>
            </a:r>
            <a:endParaRPr lang="zh-CN" alt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>
                <a:solidFill>
                  <a:schemeClr val="tx1"/>
                </a:solidFill>
                <a:effectLst/>
              </a:rPr>
              <a:t>老人喂海鸥</a:t>
            </a:r>
            <a:endParaRPr lang="zh-CN" altLang="en-US" dirty="0">
              <a:solidFill>
                <a:schemeClr val="tx1"/>
              </a:solidFill>
              <a:effectLst/>
            </a:endParaRPr>
          </a:p>
        </p:txBody>
      </p:sp>
      <p:pic>
        <p:nvPicPr>
          <p:cNvPr id="4" name="内容占位符 3" descr="61ba8885h7d1b00ae0f8d&amp;690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23528" y="1412776"/>
            <a:ext cx="8424936" cy="5257800"/>
          </a:xfr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zh-CN" altLang="en-US" dirty="0" smtClean="0">
                <a:solidFill>
                  <a:schemeClr val="tx1"/>
                </a:solidFill>
                <a:effectLst/>
              </a:rPr>
              <a:t>品读体验</a:t>
            </a:r>
            <a:endParaRPr lang="zh-CN" altLang="en-US" dirty="0">
              <a:solidFill>
                <a:schemeClr val="tx1"/>
              </a:solidFill>
              <a:effectLst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indent="324000">
              <a:buNone/>
            </a:pPr>
            <a:r>
              <a:rPr lang="zh-CN" altLang="en-US" dirty="0" smtClean="0"/>
              <a:t>老人把饼干丁很小心地放在湖边的围栏上，退开一步，撮起嘴向鸥群呼唤。立刻便有一群海鸥应声而来，几下就扫得干干净净。老人顺着栏杆边走边放，海鸥依他的节奏起起落落，排成一片翻飞的白色，飞成一篇有声有色的乐谱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2483768" y="2708920"/>
            <a:ext cx="1224136" cy="5040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051720" y="2132856"/>
            <a:ext cx="864096" cy="5040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08104" y="1628800"/>
            <a:ext cx="792088" cy="5040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zh-CN" altLang="en-US" dirty="0" smtClean="0">
                <a:solidFill>
                  <a:schemeClr val="tx1"/>
                </a:solidFill>
                <a:effectLst/>
              </a:rPr>
              <a:t>品读体验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indent="342900">
              <a:buNone/>
            </a:pPr>
            <a:r>
              <a:rPr lang="zh-CN" altLang="en-US" dirty="0" smtClean="0"/>
              <a:t>   他背已经驼了，穿一身褪色的过时布衣，背一个褪色的蓝布包，连装鸟食的大塑料袋也用得褪了色。朋友告诉我，这位老人每天步行二十余里，从城郊赶到翠湖，只为了给海鸥送餐，跟海鸥相伴。</a:t>
            </a:r>
            <a:endParaRPr lang="en-US" altLang="zh-CN" dirty="0" smtClean="0"/>
          </a:p>
          <a:p>
            <a:pPr indent="342900">
              <a:buNone/>
            </a:pPr>
            <a:endParaRPr lang="en-US" altLang="zh-CN" dirty="0" smtClean="0"/>
          </a:p>
          <a:p>
            <a:pPr indent="342900">
              <a:buNone/>
            </a:pPr>
            <a:endParaRPr lang="en-US" altLang="zh-CN" dirty="0" smtClean="0"/>
          </a:p>
          <a:p>
            <a:pPr indent="342900">
              <a:buNone/>
            </a:pPr>
            <a:r>
              <a:rPr lang="zh-CN" altLang="en-US" dirty="0" smtClean="0"/>
              <a:t>老人对海鸥无私的爱</a:t>
            </a:r>
            <a:endParaRPr lang="zh-CN" altLang="en-US" dirty="0"/>
          </a:p>
        </p:txBody>
      </p:sp>
      <p:sp>
        <p:nvSpPr>
          <p:cNvPr id="8" name="下箭头 7"/>
          <p:cNvSpPr/>
          <p:nvPr/>
        </p:nvSpPr>
        <p:spPr>
          <a:xfrm>
            <a:off x="2339752" y="4293096"/>
            <a:ext cx="864096" cy="864096"/>
          </a:xfrm>
          <a:prstGeom prst="downArrow">
            <a:avLst/>
          </a:prstGeom>
          <a:solidFill>
            <a:srgbClr val="0000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>
                <a:solidFill>
                  <a:schemeClr val="tx1"/>
                </a:solidFill>
                <a:effectLst/>
              </a:rPr>
              <a:t>思考</a:t>
            </a:r>
            <a:endParaRPr lang="zh-CN" altLang="en-US" dirty="0">
              <a:solidFill>
                <a:schemeClr val="tx1"/>
              </a:solidFill>
              <a:effectLst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indent="342900">
              <a:buNone/>
            </a:pPr>
            <a:r>
              <a:rPr lang="zh-CN" altLang="en-US" dirty="0" smtClean="0"/>
              <a:t>十多年来，老人与海鸥相依相伴，老人对海鸥的深情打动你了吗？勾出文中老人对海鸥无私的爱的句子。</a:t>
            </a:r>
            <a:endParaRPr lang="en-US" altLang="zh-CN" dirty="0" smtClean="0"/>
          </a:p>
          <a:p>
            <a:pPr indent="342900">
              <a:buNone/>
            </a:pPr>
            <a:r>
              <a:rPr lang="zh-CN" altLang="en-US" dirty="0" smtClean="0"/>
              <a:t>这样的场景能永远持续下去吗？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 rot="1528580">
            <a:off x="4784233" y="473896"/>
            <a:ext cx="120026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en-US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？</a:t>
            </a:r>
            <a:endParaRPr lang="zh-CN" altLang="en-US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>
                <a:solidFill>
                  <a:schemeClr val="tx1"/>
                </a:solidFill>
                <a:effectLst/>
              </a:rPr>
              <a:t>品读课文</a:t>
            </a:r>
            <a:endParaRPr lang="zh-CN" altLang="en-US" dirty="0">
              <a:solidFill>
                <a:schemeClr val="tx1"/>
              </a:solidFill>
              <a:effectLst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indent="342900">
              <a:buNone/>
            </a:pPr>
            <a:r>
              <a:rPr lang="zh-CN" altLang="en-US" sz="3600" dirty="0" smtClean="0"/>
              <a:t>快读阅读课文</a:t>
            </a:r>
            <a:r>
              <a:rPr lang="en-US" altLang="zh-CN" sz="3600" dirty="0" smtClean="0"/>
              <a:t>14-19</a:t>
            </a:r>
            <a:r>
              <a:rPr lang="zh-CN" altLang="en-US" sz="3600" dirty="0" smtClean="0"/>
              <a:t>自然段，思考：老人放遗像的地方发生了哪些“意想不到的事情”？</a:t>
            </a:r>
            <a:endParaRPr lang="zh-CN" altLang="en-US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zh-CN" altLang="en-US" dirty="0" smtClean="0">
                <a:solidFill>
                  <a:schemeClr val="tx1"/>
                </a:solidFill>
                <a:effectLst/>
              </a:rPr>
              <a:t>拓展延伸</a:t>
            </a:r>
            <a:endParaRPr lang="zh-CN" altLang="en-US" dirty="0">
              <a:solidFill>
                <a:schemeClr val="tx1"/>
              </a:solidFill>
              <a:effectLst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altLang="zh-CN" dirty="0" smtClean="0"/>
              <a:t>1</a:t>
            </a:r>
            <a:r>
              <a:rPr lang="zh-CN" altLang="en-US" dirty="0" smtClean="0"/>
              <a:t>、如果你是被老人喂养过的海鸥，你会对老人说些什么？</a:t>
            </a:r>
            <a:endParaRPr lang="en-US" altLang="zh-CN" dirty="0" smtClean="0"/>
          </a:p>
          <a:p>
            <a:pPr>
              <a:buNone/>
            </a:pPr>
            <a:r>
              <a:rPr lang="en-US" altLang="zh-CN" dirty="0" smtClean="0"/>
              <a:t>2.</a:t>
            </a:r>
            <a:r>
              <a:rPr lang="zh-CN" altLang="en-US" dirty="0" smtClean="0"/>
              <a:t>假如去世的老人看到这么令人感动的场景，他心里会怎么想呢？</a:t>
            </a:r>
            <a:endParaRPr lang="en-US" altLang="zh-CN" dirty="0" smtClean="0"/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行云流水">
  <a:themeElements>
    <a:clrScheme name="行云流水">
      <a:dk1>
        <a:sysClr val="windowText" lastClr="000000"/>
      </a:dk1>
      <a:lt1>
        <a:sysClr val="window" lastClr="FFFFFF"/>
      </a:lt1>
      <a:dk2>
        <a:srgbClr val="411401"/>
      </a:dk2>
      <a:lt2>
        <a:srgbClr val="FFE6E6"/>
      </a:lt2>
      <a:accent1>
        <a:srgbClr val="A24A48"/>
      </a:accent1>
      <a:accent2>
        <a:srgbClr val="B2935C"/>
      </a:accent2>
      <a:accent3>
        <a:srgbClr val="6A9A9A"/>
      </a:accent3>
      <a:accent4>
        <a:srgbClr val="B2B787"/>
      </a:accent4>
      <a:accent5>
        <a:srgbClr val="91644B"/>
      </a:accent5>
      <a:accent6>
        <a:srgbClr val="654A76"/>
      </a:accent6>
      <a:hlink>
        <a:srgbClr val="00A800"/>
      </a:hlink>
      <a:folHlink>
        <a:srgbClr val="FF00FF"/>
      </a:folHlink>
    </a:clrScheme>
    <a:fontScheme name="行云流水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华文行楷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alibri"/>
        <a:ea typeface=""/>
        <a:cs typeface=""/>
        <a:font script="Jpan" typeface="ＭＳ Ｐ明朝"/>
        <a:font script="Hang" typeface="HY견명조"/>
        <a:font script="Hans" typeface="华文行楷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行云流水">
      <a:fillStyleLst>
        <a:solidFill>
          <a:schemeClr val="phClr"/>
        </a:solidFill>
        <a:gradFill rotWithShape="1">
          <a:gsLst>
            <a:gs pos="0">
              <a:schemeClr val="phClr">
                <a:tint val="90000"/>
                <a:satMod val="130000"/>
              </a:schemeClr>
            </a:gs>
            <a:gs pos="50000">
              <a:schemeClr val="phClr">
                <a:tint val="45000"/>
                <a:satMod val="220000"/>
              </a:schemeClr>
            </a:gs>
            <a:gs pos="100000">
              <a:schemeClr val="phClr">
                <a:tint val="90000"/>
                <a:satMod val="13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100000"/>
                <a:shade val="90000"/>
                <a:hueMod val="100000"/>
                <a:satMod val="200000"/>
              </a:schemeClr>
            </a:gs>
            <a:gs pos="50000">
              <a:schemeClr val="phClr">
                <a:tint val="100000"/>
                <a:shade val="60000"/>
                <a:hueMod val="100000"/>
                <a:satMod val="180000"/>
              </a:schemeClr>
            </a:gs>
            <a:gs pos="100000">
              <a:schemeClr val="phClr">
                <a:tint val="100000"/>
                <a:shade val="90000"/>
                <a:hueMod val="100000"/>
                <a:satMod val="200000"/>
              </a:schemeClr>
            </a:gs>
          </a:gsLst>
          <a:lin ang="5400000" scaled="1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glow rad="50600">
              <a:schemeClr val="phClr">
                <a:alpha val="40000"/>
              </a:schemeClr>
            </a:glow>
          </a:effectLst>
        </a:effectStyle>
        <a:effectStyle>
          <a:effectLst>
            <a:glow rad="101600">
              <a:schemeClr val="phClr">
                <a:alpha val="60000"/>
              </a:schemeClr>
            </a:glow>
          </a:effectLst>
          <a:scene3d>
            <a:camera prst="isometricLeftDown" fov="0">
              <a:rot lat="0" lon="0" rev="0"/>
            </a:camera>
            <a:lightRig rig="harsh" dir="tl">
              <a:rot lat="0" lon="0" rev="14280000"/>
            </a:lightRig>
          </a:scene3d>
          <a:sp3d prstMaterial="flat">
            <a:bevelT w="38100" h="50800" prst="softRound"/>
          </a:sp3d>
        </a:effectStyle>
        <a:effectStyle>
          <a:effectLst>
            <a:glow>
              <a:schemeClr val="phClr"/>
            </a:glow>
          </a:effectLst>
          <a:scene3d>
            <a:camera prst="isometricLeftDown">
              <a:rot lat="0" lon="0" rev="0"/>
            </a:camera>
            <a:lightRig rig="harsh" dir="tl">
              <a:rot lat="0" lon="0" rev="14280000"/>
            </a:lightRig>
          </a:scene3d>
          <a:sp3d extrusionH="63500" contourW="38100" prstMaterial="flat">
            <a:bevelT w="50800" h="63500" prst="softRound"/>
            <a:contourClr>
              <a:schemeClr val="phClr">
                <a:tint val="5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80000"/>
                <a:hueMod val="100000"/>
                <a:satMod val="300000"/>
              </a:schemeClr>
            </a:gs>
            <a:gs pos="72000">
              <a:schemeClr val="phClr">
                <a:tint val="100000"/>
                <a:shade val="100000"/>
                <a:hueMod val="100000"/>
                <a:satMod val="100000"/>
              </a:schemeClr>
            </a:gs>
            <a:gs pos="81000">
              <a:schemeClr val="phClr">
                <a:tint val="98000"/>
                <a:shade val="100000"/>
                <a:hueMod val="100000"/>
                <a:satMod val="150000"/>
              </a:schemeClr>
            </a:gs>
            <a:gs pos="100000">
              <a:schemeClr val="phClr">
                <a:tint val="100000"/>
                <a:shade val="100000"/>
                <a:hueMod val="100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100000"/>
                <a:shade val="39000"/>
                <a:hueMod val="100000"/>
                <a:satMod val="150000"/>
              </a:schemeClr>
              <a:schemeClr val="phClr">
                <a:tint val="90000"/>
                <a:shade val="100000"/>
                <a:hueMod val="100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Calligraphy</Template>
  <TotalTime>368</TotalTime>
  <Words>655</Words>
  <Application>Microsoft Office PowerPoint</Application>
  <PresentationFormat>全屏显示(4:3)</PresentationFormat>
  <Paragraphs>41</Paragraphs>
  <Slides>11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2" baseType="lpstr">
      <vt:lpstr>行云流水</vt:lpstr>
      <vt:lpstr>21.老人与海鸥</vt:lpstr>
      <vt:lpstr>自主阅读</vt:lpstr>
      <vt:lpstr>合作交流</vt:lpstr>
      <vt:lpstr>老人喂海鸥</vt:lpstr>
      <vt:lpstr>品读体验</vt:lpstr>
      <vt:lpstr>品读体验</vt:lpstr>
      <vt:lpstr>思考</vt:lpstr>
      <vt:lpstr>品读课文</vt:lpstr>
      <vt:lpstr>拓展延伸</vt:lpstr>
      <vt:lpstr>幻灯片 10</vt:lpstr>
      <vt:lpstr>海鸥老人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21.老人与海鸥</dc:title>
  <dc:creator>Administrator</dc:creator>
  <cp:lastModifiedBy>Administrator</cp:lastModifiedBy>
  <cp:revision>37</cp:revision>
  <dcterms:created xsi:type="dcterms:W3CDTF">2016-10-30T07:56:49Z</dcterms:created>
  <dcterms:modified xsi:type="dcterms:W3CDTF">2016-11-01T12:13:13Z</dcterms:modified>
</cp:coreProperties>
</file>