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65" r:id="rId5"/>
    <p:sldId id="275" r:id="rId6"/>
    <p:sldId id="264" r:id="rId7"/>
    <p:sldId id="276" r:id="rId8"/>
    <p:sldId id="266" r:id="rId9"/>
    <p:sldId id="278" r:id="rId10"/>
    <p:sldId id="263" r:id="rId11"/>
    <p:sldId id="277" r:id="rId12"/>
    <p:sldId id="262" r:id="rId13"/>
    <p:sldId id="279" r:id="rId14"/>
    <p:sldId id="267" r:id="rId15"/>
    <p:sldId id="274" r:id="rId16"/>
    <p:sldId id="269" r:id="rId17"/>
    <p:sldId id="259" r:id="rId18"/>
    <p:sldId id="272" r:id="rId19"/>
    <p:sldId id="270" r:id="rId20"/>
    <p:sldId id="260" r:id="rId21"/>
    <p:sldId id="271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5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A435F-9DA0-4F88-BF2D-F00B5CA550E0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A717-4CF8-47DF-86B2-FD1C46E90F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58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A435F-9DA0-4F88-BF2D-F00B5CA550E0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A717-4CF8-47DF-86B2-FD1C46E90F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904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A435F-9DA0-4F88-BF2D-F00B5CA550E0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A717-4CF8-47DF-86B2-FD1C46E90F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239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A435F-9DA0-4F88-BF2D-F00B5CA550E0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A717-4CF8-47DF-86B2-FD1C46E90F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518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A435F-9DA0-4F88-BF2D-F00B5CA550E0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A717-4CF8-47DF-86B2-FD1C46E90F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159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A435F-9DA0-4F88-BF2D-F00B5CA550E0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A717-4CF8-47DF-86B2-FD1C46E90F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102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A435F-9DA0-4F88-BF2D-F00B5CA550E0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A717-4CF8-47DF-86B2-FD1C46E90F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64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A435F-9DA0-4F88-BF2D-F00B5CA550E0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A717-4CF8-47DF-86B2-FD1C46E90F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97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A435F-9DA0-4F88-BF2D-F00B5CA550E0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A717-4CF8-47DF-86B2-FD1C46E90F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3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A435F-9DA0-4F88-BF2D-F00B5CA550E0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A717-4CF8-47DF-86B2-FD1C46E90F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199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A435F-9DA0-4F88-BF2D-F00B5CA550E0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A717-4CF8-47DF-86B2-FD1C46E90F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527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A435F-9DA0-4F88-BF2D-F00B5CA550E0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A717-4CF8-47DF-86B2-FD1C46E90F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321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wzfzl.com.cn/upimg/litimg/110313/1403004K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5416"/>
            <a:ext cx="9144000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2699792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9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我想</a:t>
            </a:r>
            <a:endParaRPr lang="zh-CN" altLang="en-US" sz="9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2246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2.w.yun.hjfile.cn/doc/201303/5f6a69f1-479c-4456-bedb-337bf3e7d09d_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5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483768" y="692696"/>
            <a:ext cx="6203032" cy="5433467"/>
          </a:xfrm>
        </p:spPr>
        <p:txBody>
          <a:bodyPr>
            <a:norm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我想把我自己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种在春天的土地上。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变小草，绿得生辉，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变小花，开得漂亮，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成为柳絮和蒲公英，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更是我最大的愿望。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我会飞啊，飞</a:t>
            </a:r>
            <a:r>
              <a:rPr kumimoji="1" lang="en-US" altLang="zh-CN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——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飞到遥远的地方。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96676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2.w.yun.hjfile.cn/doc/201303/5f6a69f1-479c-4456-bedb-337bf3e7d09d_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5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291264" cy="576064"/>
          </a:xfrm>
        </p:spPr>
        <p:txBody>
          <a:bodyPr>
            <a:no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</a:rPr>
              <a:t>4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、</a:t>
            </a:r>
            <a:r>
              <a:rPr lang="zh-CN" altLang="en-US" sz="3600" b="1" dirty="0">
                <a:solidFill>
                  <a:srgbClr val="C00000"/>
                </a:solidFill>
              </a:rPr>
              <a:t>读第四节，说说自己想到了什么？柳絮和蒲公英有什么特点？</a:t>
            </a:r>
            <a:br>
              <a:rPr lang="zh-CN" altLang="en-US" sz="3600" b="1" dirty="0">
                <a:solidFill>
                  <a:srgbClr val="C00000"/>
                </a:solidFill>
              </a:rPr>
            </a:br>
            <a:endParaRPr lang="zh-CN" altLang="en-US" sz="3600" b="1" dirty="0">
              <a:solidFill>
                <a:srgbClr val="C0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755576" y="2420888"/>
            <a:ext cx="7931224" cy="3705275"/>
          </a:xfrm>
        </p:spPr>
        <p:txBody>
          <a:bodyPr>
            <a:normAutofit/>
          </a:bodyPr>
          <a:lstStyle/>
          <a:p>
            <a:pPr marL="0" indent="0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3333FF"/>
                </a:solidFill>
              </a:rPr>
              <a:t>自由自在，无拘无束的随风飘扬。</a:t>
            </a:r>
          </a:p>
          <a:p>
            <a:pPr marL="0" indent="0">
              <a:spcBef>
                <a:spcPct val="50000"/>
              </a:spcBef>
              <a:buNone/>
            </a:pPr>
            <a:endParaRPr lang="zh-CN" altLang="en-US" sz="36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25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wyzu.cn/uploadfile/2012/1205/201212051130198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1700808"/>
            <a:ext cx="7355160" cy="4425355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FF"/>
                </a:solidFill>
                <a:latin typeface="Times New Roman" pitchFamily="18" charset="0"/>
                <a:ea typeface="楷体_GB2312" pitchFamily="1" charset="-122"/>
              </a:rPr>
              <a:t>不过，飞到遥远的地方，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FF"/>
                </a:solidFill>
                <a:latin typeface="Times New Roman" pitchFamily="18" charset="0"/>
                <a:ea typeface="楷体_GB2312" pitchFamily="1" charset="-122"/>
              </a:rPr>
              <a:t>要和爸爸妈妈商量商量</a:t>
            </a:r>
            <a:r>
              <a:rPr kumimoji="1" lang="en-US" altLang="zh-CN" sz="3600" b="1" dirty="0">
                <a:solidFill>
                  <a:srgbClr val="0000FF"/>
                </a:solidFill>
                <a:latin typeface="宋体"/>
              </a:rPr>
              <a:t>……</a:t>
            </a:r>
            <a:endParaRPr kumimoji="1" lang="en-US" altLang="zh-CN" sz="3600" b="1" dirty="0">
              <a:solidFill>
                <a:srgbClr val="0000FF"/>
              </a:solidFill>
              <a:latin typeface="Times New Roman" pitchFamily="18" charset="0"/>
            </a:endParaRPr>
          </a:p>
          <a:p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0995704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wyzu.cn/uploadfile/2012/1205/201212051130198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1700808"/>
            <a:ext cx="7355160" cy="4425355"/>
          </a:xfrm>
        </p:spPr>
        <p:txBody>
          <a:bodyPr>
            <a:normAutofit/>
          </a:bodyPr>
          <a:lstStyle/>
          <a:p>
            <a:pPr marL="0" indent="0">
              <a:spcBef>
                <a:spcPct val="50000"/>
              </a:spcBef>
              <a:buNone/>
            </a:pPr>
            <a:r>
              <a:rPr lang="en-US" altLang="zh-CN" sz="3600" b="1" dirty="0" smtClean="0">
                <a:solidFill>
                  <a:srgbClr val="C00000"/>
                </a:solidFill>
              </a:rPr>
              <a:t>5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、</a:t>
            </a:r>
            <a:r>
              <a:rPr lang="zh-CN" altLang="en-US" sz="3600" b="1" dirty="0">
                <a:solidFill>
                  <a:srgbClr val="C00000"/>
                </a:solidFill>
              </a:rPr>
              <a:t>齐读最后一节，思考为什么要和爸爸妈妈商量？</a:t>
            </a:r>
          </a:p>
        </p:txBody>
      </p:sp>
    </p:spTree>
    <p:extLst>
      <p:ext uri="{BB962C8B-B14F-4D97-AF65-F5344CB8AC3E}">
        <p14:creationId xmlns:p14="http://schemas.microsoft.com/office/powerpoint/2010/main" val="272852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p0.so.qhimg.com/t019348f7045be03e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499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B050"/>
                </a:solidFill>
              </a:rPr>
              <a:t>词语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332038"/>
            <a:ext cx="8229600" cy="4525963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布谷鸟               脚丫             湿软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汲取                  营养              风筝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课堂                  柳絮              悠荡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柔软                  愿望               遥远</a:t>
            </a:r>
          </a:p>
          <a:p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608600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p0.so.qhimg.com/t019348f7045be03e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499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/>
          <a:lstStyle/>
          <a:p>
            <a:r>
              <a:rPr lang="zh-CN" altLang="en-US" b="1" dirty="0">
                <a:solidFill>
                  <a:srgbClr val="00B050"/>
                </a:solidFill>
              </a:rPr>
              <a:t>生字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24" y="2332038"/>
            <a:ext cx="7509520" cy="50574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dirty="0" smtClean="0"/>
              <a:t>随</a:t>
            </a:r>
            <a:r>
              <a:rPr lang="zh-CN" altLang="en-US" sz="3600" dirty="0"/>
              <a:t>（</a:t>
            </a:r>
            <a:r>
              <a:rPr lang="en-US" altLang="zh-CN" sz="3600" dirty="0" err="1"/>
              <a:t>su</a:t>
            </a:r>
            <a:r>
              <a:rPr lang="zh-CN" altLang="zh-CN" sz="3600" dirty="0"/>
              <a:t>í</a:t>
            </a:r>
            <a:r>
              <a:rPr lang="zh-CN" altLang="en-US" sz="3600" dirty="0"/>
              <a:t>）   </a:t>
            </a:r>
            <a:r>
              <a:rPr lang="zh-CN" altLang="en-US" sz="3600" dirty="0" smtClean="0"/>
              <a:t>     谷</a:t>
            </a:r>
            <a:r>
              <a:rPr lang="en-US" altLang="zh-CN" sz="3600" dirty="0"/>
              <a:t>(</a:t>
            </a:r>
            <a:r>
              <a:rPr lang="en-US" altLang="zh-CN" sz="3600" dirty="0" err="1"/>
              <a:t>g</a:t>
            </a:r>
            <a:r>
              <a:rPr lang="en-US" altLang="zh-CN" sz="3600" b="1" dirty="0" err="1"/>
              <a:t>ǔ</a:t>
            </a:r>
            <a:r>
              <a:rPr lang="en-US" altLang="zh-CN" sz="3600" dirty="0"/>
              <a:t>)    </a:t>
            </a:r>
            <a:r>
              <a:rPr lang="en-US" altLang="zh-CN" sz="3600" dirty="0" smtClean="0"/>
              <a:t>       </a:t>
            </a:r>
            <a:r>
              <a:rPr lang="zh-CN" altLang="en-US" sz="3600" dirty="0" smtClean="0"/>
              <a:t>柳</a:t>
            </a:r>
            <a:r>
              <a:rPr lang="zh-CN" altLang="en-US" sz="3600" dirty="0"/>
              <a:t>（</a:t>
            </a:r>
            <a:r>
              <a:rPr lang="en-US" altLang="zh-CN" sz="3600" dirty="0"/>
              <a:t>li</a:t>
            </a:r>
            <a:r>
              <a:rPr lang="zh-CN" altLang="zh-CN" sz="3600" dirty="0"/>
              <a:t>ǔ</a:t>
            </a:r>
            <a:r>
              <a:rPr lang="zh-CN" altLang="en-US" sz="3600" dirty="0"/>
              <a:t>）     </a:t>
            </a:r>
            <a:r>
              <a:rPr lang="zh-CN" altLang="en-US" sz="3600" dirty="0" smtClean="0"/>
              <a:t>                     湿（</a:t>
            </a:r>
            <a:r>
              <a:rPr lang="en-US" altLang="zh-CN" sz="3600" dirty="0" err="1" smtClean="0"/>
              <a:t>sh</a:t>
            </a:r>
            <a:r>
              <a:rPr lang="zh-CN" altLang="zh-CN" sz="3600" dirty="0"/>
              <a:t>ī</a:t>
            </a:r>
            <a:r>
              <a:rPr lang="zh-CN" altLang="en-US" sz="3600" dirty="0" smtClean="0"/>
              <a:t>）        丫</a:t>
            </a:r>
            <a:r>
              <a:rPr lang="en-US" altLang="zh-CN" sz="3600" dirty="0" smtClean="0"/>
              <a:t>(</a:t>
            </a:r>
            <a:r>
              <a:rPr lang="en-US" altLang="zh-CN" sz="3600" dirty="0" err="1"/>
              <a:t>y</a:t>
            </a:r>
            <a:r>
              <a:rPr lang="en-US" altLang="zh-CN" sz="3600" b="1" dirty="0" err="1"/>
              <a:t>ā</a:t>
            </a:r>
            <a:r>
              <a:rPr lang="en-US" altLang="zh-CN" sz="3600" dirty="0"/>
              <a:t> )         </a:t>
            </a:r>
            <a:r>
              <a:rPr lang="en-US" altLang="zh-CN" sz="3600" dirty="0" smtClean="0"/>
              <a:t>  </a:t>
            </a:r>
            <a:r>
              <a:rPr lang="zh-CN" altLang="en-US" sz="3600" dirty="0"/>
              <a:t>软</a:t>
            </a:r>
            <a:r>
              <a:rPr lang="en-US" altLang="zh-CN" sz="3600" dirty="0"/>
              <a:t>(</a:t>
            </a:r>
            <a:r>
              <a:rPr lang="en-US" altLang="zh-CN" sz="3600" dirty="0" err="1"/>
              <a:t>ruǎn</a:t>
            </a:r>
            <a:r>
              <a:rPr lang="en-US" altLang="zh-CN" sz="3600" dirty="0"/>
              <a:t>)   </a:t>
            </a:r>
            <a:r>
              <a:rPr lang="en-US" altLang="zh-CN" sz="3600" dirty="0" smtClean="0"/>
              <a:t> </a:t>
            </a:r>
          </a:p>
          <a:p>
            <a:pPr marL="0" indent="0">
              <a:buNone/>
            </a:pPr>
            <a:r>
              <a:rPr lang="zh-CN" altLang="en-US" sz="3600" dirty="0" smtClean="0"/>
              <a:t>瞧</a:t>
            </a:r>
            <a:r>
              <a:rPr lang="zh-CN" altLang="en-US" sz="3600" dirty="0"/>
              <a:t>（</a:t>
            </a:r>
            <a:r>
              <a:rPr lang="en-US" altLang="zh-CN" sz="3600" b="1" dirty="0" err="1">
                <a:latin typeface="宋体" pitchFamily="2" charset="-122"/>
              </a:rPr>
              <a:t>qiáo</a:t>
            </a:r>
            <a:r>
              <a:rPr lang="zh-CN" altLang="en-US" sz="3600" dirty="0"/>
              <a:t>） </a:t>
            </a:r>
            <a:r>
              <a:rPr lang="zh-CN" altLang="en-US" sz="3600" dirty="0" smtClean="0"/>
              <a:t>    汲 </a:t>
            </a:r>
            <a:r>
              <a:rPr lang="en-US" altLang="zh-CN" sz="3600" dirty="0" smtClean="0"/>
              <a:t>(</a:t>
            </a:r>
            <a:r>
              <a:rPr lang="en-US" altLang="zh-CN" sz="3600" dirty="0" err="1"/>
              <a:t>j</a:t>
            </a:r>
            <a:r>
              <a:rPr lang="en-US" altLang="zh-CN" sz="3600" b="1" dirty="0" err="1"/>
              <a:t>í</a:t>
            </a:r>
            <a:r>
              <a:rPr lang="en-US" altLang="zh-CN" sz="3600" dirty="0"/>
              <a:t> )        </a:t>
            </a:r>
            <a:r>
              <a:rPr lang="en-US" altLang="zh-CN" sz="3600" dirty="0" smtClean="0"/>
              <a:t>   </a:t>
            </a:r>
            <a:r>
              <a:rPr lang="zh-CN" altLang="en-US" sz="3600" dirty="0" smtClean="0"/>
              <a:t>营</a:t>
            </a:r>
            <a:r>
              <a:rPr lang="en-US" altLang="zh-CN" sz="3600" dirty="0"/>
              <a:t>(</a:t>
            </a:r>
            <a:r>
              <a:rPr lang="en-US" altLang="zh-CN" sz="3600" dirty="0" err="1"/>
              <a:t>yíng</a:t>
            </a:r>
            <a:r>
              <a:rPr lang="en-US" altLang="zh-CN" sz="3600" dirty="0"/>
              <a:t>)       </a:t>
            </a:r>
            <a:r>
              <a:rPr lang="en-US" altLang="zh-CN" sz="3600" dirty="0" smtClean="0"/>
              <a:t>   </a:t>
            </a:r>
            <a:r>
              <a:rPr lang="zh-CN" altLang="en-US" sz="3600" dirty="0" smtClean="0"/>
              <a:t>筝</a:t>
            </a:r>
            <a:r>
              <a:rPr lang="en-US" altLang="zh-CN" sz="3600" dirty="0"/>
              <a:t>(</a:t>
            </a:r>
            <a:r>
              <a:rPr lang="en-US" altLang="zh-CN" sz="3600" dirty="0" err="1"/>
              <a:t>zh</a:t>
            </a:r>
            <a:r>
              <a:rPr lang="en-US" altLang="zh-CN" sz="3600" b="1" dirty="0" err="1"/>
              <a:t>ē</a:t>
            </a:r>
            <a:r>
              <a:rPr lang="en-US" altLang="zh-CN" sz="3600" dirty="0" err="1"/>
              <a:t>ng</a:t>
            </a:r>
            <a:r>
              <a:rPr lang="en-US" altLang="zh-CN" sz="3600" dirty="0"/>
              <a:t>)      </a:t>
            </a:r>
            <a:r>
              <a:rPr lang="en-US" altLang="zh-CN" sz="3600" dirty="0" smtClean="0"/>
              <a:t>   </a:t>
            </a:r>
            <a:r>
              <a:rPr lang="zh-CN" altLang="en-US" sz="3600" dirty="0" smtClean="0"/>
              <a:t>堂</a:t>
            </a:r>
            <a:r>
              <a:rPr lang="en-US" altLang="zh-CN" sz="3600" dirty="0"/>
              <a:t>(</a:t>
            </a:r>
            <a:r>
              <a:rPr lang="en-US" altLang="zh-CN" sz="3600" dirty="0" err="1"/>
              <a:t>táng</a:t>
            </a:r>
            <a:r>
              <a:rPr lang="en-US" altLang="zh-CN" sz="3600" dirty="0"/>
              <a:t>)        </a:t>
            </a:r>
            <a:r>
              <a:rPr lang="zh-CN" altLang="en-US" sz="3600" dirty="0"/>
              <a:t>英（</a:t>
            </a:r>
            <a:r>
              <a:rPr lang="en-US" altLang="zh-CN" sz="3600" dirty="0" err="1"/>
              <a:t>yīng</a:t>
            </a:r>
            <a:r>
              <a:rPr lang="zh-CN" altLang="en-US" sz="3600" dirty="0"/>
              <a:t>）  絮</a:t>
            </a:r>
            <a:r>
              <a:rPr lang="en-US" altLang="zh-CN" sz="3600" dirty="0"/>
              <a:t>(</a:t>
            </a:r>
            <a:r>
              <a:rPr lang="en-US" altLang="zh-CN" sz="3600" dirty="0" err="1"/>
              <a:t>xù</a:t>
            </a:r>
            <a:r>
              <a:rPr lang="en-US" altLang="zh-CN" sz="3600" dirty="0"/>
              <a:t>)           </a:t>
            </a:r>
            <a:r>
              <a:rPr lang="en-US" altLang="zh-CN" sz="3600" dirty="0" smtClean="0"/>
              <a:t>     </a:t>
            </a:r>
            <a:r>
              <a:rPr lang="zh-CN" altLang="en-US" sz="3600" dirty="0"/>
              <a:t>商（</a:t>
            </a:r>
            <a:r>
              <a:rPr lang="en-US" altLang="zh-CN" sz="3600" dirty="0" err="1"/>
              <a:t>shāng</a:t>
            </a:r>
            <a:r>
              <a:rPr lang="zh-CN" altLang="en-US" sz="3600" dirty="0"/>
              <a:t>）</a:t>
            </a:r>
          </a:p>
          <a:p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12733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mg.bimg.126.net/photo/gzdbpHpLbsNtVyS9UxI9tQ==/1989183660414874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425"/>
            <a:ext cx="9172333" cy="658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628800"/>
            <a:ext cx="6048672" cy="4497363"/>
          </a:xfrm>
        </p:spPr>
        <p:txBody>
          <a:bodyPr>
            <a:normAutofit/>
          </a:bodyPr>
          <a:lstStyle/>
          <a:p>
            <a:r>
              <a:rPr lang="zh-CN" altLang="en-US" sz="4000" b="1" dirty="0">
                <a:solidFill>
                  <a:srgbClr val="FFC000"/>
                </a:solidFill>
                <a:ea typeface="楷体_GB2312" pitchFamily="49" charset="-122"/>
              </a:rPr>
              <a:t>你有什么神奇的梦想，学着课文的样子说一说。</a:t>
            </a:r>
            <a:endParaRPr lang="zh-CN" altLang="en-US" sz="4000" b="1" dirty="0">
              <a:solidFill>
                <a:srgbClr val="FFC000"/>
              </a:solidFill>
            </a:endParaRPr>
          </a:p>
          <a:p>
            <a:endParaRPr lang="zh-CN" altLang="en-US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7038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wyzu.cn/uploadfile/2012/1209/201212091132542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9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188640"/>
            <a:ext cx="7715200" cy="5937523"/>
          </a:xfrm>
        </p:spPr>
        <p:txBody>
          <a:bodyPr>
            <a:noAutofit/>
          </a:bodyPr>
          <a:lstStyle/>
          <a:p>
            <a:r>
              <a:rPr lang="zh-CN" altLang="en-US" b="1" dirty="0"/>
              <a:t>我想</a:t>
            </a:r>
            <a:r>
              <a:rPr lang="en-US" altLang="zh-CN" b="1" dirty="0"/>
              <a:t>-------------------------------</a:t>
            </a:r>
          </a:p>
          <a:p>
            <a:endParaRPr lang="en-US" altLang="zh-CN" b="1" dirty="0"/>
          </a:p>
          <a:p>
            <a:r>
              <a:rPr lang="en-US" altLang="zh-CN" b="1" dirty="0"/>
              <a:t>-------------------------------------</a:t>
            </a:r>
            <a:r>
              <a:rPr lang="zh-CN" altLang="en-US" b="1" dirty="0"/>
              <a:t>。</a:t>
            </a:r>
          </a:p>
          <a:p>
            <a:endParaRPr lang="zh-CN" altLang="en-US" b="1" dirty="0"/>
          </a:p>
          <a:p>
            <a:r>
              <a:rPr lang="en-US" altLang="zh-CN" b="1" dirty="0"/>
              <a:t>( </a:t>
            </a:r>
            <a:r>
              <a:rPr lang="zh-CN" altLang="en-US" b="1" dirty="0"/>
              <a:t>做什么）</a:t>
            </a:r>
            <a:r>
              <a:rPr lang="en-US" altLang="zh-CN" b="1" dirty="0"/>
              <a:t>-----------------------</a:t>
            </a:r>
            <a:r>
              <a:rPr lang="zh-CN" altLang="en-US" b="1" dirty="0"/>
              <a:t>，</a:t>
            </a:r>
          </a:p>
          <a:p>
            <a:endParaRPr lang="zh-CN" altLang="en-US" b="1" dirty="0"/>
          </a:p>
          <a:p>
            <a:r>
              <a:rPr lang="en-US" altLang="zh-CN" b="1" dirty="0"/>
              <a:t>-------------------------------------</a:t>
            </a:r>
            <a:r>
              <a:rPr lang="zh-CN" altLang="en-US" b="1" dirty="0"/>
              <a:t>。</a:t>
            </a:r>
          </a:p>
          <a:p>
            <a:endParaRPr lang="zh-CN" altLang="en-US" b="1" dirty="0"/>
          </a:p>
          <a:p>
            <a:r>
              <a:rPr lang="zh-CN" altLang="en-US" b="1" dirty="0"/>
              <a:t> </a:t>
            </a:r>
            <a:r>
              <a:rPr lang="en-US" altLang="zh-CN" b="1" dirty="0"/>
              <a:t>------------- </a:t>
            </a:r>
            <a:r>
              <a:rPr lang="zh-CN" altLang="en-US" b="1" dirty="0"/>
              <a:t>啊 </a:t>
            </a:r>
            <a:r>
              <a:rPr lang="en-US" altLang="zh-CN" b="1" dirty="0"/>
              <a:t>, -------------—</a:t>
            </a:r>
          </a:p>
          <a:p>
            <a:endParaRPr lang="en-US" altLang="zh-CN" b="1" dirty="0"/>
          </a:p>
          <a:p>
            <a:r>
              <a:rPr lang="zh-CN" altLang="en-US" b="1" dirty="0"/>
              <a:t>（结果）</a:t>
            </a:r>
            <a:r>
              <a:rPr lang="en-US" altLang="zh-CN" b="1" dirty="0" smtClean="0"/>
              <a:t>-------------------------</a:t>
            </a:r>
            <a:r>
              <a:rPr lang="zh-CN" altLang="en-US" b="1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227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ppt123.net/beijing/UploadFiles_8374/201203/20120307081256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8" y="-11923"/>
            <a:ext cx="9150097" cy="686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2132856"/>
            <a:ext cx="7715200" cy="3993307"/>
          </a:xfrm>
        </p:spPr>
        <p:txBody>
          <a:bodyPr>
            <a:normAutofit/>
          </a:bodyPr>
          <a:lstStyle/>
          <a:p>
            <a:r>
              <a:rPr lang="zh-CN" altLang="en-US" sz="4000" b="1" dirty="0" smtClean="0"/>
              <a:t>根据课文把你的想象写下来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505497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p4.so.qhimg.com/t0112043fee0d257bf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6897"/>
            <a:ext cx="9686929" cy="686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9933FF"/>
                </a:solidFill>
                <a:ea typeface="楷体_GB2312" pitchFamily="49" charset="-122"/>
              </a:rPr>
              <a:t>我想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3200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我想变成一股清泉，          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200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用自已的生命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200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去滋润贫瘠的大地。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200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大地将不再干涩。</a:t>
            </a:r>
          </a:p>
          <a:p>
            <a:pPr>
              <a:lnSpc>
                <a:spcPct val="90000"/>
              </a:lnSpc>
            </a:pPr>
            <a:endParaRPr lang="zh-CN" altLang="en-US" sz="3200" b="1" dirty="0">
              <a:solidFill>
                <a:srgbClr val="9933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我想变成一株小树，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200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用自已的绿色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200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去装点茫茫的沙漠。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200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沙漠将不再荒凉。</a:t>
            </a:r>
          </a:p>
          <a:p>
            <a:pPr>
              <a:lnSpc>
                <a:spcPct val="90000"/>
              </a:lnSpc>
            </a:pPr>
            <a:endParaRPr lang="en-US" altLang="zh-CN" sz="3200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我想变成一条小河，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用自已的身体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去陪伴广阔的大海。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大海将不再寂寞。</a:t>
            </a:r>
          </a:p>
          <a:p>
            <a:pPr>
              <a:lnSpc>
                <a:spcPct val="90000"/>
              </a:lnSpc>
            </a:pPr>
            <a:endParaRPr lang="zh-CN" altLang="en-US" b="1" dirty="0">
              <a:solidFill>
                <a:srgbClr val="9933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我最想你们快快长大，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实现美好的梦想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到那时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世界将处处充满阳光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和欢乐</a:t>
            </a:r>
            <a:r>
              <a:rPr lang="en-US" altLang="zh-CN" b="1" dirty="0">
                <a:solidFill>
                  <a:srgbClr val="9933FF"/>
                </a:solidFill>
                <a:ea typeface="楷体_GB2312" pitchFamily="49" charset="-122"/>
              </a:rPr>
              <a:t>…</a:t>
            </a:r>
            <a:r>
              <a:rPr lang="en-US" altLang="zh-CN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b="1" dirty="0">
                <a:solidFill>
                  <a:srgbClr val="9933FF"/>
                </a:solidFill>
                <a:ea typeface="楷体_GB2312" pitchFamily="49" charset="-122"/>
              </a:rPr>
              <a:t>…</a:t>
            </a:r>
            <a:endParaRPr lang="en-US" altLang="zh-CN" b="1" dirty="0">
              <a:solidFill>
                <a:srgbClr val="9933FF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-252535" y="188640"/>
            <a:ext cx="24482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仿写</a:t>
            </a:r>
          </a:p>
        </p:txBody>
      </p:sp>
    </p:spTree>
    <p:extLst>
      <p:ext uri="{BB962C8B-B14F-4D97-AF65-F5344CB8AC3E}">
        <p14:creationId xmlns:p14="http://schemas.microsoft.com/office/powerpoint/2010/main" val="698091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2.w.yun.hjfile.cn/doc/201303/d5547c74-d9ad-4625-bd93-41c2817f1dff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155679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   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187624" y="2708920"/>
            <a:ext cx="6768752" cy="3417243"/>
          </a:xfrm>
        </p:spPr>
        <p:txBody>
          <a:bodyPr/>
          <a:lstStyle/>
          <a:p>
            <a:pPr>
              <a:buNone/>
            </a:pPr>
            <a:r>
              <a:rPr kumimoji="1" lang="en-US" altLang="zh-CN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kumimoji="1" lang="zh-CN" altLang="en-US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学会本课的生字新词。</a:t>
            </a:r>
          </a:p>
          <a:p>
            <a:pPr>
              <a:buNone/>
            </a:pPr>
            <a:r>
              <a:rPr kumimoji="1" lang="en-US" altLang="zh-CN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kumimoji="1" lang="zh-CN" altLang="en-US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正确流利有感情的朗读背诵这首诗。</a:t>
            </a:r>
          </a:p>
          <a:p>
            <a:pPr>
              <a:buNone/>
            </a:pPr>
            <a:r>
              <a:rPr kumimoji="1" lang="en-US" altLang="zh-CN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kumimoji="1" lang="zh-CN" altLang="en-US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理解诗的内容，通过幻想和想象，激发学生对大自然的热爱，对美好生活的追求。</a:t>
            </a:r>
          </a:p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88258" y="1628800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学习目标</a:t>
            </a:r>
            <a:endParaRPr lang="zh-CN" alt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0773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p3.so.qhimg.com/t012ff8a0d9c95a724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36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作业：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1772816"/>
            <a:ext cx="7859216" cy="4353347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、背诵课文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、抄写一遍课文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、把课文读给父母听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940164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360安全浏览器下载\1483949639_ApENDUGVOzEB_3yKya3y2J3ZJ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37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87824" y="3140968"/>
            <a:ext cx="5698976" cy="29851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7200" b="1" dirty="0" smtClean="0">
                <a:solidFill>
                  <a:srgbClr val="FFC000"/>
                </a:solidFill>
              </a:rPr>
              <a:t> 再见！</a:t>
            </a:r>
            <a:endParaRPr lang="zh-CN" altLang="en-US" sz="7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626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yldxx.mpedu.cn/pic/gif/13052522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80"/>
            <a:ext cx="9525000" cy="700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7013" y="141277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初读课文</a:t>
            </a:r>
            <a:endParaRPr lang="zh-CN" altLang="en-US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0" y="2708920"/>
            <a:ext cx="6275040" cy="3417243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1</a:t>
            </a:r>
            <a:r>
              <a:rPr lang="zh-CN" altLang="en-US" sz="3600" dirty="0"/>
              <a:t>、课文共有几节，每一节讲了什么内容？</a:t>
            </a:r>
          </a:p>
          <a:p>
            <a:r>
              <a:rPr lang="en-US" altLang="zh-CN" sz="3600" b="1" dirty="0" smtClean="0">
                <a:latin typeface="+mn-ea"/>
              </a:rPr>
              <a:t>2</a:t>
            </a:r>
            <a:r>
              <a:rPr lang="zh-CN" altLang="en-US" sz="3600" b="1" dirty="0" smtClean="0">
                <a:latin typeface="+mn-ea"/>
              </a:rPr>
              <a:t>、</a:t>
            </a:r>
            <a:r>
              <a:rPr lang="zh-CN" altLang="en-US" sz="3600" dirty="0" smtClean="0">
                <a:latin typeface="+mn-ea"/>
              </a:rPr>
              <a:t>课文中有哪些生字词？</a:t>
            </a:r>
            <a:endParaRPr lang="zh-CN" altLang="en-US" sz="3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267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4.so.qhimg.com/t01a561f7d802e6bf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0" y="25986"/>
            <a:ext cx="9109351" cy="683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15816" y="1412776"/>
            <a:ext cx="5770984" cy="5616624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我想把手儿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接在桃树枝上。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带着一串花苞，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随着风儿悠荡。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悠啊，悠</a:t>
            </a:r>
            <a:r>
              <a:rPr kumimoji="1" lang="en-US" altLang="zh-CN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——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悠出布谷鸟的声声歌唱。</a:t>
            </a:r>
          </a:p>
          <a:p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779431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4.so.qhimg.com/t01a561f7d802e6bf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0" y="25986"/>
            <a:ext cx="9109351" cy="683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1</a:t>
            </a:r>
            <a:r>
              <a:rPr lang="zh-CN" altLang="en-US" b="1" dirty="0">
                <a:solidFill>
                  <a:srgbClr val="C00000"/>
                </a:solidFill>
              </a:rPr>
              <a:t>、</a:t>
            </a:r>
            <a:r>
              <a:rPr lang="zh-CN" altLang="en-US" sz="4000" b="1" dirty="0">
                <a:solidFill>
                  <a:srgbClr val="C00000"/>
                </a:solidFill>
              </a:rPr>
              <a:t>从这节中你们看到了什么？作者为什么想把手儿接在桃树枝上？</a:t>
            </a:r>
            <a:r>
              <a:rPr lang="zh-CN" altLang="en-US" sz="4000" dirty="0"/>
              <a:t/>
            </a:r>
            <a:br>
              <a:rPr lang="zh-CN" altLang="en-US" sz="4000" dirty="0"/>
            </a:br>
            <a:r>
              <a:rPr lang="en-US" altLang="zh-CN" sz="4000" dirty="0" smtClean="0"/>
              <a:t>  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43808" y="1412776"/>
            <a:ext cx="5987008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dirty="0">
                <a:solidFill>
                  <a:srgbClr val="3333FF"/>
                </a:solidFill>
              </a:rPr>
              <a:t>纤细的小手与桃树枝正好想对应，桃树枝就是“我”的小手，此刻我的小手已变做带有花苞的桃枝，细细的、长长的，在春风吹拂下，轻轻摇曳，花香四溢。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91662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2.w.yun.hjfile.cn/doc/201303/5f6a69f1-479c-4456-bedb-337bf3e7d09d_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0" y="1484784"/>
            <a:ext cx="6275040" cy="4641379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2060"/>
                </a:solidFill>
                <a:ea typeface="楷体_GB2312" pitchFamily="49" charset="-122"/>
              </a:rPr>
              <a:t>我想把脚丫</a:t>
            </a:r>
            <a:endParaRPr lang="zh-CN" altLang="en-US" sz="3600" b="1" dirty="0">
              <a:solidFill>
                <a:srgbClr val="00206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2060"/>
                </a:solidFill>
                <a:ea typeface="楷体_GB2312" pitchFamily="49" charset="-122"/>
              </a:rPr>
              <a:t>连在柳树根上。</a:t>
            </a:r>
            <a:endParaRPr lang="zh-CN" altLang="en-US" sz="3600" b="1" dirty="0">
              <a:solidFill>
                <a:srgbClr val="00206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2060"/>
                </a:solidFill>
                <a:ea typeface="楷体_GB2312" pitchFamily="49" charset="-122"/>
              </a:rPr>
              <a:t>伸进湿软的土地，   </a:t>
            </a: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2060"/>
                </a:solidFill>
                <a:ea typeface="楷体_GB2312" pitchFamily="49" charset="-122"/>
              </a:rPr>
              <a:t>汲取甜美的营养。</a:t>
            </a:r>
            <a:endParaRPr lang="zh-CN" altLang="en-US" sz="3600" b="1" dirty="0">
              <a:solidFill>
                <a:srgbClr val="00206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2060"/>
                </a:solidFill>
                <a:ea typeface="楷体_GB2312" pitchFamily="49" charset="-122"/>
              </a:rPr>
              <a:t>长啊，长</a:t>
            </a:r>
            <a:r>
              <a:rPr lang="en-US" altLang="zh-CN" sz="3600" b="1" dirty="0">
                <a:solidFill>
                  <a:srgbClr val="002060"/>
                </a:solidFill>
                <a:ea typeface="楷体_GB2312" pitchFamily="49" charset="-122"/>
              </a:rPr>
              <a:t>——</a:t>
            </a:r>
            <a:endParaRPr lang="en-US" altLang="zh-CN" sz="3600" b="1" dirty="0">
              <a:solidFill>
                <a:srgbClr val="00206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2060"/>
                </a:solidFill>
                <a:ea typeface="楷体_GB2312" pitchFamily="49" charset="-122"/>
              </a:rPr>
              <a:t>长成一座绿色的篷帐。</a:t>
            </a:r>
            <a:endParaRPr lang="zh-CN" altLang="en-US" sz="3600" b="1" dirty="0">
              <a:solidFill>
                <a:srgbClr val="002060"/>
              </a:solidFill>
            </a:endParaRPr>
          </a:p>
          <a:p>
            <a:endParaRPr lang="zh-CN" altLang="en-US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2054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2.w.yun.hjfile.cn/doc/201303/5f6a69f1-479c-4456-bedb-337bf3e7d09d_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9036496" cy="2520280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</a:rPr>
              <a:t>2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、</a:t>
            </a:r>
            <a:r>
              <a:rPr lang="zh-CN" altLang="en-US" sz="3600" b="1" dirty="0">
                <a:solidFill>
                  <a:srgbClr val="C00000"/>
                </a:solidFill>
              </a:rPr>
              <a:t>从第二节你们看到了什么？绿色的帐篷指的是什么？</a:t>
            </a:r>
            <a:br>
              <a:rPr lang="zh-CN" altLang="en-US" sz="3600" b="1" dirty="0">
                <a:solidFill>
                  <a:srgbClr val="C00000"/>
                </a:solidFill>
              </a:rPr>
            </a:br>
            <a:r>
              <a:rPr lang="en-US" altLang="zh-CN" sz="3600" b="1" dirty="0" smtClean="0">
                <a:solidFill>
                  <a:srgbClr val="C00000"/>
                </a:solidFill>
              </a:rPr>
              <a:t>  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27784" y="1844824"/>
            <a:ext cx="6275040" cy="4353347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3600" dirty="0">
                <a:solidFill>
                  <a:srgbClr val="3333FF"/>
                </a:solidFill>
              </a:rPr>
              <a:t>“</a:t>
            </a:r>
            <a:r>
              <a:rPr lang="zh-CN" altLang="en-US" sz="3600" dirty="0">
                <a:solidFill>
                  <a:srgbClr val="3333FF"/>
                </a:solidFill>
              </a:rPr>
              <a:t>我”愿变作扎根土地的柳树，最终长成绿色的篷帐。绿色的篷帐是指植物茂密生长，但同时也寄予着儿童想要快快长大的</a:t>
            </a:r>
            <a:r>
              <a:rPr lang="zh-CN" altLang="en-US" sz="3600" dirty="0" smtClean="0">
                <a:solidFill>
                  <a:srgbClr val="3333FF"/>
                </a:solidFill>
              </a:rPr>
              <a:t>愿望。</a:t>
            </a:r>
            <a:endParaRPr lang="zh-CN" altLang="en-US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2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3.so.qhimg.com/t01d1d890f434fc28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61191"/>
            <a:ext cx="8475621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55976" y="1844824"/>
            <a:ext cx="4258816" cy="4209331"/>
          </a:xfrm>
        </p:spPr>
        <p:txBody>
          <a:bodyPr>
            <a:norm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我想把眼睛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装在风筝上。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看白云朵柔软，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瞧太阳多明亮。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望啊，望</a:t>
            </a:r>
            <a:r>
              <a:rPr kumimoji="1" lang="en-US" altLang="zh-CN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——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_GB2312" pitchFamily="1" charset="-122"/>
              </a:rPr>
              <a:t>蓝天是我的课堂。</a:t>
            </a:r>
          </a:p>
          <a:p>
            <a:pPr marL="0" indent="0">
              <a:lnSpc>
                <a:spcPct val="50000"/>
              </a:lnSpc>
              <a:spcBef>
                <a:spcPct val="50000"/>
              </a:spcBef>
              <a:buNone/>
            </a:pP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6483570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3.so.qhimg.com/t01d1d890f434fc28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35896" y="908720"/>
            <a:ext cx="5256584" cy="3960440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</a:rPr>
              <a:t>3</a:t>
            </a:r>
            <a:r>
              <a:rPr lang="zh-CN" altLang="en-US" sz="3600" b="1" dirty="0">
                <a:solidFill>
                  <a:srgbClr val="C00000"/>
                </a:solidFill>
              </a:rPr>
              <a:t>、读第三节，说说你们望见了什么？为什么说蓝天是我的课堂？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59832" y="3789040"/>
            <a:ext cx="5626968" cy="2592288"/>
          </a:xfrm>
        </p:spPr>
        <p:txBody>
          <a:bodyPr/>
          <a:lstStyle/>
          <a:p>
            <a:pPr marL="0" indent="0">
              <a:spcBef>
                <a:spcPct val="50000"/>
              </a:spcBef>
              <a:buNone/>
            </a:pPr>
            <a:r>
              <a:rPr lang="zh-CN" altLang="en-US" sz="3600" dirty="0">
                <a:solidFill>
                  <a:srgbClr val="3333FF"/>
                </a:solidFill>
              </a:rPr>
              <a:t>蓝天展现了一个广阔的空间，这是孩子们真正向往的课堂，体现了儿童向往自由，充满智慧的想象。</a:t>
            </a:r>
          </a:p>
          <a:p>
            <a:pPr marL="0" indent="0">
              <a:lnSpc>
                <a:spcPct val="50000"/>
              </a:lnSpc>
              <a:spcBef>
                <a:spcPct val="50000"/>
              </a:spcBef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695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706</Words>
  <Application>Microsoft Office PowerPoint</Application>
  <PresentationFormat>全屏显示(4:3)</PresentationFormat>
  <Paragraphs>103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主题​​</vt:lpstr>
      <vt:lpstr>我想</vt:lpstr>
      <vt:lpstr>   </vt:lpstr>
      <vt:lpstr>初读课文</vt:lpstr>
      <vt:lpstr>  </vt:lpstr>
      <vt:lpstr>1、从这节中你们看到了什么？作者为什么想把手儿接在桃树枝上？   </vt:lpstr>
      <vt:lpstr>  </vt:lpstr>
      <vt:lpstr>2、从第二节你们看到了什么？绿色的帐篷指的是什么？   </vt:lpstr>
      <vt:lpstr>  </vt:lpstr>
      <vt:lpstr>3、读第三节，说说你们望见了什么？为什么说蓝天是我的课堂？</vt:lpstr>
      <vt:lpstr>  </vt:lpstr>
      <vt:lpstr>4、读第四节，说说自己想到了什么？柳絮和蒲公英有什么特点？ </vt:lpstr>
      <vt:lpstr>  </vt:lpstr>
      <vt:lpstr>  </vt:lpstr>
      <vt:lpstr>词语</vt:lpstr>
      <vt:lpstr>生字</vt:lpstr>
      <vt:lpstr>  </vt:lpstr>
      <vt:lpstr>  </vt:lpstr>
      <vt:lpstr>  </vt:lpstr>
      <vt:lpstr>我想</vt:lpstr>
      <vt:lpstr>作业：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XZJD</dc:creator>
  <cp:lastModifiedBy>XZJD</cp:lastModifiedBy>
  <cp:revision>12</cp:revision>
  <dcterms:created xsi:type="dcterms:W3CDTF">2016-06-18T14:34:20Z</dcterms:created>
  <dcterms:modified xsi:type="dcterms:W3CDTF">2016-06-24T02:35:25Z</dcterms:modified>
</cp:coreProperties>
</file>