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56" r:id="rId3"/>
    <p:sldId id="341" r:id="rId5"/>
    <p:sldId id="413" r:id="rId6"/>
    <p:sldId id="418" r:id="rId7"/>
    <p:sldId id="417" r:id="rId8"/>
    <p:sldId id="414" r:id="rId9"/>
    <p:sldId id="415" r:id="rId10"/>
    <p:sldId id="419" r:id="rId11"/>
    <p:sldId id="421" r:id="rId12"/>
    <p:sldId id="425" r:id="rId13"/>
    <p:sldId id="351" r:id="rId14"/>
    <p:sldId id="427" r:id="rId15"/>
    <p:sldId id="428" r:id="rId16"/>
    <p:sldId id="429" r:id="rId17"/>
    <p:sldId id="430" r:id="rId18"/>
    <p:sldId id="431" r:id="rId19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FFFFFF"/>
    <a:srgbClr val="0000FF"/>
    <a:srgbClr val="FF00FF"/>
    <a:srgbClr val="669900"/>
    <a:srgbClr val="99CC00"/>
    <a:srgbClr val="CC33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22"/>
    <p:restoredTop sz="97210"/>
  </p:normalViewPr>
  <p:slideViewPr>
    <p:cSldViewPr snapToGrid="0" showGuides="1">
      <p:cViewPr varScale="1">
        <p:scale>
          <a:sx n="125" d="100"/>
          <a:sy n="125" d="100"/>
        </p:scale>
        <p:origin x="-486" y="-84"/>
      </p:cViewPr>
      <p:guideLst>
        <p:guide orient="horz" pos="1620"/>
        <p:guide pos="2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zh-CN" altLang="en-US" sz="1200" dirty="0"/>
              <a:t>http://lspjy.com绿色圃中小学教育网http://www.lspjy.com  绿色圃中学资源网http://cz.lspjy.com</a:t>
            </a:r>
            <a:endParaRPr lang="zh-CN" altLang="en-US" sz="1200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algn="r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/>
            <a:r>
              <a:rPr lang="zh-CN" altLang="en-US" sz="1200" dirty="0"/>
              <a:t>http://lspjy.com绿色圃中小学教育网http://www.lspjy.com  绿色圃中学资源网http://cz.lspjy.com</a:t>
            </a:r>
            <a:endParaRPr lang="zh-CN" altLang="en-US" sz="12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eaLnBrk="1" hangingPunct="1"/>
            <a:r>
              <a:rPr lang="zh-CN" altLang="en-US" sz="1200" dirty="0"/>
              <a:t>http://lspjy.com绿色圃中小学教育网http://www.lspjy.com  绿色圃中学资源网http://cz.lspjy.com</a:t>
            </a:r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algn="r" eaLnBrk="1" hangingPunct="1"/>
            <a:fld id="{BB962C8B-B14F-4D97-AF65-F5344CB8AC3E}" type="datetimeFigureOut">
              <a:rPr lang="zh-CN" altLang="en-US" sz="1200" dirty="0"/>
            </a:fld>
            <a:endParaRPr lang="zh-CN" altLang="en-US" sz="1200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eaLnBrk="1" hangingPunct="1"/>
            <a:r>
              <a:rPr lang="zh-CN" altLang="en-US" sz="1200" dirty="0"/>
              <a:t>http://lspjy.com绿色圃中小学教育网http://www.lspjy.com  绿色圃中学资源网http://cz.lspjy.com</a:t>
            </a:r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5123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5124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副标题 2"/>
          <p:cNvSpPr txBox="1"/>
          <p:nvPr/>
        </p:nvSpPr>
        <p:spPr>
          <a:xfrm>
            <a:off x="439738" y="2276475"/>
            <a:ext cx="5381625" cy="4381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en-US" altLang="zh-CN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R·</a:t>
            </a:r>
            <a:r>
              <a:rPr lang="zh-CN" altLang="en-US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二年级上册</a:t>
            </a:r>
            <a:endParaRPr lang="zh-CN" altLang="en-US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标题 1"/>
          <p:cNvSpPr txBox="1"/>
          <p:nvPr/>
        </p:nvSpPr>
        <p:spPr>
          <a:xfrm>
            <a:off x="439738" y="1512888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语文园地二</a:t>
            </a:r>
            <a:endParaRPr lang="zh-CN" altLang="en-US" sz="4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54063" y="2230438"/>
            <a:ext cx="4546600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2" name="矩形 4101"/>
          <p:cNvSpPr/>
          <p:nvPr/>
        </p:nvSpPr>
        <p:spPr>
          <a:xfrm>
            <a:off x="2286000" y="1701800"/>
            <a:ext cx="4572000" cy="931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  <a:p>
            <a:endParaRPr lang="zh-CN" altLang="en-US" dirty="0">
              <a:latin typeface="Calibri" panose="020F0502020204030204" pitchFamily="34" charset="0"/>
            </a:endParaRPr>
          </a:p>
          <a:p>
            <a:endParaRPr lang="zh-CN" altLang="en-US" dirty="0">
              <a:latin typeface="Calibri" panose="020F0502020204030204" pitchFamily="34" charset="0"/>
            </a:endParaRPr>
          </a:p>
          <a:p>
            <a:r>
              <a:rPr lang="en-US" altLang="zh-CN" sz="100" dirty="0">
                <a:solidFill>
                  <a:schemeClr val="bg1"/>
                </a:solidFill>
                <a:latin typeface="Calibri" panose="020F0502020204030204" pitchFamily="34" charset="0"/>
              </a:rPr>
              <a:t>http://lspjy.com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Calibri" panose="020F050202020403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Calibri" panose="020F0502020204030204" pitchFamily="34" charset="0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6"/>
          <p:cNvSpPr/>
          <p:nvPr/>
        </p:nvSpPr>
        <p:spPr>
          <a:xfrm>
            <a:off x="3197225" y="403225"/>
            <a:ext cx="358933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十二月花名歌</a:t>
            </a:r>
            <a:endParaRPr lang="en-US" altLang="zh-CN" sz="40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113" y="319088"/>
            <a:ext cx="1963737" cy="53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6"/>
          <p:cNvSpPr/>
          <p:nvPr/>
        </p:nvSpPr>
        <p:spPr>
          <a:xfrm>
            <a:off x="1109663" y="1203325"/>
            <a:ext cx="3208337" cy="312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正月山茶满盆开，二月迎春初开放。三月桃花红十里，四月牡丹国色香。五月石榴红似火，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六月荷花满池塘。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4995863" y="1189038"/>
            <a:ext cx="3208337" cy="312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七月茉莉花如雪，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八月桂花满枝香。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九月菊花姿百态，十月芙蓉正上妆。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冬月水仙案头供，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腊月寒梅斗冰霜。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6"/>
          <p:cNvSpPr/>
          <p:nvPr/>
        </p:nvSpPr>
        <p:spPr>
          <a:xfrm>
            <a:off x="868363" y="561975"/>
            <a:ext cx="3254375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正月山茶满盆开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6"/>
          <p:cNvSpPr/>
          <p:nvPr/>
        </p:nvSpPr>
        <p:spPr>
          <a:xfrm>
            <a:off x="4891088" y="531813"/>
            <a:ext cx="3278187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二月迎春初开放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725" y="1546858"/>
            <a:ext cx="3312386" cy="2514620"/>
          </a:xfrm>
          <a:prstGeom prst="cloud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098" y="1500807"/>
            <a:ext cx="3570231" cy="2374136"/>
          </a:xfrm>
          <a:prstGeom prst="heptagon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6"/>
          <p:cNvSpPr/>
          <p:nvPr/>
        </p:nvSpPr>
        <p:spPr>
          <a:xfrm>
            <a:off x="868363" y="561975"/>
            <a:ext cx="32543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三月桃花红十里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6"/>
          <p:cNvSpPr/>
          <p:nvPr/>
        </p:nvSpPr>
        <p:spPr>
          <a:xfrm>
            <a:off x="4891088" y="531813"/>
            <a:ext cx="32781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四月牡丹国色香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609" y="1447800"/>
            <a:ext cx="3238044" cy="2724332"/>
          </a:xfrm>
          <a:prstGeom prst="wav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9659" y="1535430"/>
            <a:ext cx="3391194" cy="2587213"/>
          </a:xfrm>
          <a:prstGeom prst="dodecagon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6"/>
          <p:cNvSpPr/>
          <p:nvPr/>
        </p:nvSpPr>
        <p:spPr>
          <a:xfrm>
            <a:off x="868363" y="561975"/>
            <a:ext cx="32543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五月石榴红似火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6"/>
          <p:cNvSpPr/>
          <p:nvPr/>
        </p:nvSpPr>
        <p:spPr>
          <a:xfrm>
            <a:off x="4891088" y="531813"/>
            <a:ext cx="32781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六月荷花满池塘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" y="1562098"/>
            <a:ext cx="3624580" cy="2508210"/>
          </a:xfrm>
          <a:prstGeom prst="cloud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588" y="1546859"/>
            <a:ext cx="3356691" cy="2571957"/>
          </a:xfrm>
          <a:prstGeom prst="dodecagon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6"/>
          <p:cNvSpPr/>
          <p:nvPr/>
        </p:nvSpPr>
        <p:spPr>
          <a:xfrm>
            <a:off x="868363" y="561975"/>
            <a:ext cx="32543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七月茉莉花如雪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6"/>
          <p:cNvSpPr/>
          <p:nvPr/>
        </p:nvSpPr>
        <p:spPr>
          <a:xfrm>
            <a:off x="4891088" y="531813"/>
            <a:ext cx="32781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八月桂花满枝香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" r="15225"/>
          <a:stretch>
            <a:fillRect/>
          </a:stretch>
        </p:blipFill>
        <p:spPr>
          <a:xfrm>
            <a:off x="773430" y="1668780"/>
            <a:ext cx="3563547" cy="2506981"/>
          </a:xfrm>
          <a:prstGeom prst="dodecagon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0657" y="1394458"/>
            <a:ext cx="2946216" cy="2827177"/>
          </a:xfrm>
          <a:prstGeom prst="teardrop">
            <a:avLst>
              <a:gd name="adj" fmla="val 68730"/>
            </a:avLst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6"/>
          <p:cNvSpPr/>
          <p:nvPr/>
        </p:nvSpPr>
        <p:spPr>
          <a:xfrm>
            <a:off x="868363" y="561975"/>
            <a:ext cx="32543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九月菊花姿百态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6"/>
          <p:cNvSpPr/>
          <p:nvPr/>
        </p:nvSpPr>
        <p:spPr>
          <a:xfrm>
            <a:off x="4891088" y="531813"/>
            <a:ext cx="32781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十月芙蓉正上妆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9909" y="1392888"/>
            <a:ext cx="2911052" cy="2756402"/>
          </a:xfrm>
          <a:prstGeom prst="bracketPai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8985" y="1435436"/>
            <a:ext cx="2701514" cy="2729120"/>
          </a:xfrm>
          <a:prstGeom prst="bracketPair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6"/>
          <p:cNvSpPr/>
          <p:nvPr/>
        </p:nvSpPr>
        <p:spPr>
          <a:xfrm>
            <a:off x="814388" y="501650"/>
            <a:ext cx="32543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冬月水仙案头供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6"/>
          <p:cNvSpPr/>
          <p:nvPr/>
        </p:nvSpPr>
        <p:spPr>
          <a:xfrm>
            <a:off x="4891088" y="531813"/>
            <a:ext cx="32781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腊月寒梅斗冰霜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579" y="1310640"/>
            <a:ext cx="2560798" cy="31282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6474"/>
          <a:stretch>
            <a:fillRect/>
          </a:stretch>
        </p:blipFill>
        <p:spPr>
          <a:xfrm>
            <a:off x="4361754" y="1546859"/>
            <a:ext cx="3799267" cy="26404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508000" y="1360488"/>
            <a:ext cx="8250238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葡萄架，高又高，上边挂着紫葡萄。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狐狸看见往上跳，跳哇跳，够不着。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够不着，心不甘，不说自己笨，倒说葡萄酸。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pic>
        <p:nvPicPr>
          <p:cNvPr id="614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975" y="508000"/>
            <a:ext cx="1828800" cy="53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10"/>
          <p:cNvSpPr txBox="1"/>
          <p:nvPr/>
        </p:nvSpPr>
        <p:spPr>
          <a:xfrm>
            <a:off x="542925" y="3298825"/>
            <a:ext cx="825023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这些字你都认识吗？把你不认识的字圈出来。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8" name="TextBox 10"/>
          <p:cNvSpPr txBox="1"/>
          <p:nvPr/>
        </p:nvSpPr>
        <p:spPr>
          <a:xfrm>
            <a:off x="3292475" y="593725"/>
            <a:ext cx="2268538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Box 10"/>
          <p:cNvSpPr txBox="1"/>
          <p:nvPr/>
        </p:nvSpPr>
        <p:spPr>
          <a:xfrm>
            <a:off x="452438" y="784225"/>
            <a:ext cx="82502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读书的时候，遇到了不认识的字，该怎么办？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508000" y="1663700"/>
            <a:ext cx="8250238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例如：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，可以用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部首查字法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查字典来解决。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b="6779"/>
          <a:stretch>
            <a:fillRect/>
          </a:stretch>
        </p:blipFill>
        <p:spPr>
          <a:xfrm>
            <a:off x="5067300" y="2411413"/>
            <a:ext cx="1422400" cy="216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标注 4"/>
          <p:cNvSpPr/>
          <p:nvPr/>
        </p:nvSpPr>
        <p:spPr>
          <a:xfrm>
            <a:off x="1290638" y="2619375"/>
            <a:ext cx="3422650" cy="1804988"/>
          </a:xfrm>
          <a:prstGeom prst="wedgeRoundRectCallout">
            <a:avLst>
              <a:gd name="adj1" fmla="val 62021"/>
              <a:gd name="adj2" fmla="val 17917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你知道如何用部首查字法来查“狐”吗？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Box 10"/>
          <p:cNvSpPr txBox="1"/>
          <p:nvPr/>
        </p:nvSpPr>
        <p:spPr>
          <a:xfrm>
            <a:off x="452438" y="1004888"/>
            <a:ext cx="8250237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第一步：要查“狐”的读音，先要确定这个字的部首是“犭”，再数数“犭”的笔画，共三画。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第二步：在“部首目录”里的“三画”中找到部首“犭”和它所在的页码。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矩形 8194"/>
          <p:cNvSpPr/>
          <p:nvPr/>
        </p:nvSpPr>
        <p:spPr>
          <a:xfrm>
            <a:off x="2286000" y="1701800"/>
            <a:ext cx="4572000" cy="931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  <a:p>
            <a:endParaRPr lang="zh-CN" altLang="en-US" dirty="0">
              <a:latin typeface="Calibri" panose="020F0502020204030204" pitchFamily="34" charset="0"/>
            </a:endParaRPr>
          </a:p>
          <a:p>
            <a:endParaRPr lang="zh-CN" altLang="en-US" dirty="0">
              <a:latin typeface="Calibri" panose="020F0502020204030204" pitchFamily="34" charset="0"/>
            </a:endParaRPr>
          </a:p>
          <a:p>
            <a:r>
              <a:rPr lang="en-US" altLang="zh-CN" sz="100" dirty="0">
                <a:solidFill>
                  <a:schemeClr val="bg1"/>
                </a:solidFill>
                <a:latin typeface="Calibri" panose="020F0502020204030204" pitchFamily="34" charset="0"/>
              </a:rPr>
              <a:t>http://lspjy.com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Calibri" panose="020F050202020403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Calibri" panose="020F0502020204030204" pitchFamily="34" charset="0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7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47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Box 10"/>
          <p:cNvSpPr txBox="1"/>
          <p:nvPr/>
        </p:nvSpPr>
        <p:spPr>
          <a:xfrm>
            <a:off x="452438" y="784225"/>
            <a:ext cx="8250237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第三步：按照页码，在“检字表”中找“犭”部。再数数“狐”字除去部首还有几画，然后在相应位置找到“狐”字和它在正文中的页码。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第四步：按照页码，在正文中就可以查到“狐”字了。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66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66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Box 10"/>
          <p:cNvSpPr txBox="1"/>
          <p:nvPr/>
        </p:nvSpPr>
        <p:spPr>
          <a:xfrm>
            <a:off x="1735138" y="811213"/>
            <a:ext cx="217805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确定部首；</a:t>
            </a:r>
            <a:endParaRPr lang="en-US" altLang="zh-CN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1287463" y="1365250"/>
            <a:ext cx="6381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</a:t>
            </a:r>
            <a:endParaRPr lang="en-US" altLang="zh-CN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712913" y="1377950"/>
            <a:ext cx="38147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数一数部首笔画；</a:t>
            </a:r>
            <a:endParaRPr lang="en-US" altLang="zh-CN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60475" y="1974850"/>
            <a:ext cx="6365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</a:t>
            </a:r>
            <a:endParaRPr lang="en-US" altLang="zh-CN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1685925" y="1987550"/>
            <a:ext cx="49434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找到部首及其所在页码；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1266825" y="796925"/>
            <a:ext cx="6381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</a:t>
            </a:r>
            <a:endParaRPr lang="en-US" altLang="zh-CN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1246188" y="2605088"/>
            <a:ext cx="6381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</a:t>
            </a:r>
            <a:endParaRPr lang="en-US" altLang="zh-CN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1671638" y="2617788"/>
            <a:ext cx="6877050" cy="1201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数一数除部首以外，“狐”字还有几画，找到“狐”字；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1239838" y="3724275"/>
            <a:ext cx="6365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</a:t>
            </a:r>
            <a:endParaRPr lang="en-US" altLang="zh-CN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1665288" y="3736975"/>
            <a:ext cx="6875462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按照对应页码，查到“狐”字。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51" name="TextBox 10"/>
          <p:cNvSpPr txBox="1"/>
          <p:nvPr/>
        </p:nvSpPr>
        <p:spPr>
          <a:xfrm>
            <a:off x="334963" y="180975"/>
            <a:ext cx="2179637" cy="57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步骤：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1293813" y="1681163"/>
            <a:ext cx="67183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艹（   ）  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糸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（   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犭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（   ）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（   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酉（   ）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4" name="TextBox 10"/>
          <p:cNvSpPr txBox="1"/>
          <p:nvPr/>
        </p:nvSpPr>
        <p:spPr>
          <a:xfrm>
            <a:off x="2497138" y="1868488"/>
            <a:ext cx="769937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33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2476500" y="2811463"/>
            <a:ext cx="7683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57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6091238" y="2811463"/>
            <a:ext cx="7699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89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2476500" y="3746500"/>
            <a:ext cx="7683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96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70" name="组合 1"/>
          <p:cNvGrpSpPr/>
          <p:nvPr/>
        </p:nvGrpSpPr>
        <p:grpSpPr>
          <a:xfrm>
            <a:off x="274638" y="822325"/>
            <a:ext cx="8636000" cy="708025"/>
            <a:chOff x="472498" y="655349"/>
            <a:chExt cx="8635615" cy="709014"/>
          </a:xfrm>
        </p:grpSpPr>
        <p:sp>
          <p:nvSpPr>
            <p:cNvPr id="11271" name="TextBox 10"/>
            <p:cNvSpPr txBox="1"/>
            <p:nvPr/>
          </p:nvSpPr>
          <p:spPr>
            <a:xfrm>
              <a:off x="1281543" y="680626"/>
              <a:ext cx="7826570" cy="683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查一查下面的部首在“检字表”的哪一页。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2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2498" y="655349"/>
              <a:ext cx="862013" cy="6921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Box 10"/>
          <p:cNvSpPr txBox="1"/>
          <p:nvPr/>
        </p:nvSpPr>
        <p:spPr>
          <a:xfrm>
            <a:off x="6065838" y="1901825"/>
            <a:ext cx="7699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93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10"/>
          <p:cNvSpPr txBox="1">
            <a:spLocks noChangeArrowheads="1"/>
          </p:cNvSpPr>
          <p:nvPr/>
        </p:nvSpPr>
        <p:spPr bwMode="auto">
          <a:xfrm>
            <a:off x="1485900" y="1611313"/>
            <a:ext cx="6719888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葡（   ）     紫（   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狸（   ）     笨（   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酸（   ）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4" name="TextBox 10"/>
          <p:cNvSpPr txBox="1"/>
          <p:nvPr/>
        </p:nvSpPr>
        <p:spPr>
          <a:xfrm>
            <a:off x="2578100" y="1827213"/>
            <a:ext cx="1087438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6149975" y="1833563"/>
            <a:ext cx="98742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6178550" y="2741613"/>
            <a:ext cx="931863" cy="68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2578100" y="3670300"/>
            <a:ext cx="94615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4" name="组合 1"/>
          <p:cNvGrpSpPr/>
          <p:nvPr/>
        </p:nvGrpSpPr>
        <p:grpSpPr>
          <a:xfrm>
            <a:off x="312738" y="661988"/>
            <a:ext cx="7624762" cy="742950"/>
            <a:chOff x="236971" y="641494"/>
            <a:chExt cx="7624034" cy="743178"/>
          </a:xfrm>
        </p:grpSpPr>
        <p:sp>
          <p:nvSpPr>
            <p:cNvPr id="12295" name="TextBox 10"/>
            <p:cNvSpPr txBox="1"/>
            <p:nvPr/>
          </p:nvSpPr>
          <p:spPr>
            <a:xfrm>
              <a:off x="1047864" y="701408"/>
              <a:ext cx="6813141" cy="6832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数一数下面的字除去部首还有几画。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296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6971" y="641494"/>
              <a:ext cx="862013" cy="6921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TextBox 10"/>
          <p:cNvSpPr txBox="1"/>
          <p:nvPr/>
        </p:nvSpPr>
        <p:spPr>
          <a:xfrm>
            <a:off x="2565400" y="2741613"/>
            <a:ext cx="9318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38188" y="960438"/>
          <a:ext cx="7159625" cy="3640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3920"/>
                <a:gridCol w="804705"/>
                <a:gridCol w="1617992"/>
                <a:gridCol w="1524123"/>
                <a:gridCol w="1738885"/>
              </a:tblGrid>
              <a:tr h="8421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要查的字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部首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除去部首有几画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字的页码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读音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819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葡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1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紫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5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狸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52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笨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583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酸</a:t>
                      </a:r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79" marB="4567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7588" y="1808163"/>
            <a:ext cx="5762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艹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30613" y="1781175"/>
            <a:ext cx="7493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00625" y="1781175"/>
            <a:ext cx="9413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391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65913" y="1746250"/>
            <a:ext cx="8937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pú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87588" y="2374900"/>
            <a:ext cx="5762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糸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14738" y="2379663"/>
            <a:ext cx="749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00625" y="2365375"/>
            <a:ext cx="9413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670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75438" y="2352675"/>
            <a:ext cx="1003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zǐ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93938" y="3567113"/>
            <a:ext cx="5762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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27438" y="3475038"/>
            <a:ext cx="749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65713" y="3460750"/>
            <a:ext cx="9413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22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50038" y="3454400"/>
            <a:ext cx="8937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bèn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3369" name="组合 1"/>
          <p:cNvGrpSpPr/>
          <p:nvPr/>
        </p:nvGrpSpPr>
        <p:grpSpPr>
          <a:xfrm>
            <a:off x="327025" y="153988"/>
            <a:ext cx="7646988" cy="730250"/>
            <a:chOff x="82550" y="1001713"/>
            <a:chExt cx="7647242" cy="729879"/>
          </a:xfrm>
        </p:grpSpPr>
        <p:sp>
          <p:nvSpPr>
            <p:cNvPr id="13370" name="矩形 1"/>
            <p:cNvSpPr/>
            <p:nvPr/>
          </p:nvSpPr>
          <p:spPr>
            <a:xfrm>
              <a:off x="847724" y="1122363"/>
              <a:ext cx="6882068" cy="6092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用部首查字法，查查儿歌中不认识的字。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371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550" y="1001713"/>
              <a:ext cx="862013" cy="6921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" name="文本框 29"/>
          <p:cNvSpPr txBox="1"/>
          <p:nvPr/>
        </p:nvSpPr>
        <p:spPr>
          <a:xfrm>
            <a:off x="2293938" y="4035425"/>
            <a:ext cx="5762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酉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46488" y="4033838"/>
            <a:ext cx="749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006975" y="4029075"/>
            <a:ext cx="9413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473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70663" y="3992563"/>
            <a:ext cx="11477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suān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16"/>
          <p:cNvSpPr txBox="1"/>
          <p:nvPr/>
        </p:nvSpPr>
        <p:spPr>
          <a:xfrm>
            <a:off x="2330450" y="2916238"/>
            <a:ext cx="5762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犭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17"/>
          <p:cNvSpPr txBox="1"/>
          <p:nvPr/>
        </p:nvSpPr>
        <p:spPr>
          <a:xfrm>
            <a:off x="3621088" y="2919413"/>
            <a:ext cx="749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文本框 19"/>
          <p:cNvSpPr txBox="1"/>
          <p:nvPr/>
        </p:nvSpPr>
        <p:spPr>
          <a:xfrm>
            <a:off x="5006975" y="2905125"/>
            <a:ext cx="9413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293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文本框 20"/>
          <p:cNvSpPr txBox="1"/>
          <p:nvPr/>
        </p:nvSpPr>
        <p:spPr>
          <a:xfrm>
            <a:off x="6681788" y="2892425"/>
            <a:ext cx="1003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lí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82" name="矩形 13381"/>
          <p:cNvSpPr/>
          <p:nvPr/>
        </p:nvSpPr>
        <p:spPr>
          <a:xfrm>
            <a:off x="2286000" y="1701800"/>
            <a:ext cx="4572000" cy="931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  <a:p>
            <a:endParaRPr lang="zh-CN" altLang="en-US" dirty="0">
              <a:latin typeface="Calibri" panose="020F0502020204030204" pitchFamily="34" charset="0"/>
            </a:endParaRPr>
          </a:p>
          <a:p>
            <a:endParaRPr lang="zh-CN" altLang="en-US" dirty="0">
              <a:latin typeface="Calibri" panose="020F0502020204030204" pitchFamily="34" charset="0"/>
            </a:endParaRPr>
          </a:p>
          <a:p>
            <a:r>
              <a:rPr lang="en-US" altLang="zh-CN" sz="100" dirty="0">
                <a:solidFill>
                  <a:schemeClr val="bg1"/>
                </a:solidFill>
                <a:latin typeface="Calibri" panose="020F0502020204030204" pitchFamily="34" charset="0"/>
              </a:rPr>
              <a:t>http://lspjy.com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pitchFamily="34" charset="0"/>
              </a:rPr>
              <a:t>绿色圃中小学教育网</a:t>
            </a:r>
            <a:r>
              <a:rPr lang="en-US" altLang="zh-CN" sz="100" dirty="0">
                <a:solidFill>
                  <a:schemeClr val="bg1"/>
                </a:solidFill>
                <a:latin typeface="Calibri" panose="020F0502020204030204" pitchFamily="34" charset="0"/>
              </a:rPr>
              <a:t>http://www.lspjy.com  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Calibri" panose="020F0502020204030204" pitchFamily="34" charset="0"/>
              </a:rPr>
              <a:t>http://cz.lspjy.com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4" grpId="0"/>
      <p:bldP spid="15" grpId="0"/>
      <p:bldP spid="17" grpId="0"/>
      <p:bldP spid="18" grpId="0"/>
      <p:bldP spid="20" grpId="0"/>
      <p:bldP spid="21" grpId="0"/>
      <p:bldP spid="23" grpId="0"/>
      <p:bldP spid="24" grpId="0"/>
      <p:bldP spid="26" grpId="0"/>
      <p:bldP spid="27" grpId="0"/>
      <p:bldP spid="30" grpId="0"/>
      <p:bldP spid="31" grpId="0"/>
      <p:bldP spid="33" grpId="0"/>
      <p:bldP spid="34" grpId="0"/>
      <p:bldP spid="22" grpId="0"/>
      <p:bldP spid="25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1021</Words>
  <Application>WPS 演示</Application>
  <PresentationFormat/>
  <Paragraphs>187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黑体</vt:lpstr>
      <vt:lpstr>Calibri</vt:lpstr>
      <vt:lpstr>华文隶书</vt:lpstr>
      <vt:lpstr>微软雅黑</vt:lpstr>
      <vt:lpstr>楷体_GB2312</vt:lpstr>
      <vt:lpstr>新宋体</vt:lpstr>
      <vt:lpstr>Arial Unicode MS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http://lspjy.com绿色圃中小学教育网http://www.lspjy.com  绿色圃中学资源网http://cz.lspjy.com</dc:title>
  <dc:creator>http://lspjy.com绿色圃中小学教育网http://www.lspjy.com  绿色圃中学资源网http://cz.lspjy.com; User</dc:creator>
  <cp:keywords>http:/lspjy.com绿色圃中小学教育网http:/www.lspjy.com  绿色圃中学资源网http:/cz.lspjy.com; 状元成才路</cp:keywords>
  <dc:description>http://lspjy.com绿色圃中小学教育网http://www.lspjy.com  绿色圃中学资源网http://cz.lspjy.com</dc:description>
  <dc:subject>http://lspjy.com绿色圃中小学教育网http://www.lspjy.com  绿色圃中学资源网http://cz.lspjy.com</dc:subject>
  <cp:lastModifiedBy>Cathy</cp:lastModifiedBy>
  <cp:revision>302</cp:revision>
  <dcterms:created xsi:type="dcterms:W3CDTF">2016-01-14T07:05:12Z</dcterms:created>
  <dcterms:modified xsi:type="dcterms:W3CDTF">2019-09-16T02:59:02Z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内容">
    <vt:lpwstr>状元成才路</vt:lpwstr>
  </property>
  <property fmtid="{D5CDD505-2E9C-101B-9397-08002B2CF9AE}" pid="3" name="KSOProductBuildVer">
    <vt:lpwstr>2052-11.1.0.8806</vt:lpwstr>
  </property>
</Properties>
</file>