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9" r:id="rId2"/>
    <p:sldId id="257" r:id="rId3"/>
    <p:sldId id="280" r:id="rId4"/>
    <p:sldId id="281" r:id="rId5"/>
    <p:sldId id="282" r:id="rId6"/>
    <p:sldId id="283" r:id="rId7"/>
    <p:sldId id="284" r:id="rId8"/>
    <p:sldId id="262" r:id="rId9"/>
    <p:sldId id="265" r:id="rId10"/>
    <p:sldId id="266" r:id="rId11"/>
    <p:sldId id="267" r:id="rId12"/>
    <p:sldId id="275" r:id="rId13"/>
    <p:sldId id="277" r:id="rId14"/>
    <p:sldId id="259" r:id="rId15"/>
    <p:sldId id="278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000000"/>
    <a:srgbClr val="0000FF"/>
    <a:srgbClr val="4CC062"/>
    <a:srgbClr val="33CC33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04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EACC90A7-7470-4BDC-A02B-788EB5A58054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08210CC-1C4E-4BA9-A1CC-EB33BDAD47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294939-2C21-4E74-8D8A-79D07F9EA3E0}" type="slidenum">
              <a:rPr lang="zh-CN" altLang="en-US"/>
              <a:pPr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BA531-6840-49E3-8333-423362263517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8B91F-0440-4F78-8B9B-CC23BDD00B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25BA5-B563-45E6-865E-73595D10BE04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C8456-7A64-4DF7-B189-3DB7628756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60BAF-F18A-475D-A617-1FC14240B26E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9A7C6-7ECA-4D1A-99C7-2C33DDE50A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EB997-BBCF-4CD5-9837-037FE01B720A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BB310-E8BF-49D7-9A62-77AC16EB54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BB1F7-D661-4937-85DE-4BA904D52E2E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493AD-6CB6-4A72-864D-0435D44AFC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4B018-1C3D-4E5C-84DE-0DBD6EAEB494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B1E0C-D1AD-4DFB-8ED0-668FE8245F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2BC2A-6207-46B7-8A8D-58F76F724E33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223F9-B6DC-4FB6-AC93-28ACD4BEAA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1D0A7-1B2B-419B-82EF-6E98A293A301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A6B01-0C9A-47B5-8BA2-25DFE5ECE8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6AD88-0E0A-4DDC-AE5E-09C4E85DE4C0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5110F-DD8F-445C-9777-DA003D2966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F46F6-8EEE-4D99-8E6A-299A34F9E4E8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FE732-77E3-4823-B90F-A84CA3BA55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75988-EADE-43B6-BBD7-3BE719E3582D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9311E-6DC2-4600-9327-E5AF308AEC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69C80A8-44A2-497F-B330-C59B6A4C959E}" type="datetimeFigureOut">
              <a:rPr lang="zh-CN" altLang="en-US"/>
              <a:pPr>
                <a:defRPr/>
              </a:pPr>
              <a:t>2010/11/10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0F91D44-603B-4097-96B5-3C58B6188A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.jpeg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9.jpeg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eg"/><Relationship Id="rId2" Type="http://schemas.openxmlformats.org/officeDocument/2006/relationships/audio" Target="file:///C:\Documents%20and%20Settings\user\&#26700;&#38754;\&#24378;&#38663;&#29699;\2.wav" TargetMode="External"/><Relationship Id="rId1" Type="http://schemas.openxmlformats.org/officeDocument/2006/relationships/audio" Target="file:///C:\Documents%20and%20Settings\user\&#26700;&#38754;\&#24378;&#38663;&#29699;\1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http_imgloadCAWJBW3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4"/>
            <a:ext cx="9144032" cy="6858024"/>
          </a:xfrm>
          <a:prstGeom prst="rect">
            <a:avLst/>
          </a:prstGeom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786050" y="1142984"/>
            <a:ext cx="614366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6600" b="1" dirty="0">
                <a:ea typeface="楷体_GB2312" pitchFamily="49" charset="-122"/>
              </a:rPr>
              <a:t>解决问题的</a:t>
            </a:r>
            <a:r>
              <a:rPr lang="zh-CN" altLang="en-US" sz="6600" b="1" dirty="0">
                <a:solidFill>
                  <a:srgbClr val="FF0000"/>
                </a:solidFill>
                <a:ea typeface="楷体_GB2312" pitchFamily="49" charset="-122"/>
              </a:rPr>
              <a:t>策略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000125" y="642938"/>
            <a:ext cx="7572375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　有五元和二元两种面额的人民币一共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张，总计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365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元，两种人民币各有几张？</a:t>
            </a: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2571750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3201988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150" name="TextBox 5"/>
          <p:cNvSpPr txBox="1">
            <a:spLocks noChangeArrowheads="1"/>
          </p:cNvSpPr>
          <p:nvPr/>
        </p:nvSpPr>
        <p:spPr bwMode="auto">
          <a:xfrm>
            <a:off x="3833813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151" name="TextBox 6"/>
          <p:cNvSpPr txBox="1">
            <a:spLocks noChangeArrowheads="1"/>
          </p:cNvSpPr>
          <p:nvPr/>
        </p:nvSpPr>
        <p:spPr bwMode="auto">
          <a:xfrm>
            <a:off x="4465638" y="3773488"/>
            <a:ext cx="392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152" name="TextBox 7"/>
          <p:cNvSpPr txBox="1">
            <a:spLocks noChangeArrowheads="1"/>
          </p:cNvSpPr>
          <p:nvPr/>
        </p:nvSpPr>
        <p:spPr bwMode="auto">
          <a:xfrm>
            <a:off x="5095875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153" name="TextBox 8"/>
          <p:cNvSpPr txBox="1">
            <a:spLocks noChangeArrowheads="1"/>
          </p:cNvSpPr>
          <p:nvPr/>
        </p:nvSpPr>
        <p:spPr bwMode="auto">
          <a:xfrm>
            <a:off x="5727700" y="3773488"/>
            <a:ext cx="392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154" name="TextBox 9"/>
          <p:cNvSpPr txBox="1">
            <a:spLocks noChangeArrowheads="1"/>
          </p:cNvSpPr>
          <p:nvPr/>
        </p:nvSpPr>
        <p:spPr bwMode="auto">
          <a:xfrm>
            <a:off x="6357938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155" name="TextBox 10"/>
          <p:cNvSpPr txBox="1">
            <a:spLocks noChangeArrowheads="1"/>
          </p:cNvSpPr>
          <p:nvPr/>
        </p:nvSpPr>
        <p:spPr bwMode="auto">
          <a:xfrm>
            <a:off x="6786563" y="3773488"/>
            <a:ext cx="1216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……2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6156" name="组合 24"/>
          <p:cNvGrpSpPr>
            <a:grpSpLocks/>
          </p:cNvGrpSpPr>
          <p:nvPr/>
        </p:nvGrpSpPr>
        <p:grpSpPr bwMode="auto">
          <a:xfrm>
            <a:off x="2786063" y="4429125"/>
            <a:ext cx="5143500" cy="869950"/>
            <a:chOff x="2786049" y="4429131"/>
            <a:chExt cx="4857784" cy="870528"/>
          </a:xfrm>
        </p:grpSpPr>
        <p:sp>
          <p:nvSpPr>
            <p:cNvPr id="13" name="左大括号 12"/>
            <p:cNvSpPr/>
            <p:nvPr/>
          </p:nvSpPr>
          <p:spPr>
            <a:xfrm rot="16200000" flipV="1">
              <a:off x="5107713" y="2107467"/>
              <a:ext cx="214455" cy="4857784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80" name="TextBox 13"/>
            <p:cNvSpPr txBox="1">
              <a:spLocks noChangeArrowheads="1"/>
            </p:cNvSpPr>
            <p:nvPr/>
          </p:nvSpPr>
          <p:spPr bwMode="auto">
            <a:xfrm>
              <a:off x="4714876" y="4714884"/>
              <a:ext cx="12170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仿宋_GB2312" pitchFamily="49" charset="-122"/>
                  <a:ea typeface="仿宋_GB2312" pitchFamily="49" charset="-122"/>
                </a:rPr>
                <a:t>100</a:t>
              </a:r>
              <a:r>
                <a:rPr lang="zh-CN" altLang="en-US" sz="3200" b="1">
                  <a:latin typeface="仿宋_GB2312" pitchFamily="49" charset="-122"/>
                  <a:ea typeface="仿宋_GB2312" pitchFamily="49" charset="-122"/>
                </a:rPr>
                <a:t>张</a:t>
              </a: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214438" y="3773488"/>
            <a:ext cx="1217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200</a:t>
            </a:r>
            <a:r>
              <a:rPr lang="zh-CN" altLang="en-US" sz="3200" b="1">
                <a:latin typeface="仿宋_GB2312" pitchFamily="49" charset="-122"/>
                <a:ea typeface="仿宋_GB2312" pitchFamily="49" charset="-122"/>
              </a:rPr>
              <a:t>元</a:t>
            </a:r>
          </a:p>
        </p:txBody>
      </p:sp>
      <p:sp>
        <p:nvSpPr>
          <p:cNvPr id="16" name="TextBox 25"/>
          <p:cNvSpPr txBox="1">
            <a:spLocks noChangeArrowheads="1"/>
          </p:cNvSpPr>
          <p:nvPr/>
        </p:nvSpPr>
        <p:spPr bwMode="auto">
          <a:xfrm>
            <a:off x="1214438" y="3059113"/>
            <a:ext cx="8048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165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14438" y="2344738"/>
            <a:ext cx="1217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365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元</a:t>
            </a:r>
            <a:endParaRPr lang="zh-CN" altLang="en-US" sz="3200"/>
          </a:p>
        </p:txBody>
      </p:sp>
      <p:sp>
        <p:nvSpPr>
          <p:cNvPr id="18" name="TextBox 21"/>
          <p:cNvSpPr txBox="1">
            <a:spLocks noChangeArrowheads="1"/>
          </p:cNvSpPr>
          <p:nvPr/>
        </p:nvSpPr>
        <p:spPr bwMode="auto">
          <a:xfrm>
            <a:off x="2571750" y="2344738"/>
            <a:ext cx="392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3" name="组合 31"/>
          <p:cNvGrpSpPr>
            <a:grpSpLocks/>
          </p:cNvGrpSpPr>
          <p:nvPr/>
        </p:nvGrpSpPr>
        <p:grpSpPr bwMode="auto">
          <a:xfrm>
            <a:off x="1712913" y="2786063"/>
            <a:ext cx="3175" cy="1143000"/>
            <a:chOff x="1712892" y="2786058"/>
            <a:chExt cx="3176" cy="1143008"/>
          </a:xfrm>
        </p:grpSpPr>
        <p:cxnSp>
          <p:nvCxnSpPr>
            <p:cNvPr id="28" name="直接连接符 27"/>
            <p:cNvCxnSpPr/>
            <p:nvPr/>
          </p:nvCxnSpPr>
          <p:spPr>
            <a:xfrm rot="5400000">
              <a:off x="1535091" y="2963859"/>
              <a:ext cx="357189" cy="158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>
              <a:off x="1536678" y="3749676"/>
              <a:ext cx="357191" cy="158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21"/>
          <p:cNvSpPr txBox="1">
            <a:spLocks noChangeArrowheads="1"/>
          </p:cNvSpPr>
          <p:nvPr/>
        </p:nvSpPr>
        <p:spPr bwMode="auto">
          <a:xfrm>
            <a:off x="2571750" y="3059113"/>
            <a:ext cx="392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3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4" name="组合 33"/>
          <p:cNvGrpSpPr>
            <a:grpSpLocks/>
          </p:cNvGrpSpPr>
          <p:nvPr/>
        </p:nvGrpSpPr>
        <p:grpSpPr bwMode="auto">
          <a:xfrm>
            <a:off x="2771775" y="2786063"/>
            <a:ext cx="3175" cy="1143000"/>
            <a:chOff x="1712892" y="2786058"/>
            <a:chExt cx="3176" cy="1143008"/>
          </a:xfrm>
        </p:grpSpPr>
        <p:cxnSp>
          <p:nvCxnSpPr>
            <p:cNvPr id="35" name="直接连接符 34"/>
            <p:cNvCxnSpPr/>
            <p:nvPr/>
          </p:nvCxnSpPr>
          <p:spPr>
            <a:xfrm rot="5400000">
              <a:off x="1535091" y="2963859"/>
              <a:ext cx="357189" cy="158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5400000">
              <a:off x="1536680" y="3749677"/>
              <a:ext cx="357191" cy="158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26"/>
          <p:cNvSpPr txBox="1">
            <a:spLocks noChangeArrowheads="1"/>
          </p:cNvSpPr>
          <p:nvPr/>
        </p:nvSpPr>
        <p:spPr bwMode="auto">
          <a:xfrm>
            <a:off x="1997075" y="3000375"/>
            <a:ext cx="646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÷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TextBox 27"/>
          <p:cNvSpPr txBox="1">
            <a:spLocks noChangeArrowheads="1"/>
          </p:cNvSpPr>
          <p:nvPr/>
        </p:nvSpPr>
        <p:spPr bwMode="auto">
          <a:xfrm>
            <a:off x="3071813" y="3059113"/>
            <a:ext cx="1009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55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TextBox 21"/>
          <p:cNvSpPr txBox="1">
            <a:spLocks noChangeArrowheads="1"/>
          </p:cNvSpPr>
          <p:nvPr/>
        </p:nvSpPr>
        <p:spPr bwMode="auto">
          <a:xfrm>
            <a:off x="3214688" y="2344738"/>
            <a:ext cx="392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2" name="TextBox 21"/>
          <p:cNvSpPr txBox="1">
            <a:spLocks noChangeArrowheads="1"/>
          </p:cNvSpPr>
          <p:nvPr/>
        </p:nvSpPr>
        <p:spPr bwMode="auto">
          <a:xfrm>
            <a:off x="4500563" y="2344738"/>
            <a:ext cx="100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……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4" name="TextBox 21"/>
          <p:cNvSpPr txBox="1">
            <a:spLocks noChangeArrowheads="1"/>
          </p:cNvSpPr>
          <p:nvPr/>
        </p:nvSpPr>
        <p:spPr bwMode="auto">
          <a:xfrm>
            <a:off x="3822700" y="2344738"/>
            <a:ext cx="392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5" name="TextBox 27"/>
          <p:cNvSpPr txBox="1">
            <a:spLocks noChangeArrowheads="1"/>
          </p:cNvSpPr>
          <p:nvPr/>
        </p:nvSpPr>
        <p:spPr bwMode="auto">
          <a:xfrm>
            <a:off x="4071938" y="3059113"/>
            <a:ext cx="1420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张）</a:t>
            </a:r>
          </a:p>
        </p:txBody>
      </p:sp>
      <p:sp>
        <p:nvSpPr>
          <p:cNvPr id="6170" name="TextBox 45"/>
          <p:cNvSpPr txBox="1">
            <a:spLocks noChangeArrowheads="1"/>
          </p:cNvSpPr>
          <p:nvPr/>
        </p:nvSpPr>
        <p:spPr bwMode="auto">
          <a:xfrm>
            <a:off x="214313" y="214313"/>
            <a:ext cx="1409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问题  </a:t>
            </a:r>
            <a:r>
              <a:rPr lang="en-US" altLang="zh-CN" sz="320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2</a:t>
            </a:r>
            <a:endParaRPr lang="zh-CN" altLang="en-US" sz="3200">
              <a:solidFill>
                <a:srgbClr val="0070C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571750" y="3786188"/>
            <a:ext cx="428625" cy="5715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3214688" y="3797300"/>
            <a:ext cx="428625" cy="5715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3857625" y="3786188"/>
            <a:ext cx="428625" cy="5715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74" name="TextBox 42"/>
          <p:cNvSpPr txBox="1">
            <a:spLocks noChangeArrowheads="1"/>
          </p:cNvSpPr>
          <p:nvPr/>
        </p:nvSpPr>
        <p:spPr bwMode="auto">
          <a:xfrm>
            <a:off x="2428875" y="1928813"/>
            <a:ext cx="2973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假设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张全是 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33" grpId="0"/>
      <p:bldP spid="37" grpId="0"/>
      <p:bldP spid="38" grpId="0"/>
      <p:bldP spid="41" grpId="0"/>
      <p:bldP spid="42" grpId="0"/>
      <p:bldP spid="44" grpId="0"/>
      <p:bldP spid="45" grpId="0"/>
      <p:bldP spid="34" grpId="0" animBg="1"/>
      <p:bldP spid="39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000125" y="642938"/>
            <a:ext cx="7572375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　有五元和二元两种面额的人民币一共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张，总计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365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元，两种人民币各有几张？</a:t>
            </a:r>
          </a:p>
        </p:txBody>
      </p:sp>
      <p:grpSp>
        <p:nvGrpSpPr>
          <p:cNvPr id="2" name="组合 29"/>
          <p:cNvGrpSpPr>
            <a:grpSpLocks/>
          </p:cNvGrpSpPr>
          <p:nvPr/>
        </p:nvGrpSpPr>
        <p:grpSpPr bwMode="auto">
          <a:xfrm>
            <a:off x="2143125" y="2760663"/>
            <a:ext cx="5430838" cy="596900"/>
            <a:chOff x="2143108" y="2760083"/>
            <a:chExt cx="5430210" cy="597479"/>
          </a:xfrm>
        </p:grpSpPr>
        <p:sp>
          <p:nvSpPr>
            <p:cNvPr id="7175" name="TextBox 16"/>
            <p:cNvSpPr txBox="1">
              <a:spLocks noChangeArrowheads="1"/>
            </p:cNvSpPr>
            <p:nvPr/>
          </p:nvSpPr>
          <p:spPr bwMode="auto">
            <a:xfrm>
              <a:off x="2143108" y="2773362"/>
              <a:ext cx="3937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5</a:t>
              </a:r>
              <a:endParaRPr lang="zh-CN" altLang="en-US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  <p:sp>
          <p:nvSpPr>
            <p:cNvPr id="7176" name="TextBox 17"/>
            <p:cNvSpPr txBox="1">
              <a:spLocks noChangeArrowheads="1"/>
            </p:cNvSpPr>
            <p:nvPr/>
          </p:nvSpPr>
          <p:spPr bwMode="auto">
            <a:xfrm>
              <a:off x="2773346" y="2773362"/>
              <a:ext cx="3937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5</a:t>
              </a:r>
              <a:endParaRPr lang="zh-CN" altLang="en-US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  <p:sp>
          <p:nvSpPr>
            <p:cNvPr id="7177" name="TextBox 18"/>
            <p:cNvSpPr txBox="1">
              <a:spLocks noChangeArrowheads="1"/>
            </p:cNvSpPr>
            <p:nvPr/>
          </p:nvSpPr>
          <p:spPr bwMode="auto">
            <a:xfrm>
              <a:off x="3405171" y="2773362"/>
              <a:ext cx="3937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5</a:t>
              </a:r>
              <a:endParaRPr lang="zh-CN" altLang="en-US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  <p:sp>
          <p:nvSpPr>
            <p:cNvPr id="7178" name="TextBox 19"/>
            <p:cNvSpPr txBox="1">
              <a:spLocks noChangeArrowheads="1"/>
            </p:cNvSpPr>
            <p:nvPr/>
          </p:nvSpPr>
          <p:spPr bwMode="auto">
            <a:xfrm>
              <a:off x="4036996" y="2773362"/>
              <a:ext cx="392112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5</a:t>
              </a:r>
              <a:endParaRPr lang="zh-CN" altLang="en-US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  <p:sp>
          <p:nvSpPr>
            <p:cNvPr id="7179" name="TextBox 20"/>
            <p:cNvSpPr txBox="1">
              <a:spLocks noChangeArrowheads="1"/>
            </p:cNvSpPr>
            <p:nvPr/>
          </p:nvSpPr>
          <p:spPr bwMode="auto">
            <a:xfrm>
              <a:off x="4667233" y="2773362"/>
              <a:ext cx="3937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5</a:t>
              </a:r>
              <a:endParaRPr lang="zh-CN" altLang="en-US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  <p:sp>
          <p:nvSpPr>
            <p:cNvPr id="7180" name="TextBox 21"/>
            <p:cNvSpPr txBox="1">
              <a:spLocks noChangeArrowheads="1"/>
            </p:cNvSpPr>
            <p:nvPr/>
          </p:nvSpPr>
          <p:spPr bwMode="auto">
            <a:xfrm>
              <a:off x="5299058" y="2773362"/>
              <a:ext cx="392113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5</a:t>
              </a:r>
              <a:endParaRPr lang="zh-CN" altLang="en-US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  <p:sp>
          <p:nvSpPr>
            <p:cNvPr id="7181" name="TextBox 22"/>
            <p:cNvSpPr txBox="1">
              <a:spLocks noChangeArrowheads="1"/>
            </p:cNvSpPr>
            <p:nvPr/>
          </p:nvSpPr>
          <p:spPr bwMode="auto">
            <a:xfrm>
              <a:off x="5929296" y="2773362"/>
              <a:ext cx="3937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5</a:t>
              </a:r>
              <a:endParaRPr lang="zh-CN" altLang="en-US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  <p:sp>
          <p:nvSpPr>
            <p:cNvPr id="7182" name="TextBox 23"/>
            <p:cNvSpPr txBox="1">
              <a:spLocks noChangeArrowheads="1"/>
            </p:cNvSpPr>
            <p:nvPr/>
          </p:nvSpPr>
          <p:spPr bwMode="auto">
            <a:xfrm>
              <a:off x="6357921" y="2760083"/>
              <a:ext cx="121539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</a:rPr>
                <a:t>……5</a:t>
              </a:r>
              <a:endParaRPr lang="zh-CN" altLang="en-US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</p:grpSp>
      <p:sp>
        <p:nvSpPr>
          <p:cNvPr id="7173" name="TextBox 31"/>
          <p:cNvSpPr txBox="1">
            <a:spLocks noChangeArrowheads="1"/>
          </p:cNvSpPr>
          <p:nvPr/>
        </p:nvSpPr>
        <p:spPr bwMode="auto">
          <a:xfrm>
            <a:off x="214313" y="214313"/>
            <a:ext cx="1409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问题  </a:t>
            </a:r>
            <a:r>
              <a:rPr lang="en-US" altLang="zh-CN" sz="320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2</a:t>
            </a:r>
            <a:endParaRPr lang="zh-CN" altLang="en-US" sz="3200">
              <a:solidFill>
                <a:srgbClr val="0070C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174" name="TextBox 13"/>
          <p:cNvSpPr txBox="1">
            <a:spLocks noChangeArrowheads="1"/>
          </p:cNvSpPr>
          <p:nvPr/>
        </p:nvSpPr>
        <p:spPr bwMode="auto">
          <a:xfrm>
            <a:off x="2428875" y="1928813"/>
            <a:ext cx="2973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假设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张全是 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 descr="35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4419600" y="3008313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……</a:t>
            </a:r>
          </a:p>
        </p:txBody>
      </p:sp>
      <p:sp>
        <p:nvSpPr>
          <p:cNvPr id="7219" name="AutoShape 51"/>
          <p:cNvSpPr>
            <a:spLocks/>
          </p:cNvSpPr>
          <p:nvPr/>
        </p:nvSpPr>
        <p:spPr bwMode="auto">
          <a:xfrm rot="5400000">
            <a:off x="4610100" y="985838"/>
            <a:ext cx="228600" cy="5943600"/>
          </a:xfrm>
          <a:prstGeom prst="rightBrace">
            <a:avLst>
              <a:gd name="adj1" fmla="val 216667"/>
              <a:gd name="adj2" fmla="val 51912"/>
            </a:avLst>
          </a:prstGeom>
          <a:noFill/>
          <a:ln w="25400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20" name="Text Box 52"/>
          <p:cNvSpPr txBox="1">
            <a:spLocks noChangeArrowheads="1"/>
          </p:cNvSpPr>
          <p:nvPr/>
        </p:nvSpPr>
        <p:spPr bwMode="auto">
          <a:xfrm>
            <a:off x="4191000" y="4064000"/>
            <a:ext cx="1089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张</a:t>
            </a:r>
          </a:p>
        </p:txBody>
      </p:sp>
      <p:sp>
        <p:nvSpPr>
          <p:cNvPr id="7221" name="AutoShape 53"/>
          <p:cNvSpPr>
            <a:spLocks/>
          </p:cNvSpPr>
          <p:nvPr/>
        </p:nvSpPr>
        <p:spPr bwMode="auto">
          <a:xfrm rot="16200000" flipV="1">
            <a:off x="4610100" y="-266700"/>
            <a:ext cx="228600" cy="5943600"/>
          </a:xfrm>
          <a:prstGeom prst="rightBrace">
            <a:avLst>
              <a:gd name="adj1" fmla="val 216667"/>
              <a:gd name="adj2" fmla="val 51708"/>
            </a:avLst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23" name="Text Box 55"/>
          <p:cNvSpPr txBox="1">
            <a:spLocks noChangeArrowheads="1"/>
          </p:cNvSpPr>
          <p:nvPr/>
        </p:nvSpPr>
        <p:spPr bwMode="auto">
          <a:xfrm>
            <a:off x="4191000" y="200025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365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元</a:t>
            </a:r>
          </a:p>
        </p:txBody>
      </p:sp>
      <p:sp>
        <p:nvSpPr>
          <p:cNvPr id="7237" name="Text Box 69"/>
          <p:cNvSpPr txBox="1">
            <a:spLocks noChangeArrowheads="1"/>
          </p:cNvSpPr>
          <p:nvPr/>
        </p:nvSpPr>
        <p:spPr bwMode="auto">
          <a:xfrm>
            <a:off x="152400" y="571500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五元、二元的人民币共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张，共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365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元，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两种人民币各几张？</a:t>
            </a:r>
          </a:p>
        </p:txBody>
      </p:sp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1676400" y="2971800"/>
            <a:ext cx="671513" cy="457200"/>
            <a:chOff x="1056" y="1874"/>
            <a:chExt cx="423" cy="288"/>
          </a:xfrm>
        </p:grpSpPr>
        <p:sp>
          <p:nvSpPr>
            <p:cNvPr id="8264" name="Rectangle 6"/>
            <p:cNvSpPr>
              <a:spLocks noChangeArrowheads="1"/>
            </p:cNvSpPr>
            <p:nvPr/>
          </p:nvSpPr>
          <p:spPr bwMode="auto">
            <a:xfrm>
              <a:off x="1056" y="1920"/>
              <a:ext cx="423" cy="2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65" name="Text Box 7"/>
            <p:cNvSpPr txBox="1">
              <a:spLocks noChangeArrowheads="1"/>
            </p:cNvSpPr>
            <p:nvPr/>
          </p:nvSpPr>
          <p:spPr bwMode="auto">
            <a:xfrm>
              <a:off x="1056" y="1874"/>
              <a:ext cx="4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5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元</a:t>
              </a:r>
            </a:p>
          </p:txBody>
        </p:sp>
      </p:grpSp>
      <p:grpSp>
        <p:nvGrpSpPr>
          <p:cNvPr id="3" name="Group 71"/>
          <p:cNvGrpSpPr>
            <a:grpSpLocks/>
          </p:cNvGrpSpPr>
          <p:nvPr/>
        </p:nvGrpSpPr>
        <p:grpSpPr bwMode="auto">
          <a:xfrm>
            <a:off x="2514600" y="2971800"/>
            <a:ext cx="671513" cy="457200"/>
            <a:chOff x="1056" y="1874"/>
            <a:chExt cx="423" cy="288"/>
          </a:xfrm>
        </p:grpSpPr>
        <p:sp>
          <p:nvSpPr>
            <p:cNvPr id="8262" name="Rectangle 72"/>
            <p:cNvSpPr>
              <a:spLocks noChangeArrowheads="1"/>
            </p:cNvSpPr>
            <p:nvPr/>
          </p:nvSpPr>
          <p:spPr bwMode="auto">
            <a:xfrm>
              <a:off x="1056" y="1920"/>
              <a:ext cx="423" cy="2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63" name="Text Box 73"/>
            <p:cNvSpPr txBox="1">
              <a:spLocks noChangeArrowheads="1"/>
            </p:cNvSpPr>
            <p:nvPr/>
          </p:nvSpPr>
          <p:spPr bwMode="auto">
            <a:xfrm>
              <a:off x="1056" y="1874"/>
              <a:ext cx="4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5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元</a:t>
              </a:r>
            </a:p>
          </p:txBody>
        </p:sp>
      </p:grpSp>
      <p:grpSp>
        <p:nvGrpSpPr>
          <p:cNvPr id="4" name="Group 74"/>
          <p:cNvGrpSpPr>
            <a:grpSpLocks/>
          </p:cNvGrpSpPr>
          <p:nvPr/>
        </p:nvGrpSpPr>
        <p:grpSpPr bwMode="auto">
          <a:xfrm>
            <a:off x="3352800" y="2971800"/>
            <a:ext cx="671513" cy="457200"/>
            <a:chOff x="1056" y="1874"/>
            <a:chExt cx="423" cy="288"/>
          </a:xfrm>
        </p:grpSpPr>
        <p:sp>
          <p:nvSpPr>
            <p:cNvPr id="8260" name="Rectangle 75"/>
            <p:cNvSpPr>
              <a:spLocks noChangeArrowheads="1"/>
            </p:cNvSpPr>
            <p:nvPr/>
          </p:nvSpPr>
          <p:spPr bwMode="auto">
            <a:xfrm>
              <a:off x="1056" y="1920"/>
              <a:ext cx="423" cy="2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61" name="Text Box 76"/>
            <p:cNvSpPr txBox="1">
              <a:spLocks noChangeArrowheads="1"/>
            </p:cNvSpPr>
            <p:nvPr/>
          </p:nvSpPr>
          <p:spPr bwMode="auto">
            <a:xfrm>
              <a:off x="1056" y="1874"/>
              <a:ext cx="4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5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元</a:t>
              </a:r>
            </a:p>
          </p:txBody>
        </p:sp>
      </p:grpSp>
      <p:grpSp>
        <p:nvGrpSpPr>
          <p:cNvPr id="5" name="Group 77"/>
          <p:cNvGrpSpPr>
            <a:grpSpLocks/>
          </p:cNvGrpSpPr>
          <p:nvPr/>
        </p:nvGrpSpPr>
        <p:grpSpPr bwMode="auto">
          <a:xfrm>
            <a:off x="5410200" y="2971800"/>
            <a:ext cx="671513" cy="457200"/>
            <a:chOff x="1056" y="1874"/>
            <a:chExt cx="423" cy="288"/>
          </a:xfrm>
        </p:grpSpPr>
        <p:sp>
          <p:nvSpPr>
            <p:cNvPr id="8258" name="Rectangle 78"/>
            <p:cNvSpPr>
              <a:spLocks noChangeArrowheads="1"/>
            </p:cNvSpPr>
            <p:nvPr/>
          </p:nvSpPr>
          <p:spPr bwMode="auto">
            <a:xfrm>
              <a:off x="1056" y="1920"/>
              <a:ext cx="423" cy="2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59" name="Text Box 79"/>
            <p:cNvSpPr txBox="1">
              <a:spLocks noChangeArrowheads="1"/>
            </p:cNvSpPr>
            <p:nvPr/>
          </p:nvSpPr>
          <p:spPr bwMode="auto">
            <a:xfrm>
              <a:off x="1056" y="1874"/>
              <a:ext cx="4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元</a:t>
              </a:r>
            </a:p>
          </p:txBody>
        </p:sp>
      </p:grpSp>
      <p:grpSp>
        <p:nvGrpSpPr>
          <p:cNvPr id="6" name="Group 80"/>
          <p:cNvGrpSpPr>
            <a:grpSpLocks/>
          </p:cNvGrpSpPr>
          <p:nvPr/>
        </p:nvGrpSpPr>
        <p:grpSpPr bwMode="auto">
          <a:xfrm>
            <a:off x="6172200" y="2971800"/>
            <a:ext cx="671513" cy="457200"/>
            <a:chOff x="1056" y="1874"/>
            <a:chExt cx="423" cy="288"/>
          </a:xfrm>
        </p:grpSpPr>
        <p:sp>
          <p:nvSpPr>
            <p:cNvPr id="8256" name="Rectangle 81"/>
            <p:cNvSpPr>
              <a:spLocks noChangeArrowheads="1"/>
            </p:cNvSpPr>
            <p:nvPr/>
          </p:nvSpPr>
          <p:spPr bwMode="auto">
            <a:xfrm>
              <a:off x="1056" y="1920"/>
              <a:ext cx="423" cy="2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57" name="Text Box 82"/>
            <p:cNvSpPr txBox="1">
              <a:spLocks noChangeArrowheads="1"/>
            </p:cNvSpPr>
            <p:nvPr/>
          </p:nvSpPr>
          <p:spPr bwMode="auto">
            <a:xfrm>
              <a:off x="1056" y="1874"/>
              <a:ext cx="4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元</a:t>
              </a:r>
            </a:p>
          </p:txBody>
        </p:sp>
      </p:grpSp>
      <p:grpSp>
        <p:nvGrpSpPr>
          <p:cNvPr id="7" name="Group 83"/>
          <p:cNvGrpSpPr>
            <a:grpSpLocks/>
          </p:cNvGrpSpPr>
          <p:nvPr/>
        </p:nvGrpSpPr>
        <p:grpSpPr bwMode="auto">
          <a:xfrm>
            <a:off x="7010400" y="2971800"/>
            <a:ext cx="671513" cy="457200"/>
            <a:chOff x="1056" y="1874"/>
            <a:chExt cx="423" cy="288"/>
          </a:xfrm>
        </p:grpSpPr>
        <p:sp>
          <p:nvSpPr>
            <p:cNvPr id="8254" name="Rectangle 84"/>
            <p:cNvSpPr>
              <a:spLocks noChangeArrowheads="1"/>
            </p:cNvSpPr>
            <p:nvPr/>
          </p:nvSpPr>
          <p:spPr bwMode="auto">
            <a:xfrm>
              <a:off x="1056" y="1920"/>
              <a:ext cx="423" cy="2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55" name="Text Box 85"/>
            <p:cNvSpPr txBox="1">
              <a:spLocks noChangeArrowheads="1"/>
            </p:cNvSpPr>
            <p:nvPr/>
          </p:nvSpPr>
          <p:spPr bwMode="auto">
            <a:xfrm>
              <a:off x="1056" y="1874"/>
              <a:ext cx="4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元</a:t>
              </a:r>
            </a:p>
          </p:txBody>
        </p:sp>
      </p:grpSp>
      <p:sp>
        <p:nvSpPr>
          <p:cNvPr id="7290" name="Text Box 122"/>
          <p:cNvSpPr txBox="1">
            <a:spLocks noChangeArrowheads="1"/>
          </p:cNvSpPr>
          <p:nvPr/>
        </p:nvSpPr>
        <p:spPr bwMode="auto">
          <a:xfrm>
            <a:off x="666750" y="500063"/>
            <a:ext cx="84058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大和尚每人吃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只馒头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小和尚每人吃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只馒头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共有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个和尚，共有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365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只馒头。大小和尚各多少人？</a:t>
            </a:r>
          </a:p>
          <a:p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8" name="Group 146"/>
          <p:cNvGrpSpPr>
            <a:grpSpLocks/>
          </p:cNvGrpSpPr>
          <p:nvPr/>
        </p:nvGrpSpPr>
        <p:grpSpPr bwMode="auto">
          <a:xfrm>
            <a:off x="1676400" y="2857500"/>
            <a:ext cx="914400" cy="762000"/>
            <a:chOff x="1200" y="2976"/>
            <a:chExt cx="576" cy="480"/>
          </a:xfrm>
        </p:grpSpPr>
        <p:sp>
          <p:nvSpPr>
            <p:cNvPr id="8252" name="Oval 132" descr="实心菱形"/>
            <p:cNvSpPr>
              <a:spLocks noChangeArrowheads="1"/>
            </p:cNvSpPr>
            <p:nvPr/>
          </p:nvSpPr>
          <p:spPr bwMode="auto">
            <a:xfrm>
              <a:off x="1200" y="2976"/>
              <a:ext cx="480" cy="480"/>
            </a:xfrm>
            <a:prstGeom prst="ellipse">
              <a:avLst/>
            </a:prstGeom>
            <a:gradFill rotWithShape="0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53" name="Text Box 133"/>
            <p:cNvSpPr txBox="1">
              <a:spLocks noChangeArrowheads="1"/>
            </p:cNvSpPr>
            <p:nvPr/>
          </p:nvSpPr>
          <p:spPr bwMode="auto">
            <a:xfrm>
              <a:off x="1248" y="3072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5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元</a:t>
              </a:r>
            </a:p>
          </p:txBody>
        </p:sp>
      </p:grpSp>
      <p:grpSp>
        <p:nvGrpSpPr>
          <p:cNvPr id="9" name="Group 145"/>
          <p:cNvGrpSpPr>
            <a:grpSpLocks/>
          </p:cNvGrpSpPr>
          <p:nvPr/>
        </p:nvGrpSpPr>
        <p:grpSpPr bwMode="auto">
          <a:xfrm>
            <a:off x="5410200" y="3035300"/>
            <a:ext cx="914400" cy="622300"/>
            <a:chOff x="2736" y="3256"/>
            <a:chExt cx="576" cy="392"/>
          </a:xfrm>
        </p:grpSpPr>
        <p:sp>
          <p:nvSpPr>
            <p:cNvPr id="8250" name="Oval 126" descr="实心菱形"/>
            <p:cNvSpPr>
              <a:spLocks noChangeArrowheads="1"/>
            </p:cNvSpPr>
            <p:nvPr/>
          </p:nvSpPr>
          <p:spPr bwMode="auto">
            <a:xfrm>
              <a:off x="2746" y="3256"/>
              <a:ext cx="374" cy="392"/>
            </a:xfrm>
            <a:prstGeom prst="ellipse">
              <a:avLst/>
            </a:prstGeom>
            <a:gradFill rotWithShape="0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51" name="Text Box 137"/>
            <p:cNvSpPr txBox="1">
              <a:spLocks noChangeArrowheads="1"/>
            </p:cNvSpPr>
            <p:nvPr/>
          </p:nvSpPr>
          <p:spPr bwMode="auto">
            <a:xfrm>
              <a:off x="2736" y="3312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元</a:t>
              </a:r>
            </a:p>
          </p:txBody>
        </p:sp>
      </p:grpSp>
      <p:grpSp>
        <p:nvGrpSpPr>
          <p:cNvPr id="10" name="Group 165"/>
          <p:cNvGrpSpPr>
            <a:grpSpLocks/>
          </p:cNvGrpSpPr>
          <p:nvPr/>
        </p:nvGrpSpPr>
        <p:grpSpPr bwMode="auto">
          <a:xfrm>
            <a:off x="2438400" y="2895600"/>
            <a:ext cx="1676400" cy="762000"/>
            <a:chOff x="1872" y="2976"/>
            <a:chExt cx="1056" cy="480"/>
          </a:xfrm>
        </p:grpSpPr>
        <p:grpSp>
          <p:nvGrpSpPr>
            <p:cNvPr id="8244" name="Group 147"/>
            <p:cNvGrpSpPr>
              <a:grpSpLocks/>
            </p:cNvGrpSpPr>
            <p:nvPr/>
          </p:nvGrpSpPr>
          <p:grpSpPr bwMode="auto">
            <a:xfrm>
              <a:off x="1872" y="2976"/>
              <a:ext cx="576" cy="480"/>
              <a:chOff x="1200" y="2976"/>
              <a:chExt cx="576" cy="480"/>
            </a:xfrm>
          </p:grpSpPr>
          <p:sp>
            <p:nvSpPr>
              <p:cNvPr id="8248" name="Oval 148" descr="实心菱形"/>
              <p:cNvSpPr>
                <a:spLocks noChangeArrowheads="1"/>
              </p:cNvSpPr>
              <p:nvPr/>
            </p:nvSpPr>
            <p:spPr bwMode="auto">
              <a:xfrm>
                <a:off x="1200" y="2976"/>
                <a:ext cx="480" cy="480"/>
              </a:xfrm>
              <a:prstGeom prst="ellipse">
                <a:avLst/>
              </a:prstGeom>
              <a:gradFill rotWithShape="0"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5400000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8249" name="Text Box 149"/>
              <p:cNvSpPr txBox="1">
                <a:spLocks noChangeArrowheads="1"/>
              </p:cNvSpPr>
              <p:nvPr/>
            </p:nvSpPr>
            <p:spPr bwMode="auto">
              <a:xfrm>
                <a:off x="1248" y="3072"/>
                <a:ext cx="5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latin typeface="楷体_GB2312" pitchFamily="49" charset="-122"/>
                    <a:ea typeface="楷体_GB2312" pitchFamily="49" charset="-122"/>
                  </a:rPr>
                  <a:t>5</a:t>
                </a:r>
                <a:r>
                  <a:rPr lang="zh-CN" altLang="en-US" sz="2400" b="1">
                    <a:latin typeface="楷体_GB2312" pitchFamily="49" charset="-122"/>
                    <a:ea typeface="楷体_GB2312" pitchFamily="49" charset="-122"/>
                  </a:rPr>
                  <a:t>元</a:t>
                </a:r>
              </a:p>
            </p:txBody>
          </p:sp>
        </p:grpSp>
        <p:grpSp>
          <p:nvGrpSpPr>
            <p:cNvPr id="8245" name="Group 150"/>
            <p:cNvGrpSpPr>
              <a:grpSpLocks/>
            </p:cNvGrpSpPr>
            <p:nvPr/>
          </p:nvGrpSpPr>
          <p:grpSpPr bwMode="auto">
            <a:xfrm>
              <a:off x="2352" y="2976"/>
              <a:ext cx="576" cy="480"/>
              <a:chOff x="1200" y="2976"/>
              <a:chExt cx="576" cy="480"/>
            </a:xfrm>
          </p:grpSpPr>
          <p:sp>
            <p:nvSpPr>
              <p:cNvPr id="8246" name="Oval 151" descr="实心菱形"/>
              <p:cNvSpPr>
                <a:spLocks noChangeArrowheads="1"/>
              </p:cNvSpPr>
              <p:nvPr/>
            </p:nvSpPr>
            <p:spPr bwMode="auto">
              <a:xfrm>
                <a:off x="1200" y="2976"/>
                <a:ext cx="480" cy="480"/>
              </a:xfrm>
              <a:prstGeom prst="ellipse">
                <a:avLst/>
              </a:prstGeom>
              <a:gradFill rotWithShape="0"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5400000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8247" name="Text Box 152"/>
              <p:cNvSpPr txBox="1">
                <a:spLocks noChangeArrowheads="1"/>
              </p:cNvSpPr>
              <p:nvPr/>
            </p:nvSpPr>
            <p:spPr bwMode="auto">
              <a:xfrm>
                <a:off x="1248" y="3072"/>
                <a:ext cx="5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latin typeface="楷体_GB2312" pitchFamily="49" charset="-122"/>
                    <a:ea typeface="楷体_GB2312" pitchFamily="49" charset="-122"/>
                  </a:rPr>
                  <a:t>5</a:t>
                </a:r>
                <a:r>
                  <a:rPr lang="zh-CN" altLang="en-US" sz="2400" b="1">
                    <a:latin typeface="楷体_GB2312" pitchFamily="49" charset="-122"/>
                    <a:ea typeface="楷体_GB2312" pitchFamily="49" charset="-122"/>
                  </a:rPr>
                  <a:t>元</a:t>
                </a:r>
              </a:p>
            </p:txBody>
          </p:sp>
        </p:grpSp>
      </p:grpSp>
      <p:grpSp>
        <p:nvGrpSpPr>
          <p:cNvPr id="13" name="Group 159"/>
          <p:cNvGrpSpPr>
            <a:grpSpLocks/>
          </p:cNvGrpSpPr>
          <p:nvPr/>
        </p:nvGrpSpPr>
        <p:grpSpPr bwMode="auto">
          <a:xfrm>
            <a:off x="6172200" y="3035300"/>
            <a:ext cx="914400" cy="622300"/>
            <a:chOff x="2736" y="3256"/>
            <a:chExt cx="576" cy="392"/>
          </a:xfrm>
        </p:grpSpPr>
        <p:sp>
          <p:nvSpPr>
            <p:cNvPr id="8242" name="Oval 160" descr="实心菱形"/>
            <p:cNvSpPr>
              <a:spLocks noChangeArrowheads="1"/>
            </p:cNvSpPr>
            <p:nvPr/>
          </p:nvSpPr>
          <p:spPr bwMode="auto">
            <a:xfrm>
              <a:off x="2746" y="3256"/>
              <a:ext cx="374" cy="392"/>
            </a:xfrm>
            <a:prstGeom prst="ellipse">
              <a:avLst/>
            </a:prstGeom>
            <a:gradFill rotWithShape="0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43" name="Text Box 161"/>
            <p:cNvSpPr txBox="1">
              <a:spLocks noChangeArrowheads="1"/>
            </p:cNvSpPr>
            <p:nvPr/>
          </p:nvSpPr>
          <p:spPr bwMode="auto">
            <a:xfrm>
              <a:off x="2736" y="3312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元</a:t>
              </a:r>
            </a:p>
          </p:txBody>
        </p:sp>
      </p:grpSp>
      <p:grpSp>
        <p:nvGrpSpPr>
          <p:cNvPr id="14" name="Group 162"/>
          <p:cNvGrpSpPr>
            <a:grpSpLocks/>
          </p:cNvGrpSpPr>
          <p:nvPr/>
        </p:nvGrpSpPr>
        <p:grpSpPr bwMode="auto">
          <a:xfrm>
            <a:off x="6934200" y="3048000"/>
            <a:ext cx="914400" cy="622300"/>
            <a:chOff x="2736" y="3256"/>
            <a:chExt cx="576" cy="392"/>
          </a:xfrm>
        </p:grpSpPr>
        <p:sp>
          <p:nvSpPr>
            <p:cNvPr id="8240" name="Oval 163" descr="实心菱形"/>
            <p:cNvSpPr>
              <a:spLocks noChangeArrowheads="1"/>
            </p:cNvSpPr>
            <p:nvPr/>
          </p:nvSpPr>
          <p:spPr bwMode="auto">
            <a:xfrm>
              <a:off x="2746" y="3256"/>
              <a:ext cx="374" cy="392"/>
            </a:xfrm>
            <a:prstGeom prst="ellipse">
              <a:avLst/>
            </a:prstGeom>
            <a:gradFill rotWithShape="0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41" name="Text Box 164"/>
            <p:cNvSpPr txBox="1">
              <a:spLocks noChangeArrowheads="1"/>
            </p:cNvSpPr>
            <p:nvPr/>
          </p:nvSpPr>
          <p:spPr bwMode="auto">
            <a:xfrm>
              <a:off x="2736" y="3312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元</a:t>
              </a:r>
            </a:p>
          </p:txBody>
        </p:sp>
      </p:grpSp>
      <p:sp>
        <p:nvSpPr>
          <p:cNvPr id="7334" name="Text Box 166"/>
          <p:cNvSpPr txBox="1">
            <a:spLocks noChangeArrowheads="1"/>
          </p:cNvSpPr>
          <p:nvPr/>
        </p:nvSpPr>
        <p:spPr bwMode="auto">
          <a:xfrm>
            <a:off x="4191000" y="4052888"/>
            <a:ext cx="728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100</a:t>
            </a:r>
          </a:p>
        </p:txBody>
      </p:sp>
      <p:sp>
        <p:nvSpPr>
          <p:cNvPr id="8214" name="Text Box 167"/>
          <p:cNvSpPr txBox="1">
            <a:spLocks noChangeArrowheads="1"/>
          </p:cNvSpPr>
          <p:nvPr/>
        </p:nvSpPr>
        <p:spPr bwMode="auto">
          <a:xfrm>
            <a:off x="990600" y="1524000"/>
            <a:ext cx="640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36" name="Text Box 168"/>
          <p:cNvSpPr txBox="1">
            <a:spLocks noChangeArrowheads="1"/>
          </p:cNvSpPr>
          <p:nvPr/>
        </p:nvSpPr>
        <p:spPr bwMode="auto">
          <a:xfrm>
            <a:off x="457200" y="571500"/>
            <a:ext cx="88296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王老师买了大球和小球共有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个。每个大球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元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每个小球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元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一共用了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365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元。大球和小球各有多少个？</a:t>
            </a:r>
          </a:p>
        </p:txBody>
      </p:sp>
      <p:sp>
        <p:nvSpPr>
          <p:cNvPr id="7338" name="Text Box 170"/>
          <p:cNvSpPr txBox="1">
            <a:spLocks noChangeArrowheads="1"/>
          </p:cNvSpPr>
          <p:nvPr/>
        </p:nvSpPr>
        <p:spPr bwMode="auto">
          <a:xfrm>
            <a:off x="4800600" y="4048125"/>
            <a:ext cx="54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个</a:t>
            </a:r>
          </a:p>
        </p:txBody>
      </p:sp>
      <p:sp>
        <p:nvSpPr>
          <p:cNvPr id="7339" name="Text Box 171"/>
          <p:cNvSpPr txBox="1">
            <a:spLocks noChangeArrowheads="1"/>
          </p:cNvSpPr>
          <p:nvPr/>
        </p:nvSpPr>
        <p:spPr bwMode="auto">
          <a:xfrm>
            <a:off x="4786313" y="1976438"/>
            <a:ext cx="54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只</a:t>
            </a:r>
          </a:p>
        </p:txBody>
      </p:sp>
      <p:sp>
        <p:nvSpPr>
          <p:cNvPr id="7340" name="Text Box 172"/>
          <p:cNvSpPr txBox="1">
            <a:spLocks noChangeArrowheads="1"/>
          </p:cNvSpPr>
          <p:nvPr/>
        </p:nvSpPr>
        <p:spPr bwMode="auto">
          <a:xfrm>
            <a:off x="4191000" y="2000250"/>
            <a:ext cx="728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365</a:t>
            </a:r>
          </a:p>
        </p:txBody>
      </p:sp>
      <p:sp>
        <p:nvSpPr>
          <p:cNvPr id="7341" name="Text Box 173"/>
          <p:cNvSpPr txBox="1">
            <a:spLocks noChangeArrowheads="1"/>
          </p:cNvSpPr>
          <p:nvPr/>
        </p:nvSpPr>
        <p:spPr bwMode="auto">
          <a:xfrm>
            <a:off x="4786313" y="2000250"/>
            <a:ext cx="541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元</a:t>
            </a:r>
          </a:p>
        </p:txBody>
      </p:sp>
      <p:sp>
        <p:nvSpPr>
          <p:cNvPr id="7342" name="Text Box 174"/>
          <p:cNvSpPr txBox="1">
            <a:spLocks noChangeArrowheads="1"/>
          </p:cNvSpPr>
          <p:nvPr/>
        </p:nvSpPr>
        <p:spPr bwMode="auto">
          <a:xfrm>
            <a:off x="4786313" y="4071938"/>
            <a:ext cx="5413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个</a:t>
            </a:r>
          </a:p>
        </p:txBody>
      </p:sp>
      <p:pic>
        <p:nvPicPr>
          <p:cNvPr id="75" name="Picture 125" descr="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84313" y="2857500"/>
            <a:ext cx="8731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126"/>
          <p:cNvGrpSpPr>
            <a:grpSpLocks/>
          </p:cNvGrpSpPr>
          <p:nvPr/>
        </p:nvGrpSpPr>
        <p:grpSpPr bwMode="auto">
          <a:xfrm>
            <a:off x="2357438" y="2849563"/>
            <a:ext cx="1822450" cy="1150937"/>
            <a:chOff x="1680" y="1680"/>
            <a:chExt cx="1272" cy="923"/>
          </a:xfrm>
        </p:grpSpPr>
        <p:grpSp>
          <p:nvGrpSpPr>
            <p:cNvPr id="8234" name="Group 127"/>
            <p:cNvGrpSpPr>
              <a:grpSpLocks/>
            </p:cNvGrpSpPr>
            <p:nvPr/>
          </p:nvGrpSpPr>
          <p:grpSpPr bwMode="auto">
            <a:xfrm>
              <a:off x="1680" y="1690"/>
              <a:ext cx="648" cy="913"/>
              <a:chOff x="1152" y="2530"/>
              <a:chExt cx="648" cy="913"/>
            </a:xfrm>
          </p:grpSpPr>
          <p:sp>
            <p:nvSpPr>
              <p:cNvPr id="8238" name="Text Box 128"/>
              <p:cNvSpPr txBox="1">
                <a:spLocks noChangeArrowheads="1"/>
              </p:cNvSpPr>
              <p:nvPr/>
            </p:nvSpPr>
            <p:spPr bwMode="auto">
              <a:xfrm>
                <a:off x="1222" y="3046"/>
                <a:ext cx="528" cy="3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5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只</a:t>
                </a:r>
              </a:p>
            </p:txBody>
          </p:sp>
          <p:pic>
            <p:nvPicPr>
              <p:cNvPr id="8239" name="Picture 129" descr="5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2" y="2530"/>
                <a:ext cx="648" cy="6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235" name="Group 130"/>
            <p:cNvGrpSpPr>
              <a:grpSpLocks/>
            </p:cNvGrpSpPr>
            <p:nvPr/>
          </p:nvGrpSpPr>
          <p:grpSpPr bwMode="auto">
            <a:xfrm>
              <a:off x="2328" y="1680"/>
              <a:ext cx="624" cy="923"/>
              <a:chOff x="1224" y="2520"/>
              <a:chExt cx="624" cy="923"/>
            </a:xfrm>
          </p:grpSpPr>
          <p:sp>
            <p:nvSpPr>
              <p:cNvPr id="8236" name="Text Box 131"/>
              <p:cNvSpPr txBox="1">
                <a:spLocks noChangeArrowheads="1"/>
              </p:cNvSpPr>
              <p:nvPr/>
            </p:nvSpPr>
            <p:spPr bwMode="auto">
              <a:xfrm>
                <a:off x="1248" y="3046"/>
                <a:ext cx="528" cy="3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5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只</a:t>
                </a:r>
              </a:p>
            </p:txBody>
          </p:sp>
          <p:pic>
            <p:nvPicPr>
              <p:cNvPr id="8237" name="Picture 132" descr="5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224" y="2520"/>
                <a:ext cx="624" cy="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8" name="Group 133"/>
          <p:cNvGrpSpPr>
            <a:grpSpLocks/>
          </p:cNvGrpSpPr>
          <p:nvPr/>
        </p:nvGrpSpPr>
        <p:grpSpPr bwMode="auto">
          <a:xfrm>
            <a:off x="5348288" y="2857500"/>
            <a:ext cx="2428875" cy="1177925"/>
            <a:chOff x="3546" y="1728"/>
            <a:chExt cx="1638" cy="794"/>
          </a:xfrm>
        </p:grpSpPr>
        <p:grpSp>
          <p:nvGrpSpPr>
            <p:cNvPr id="8225" name="Group 134"/>
            <p:cNvGrpSpPr>
              <a:grpSpLocks/>
            </p:cNvGrpSpPr>
            <p:nvPr/>
          </p:nvGrpSpPr>
          <p:grpSpPr bwMode="auto">
            <a:xfrm>
              <a:off x="3546" y="1728"/>
              <a:ext cx="540" cy="794"/>
              <a:chOff x="2154" y="2832"/>
              <a:chExt cx="540" cy="794"/>
            </a:xfrm>
          </p:grpSpPr>
          <p:sp>
            <p:nvSpPr>
              <p:cNvPr id="8232" name="Text Box 135"/>
              <p:cNvSpPr txBox="1">
                <a:spLocks noChangeArrowheads="1"/>
              </p:cNvSpPr>
              <p:nvPr/>
            </p:nvSpPr>
            <p:spPr bwMode="auto">
              <a:xfrm>
                <a:off x="2160" y="3273"/>
                <a:ext cx="528" cy="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2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只</a:t>
                </a:r>
              </a:p>
            </p:txBody>
          </p:sp>
          <p:pic>
            <p:nvPicPr>
              <p:cNvPr id="8233" name="Picture 136" descr="3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154" y="2832"/>
                <a:ext cx="540" cy="5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226" name="Group 137"/>
            <p:cNvGrpSpPr>
              <a:grpSpLocks/>
            </p:cNvGrpSpPr>
            <p:nvPr/>
          </p:nvGrpSpPr>
          <p:grpSpPr bwMode="auto">
            <a:xfrm>
              <a:off x="4082" y="1728"/>
              <a:ext cx="574" cy="794"/>
              <a:chOff x="2114" y="2832"/>
              <a:chExt cx="574" cy="794"/>
            </a:xfrm>
          </p:grpSpPr>
          <p:sp>
            <p:nvSpPr>
              <p:cNvPr id="8230" name="Text Box 138"/>
              <p:cNvSpPr txBox="1">
                <a:spLocks noChangeArrowheads="1"/>
              </p:cNvSpPr>
              <p:nvPr/>
            </p:nvSpPr>
            <p:spPr bwMode="auto">
              <a:xfrm>
                <a:off x="2160" y="3273"/>
                <a:ext cx="528" cy="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2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只</a:t>
                </a:r>
              </a:p>
            </p:txBody>
          </p:sp>
          <p:pic>
            <p:nvPicPr>
              <p:cNvPr id="8231" name="Picture 139" descr="3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114" y="2832"/>
                <a:ext cx="540" cy="5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227" name="Group 140"/>
            <p:cNvGrpSpPr>
              <a:grpSpLocks/>
            </p:cNvGrpSpPr>
            <p:nvPr/>
          </p:nvGrpSpPr>
          <p:grpSpPr bwMode="auto">
            <a:xfrm>
              <a:off x="4612" y="1728"/>
              <a:ext cx="572" cy="794"/>
              <a:chOff x="2116" y="2832"/>
              <a:chExt cx="572" cy="794"/>
            </a:xfrm>
          </p:grpSpPr>
          <p:sp>
            <p:nvSpPr>
              <p:cNvPr id="8228" name="Text Box 141"/>
              <p:cNvSpPr txBox="1">
                <a:spLocks noChangeArrowheads="1"/>
              </p:cNvSpPr>
              <p:nvPr/>
            </p:nvSpPr>
            <p:spPr bwMode="auto">
              <a:xfrm>
                <a:off x="2160" y="3273"/>
                <a:ext cx="528" cy="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2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只</a:t>
                </a:r>
              </a:p>
            </p:txBody>
          </p:sp>
          <p:pic>
            <p:nvPicPr>
              <p:cNvPr id="8229" name="Picture 142" descr="3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116" y="2832"/>
                <a:ext cx="540" cy="5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93" name="Text Box 124"/>
          <p:cNvSpPr txBox="1">
            <a:spLocks noChangeArrowheads="1"/>
          </p:cNvSpPr>
          <p:nvPr/>
        </p:nvSpPr>
        <p:spPr bwMode="auto">
          <a:xfrm>
            <a:off x="1524000" y="3500438"/>
            <a:ext cx="838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9" grpId="0"/>
      <p:bldP spid="7209" grpId="1"/>
      <p:bldP spid="7219" grpId="0" animBg="1"/>
      <p:bldP spid="7220" grpId="0"/>
      <p:bldP spid="7220" grpId="1"/>
      <p:bldP spid="7221" grpId="0" animBg="1"/>
      <p:bldP spid="7223" grpId="0"/>
      <p:bldP spid="7223" grpId="1"/>
      <p:bldP spid="7237" grpId="0"/>
      <p:bldP spid="7237" grpId="1"/>
      <p:bldP spid="7290" grpId="0"/>
      <p:bldP spid="7334" grpId="0"/>
      <p:bldP spid="7336" grpId="0"/>
      <p:bldP spid="7336" grpId="1"/>
      <p:bldP spid="7338" grpId="0"/>
      <p:bldP spid="7339" grpId="0"/>
      <p:bldP spid="7340" grpId="0"/>
      <p:bldP spid="7341" grpId="0"/>
      <p:bldP spid="7341" grpId="1"/>
      <p:bldP spid="7342" grpId="0"/>
      <p:bldP spid="7342" grpId="1"/>
      <p:bldP spid="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3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41"/>
          <p:cNvSpPr txBox="1">
            <a:spLocks noChangeArrowheads="1"/>
          </p:cNvSpPr>
          <p:nvPr/>
        </p:nvSpPr>
        <p:spPr bwMode="auto">
          <a:xfrm>
            <a:off x="4419600" y="3008313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……</a:t>
            </a:r>
          </a:p>
        </p:txBody>
      </p:sp>
      <p:sp>
        <p:nvSpPr>
          <p:cNvPr id="9220" name="AutoShape 51"/>
          <p:cNvSpPr>
            <a:spLocks/>
          </p:cNvSpPr>
          <p:nvPr/>
        </p:nvSpPr>
        <p:spPr bwMode="auto">
          <a:xfrm rot="5400000">
            <a:off x="4610100" y="985838"/>
            <a:ext cx="228600" cy="5943600"/>
          </a:xfrm>
          <a:prstGeom prst="rightBrace">
            <a:avLst>
              <a:gd name="adj1" fmla="val 216667"/>
              <a:gd name="adj2" fmla="val 51912"/>
            </a:avLst>
          </a:prstGeom>
          <a:noFill/>
          <a:ln w="25400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1" name="AutoShape 53"/>
          <p:cNvSpPr>
            <a:spLocks/>
          </p:cNvSpPr>
          <p:nvPr/>
        </p:nvSpPr>
        <p:spPr bwMode="auto">
          <a:xfrm rot="16200000" flipV="1">
            <a:off x="4610100" y="-266700"/>
            <a:ext cx="228600" cy="5943600"/>
          </a:xfrm>
          <a:prstGeom prst="rightBrace">
            <a:avLst>
              <a:gd name="adj1" fmla="val 216667"/>
              <a:gd name="adj2" fmla="val 51708"/>
            </a:avLst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" name="Text Box 166"/>
          <p:cNvSpPr txBox="1">
            <a:spLocks noChangeArrowheads="1"/>
          </p:cNvSpPr>
          <p:nvPr/>
        </p:nvSpPr>
        <p:spPr bwMode="auto">
          <a:xfrm>
            <a:off x="4191000" y="4071938"/>
            <a:ext cx="728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100</a:t>
            </a:r>
          </a:p>
        </p:txBody>
      </p:sp>
      <p:sp>
        <p:nvSpPr>
          <p:cNvPr id="50" name="Text Box 171"/>
          <p:cNvSpPr txBox="1">
            <a:spLocks noChangeArrowheads="1"/>
          </p:cNvSpPr>
          <p:nvPr/>
        </p:nvSpPr>
        <p:spPr bwMode="auto">
          <a:xfrm>
            <a:off x="4786313" y="2005013"/>
            <a:ext cx="54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只</a:t>
            </a:r>
          </a:p>
        </p:txBody>
      </p:sp>
      <p:sp>
        <p:nvSpPr>
          <p:cNvPr id="51" name="Text Box 172"/>
          <p:cNvSpPr txBox="1">
            <a:spLocks noChangeArrowheads="1"/>
          </p:cNvSpPr>
          <p:nvPr/>
        </p:nvSpPr>
        <p:spPr bwMode="auto">
          <a:xfrm>
            <a:off x="4191000" y="2000250"/>
            <a:ext cx="728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365</a:t>
            </a:r>
          </a:p>
        </p:txBody>
      </p:sp>
      <p:sp>
        <p:nvSpPr>
          <p:cNvPr id="53" name="Text Box 174"/>
          <p:cNvSpPr txBox="1">
            <a:spLocks noChangeArrowheads="1"/>
          </p:cNvSpPr>
          <p:nvPr/>
        </p:nvSpPr>
        <p:spPr bwMode="auto">
          <a:xfrm>
            <a:off x="4786313" y="4076700"/>
            <a:ext cx="54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个</a:t>
            </a:r>
          </a:p>
        </p:txBody>
      </p:sp>
      <p:grpSp>
        <p:nvGrpSpPr>
          <p:cNvPr id="2" name="组合 72"/>
          <p:cNvGrpSpPr>
            <a:grpSpLocks/>
          </p:cNvGrpSpPr>
          <p:nvPr/>
        </p:nvGrpSpPr>
        <p:grpSpPr bwMode="auto">
          <a:xfrm>
            <a:off x="2357438" y="2846388"/>
            <a:ext cx="1822450" cy="1150937"/>
            <a:chOff x="2357438" y="2846388"/>
            <a:chExt cx="1822450" cy="1150937"/>
          </a:xfrm>
        </p:grpSpPr>
        <p:grpSp>
          <p:nvGrpSpPr>
            <p:cNvPr id="9284" name="Group 127"/>
            <p:cNvGrpSpPr>
              <a:grpSpLocks/>
            </p:cNvGrpSpPr>
            <p:nvPr/>
          </p:nvGrpSpPr>
          <p:grpSpPr bwMode="auto">
            <a:xfrm>
              <a:off x="2357438" y="2859088"/>
              <a:ext cx="928687" cy="1138237"/>
              <a:chOff x="1152" y="2530"/>
              <a:chExt cx="648" cy="913"/>
            </a:xfrm>
          </p:grpSpPr>
          <p:sp>
            <p:nvSpPr>
              <p:cNvPr id="9288" name="Text Box 128"/>
              <p:cNvSpPr txBox="1">
                <a:spLocks noChangeArrowheads="1"/>
              </p:cNvSpPr>
              <p:nvPr/>
            </p:nvSpPr>
            <p:spPr bwMode="auto">
              <a:xfrm>
                <a:off x="1222" y="3046"/>
                <a:ext cx="528" cy="3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5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只</a:t>
                </a:r>
              </a:p>
            </p:txBody>
          </p:sp>
          <p:pic>
            <p:nvPicPr>
              <p:cNvPr id="9289" name="Picture 129" descr="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152" y="2530"/>
                <a:ext cx="648" cy="6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285" name="Group 130"/>
            <p:cNvGrpSpPr>
              <a:grpSpLocks/>
            </p:cNvGrpSpPr>
            <p:nvPr/>
          </p:nvGrpSpPr>
          <p:grpSpPr bwMode="auto">
            <a:xfrm>
              <a:off x="3286125" y="2846388"/>
              <a:ext cx="893763" cy="1150937"/>
              <a:chOff x="1224" y="2520"/>
              <a:chExt cx="624" cy="923"/>
            </a:xfrm>
          </p:grpSpPr>
          <p:sp>
            <p:nvSpPr>
              <p:cNvPr id="9286" name="Text Box 131"/>
              <p:cNvSpPr txBox="1">
                <a:spLocks noChangeArrowheads="1"/>
              </p:cNvSpPr>
              <p:nvPr/>
            </p:nvSpPr>
            <p:spPr bwMode="auto">
              <a:xfrm>
                <a:off x="1248" y="3046"/>
                <a:ext cx="528" cy="3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5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只</a:t>
                </a:r>
              </a:p>
            </p:txBody>
          </p:sp>
          <p:pic>
            <p:nvPicPr>
              <p:cNvPr id="9287" name="Picture 132" descr="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224" y="2520"/>
                <a:ext cx="624" cy="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5" name="组合 71"/>
          <p:cNvGrpSpPr>
            <a:grpSpLocks/>
          </p:cNvGrpSpPr>
          <p:nvPr/>
        </p:nvGrpSpPr>
        <p:grpSpPr bwMode="auto">
          <a:xfrm>
            <a:off x="5348288" y="2846388"/>
            <a:ext cx="2428875" cy="1177925"/>
            <a:chOff x="5348288" y="2846388"/>
            <a:chExt cx="2428875" cy="1177925"/>
          </a:xfrm>
        </p:grpSpPr>
        <p:grpSp>
          <p:nvGrpSpPr>
            <p:cNvPr id="9275" name="Group 134"/>
            <p:cNvGrpSpPr>
              <a:grpSpLocks/>
            </p:cNvGrpSpPr>
            <p:nvPr/>
          </p:nvGrpSpPr>
          <p:grpSpPr bwMode="auto">
            <a:xfrm>
              <a:off x="5348288" y="2846388"/>
              <a:ext cx="800100" cy="1177925"/>
              <a:chOff x="2154" y="2832"/>
              <a:chExt cx="540" cy="794"/>
            </a:xfrm>
          </p:grpSpPr>
          <p:sp>
            <p:nvSpPr>
              <p:cNvPr id="9282" name="Text Box 135"/>
              <p:cNvSpPr txBox="1">
                <a:spLocks noChangeArrowheads="1"/>
              </p:cNvSpPr>
              <p:nvPr/>
            </p:nvSpPr>
            <p:spPr bwMode="auto">
              <a:xfrm>
                <a:off x="2160" y="3273"/>
                <a:ext cx="528" cy="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2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只</a:t>
                </a:r>
              </a:p>
            </p:txBody>
          </p:sp>
          <p:pic>
            <p:nvPicPr>
              <p:cNvPr id="9283" name="Picture 136" descr="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154" y="2832"/>
                <a:ext cx="540" cy="5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276" name="Group 137"/>
            <p:cNvGrpSpPr>
              <a:grpSpLocks/>
            </p:cNvGrpSpPr>
            <p:nvPr/>
          </p:nvGrpSpPr>
          <p:grpSpPr bwMode="auto">
            <a:xfrm>
              <a:off x="6143625" y="2846388"/>
              <a:ext cx="850900" cy="1177925"/>
              <a:chOff x="2114" y="2832"/>
              <a:chExt cx="574" cy="794"/>
            </a:xfrm>
          </p:grpSpPr>
          <p:sp>
            <p:nvSpPr>
              <p:cNvPr id="9280" name="Text Box 138"/>
              <p:cNvSpPr txBox="1">
                <a:spLocks noChangeArrowheads="1"/>
              </p:cNvSpPr>
              <p:nvPr/>
            </p:nvSpPr>
            <p:spPr bwMode="auto">
              <a:xfrm>
                <a:off x="2160" y="3273"/>
                <a:ext cx="528" cy="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2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只</a:t>
                </a:r>
              </a:p>
            </p:txBody>
          </p:sp>
          <p:pic>
            <p:nvPicPr>
              <p:cNvPr id="9281" name="Picture 139" descr="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114" y="2832"/>
                <a:ext cx="540" cy="5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277" name="Group 140"/>
            <p:cNvGrpSpPr>
              <a:grpSpLocks/>
            </p:cNvGrpSpPr>
            <p:nvPr/>
          </p:nvGrpSpPr>
          <p:grpSpPr bwMode="auto">
            <a:xfrm>
              <a:off x="6929438" y="2846388"/>
              <a:ext cx="847725" cy="1177925"/>
              <a:chOff x="2116" y="2832"/>
              <a:chExt cx="572" cy="794"/>
            </a:xfrm>
          </p:grpSpPr>
          <p:sp>
            <p:nvSpPr>
              <p:cNvPr id="9278" name="Text Box 141"/>
              <p:cNvSpPr txBox="1">
                <a:spLocks noChangeArrowheads="1"/>
              </p:cNvSpPr>
              <p:nvPr/>
            </p:nvSpPr>
            <p:spPr bwMode="auto">
              <a:xfrm>
                <a:off x="2160" y="3273"/>
                <a:ext cx="528" cy="3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2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只</a:t>
                </a:r>
              </a:p>
            </p:txBody>
          </p:sp>
          <p:pic>
            <p:nvPicPr>
              <p:cNvPr id="9279" name="Picture 142" descr="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116" y="2832"/>
                <a:ext cx="540" cy="5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9" name="组合 73"/>
          <p:cNvGrpSpPr>
            <a:grpSpLocks/>
          </p:cNvGrpSpPr>
          <p:nvPr/>
        </p:nvGrpSpPr>
        <p:grpSpPr bwMode="auto">
          <a:xfrm>
            <a:off x="666750" y="500063"/>
            <a:ext cx="8477250" cy="3519487"/>
            <a:chOff x="666750" y="500063"/>
            <a:chExt cx="8477250" cy="3519487"/>
          </a:xfrm>
        </p:grpSpPr>
        <p:sp>
          <p:nvSpPr>
            <p:cNvPr id="9271" name="Text Box 122"/>
            <p:cNvSpPr txBox="1">
              <a:spLocks noChangeArrowheads="1"/>
            </p:cNvSpPr>
            <p:nvPr/>
          </p:nvSpPr>
          <p:spPr bwMode="auto">
            <a:xfrm>
              <a:off x="666750" y="500063"/>
              <a:ext cx="8477250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大和尚每人吃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5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只馒头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小和尚每人吃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只馒头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共有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100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个和尚，共有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365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只馒头。大小和尚各多少人？</a:t>
              </a:r>
            </a:p>
            <a:p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9272" name="组合 72"/>
            <p:cNvGrpSpPr>
              <a:grpSpLocks/>
            </p:cNvGrpSpPr>
            <p:nvPr/>
          </p:nvGrpSpPr>
          <p:grpSpPr bwMode="auto">
            <a:xfrm>
              <a:off x="1484313" y="2857500"/>
              <a:ext cx="877887" cy="1162050"/>
              <a:chOff x="1484313" y="2857496"/>
              <a:chExt cx="877887" cy="1162054"/>
            </a:xfrm>
          </p:grpSpPr>
          <p:pic>
            <p:nvPicPr>
              <p:cNvPr id="9273" name="Picture 125" descr="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484313" y="2857496"/>
                <a:ext cx="873125" cy="7858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74" name="Text Box 124"/>
              <p:cNvSpPr txBox="1">
                <a:spLocks noChangeArrowheads="1"/>
              </p:cNvSpPr>
              <p:nvPr/>
            </p:nvSpPr>
            <p:spPr bwMode="auto">
              <a:xfrm>
                <a:off x="1524000" y="3500438"/>
                <a:ext cx="838200" cy="519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5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只</a:t>
                </a:r>
              </a:p>
            </p:txBody>
          </p:sp>
        </p:grpSp>
      </p:grpSp>
      <p:grpSp>
        <p:nvGrpSpPr>
          <p:cNvPr id="11" name="Group 52"/>
          <p:cNvGrpSpPr>
            <a:grpSpLocks/>
          </p:cNvGrpSpPr>
          <p:nvPr/>
        </p:nvGrpSpPr>
        <p:grpSpPr bwMode="auto">
          <a:xfrm>
            <a:off x="5283200" y="3071813"/>
            <a:ext cx="2489200" cy="609600"/>
            <a:chOff x="3504" y="2784"/>
            <a:chExt cx="1568" cy="384"/>
          </a:xfrm>
        </p:grpSpPr>
        <p:grpSp>
          <p:nvGrpSpPr>
            <p:cNvPr id="9258" name="Group 53"/>
            <p:cNvGrpSpPr>
              <a:grpSpLocks/>
            </p:cNvGrpSpPr>
            <p:nvPr/>
          </p:nvGrpSpPr>
          <p:grpSpPr bwMode="auto">
            <a:xfrm>
              <a:off x="3504" y="2832"/>
              <a:ext cx="1552" cy="336"/>
              <a:chOff x="3504" y="2832"/>
              <a:chExt cx="1552" cy="336"/>
            </a:xfrm>
          </p:grpSpPr>
          <p:sp>
            <p:nvSpPr>
              <p:cNvPr id="9262" name="Rectangle 54"/>
              <p:cNvSpPr>
                <a:spLocks noChangeArrowheads="1"/>
              </p:cNvSpPr>
              <p:nvPr/>
            </p:nvSpPr>
            <p:spPr bwMode="auto">
              <a:xfrm>
                <a:off x="3504" y="2832"/>
                <a:ext cx="451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3" name="Oval 55"/>
              <p:cNvSpPr>
                <a:spLocks noChangeArrowheads="1"/>
              </p:cNvSpPr>
              <p:nvPr/>
            </p:nvSpPr>
            <p:spPr bwMode="auto">
              <a:xfrm>
                <a:off x="3504" y="3056"/>
                <a:ext cx="128" cy="11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4" name="Oval 56"/>
              <p:cNvSpPr>
                <a:spLocks noChangeArrowheads="1"/>
              </p:cNvSpPr>
              <p:nvPr/>
            </p:nvSpPr>
            <p:spPr bwMode="auto">
              <a:xfrm>
                <a:off x="3810" y="3056"/>
                <a:ext cx="128" cy="11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5" name="Rectangle 57"/>
              <p:cNvSpPr>
                <a:spLocks noChangeArrowheads="1"/>
              </p:cNvSpPr>
              <p:nvPr/>
            </p:nvSpPr>
            <p:spPr bwMode="auto">
              <a:xfrm>
                <a:off x="4055" y="2832"/>
                <a:ext cx="450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6" name="Oval 58"/>
              <p:cNvSpPr>
                <a:spLocks noChangeArrowheads="1"/>
              </p:cNvSpPr>
              <p:nvPr/>
            </p:nvSpPr>
            <p:spPr bwMode="auto">
              <a:xfrm>
                <a:off x="4055" y="3056"/>
                <a:ext cx="128" cy="11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7" name="Oval 59"/>
              <p:cNvSpPr>
                <a:spLocks noChangeArrowheads="1"/>
              </p:cNvSpPr>
              <p:nvPr/>
            </p:nvSpPr>
            <p:spPr bwMode="auto">
              <a:xfrm>
                <a:off x="4360" y="3056"/>
                <a:ext cx="129" cy="11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8" name="Rectangle 60"/>
              <p:cNvSpPr>
                <a:spLocks noChangeArrowheads="1"/>
              </p:cNvSpPr>
              <p:nvPr/>
            </p:nvSpPr>
            <p:spPr bwMode="auto">
              <a:xfrm>
                <a:off x="4605" y="2832"/>
                <a:ext cx="451" cy="22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9" name="Oval 61"/>
              <p:cNvSpPr>
                <a:spLocks noChangeArrowheads="1"/>
              </p:cNvSpPr>
              <p:nvPr/>
            </p:nvSpPr>
            <p:spPr bwMode="auto">
              <a:xfrm>
                <a:off x="4605" y="3056"/>
                <a:ext cx="129" cy="11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70" name="Oval 62"/>
              <p:cNvSpPr>
                <a:spLocks noChangeArrowheads="1"/>
              </p:cNvSpPr>
              <p:nvPr/>
            </p:nvSpPr>
            <p:spPr bwMode="auto">
              <a:xfrm>
                <a:off x="4911" y="3056"/>
                <a:ext cx="128" cy="11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259" name="Text Box 63"/>
            <p:cNvSpPr txBox="1">
              <a:spLocks noChangeArrowheads="1"/>
            </p:cNvSpPr>
            <p:nvPr/>
          </p:nvSpPr>
          <p:spPr bwMode="auto">
            <a:xfrm>
              <a:off x="3554" y="2784"/>
              <a:ext cx="47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1"/>
                <a:t>4</a:t>
              </a:r>
              <a:r>
                <a:rPr lang="zh-CN" altLang="en-US" sz="2400" b="1"/>
                <a:t>个</a:t>
              </a:r>
            </a:p>
          </p:txBody>
        </p:sp>
        <p:sp>
          <p:nvSpPr>
            <p:cNvPr id="9260" name="Text Box 64"/>
            <p:cNvSpPr txBox="1">
              <a:spLocks noChangeArrowheads="1"/>
            </p:cNvSpPr>
            <p:nvPr/>
          </p:nvSpPr>
          <p:spPr bwMode="auto">
            <a:xfrm>
              <a:off x="4080" y="2784"/>
              <a:ext cx="4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/>
                <a:t>4</a:t>
              </a:r>
              <a:r>
                <a:rPr lang="zh-CN" altLang="en-US" sz="2400" b="1"/>
                <a:t>个</a:t>
              </a:r>
            </a:p>
          </p:txBody>
        </p:sp>
        <p:sp>
          <p:nvSpPr>
            <p:cNvPr id="9261" name="Text Box 65"/>
            <p:cNvSpPr txBox="1">
              <a:spLocks noChangeArrowheads="1"/>
            </p:cNvSpPr>
            <p:nvPr/>
          </p:nvSpPr>
          <p:spPr bwMode="auto">
            <a:xfrm>
              <a:off x="4656" y="2784"/>
              <a:ext cx="4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/>
                <a:t>4</a:t>
              </a:r>
              <a:r>
                <a:rPr lang="zh-CN" altLang="en-US" sz="2400" b="1"/>
                <a:t>个</a:t>
              </a:r>
            </a:p>
          </p:txBody>
        </p:sp>
      </p:grpSp>
      <p:grpSp>
        <p:nvGrpSpPr>
          <p:cNvPr id="13" name="Group 66"/>
          <p:cNvGrpSpPr>
            <a:grpSpLocks/>
          </p:cNvGrpSpPr>
          <p:nvPr/>
        </p:nvGrpSpPr>
        <p:grpSpPr bwMode="auto">
          <a:xfrm>
            <a:off x="1219200" y="2928938"/>
            <a:ext cx="998538" cy="647700"/>
            <a:chOff x="1536" y="2841"/>
            <a:chExt cx="672" cy="519"/>
          </a:xfrm>
        </p:grpSpPr>
        <p:sp>
          <p:nvSpPr>
            <p:cNvPr id="9253" name="Rectangle 67"/>
            <p:cNvSpPr>
              <a:spLocks noChangeArrowheads="1"/>
            </p:cNvSpPr>
            <p:nvPr/>
          </p:nvSpPr>
          <p:spPr bwMode="auto">
            <a:xfrm>
              <a:off x="1536" y="2852"/>
              <a:ext cx="672" cy="33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4" name="Oval 68"/>
            <p:cNvSpPr>
              <a:spLocks noChangeArrowheads="1"/>
            </p:cNvSpPr>
            <p:nvPr/>
          </p:nvSpPr>
          <p:spPr bwMode="auto">
            <a:xfrm>
              <a:off x="1536" y="3191"/>
              <a:ext cx="191" cy="16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5" name="Oval 69"/>
            <p:cNvSpPr>
              <a:spLocks noChangeArrowheads="1"/>
            </p:cNvSpPr>
            <p:nvPr/>
          </p:nvSpPr>
          <p:spPr bwMode="auto">
            <a:xfrm>
              <a:off x="1760" y="3191"/>
              <a:ext cx="191" cy="16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6" name="Oval 70"/>
            <p:cNvSpPr>
              <a:spLocks noChangeArrowheads="1"/>
            </p:cNvSpPr>
            <p:nvPr/>
          </p:nvSpPr>
          <p:spPr bwMode="auto">
            <a:xfrm>
              <a:off x="1992" y="3191"/>
              <a:ext cx="191" cy="16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57" name="Text Box 71"/>
            <p:cNvSpPr txBox="1">
              <a:spLocks noChangeArrowheads="1"/>
            </p:cNvSpPr>
            <p:nvPr/>
          </p:nvSpPr>
          <p:spPr bwMode="auto">
            <a:xfrm>
              <a:off x="1611" y="2841"/>
              <a:ext cx="46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/>
                <a:t>6</a:t>
              </a:r>
              <a:r>
                <a:rPr lang="zh-CN" altLang="en-US" sz="2800" b="1"/>
                <a:t>个</a:t>
              </a:r>
            </a:p>
          </p:txBody>
        </p:sp>
      </p:grpSp>
      <p:grpSp>
        <p:nvGrpSpPr>
          <p:cNvPr id="14" name="Group 72"/>
          <p:cNvGrpSpPr>
            <a:grpSpLocks/>
          </p:cNvGrpSpPr>
          <p:nvPr/>
        </p:nvGrpSpPr>
        <p:grpSpPr bwMode="auto">
          <a:xfrm>
            <a:off x="2362200" y="2928938"/>
            <a:ext cx="2066925" cy="647700"/>
            <a:chOff x="1584" y="3360"/>
            <a:chExt cx="1392" cy="519"/>
          </a:xfrm>
        </p:grpSpPr>
        <p:grpSp>
          <p:nvGrpSpPr>
            <p:cNvPr id="9241" name="Group 73"/>
            <p:cNvGrpSpPr>
              <a:grpSpLocks/>
            </p:cNvGrpSpPr>
            <p:nvPr/>
          </p:nvGrpSpPr>
          <p:grpSpPr bwMode="auto">
            <a:xfrm>
              <a:off x="1584" y="3360"/>
              <a:ext cx="672" cy="519"/>
              <a:chOff x="1536" y="2841"/>
              <a:chExt cx="672" cy="519"/>
            </a:xfrm>
          </p:grpSpPr>
          <p:sp>
            <p:nvSpPr>
              <p:cNvPr id="9248" name="Rectangle 74"/>
              <p:cNvSpPr>
                <a:spLocks noChangeArrowheads="1"/>
              </p:cNvSpPr>
              <p:nvPr/>
            </p:nvSpPr>
            <p:spPr bwMode="auto">
              <a:xfrm>
                <a:off x="1536" y="2852"/>
                <a:ext cx="672" cy="33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49" name="Oval 75"/>
              <p:cNvSpPr>
                <a:spLocks noChangeArrowheads="1"/>
              </p:cNvSpPr>
              <p:nvPr/>
            </p:nvSpPr>
            <p:spPr bwMode="auto">
              <a:xfrm>
                <a:off x="1536" y="3191"/>
                <a:ext cx="191" cy="16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0" name="Oval 76"/>
              <p:cNvSpPr>
                <a:spLocks noChangeArrowheads="1"/>
              </p:cNvSpPr>
              <p:nvPr/>
            </p:nvSpPr>
            <p:spPr bwMode="auto">
              <a:xfrm>
                <a:off x="1760" y="3191"/>
                <a:ext cx="191" cy="16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1" name="Oval 77"/>
              <p:cNvSpPr>
                <a:spLocks noChangeArrowheads="1"/>
              </p:cNvSpPr>
              <p:nvPr/>
            </p:nvSpPr>
            <p:spPr bwMode="auto">
              <a:xfrm>
                <a:off x="1992" y="3191"/>
                <a:ext cx="191" cy="16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2" name="Text Box 78"/>
              <p:cNvSpPr txBox="1">
                <a:spLocks noChangeArrowheads="1"/>
              </p:cNvSpPr>
              <p:nvPr/>
            </p:nvSpPr>
            <p:spPr bwMode="auto">
              <a:xfrm>
                <a:off x="1611" y="2841"/>
                <a:ext cx="46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/>
                  <a:t>6</a:t>
                </a:r>
                <a:r>
                  <a:rPr lang="zh-CN" altLang="en-US" sz="2800" b="1"/>
                  <a:t>个</a:t>
                </a:r>
              </a:p>
            </p:txBody>
          </p:sp>
        </p:grpSp>
        <p:grpSp>
          <p:nvGrpSpPr>
            <p:cNvPr id="9242" name="Group 79"/>
            <p:cNvGrpSpPr>
              <a:grpSpLocks/>
            </p:cNvGrpSpPr>
            <p:nvPr/>
          </p:nvGrpSpPr>
          <p:grpSpPr bwMode="auto">
            <a:xfrm>
              <a:off x="2304" y="3360"/>
              <a:ext cx="672" cy="519"/>
              <a:chOff x="1536" y="2841"/>
              <a:chExt cx="672" cy="519"/>
            </a:xfrm>
          </p:grpSpPr>
          <p:sp>
            <p:nvSpPr>
              <p:cNvPr id="9243" name="Rectangle 80"/>
              <p:cNvSpPr>
                <a:spLocks noChangeArrowheads="1"/>
              </p:cNvSpPr>
              <p:nvPr/>
            </p:nvSpPr>
            <p:spPr bwMode="auto">
              <a:xfrm>
                <a:off x="1536" y="2852"/>
                <a:ext cx="672" cy="33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44" name="Oval 81"/>
              <p:cNvSpPr>
                <a:spLocks noChangeArrowheads="1"/>
              </p:cNvSpPr>
              <p:nvPr/>
            </p:nvSpPr>
            <p:spPr bwMode="auto">
              <a:xfrm>
                <a:off x="1536" y="3191"/>
                <a:ext cx="191" cy="16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45" name="Oval 82"/>
              <p:cNvSpPr>
                <a:spLocks noChangeArrowheads="1"/>
              </p:cNvSpPr>
              <p:nvPr/>
            </p:nvSpPr>
            <p:spPr bwMode="auto">
              <a:xfrm>
                <a:off x="1760" y="3191"/>
                <a:ext cx="191" cy="16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46" name="Oval 83"/>
              <p:cNvSpPr>
                <a:spLocks noChangeArrowheads="1"/>
              </p:cNvSpPr>
              <p:nvPr/>
            </p:nvSpPr>
            <p:spPr bwMode="auto">
              <a:xfrm>
                <a:off x="1992" y="3191"/>
                <a:ext cx="191" cy="16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47" name="Text Box 84"/>
              <p:cNvSpPr txBox="1">
                <a:spLocks noChangeArrowheads="1"/>
              </p:cNvSpPr>
              <p:nvPr/>
            </p:nvSpPr>
            <p:spPr bwMode="auto">
              <a:xfrm>
                <a:off x="1611" y="2841"/>
                <a:ext cx="46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/>
                  <a:t>6</a:t>
                </a:r>
                <a:r>
                  <a:rPr lang="zh-CN" altLang="en-US" sz="2800" b="1"/>
                  <a:t>个</a:t>
                </a:r>
              </a:p>
            </p:txBody>
          </p:sp>
        </p:grpSp>
      </p:grpSp>
      <p:sp>
        <p:nvSpPr>
          <p:cNvPr id="110" name="Text Box 87"/>
          <p:cNvSpPr txBox="1">
            <a:spLocks noChangeArrowheads="1"/>
          </p:cNvSpPr>
          <p:nvPr/>
        </p:nvSpPr>
        <p:spPr bwMode="auto">
          <a:xfrm>
            <a:off x="500063" y="933450"/>
            <a:ext cx="85010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4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轮卡车和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轮卡车共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辆，共有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56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个轮子。</a:t>
            </a:r>
          </a:p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两种卡车各多少辆？</a:t>
            </a:r>
          </a:p>
        </p:txBody>
      </p:sp>
      <p:grpSp>
        <p:nvGrpSpPr>
          <p:cNvPr id="17" name="组合 112"/>
          <p:cNvGrpSpPr>
            <a:grpSpLocks/>
          </p:cNvGrpSpPr>
          <p:nvPr/>
        </p:nvGrpSpPr>
        <p:grpSpPr bwMode="auto">
          <a:xfrm>
            <a:off x="4191000" y="1920875"/>
            <a:ext cx="1219200" cy="579438"/>
            <a:chOff x="4191000" y="1928802"/>
            <a:chExt cx="1219200" cy="579438"/>
          </a:xfrm>
        </p:grpSpPr>
        <p:sp>
          <p:nvSpPr>
            <p:cNvPr id="9239" name="Text Box 49"/>
            <p:cNvSpPr txBox="1">
              <a:spLocks noChangeArrowheads="1"/>
            </p:cNvSpPr>
            <p:nvPr/>
          </p:nvSpPr>
          <p:spPr bwMode="auto">
            <a:xfrm>
              <a:off x="4800600" y="1928802"/>
              <a:ext cx="609600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32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240" name="Text Box 86"/>
            <p:cNvSpPr txBox="1">
              <a:spLocks noChangeArrowheads="1"/>
            </p:cNvSpPr>
            <p:nvPr/>
          </p:nvSpPr>
          <p:spPr bwMode="auto">
            <a:xfrm>
              <a:off x="4191000" y="1928802"/>
              <a:ext cx="990600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56</a:t>
              </a:r>
            </a:p>
          </p:txBody>
        </p:sp>
      </p:grpSp>
      <p:grpSp>
        <p:nvGrpSpPr>
          <p:cNvPr id="18" name="组合 113"/>
          <p:cNvGrpSpPr>
            <a:grpSpLocks/>
          </p:cNvGrpSpPr>
          <p:nvPr/>
        </p:nvGrpSpPr>
        <p:grpSpPr bwMode="auto">
          <a:xfrm>
            <a:off x="4143375" y="4000500"/>
            <a:ext cx="1204913" cy="579438"/>
            <a:chOff x="4191001" y="5564206"/>
            <a:chExt cx="1204913" cy="579438"/>
          </a:xfrm>
        </p:grpSpPr>
        <p:sp>
          <p:nvSpPr>
            <p:cNvPr id="9237" name="Text Box 50"/>
            <p:cNvSpPr txBox="1">
              <a:spLocks noChangeArrowheads="1"/>
            </p:cNvSpPr>
            <p:nvPr/>
          </p:nvSpPr>
          <p:spPr bwMode="auto">
            <a:xfrm>
              <a:off x="4786314" y="5564207"/>
              <a:ext cx="609600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32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238" name="Text Box 85"/>
            <p:cNvSpPr txBox="1">
              <a:spLocks noChangeArrowheads="1"/>
            </p:cNvSpPr>
            <p:nvPr/>
          </p:nvSpPr>
          <p:spPr bwMode="auto">
            <a:xfrm>
              <a:off x="4191001" y="5564206"/>
              <a:ext cx="990600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10</a:t>
              </a:r>
            </a:p>
          </p:txBody>
        </p:sp>
      </p:grp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786313" y="2000250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个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4786313" y="4071938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uild="allAtOnce"/>
      <p:bldP spid="53" grpId="0"/>
      <p:bldP spid="110" grpId="0"/>
      <p:bldP spid="70" grpId="0"/>
      <p:bldP spid="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3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1803400" y="3870325"/>
            <a:ext cx="1477963" cy="592138"/>
            <a:chOff x="1200" y="3504"/>
            <a:chExt cx="624" cy="288"/>
          </a:xfrm>
        </p:grpSpPr>
        <p:sp>
          <p:nvSpPr>
            <p:cNvPr id="10275" name="AutoShape 111"/>
            <p:cNvSpPr>
              <a:spLocks noChangeArrowheads="1"/>
            </p:cNvSpPr>
            <p:nvPr/>
          </p:nvSpPr>
          <p:spPr bwMode="auto">
            <a:xfrm>
              <a:off x="1200" y="3504"/>
              <a:ext cx="624" cy="2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276" name="Text Box 112"/>
            <p:cNvSpPr txBox="1">
              <a:spLocks noChangeArrowheads="1"/>
            </p:cNvSpPr>
            <p:nvPr/>
          </p:nvSpPr>
          <p:spPr bwMode="auto">
            <a:xfrm>
              <a:off x="1344" y="3525"/>
              <a:ext cx="274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5</a:t>
              </a: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人</a:t>
              </a:r>
            </a:p>
          </p:txBody>
        </p:sp>
      </p:grpSp>
      <p:grpSp>
        <p:nvGrpSpPr>
          <p:cNvPr id="3" name="组合 42"/>
          <p:cNvGrpSpPr>
            <a:grpSpLocks/>
          </p:cNvGrpSpPr>
          <p:nvPr/>
        </p:nvGrpSpPr>
        <p:grpSpPr bwMode="auto">
          <a:xfrm>
            <a:off x="214313" y="214313"/>
            <a:ext cx="8358187" cy="2071687"/>
            <a:chOff x="214313" y="214313"/>
            <a:chExt cx="8358187" cy="2071687"/>
          </a:xfrm>
        </p:grpSpPr>
        <p:sp>
          <p:nvSpPr>
            <p:cNvPr id="10273" name="TextBox 3"/>
            <p:cNvSpPr txBox="1">
              <a:spLocks noChangeArrowheads="1"/>
            </p:cNvSpPr>
            <p:nvPr/>
          </p:nvSpPr>
          <p:spPr bwMode="auto">
            <a:xfrm>
              <a:off x="857250" y="901700"/>
              <a:ext cx="7715250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　　全班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42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人去公园划船，一共租用了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10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只船。每只大船坐５人，每只小船坐３人。租用的大船和小船各有几只？</a:t>
              </a:r>
            </a:p>
          </p:txBody>
        </p:sp>
        <p:sp>
          <p:nvSpPr>
            <p:cNvPr id="10274" name="TextBox 6"/>
            <p:cNvSpPr txBox="1">
              <a:spLocks noChangeArrowheads="1"/>
            </p:cNvSpPr>
            <p:nvPr/>
          </p:nvSpPr>
          <p:spPr bwMode="auto">
            <a:xfrm>
              <a:off x="214313" y="214313"/>
              <a:ext cx="14097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rgbClr val="0070C0"/>
                  </a:solidFill>
                  <a:latin typeface="华文琥珀" pitchFamily="2" charset="-122"/>
                  <a:ea typeface="华文琥珀" pitchFamily="2" charset="-122"/>
                </a:rPr>
                <a:t>问题  </a:t>
              </a:r>
              <a:r>
                <a:rPr lang="en-US" altLang="zh-CN" sz="3200">
                  <a:solidFill>
                    <a:srgbClr val="0070C0"/>
                  </a:solidFill>
                  <a:latin typeface="黑体" pitchFamily="2" charset="-122"/>
                  <a:ea typeface="黑体" pitchFamily="2" charset="-122"/>
                </a:rPr>
                <a:t>3</a:t>
              </a:r>
              <a:endParaRPr lang="zh-CN" altLang="en-US" sz="3200">
                <a:solidFill>
                  <a:srgbClr val="0070C0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pic>
        <p:nvPicPr>
          <p:cNvPr id="10245" name="图片 130" descr="lj2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24063" y="5611813"/>
            <a:ext cx="904875" cy="54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图片 132" descr="lj1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296025"/>
            <a:ext cx="11430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43"/>
          <p:cNvGrpSpPr>
            <a:grpSpLocks/>
          </p:cNvGrpSpPr>
          <p:nvPr/>
        </p:nvGrpSpPr>
        <p:grpSpPr bwMode="auto">
          <a:xfrm>
            <a:off x="2462213" y="2857500"/>
            <a:ext cx="5943600" cy="869950"/>
            <a:chOff x="1752600" y="2201283"/>
            <a:chExt cx="5943600" cy="870526"/>
          </a:xfrm>
        </p:grpSpPr>
        <p:sp>
          <p:nvSpPr>
            <p:cNvPr id="10271" name="AutoShape 23"/>
            <p:cNvSpPr>
              <a:spLocks/>
            </p:cNvSpPr>
            <p:nvPr/>
          </p:nvSpPr>
          <p:spPr bwMode="auto">
            <a:xfrm rot="16200000" flipV="1">
              <a:off x="4610100" y="-14291"/>
              <a:ext cx="228600" cy="5943600"/>
            </a:xfrm>
            <a:prstGeom prst="rightBrace">
              <a:avLst>
                <a:gd name="adj1" fmla="val 216667"/>
                <a:gd name="adj2" fmla="val 51708"/>
              </a:avLst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272" name="Text Box 24"/>
            <p:cNvSpPr txBox="1">
              <a:spLocks noChangeArrowheads="1"/>
            </p:cNvSpPr>
            <p:nvPr/>
          </p:nvSpPr>
          <p:spPr bwMode="auto">
            <a:xfrm>
              <a:off x="4191000" y="2201283"/>
              <a:ext cx="101021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42</a:t>
              </a:r>
              <a:r>
                <a:rPr lang="zh-CN" altLang="en-US" sz="3200" b="1">
                  <a:latin typeface="楷体_GB2312" pitchFamily="49" charset="-122"/>
                  <a:ea typeface="楷体_GB2312" pitchFamily="49" charset="-122"/>
                </a:rPr>
                <a:t>人</a:t>
              </a:r>
              <a:endParaRPr lang="en-US" altLang="zh-CN" sz="32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组合 45"/>
          <p:cNvGrpSpPr>
            <a:grpSpLocks/>
          </p:cNvGrpSpPr>
          <p:nvPr/>
        </p:nvGrpSpPr>
        <p:grpSpPr bwMode="auto">
          <a:xfrm>
            <a:off x="2462213" y="4799013"/>
            <a:ext cx="5943600" cy="869950"/>
            <a:chOff x="1752600" y="4143380"/>
            <a:chExt cx="5943600" cy="870527"/>
          </a:xfrm>
        </p:grpSpPr>
        <p:sp>
          <p:nvSpPr>
            <p:cNvPr id="10269" name="AutoShape 21"/>
            <p:cNvSpPr>
              <a:spLocks/>
            </p:cNvSpPr>
            <p:nvPr/>
          </p:nvSpPr>
          <p:spPr bwMode="auto">
            <a:xfrm rot="5400000">
              <a:off x="4610100" y="1285880"/>
              <a:ext cx="228600" cy="5943600"/>
            </a:xfrm>
            <a:prstGeom prst="rightBrace">
              <a:avLst>
                <a:gd name="adj1" fmla="val 216667"/>
                <a:gd name="adj2" fmla="val 51912"/>
              </a:avLst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270" name="Text Box 86"/>
            <p:cNvSpPr txBox="1">
              <a:spLocks noChangeArrowheads="1"/>
            </p:cNvSpPr>
            <p:nvPr/>
          </p:nvSpPr>
          <p:spPr bwMode="auto">
            <a:xfrm>
              <a:off x="4133291" y="4429132"/>
              <a:ext cx="101021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10</a:t>
              </a:r>
              <a:r>
                <a:rPr lang="zh-CN" altLang="en-US" sz="3200" b="1">
                  <a:latin typeface="楷体_GB2312" pitchFamily="49" charset="-122"/>
                  <a:ea typeface="楷体_GB2312" pitchFamily="49" charset="-122"/>
                </a:rPr>
                <a:t>只</a:t>
              </a:r>
            </a:p>
          </p:txBody>
        </p:sp>
      </p:grpSp>
      <p:grpSp>
        <p:nvGrpSpPr>
          <p:cNvPr id="6" name="组合 40"/>
          <p:cNvGrpSpPr>
            <a:grpSpLocks/>
          </p:cNvGrpSpPr>
          <p:nvPr/>
        </p:nvGrpSpPr>
        <p:grpSpPr bwMode="auto">
          <a:xfrm>
            <a:off x="2767013" y="3870325"/>
            <a:ext cx="2590800" cy="592138"/>
            <a:chOff x="2057400" y="3214686"/>
            <a:chExt cx="2590800" cy="592250"/>
          </a:xfrm>
        </p:grpSpPr>
        <p:grpSp>
          <p:nvGrpSpPr>
            <p:cNvPr id="10263" name="Group 107"/>
            <p:cNvGrpSpPr>
              <a:grpSpLocks/>
            </p:cNvGrpSpPr>
            <p:nvPr/>
          </p:nvGrpSpPr>
          <p:grpSpPr bwMode="auto">
            <a:xfrm>
              <a:off x="2057400" y="3214686"/>
              <a:ext cx="1478652" cy="592250"/>
              <a:chOff x="1200" y="3504"/>
              <a:chExt cx="624" cy="288"/>
            </a:xfrm>
          </p:grpSpPr>
          <p:sp>
            <p:nvSpPr>
              <p:cNvPr id="10267" name="AutoShape 108"/>
              <p:cNvSpPr>
                <a:spLocks noChangeArrowheads="1"/>
              </p:cNvSpPr>
              <p:nvPr/>
            </p:nvSpPr>
            <p:spPr bwMode="auto">
              <a:xfrm>
                <a:off x="1200" y="3504"/>
                <a:ext cx="624" cy="28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0 w 21600"/>
                  <a:gd name="T13" fmla="*/ 4500 h 21600"/>
                  <a:gd name="T14" fmla="*/ 17100 w 21600"/>
                  <a:gd name="T15" fmla="*/ 171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0268" name="Text Box 109"/>
              <p:cNvSpPr txBox="1">
                <a:spLocks noChangeArrowheads="1"/>
              </p:cNvSpPr>
              <p:nvPr/>
            </p:nvSpPr>
            <p:spPr bwMode="auto">
              <a:xfrm>
                <a:off x="1344" y="3509"/>
                <a:ext cx="274" cy="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楷体_GB2312" pitchFamily="49" charset="-122"/>
                    <a:ea typeface="楷体_GB2312" pitchFamily="49" charset="-122"/>
                  </a:rPr>
                  <a:t>5</a:t>
                </a:r>
                <a:r>
                  <a:rPr lang="zh-CN" altLang="en-US" sz="2400" b="1">
                    <a:latin typeface="楷体_GB2312" pitchFamily="49" charset="-122"/>
                    <a:ea typeface="楷体_GB2312" pitchFamily="49" charset="-122"/>
                  </a:rPr>
                  <a:t>人</a:t>
                </a:r>
              </a:p>
            </p:txBody>
          </p:sp>
        </p:grpSp>
        <p:grpSp>
          <p:nvGrpSpPr>
            <p:cNvPr id="10264" name="Group 110"/>
            <p:cNvGrpSpPr>
              <a:grpSpLocks/>
            </p:cNvGrpSpPr>
            <p:nvPr/>
          </p:nvGrpSpPr>
          <p:grpSpPr bwMode="auto">
            <a:xfrm>
              <a:off x="3169548" y="3214686"/>
              <a:ext cx="1478652" cy="592250"/>
              <a:chOff x="1200" y="3504"/>
              <a:chExt cx="624" cy="288"/>
            </a:xfrm>
          </p:grpSpPr>
          <p:sp>
            <p:nvSpPr>
              <p:cNvPr id="10265" name="AutoShape 111"/>
              <p:cNvSpPr>
                <a:spLocks noChangeArrowheads="1"/>
              </p:cNvSpPr>
              <p:nvPr/>
            </p:nvSpPr>
            <p:spPr bwMode="auto">
              <a:xfrm>
                <a:off x="1200" y="3504"/>
                <a:ext cx="624" cy="28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0 w 21600"/>
                  <a:gd name="T13" fmla="*/ 4500 h 21600"/>
                  <a:gd name="T14" fmla="*/ 17100 w 21600"/>
                  <a:gd name="T15" fmla="*/ 171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0266" name="Text Box 112"/>
              <p:cNvSpPr txBox="1">
                <a:spLocks noChangeArrowheads="1"/>
              </p:cNvSpPr>
              <p:nvPr/>
            </p:nvSpPr>
            <p:spPr bwMode="auto">
              <a:xfrm>
                <a:off x="1344" y="3525"/>
                <a:ext cx="274" cy="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latin typeface="楷体_GB2312" pitchFamily="49" charset="-122"/>
                    <a:ea typeface="楷体_GB2312" pitchFamily="49" charset="-122"/>
                  </a:rPr>
                  <a:t>5</a:t>
                </a:r>
                <a:r>
                  <a:rPr lang="zh-CN" altLang="en-US" sz="2400" b="1">
                    <a:latin typeface="楷体_GB2312" pitchFamily="49" charset="-122"/>
                    <a:ea typeface="楷体_GB2312" pitchFamily="49" charset="-122"/>
                  </a:rPr>
                  <a:t>人</a:t>
                </a:r>
              </a:p>
            </p:txBody>
          </p:sp>
        </p:grpSp>
      </p:grpSp>
      <p:grpSp>
        <p:nvGrpSpPr>
          <p:cNvPr id="9" name="组合 41"/>
          <p:cNvGrpSpPr>
            <a:grpSpLocks/>
          </p:cNvGrpSpPr>
          <p:nvPr/>
        </p:nvGrpSpPr>
        <p:grpSpPr bwMode="auto">
          <a:xfrm>
            <a:off x="5129213" y="4006850"/>
            <a:ext cx="3657600" cy="523875"/>
            <a:chOff x="4419600" y="3351225"/>
            <a:chExt cx="3657600" cy="523220"/>
          </a:xfrm>
        </p:grpSpPr>
        <p:sp>
          <p:nvSpPr>
            <p:cNvPr id="10252" name="Text Box 13"/>
            <p:cNvSpPr txBox="1">
              <a:spLocks noChangeArrowheads="1"/>
            </p:cNvSpPr>
            <p:nvPr/>
          </p:nvSpPr>
          <p:spPr bwMode="auto">
            <a:xfrm>
              <a:off x="4419600" y="3351225"/>
              <a:ext cx="90601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……</a:t>
              </a:r>
            </a:p>
          </p:txBody>
        </p:sp>
        <p:grpSp>
          <p:nvGrpSpPr>
            <p:cNvPr id="10253" name="Group 113"/>
            <p:cNvGrpSpPr>
              <a:grpSpLocks/>
            </p:cNvGrpSpPr>
            <p:nvPr/>
          </p:nvGrpSpPr>
          <p:grpSpPr bwMode="auto">
            <a:xfrm>
              <a:off x="5105400" y="3373455"/>
              <a:ext cx="2971800" cy="484188"/>
              <a:chOff x="3120" y="3456"/>
              <a:chExt cx="1872" cy="305"/>
            </a:xfrm>
          </p:grpSpPr>
          <p:grpSp>
            <p:nvGrpSpPr>
              <p:cNvPr id="10254" name="Group 114"/>
              <p:cNvGrpSpPr>
                <a:grpSpLocks/>
              </p:cNvGrpSpPr>
              <p:nvPr/>
            </p:nvGrpSpPr>
            <p:grpSpPr bwMode="auto">
              <a:xfrm>
                <a:off x="3120" y="3456"/>
                <a:ext cx="816" cy="297"/>
                <a:chOff x="1200" y="3504"/>
                <a:chExt cx="624" cy="297"/>
              </a:xfrm>
            </p:grpSpPr>
            <p:sp>
              <p:nvSpPr>
                <p:cNvPr id="10261" name="AutoShape 115"/>
                <p:cNvSpPr>
                  <a:spLocks noChangeArrowheads="1"/>
                </p:cNvSpPr>
                <p:nvPr/>
              </p:nvSpPr>
              <p:spPr bwMode="auto">
                <a:xfrm>
                  <a:off x="1200" y="3504"/>
                  <a:ext cx="624" cy="28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0 w 21600"/>
                    <a:gd name="T13" fmla="*/ 4500 h 21600"/>
                    <a:gd name="T14" fmla="*/ 17100 w 21600"/>
                    <a:gd name="T15" fmla="*/ 171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0262" name="Text Box 116"/>
                <p:cNvSpPr txBox="1">
                  <a:spLocks noChangeArrowheads="1"/>
                </p:cNvSpPr>
                <p:nvPr/>
              </p:nvSpPr>
              <p:spPr bwMode="auto">
                <a:xfrm>
                  <a:off x="1344" y="3513"/>
                  <a:ext cx="340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400" b="1">
                      <a:latin typeface="楷体_GB2312" pitchFamily="49" charset="-122"/>
                      <a:ea typeface="楷体_GB2312" pitchFamily="49" charset="-122"/>
                    </a:rPr>
                    <a:t>3</a:t>
                  </a:r>
                  <a:r>
                    <a:rPr lang="zh-CN" altLang="en-US" sz="2400" b="1">
                      <a:latin typeface="楷体_GB2312" pitchFamily="49" charset="-122"/>
                      <a:ea typeface="楷体_GB2312" pitchFamily="49" charset="-122"/>
                    </a:rPr>
                    <a:t>人</a:t>
                  </a:r>
                </a:p>
              </p:txBody>
            </p:sp>
          </p:grpSp>
          <p:grpSp>
            <p:nvGrpSpPr>
              <p:cNvPr id="10255" name="Group 117"/>
              <p:cNvGrpSpPr>
                <a:grpSpLocks/>
              </p:cNvGrpSpPr>
              <p:nvPr/>
            </p:nvGrpSpPr>
            <p:grpSpPr bwMode="auto">
              <a:xfrm>
                <a:off x="3762" y="3456"/>
                <a:ext cx="702" cy="305"/>
                <a:chOff x="1200" y="3504"/>
                <a:chExt cx="624" cy="305"/>
              </a:xfrm>
            </p:grpSpPr>
            <p:sp>
              <p:nvSpPr>
                <p:cNvPr id="10259" name="AutoShape 118"/>
                <p:cNvSpPr>
                  <a:spLocks noChangeArrowheads="1"/>
                </p:cNvSpPr>
                <p:nvPr/>
              </p:nvSpPr>
              <p:spPr bwMode="auto">
                <a:xfrm>
                  <a:off x="1200" y="3504"/>
                  <a:ext cx="624" cy="28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0 w 21600"/>
                    <a:gd name="T13" fmla="*/ 4500 h 21600"/>
                    <a:gd name="T14" fmla="*/ 17100 w 21600"/>
                    <a:gd name="T15" fmla="*/ 171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0260" name="Text Box 119"/>
                <p:cNvSpPr txBox="1">
                  <a:spLocks noChangeArrowheads="1"/>
                </p:cNvSpPr>
                <p:nvPr/>
              </p:nvSpPr>
              <p:spPr bwMode="auto">
                <a:xfrm>
                  <a:off x="1344" y="3518"/>
                  <a:ext cx="364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楷体_GB2312" pitchFamily="49" charset="-122"/>
                      <a:ea typeface="楷体_GB2312" pitchFamily="49" charset="-122"/>
                    </a:rPr>
                    <a:t>3</a:t>
                  </a:r>
                  <a:r>
                    <a:rPr lang="zh-CN" altLang="en-US" sz="2400" b="1">
                      <a:latin typeface="楷体_GB2312" pitchFamily="49" charset="-122"/>
                      <a:ea typeface="楷体_GB2312" pitchFamily="49" charset="-122"/>
                    </a:rPr>
                    <a:t>人</a:t>
                  </a:r>
                </a:p>
              </p:txBody>
            </p:sp>
          </p:grpSp>
          <p:grpSp>
            <p:nvGrpSpPr>
              <p:cNvPr id="10256" name="Group 120"/>
              <p:cNvGrpSpPr>
                <a:grpSpLocks/>
              </p:cNvGrpSpPr>
              <p:nvPr/>
            </p:nvGrpSpPr>
            <p:grpSpPr bwMode="auto">
              <a:xfrm>
                <a:off x="4290" y="3456"/>
                <a:ext cx="702" cy="305"/>
                <a:chOff x="1200" y="3504"/>
                <a:chExt cx="624" cy="305"/>
              </a:xfrm>
            </p:grpSpPr>
            <p:sp>
              <p:nvSpPr>
                <p:cNvPr id="10257" name="AutoShape 121"/>
                <p:cNvSpPr>
                  <a:spLocks noChangeArrowheads="1"/>
                </p:cNvSpPr>
                <p:nvPr/>
              </p:nvSpPr>
              <p:spPr bwMode="auto">
                <a:xfrm>
                  <a:off x="1200" y="3504"/>
                  <a:ext cx="624" cy="28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0 w 21600"/>
                    <a:gd name="T13" fmla="*/ 4500 h 21600"/>
                    <a:gd name="T14" fmla="*/ 17100 w 21600"/>
                    <a:gd name="T15" fmla="*/ 171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0258" name="Text Box 122"/>
                <p:cNvSpPr txBox="1">
                  <a:spLocks noChangeArrowheads="1"/>
                </p:cNvSpPr>
                <p:nvPr/>
              </p:nvSpPr>
              <p:spPr bwMode="auto">
                <a:xfrm>
                  <a:off x="1344" y="3518"/>
                  <a:ext cx="364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楷体_GB2312" pitchFamily="49" charset="-122"/>
                      <a:ea typeface="楷体_GB2312" pitchFamily="49" charset="-122"/>
                    </a:rPr>
                    <a:t>3</a:t>
                  </a:r>
                  <a:r>
                    <a:rPr lang="zh-CN" altLang="en-US" sz="2400" b="1">
                      <a:latin typeface="楷体_GB2312" pitchFamily="49" charset="-122"/>
                      <a:ea typeface="楷体_GB2312" pitchFamily="49" charset="-122"/>
                    </a:rPr>
                    <a:t>人</a:t>
                  </a:r>
                </a:p>
              </p:txBody>
            </p:sp>
          </p:grpSp>
        </p:grpSp>
      </p:grp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700213" y="2357438"/>
            <a:ext cx="2970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假设</a:t>
            </a:r>
            <a:r>
              <a:rPr lang="en-US" altLang="zh-CN" sz="24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10</a:t>
            </a:r>
            <a:r>
              <a:rPr lang="zh-CN" altLang="en-US" sz="24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只船都租小船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叮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 descr="2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642938" y="714375"/>
            <a:ext cx="77152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363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　　《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孙子算经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书中的题目是这样的：今有鸡兔同笼，上有三十五头，下有九十四足，问鸡兔各几何？</a:t>
            </a:r>
          </a:p>
        </p:txBody>
      </p:sp>
      <p:sp>
        <p:nvSpPr>
          <p:cNvPr id="13317" name="Text Box 14"/>
          <p:cNvSpPr txBox="1">
            <a:spLocks noChangeArrowheads="1"/>
          </p:cNvSpPr>
          <p:nvPr/>
        </p:nvSpPr>
        <p:spPr bwMode="auto">
          <a:xfrm>
            <a:off x="4071938" y="3571875"/>
            <a:ext cx="906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……</a:t>
            </a:r>
          </a:p>
        </p:txBody>
      </p:sp>
      <p:sp>
        <p:nvSpPr>
          <p:cNvPr id="13320" name="Text Box 66"/>
          <p:cNvSpPr txBox="1">
            <a:spLocks noChangeArrowheads="1"/>
          </p:cNvSpPr>
          <p:nvPr/>
        </p:nvSpPr>
        <p:spPr bwMode="auto">
          <a:xfrm>
            <a:off x="1395413" y="4267200"/>
            <a:ext cx="91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条</a:t>
            </a:r>
          </a:p>
        </p:txBody>
      </p:sp>
      <p:grpSp>
        <p:nvGrpSpPr>
          <p:cNvPr id="2" name="组合 28"/>
          <p:cNvGrpSpPr>
            <a:grpSpLocks/>
          </p:cNvGrpSpPr>
          <p:nvPr/>
        </p:nvGrpSpPr>
        <p:grpSpPr bwMode="auto">
          <a:xfrm>
            <a:off x="1395413" y="4714875"/>
            <a:ext cx="5943600" cy="928688"/>
            <a:chOff x="876300" y="5580063"/>
            <a:chExt cx="5943600" cy="928687"/>
          </a:xfrm>
        </p:grpSpPr>
        <p:sp>
          <p:nvSpPr>
            <p:cNvPr id="11288" name="AutoShape 15"/>
            <p:cNvSpPr>
              <a:spLocks/>
            </p:cNvSpPr>
            <p:nvPr/>
          </p:nvSpPr>
          <p:spPr bwMode="auto">
            <a:xfrm rot="5400000">
              <a:off x="3733800" y="2722563"/>
              <a:ext cx="228600" cy="5943600"/>
            </a:xfrm>
            <a:prstGeom prst="rightBrace">
              <a:avLst>
                <a:gd name="adj1" fmla="val 216667"/>
                <a:gd name="adj2" fmla="val 51912"/>
              </a:avLst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89" name="Text Box 84"/>
            <p:cNvSpPr txBox="1">
              <a:spLocks noChangeArrowheads="1"/>
            </p:cNvSpPr>
            <p:nvPr/>
          </p:nvSpPr>
          <p:spPr bwMode="auto">
            <a:xfrm>
              <a:off x="3124200" y="5924550"/>
              <a:ext cx="1452563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35</a:t>
              </a:r>
              <a:r>
                <a:rPr lang="zh-CN" altLang="en-US" sz="3200" b="1">
                  <a:latin typeface="楷体_GB2312" pitchFamily="49" charset="-122"/>
                  <a:ea typeface="楷体_GB2312" pitchFamily="49" charset="-122"/>
                </a:rPr>
                <a:t>只</a:t>
              </a:r>
              <a:endParaRPr lang="en-US" altLang="zh-CN" sz="32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" name="组合 27"/>
          <p:cNvGrpSpPr>
            <a:grpSpLocks/>
          </p:cNvGrpSpPr>
          <p:nvPr/>
        </p:nvGrpSpPr>
        <p:grpSpPr bwMode="auto">
          <a:xfrm>
            <a:off x="1395413" y="2714625"/>
            <a:ext cx="5943600" cy="736600"/>
            <a:chOff x="876300" y="3643313"/>
            <a:chExt cx="5943600" cy="736600"/>
          </a:xfrm>
        </p:grpSpPr>
        <p:sp>
          <p:nvSpPr>
            <p:cNvPr id="11286" name="AutoShape 16"/>
            <p:cNvSpPr>
              <a:spLocks/>
            </p:cNvSpPr>
            <p:nvPr/>
          </p:nvSpPr>
          <p:spPr bwMode="auto">
            <a:xfrm rot="16200000" flipV="1">
              <a:off x="3733800" y="1293813"/>
              <a:ext cx="228600" cy="5943600"/>
            </a:xfrm>
            <a:prstGeom prst="rightBrace">
              <a:avLst>
                <a:gd name="adj1" fmla="val 216667"/>
                <a:gd name="adj2" fmla="val 51708"/>
              </a:avLst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87" name="Text Box 85"/>
            <p:cNvSpPr txBox="1">
              <a:spLocks noChangeArrowheads="1"/>
            </p:cNvSpPr>
            <p:nvPr/>
          </p:nvSpPr>
          <p:spPr bwMode="auto">
            <a:xfrm>
              <a:off x="3195638" y="3643313"/>
              <a:ext cx="1357312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94</a:t>
              </a:r>
              <a:r>
                <a:rPr lang="zh-CN" altLang="en-US" sz="3200" b="1">
                  <a:latin typeface="楷体_GB2312" pitchFamily="49" charset="-122"/>
                  <a:ea typeface="楷体_GB2312" pitchFamily="49" charset="-122"/>
                </a:rPr>
                <a:t>条</a:t>
              </a:r>
              <a:endParaRPr lang="en-US" altLang="zh-CN" sz="3200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3323" name="Picture 65" descr="t2_00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66838" y="3438525"/>
            <a:ext cx="776287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22"/>
          <p:cNvGrpSpPr>
            <a:grpSpLocks/>
          </p:cNvGrpSpPr>
          <p:nvPr/>
        </p:nvGrpSpPr>
        <p:grpSpPr bwMode="auto">
          <a:xfrm>
            <a:off x="2233613" y="3409950"/>
            <a:ext cx="1981200" cy="1357313"/>
            <a:chOff x="1714500" y="4275138"/>
            <a:chExt cx="1981200" cy="1357312"/>
          </a:xfrm>
        </p:grpSpPr>
        <p:pic>
          <p:nvPicPr>
            <p:cNvPr id="11282" name="Picture 72" descr="t2_00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14500" y="4275138"/>
              <a:ext cx="776288" cy="99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3" name="Text Box 73"/>
            <p:cNvSpPr txBox="1">
              <a:spLocks noChangeArrowheads="1"/>
            </p:cNvSpPr>
            <p:nvPr/>
          </p:nvSpPr>
          <p:spPr bwMode="auto">
            <a:xfrm>
              <a:off x="1866900" y="5113338"/>
              <a:ext cx="91440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条</a:t>
              </a:r>
            </a:p>
          </p:txBody>
        </p:sp>
        <p:pic>
          <p:nvPicPr>
            <p:cNvPr id="11284" name="Picture 75" descr="t2_00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28900" y="4275138"/>
              <a:ext cx="776288" cy="99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5" name="Text Box 76"/>
            <p:cNvSpPr txBox="1">
              <a:spLocks noChangeArrowheads="1"/>
            </p:cNvSpPr>
            <p:nvPr/>
          </p:nvSpPr>
          <p:spPr bwMode="auto">
            <a:xfrm>
              <a:off x="2781300" y="5113338"/>
              <a:ext cx="91440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条</a:t>
              </a:r>
            </a:p>
          </p:txBody>
        </p:sp>
      </p:grpSp>
      <p:grpSp>
        <p:nvGrpSpPr>
          <p:cNvPr id="5" name="组合 25"/>
          <p:cNvGrpSpPr>
            <a:grpSpLocks/>
          </p:cNvGrpSpPr>
          <p:nvPr/>
        </p:nvGrpSpPr>
        <p:grpSpPr bwMode="auto">
          <a:xfrm>
            <a:off x="4976813" y="3500438"/>
            <a:ext cx="990600" cy="1214437"/>
            <a:chOff x="4457700" y="4365625"/>
            <a:chExt cx="990600" cy="1214438"/>
          </a:xfrm>
        </p:grpSpPr>
        <p:pic>
          <p:nvPicPr>
            <p:cNvPr id="11280" name="Picture 68" descr="018052006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57700" y="4365625"/>
              <a:ext cx="739775" cy="771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1" name="Text Box 69"/>
            <p:cNvSpPr txBox="1">
              <a:spLocks noChangeArrowheads="1"/>
            </p:cNvSpPr>
            <p:nvPr/>
          </p:nvSpPr>
          <p:spPr bwMode="auto">
            <a:xfrm>
              <a:off x="4533900" y="5060950"/>
              <a:ext cx="9144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条</a:t>
              </a:r>
            </a:p>
          </p:txBody>
        </p:sp>
      </p:grpSp>
      <p:grpSp>
        <p:nvGrpSpPr>
          <p:cNvPr id="6" name="组合 26"/>
          <p:cNvGrpSpPr>
            <a:grpSpLocks/>
          </p:cNvGrpSpPr>
          <p:nvPr/>
        </p:nvGrpSpPr>
        <p:grpSpPr bwMode="auto">
          <a:xfrm>
            <a:off x="5815013" y="3500438"/>
            <a:ext cx="1828800" cy="1219200"/>
            <a:chOff x="5295900" y="4365625"/>
            <a:chExt cx="1828800" cy="1219200"/>
          </a:xfrm>
        </p:grpSpPr>
        <p:pic>
          <p:nvPicPr>
            <p:cNvPr id="11276" name="Picture 78" descr="018052006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95900" y="4365625"/>
              <a:ext cx="739775" cy="771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7" name="Text Box 79"/>
            <p:cNvSpPr txBox="1">
              <a:spLocks noChangeArrowheads="1"/>
            </p:cNvSpPr>
            <p:nvPr/>
          </p:nvSpPr>
          <p:spPr bwMode="auto">
            <a:xfrm>
              <a:off x="5372100" y="5051425"/>
              <a:ext cx="9144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条</a:t>
              </a:r>
            </a:p>
          </p:txBody>
        </p:sp>
        <p:pic>
          <p:nvPicPr>
            <p:cNvPr id="11278" name="Picture 81" descr="018052006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34100" y="4379913"/>
              <a:ext cx="739775" cy="771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9" name="Text Box 82"/>
            <p:cNvSpPr txBox="1">
              <a:spLocks noChangeArrowheads="1"/>
            </p:cNvSpPr>
            <p:nvPr/>
          </p:nvSpPr>
          <p:spPr bwMode="auto">
            <a:xfrm>
              <a:off x="6210300" y="5065713"/>
              <a:ext cx="91440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条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7" grpId="0"/>
      <p:bldP spid="133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7" descr="3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1"/>
          <p:cNvGrpSpPr>
            <a:grpSpLocks/>
          </p:cNvGrpSpPr>
          <p:nvPr/>
        </p:nvGrpSpPr>
        <p:grpSpPr bwMode="auto">
          <a:xfrm>
            <a:off x="3071813" y="4824413"/>
            <a:ext cx="4295775" cy="585787"/>
            <a:chOff x="3071802" y="4824723"/>
            <a:chExt cx="4296361" cy="584775"/>
          </a:xfrm>
        </p:grpSpPr>
        <p:sp>
          <p:nvSpPr>
            <p:cNvPr id="3086" name="TextBox 9"/>
            <p:cNvSpPr txBox="1">
              <a:spLocks noChangeArrowheads="1"/>
            </p:cNvSpPr>
            <p:nvPr/>
          </p:nvSpPr>
          <p:spPr bwMode="auto">
            <a:xfrm>
              <a:off x="3071802" y="4824723"/>
              <a:ext cx="101021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6 </a:t>
              </a:r>
              <a:r>
                <a:rPr lang="zh-CN" altLang="en-US" sz="32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张</a:t>
              </a:r>
            </a:p>
          </p:txBody>
        </p:sp>
        <p:sp>
          <p:nvSpPr>
            <p:cNvPr id="3087" name="TextBox 10"/>
            <p:cNvSpPr txBox="1">
              <a:spLocks noChangeArrowheads="1"/>
            </p:cNvSpPr>
            <p:nvPr/>
          </p:nvSpPr>
          <p:spPr bwMode="auto">
            <a:xfrm>
              <a:off x="6357950" y="4824723"/>
              <a:ext cx="101021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 </a:t>
              </a:r>
              <a:r>
                <a:rPr lang="zh-CN" altLang="en-US" sz="32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张</a:t>
              </a:r>
            </a:p>
          </p:txBody>
        </p:sp>
      </p:grpSp>
      <p:grpSp>
        <p:nvGrpSpPr>
          <p:cNvPr id="3" name="组合 12"/>
          <p:cNvGrpSpPr>
            <a:grpSpLocks/>
          </p:cNvGrpSpPr>
          <p:nvPr/>
        </p:nvGrpSpPr>
        <p:grpSpPr bwMode="auto">
          <a:xfrm>
            <a:off x="3071813" y="4143375"/>
            <a:ext cx="4295775" cy="584200"/>
            <a:chOff x="3071802" y="4143380"/>
            <a:chExt cx="4296361" cy="584775"/>
          </a:xfrm>
        </p:grpSpPr>
        <p:sp>
          <p:nvSpPr>
            <p:cNvPr id="3084" name="TextBox 6"/>
            <p:cNvSpPr txBox="1">
              <a:spLocks noChangeArrowheads="1"/>
            </p:cNvSpPr>
            <p:nvPr/>
          </p:nvSpPr>
          <p:spPr bwMode="auto">
            <a:xfrm>
              <a:off x="3071802" y="4143380"/>
              <a:ext cx="101021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9 </a:t>
              </a:r>
              <a:r>
                <a:rPr lang="zh-CN" altLang="en-US" sz="3200" b="1">
                  <a:latin typeface="楷体_GB2312" pitchFamily="49" charset="-122"/>
                  <a:ea typeface="楷体_GB2312" pitchFamily="49" charset="-122"/>
                </a:rPr>
                <a:t>张</a:t>
              </a:r>
            </a:p>
          </p:txBody>
        </p:sp>
        <p:sp>
          <p:nvSpPr>
            <p:cNvPr id="3085" name="TextBox 7"/>
            <p:cNvSpPr txBox="1">
              <a:spLocks noChangeArrowheads="1"/>
            </p:cNvSpPr>
            <p:nvPr/>
          </p:nvSpPr>
          <p:spPr bwMode="auto">
            <a:xfrm>
              <a:off x="6357950" y="4143380"/>
              <a:ext cx="101021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1 </a:t>
              </a:r>
              <a:r>
                <a:rPr lang="zh-CN" altLang="en-US" sz="3200" b="1">
                  <a:latin typeface="楷体_GB2312" pitchFamily="49" charset="-122"/>
                  <a:ea typeface="楷体_GB2312" pitchFamily="49" charset="-122"/>
                </a:rPr>
                <a:t>张</a:t>
              </a:r>
            </a:p>
          </p:txBody>
        </p:sp>
      </p:grpSp>
      <p:pic>
        <p:nvPicPr>
          <p:cNvPr id="23" name="图片 7" descr="3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000125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714500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TextBox 2"/>
          <p:cNvSpPr txBox="1">
            <a:spLocks noChangeArrowheads="1"/>
          </p:cNvSpPr>
          <p:nvPr/>
        </p:nvSpPr>
        <p:spPr bwMode="auto">
          <a:xfrm>
            <a:off x="1000125" y="857250"/>
            <a:ext cx="7429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　有五元和二元两种面额的人民币一共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张，总计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元。两种人民币各有几张？</a:t>
            </a:r>
          </a:p>
        </p:txBody>
      </p:sp>
      <p:pic>
        <p:nvPicPr>
          <p:cNvPr id="3081" name="图片 4" descr="2yuan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63" y="2571750"/>
            <a:ext cx="28082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图片 3" descr="5yuan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78413" y="2500313"/>
            <a:ext cx="2922587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3" name="TextBox 13"/>
          <p:cNvSpPr txBox="1">
            <a:spLocks noChangeArrowheads="1"/>
          </p:cNvSpPr>
          <p:nvPr/>
        </p:nvSpPr>
        <p:spPr bwMode="auto">
          <a:xfrm>
            <a:off x="214313" y="214313"/>
            <a:ext cx="1409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问题  </a:t>
            </a:r>
            <a:r>
              <a:rPr lang="en-US" altLang="zh-CN" sz="320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1</a:t>
            </a:r>
            <a:endParaRPr lang="zh-CN" altLang="en-US" sz="3200">
              <a:solidFill>
                <a:srgbClr val="0070C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823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5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17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17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 descr="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285728"/>
            <a:ext cx="188224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策略：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2285992"/>
            <a:ext cx="188224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找关系</a:t>
            </a:r>
            <a:endParaRPr lang="zh-CN" altLang="en-US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1802" y="3500438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等量</a:t>
            </a:r>
            <a:r>
              <a:rPr lang="zh-CN" altLang="en-US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关系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14678" y="1428736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条件关系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85728"/>
            <a:ext cx="219643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策略</a:t>
            </a:r>
            <a:r>
              <a:rPr lang="en-US" altLang="zh-CN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：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 descr="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5572132" y="1214422"/>
            <a:ext cx="163057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85918" y="2000240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条件关系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15206" y="1857364"/>
            <a:ext cx="137890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32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36104" y="1857364"/>
            <a:ext cx="137890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10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张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72132" y="2500306"/>
            <a:ext cx="16305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 descr="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285852" y="2516683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等量</a:t>
            </a:r>
            <a:r>
              <a:rPr lang="zh-CN" altLang="en-US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关系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0430" y="1928802"/>
            <a:ext cx="50006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元币张数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元币张数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86182" y="2500306"/>
            <a:ext cx="45005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元币张数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元币张数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6182" y="3143248"/>
            <a:ext cx="45005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元币金额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元币金额 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86182" y="3786190"/>
            <a:ext cx="45005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元币金额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元币金额 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 descr="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785786" y="2857496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等量</a:t>
            </a:r>
            <a:r>
              <a:rPr lang="zh-CN" altLang="en-US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关系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16244" y="2143116"/>
            <a:ext cx="20717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Script MT Bold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7554" y="2571744"/>
            <a:ext cx="45005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元币金额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=32-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元币金额 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00364" y="1714488"/>
            <a:ext cx="50006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元币张数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元币张数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3438" y="1142984"/>
            <a:ext cx="20717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设</a:t>
            </a:r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cript MT Bold" pitchFamily="66" charset="0"/>
              </a:rPr>
              <a:t>5</a:t>
            </a:r>
            <a:r>
              <a:rPr lang="zh-CN" alt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cript MT Bold" pitchFamily="66" charset="0"/>
              </a:rPr>
              <a:t>元币为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</a:t>
            </a:r>
            <a:endParaRPr lang="zh-CN" alt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Script MT Bold" pitchFamily="66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14876" y="3071810"/>
            <a:ext cx="20717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=32-5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Script MT Bold" pitchFamily="66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43306" y="3500438"/>
            <a:ext cx="392909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（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）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=32-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57752" y="4000504"/>
            <a:ext cx="20002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X=4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57554" y="4500570"/>
            <a:ext cx="50006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元币张数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X=6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71736" y="5572140"/>
            <a:ext cx="596830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解出</a:t>
            </a:r>
            <a:r>
              <a:rPr lang="en-US" altLang="zh-CN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元币</a:t>
            </a:r>
            <a:r>
              <a:rPr lang="en-US" altLang="zh-CN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</a:t>
            </a:r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张</a:t>
            </a:r>
            <a:r>
              <a:rPr lang="en-US" altLang="zh-CN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元币</a:t>
            </a:r>
            <a:r>
              <a:rPr lang="en-US" altLang="zh-CN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张</a:t>
            </a:r>
            <a:endParaRPr lang="en-US" altLang="zh-CN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 descr="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4616244" y="2143116"/>
            <a:ext cx="20717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Script MT Bold" pitchFamily="66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7554" y="2571744"/>
            <a:ext cx="45005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元币金额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=32-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元币金额 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00364" y="1714488"/>
            <a:ext cx="50006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元币张数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元币张数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3438" y="1142984"/>
            <a:ext cx="20717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设</a:t>
            </a:r>
            <a:r>
              <a:rPr lang="en-US" altLang="zh-CN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cript MT Bold" pitchFamily="66" charset="0"/>
              </a:rPr>
              <a:t>2</a:t>
            </a:r>
            <a:r>
              <a:rPr lang="zh-CN" alt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cript MT Bold" pitchFamily="66" charset="0"/>
              </a:rPr>
              <a:t>元币为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</a:t>
            </a:r>
            <a:endParaRPr lang="zh-CN" alt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Script MT Bold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4876" y="3071810"/>
            <a:ext cx="20717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=32-2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Script MT Bold" pitchFamily="66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43306" y="3500438"/>
            <a:ext cx="392909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（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）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=32-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57752" y="4000504"/>
            <a:ext cx="20002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X=6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3240" y="4214818"/>
            <a:ext cx="50006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r>
              <a:rPr lang="zh-CN" alt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元币张数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=</a:t>
            </a:r>
            <a:r>
              <a:rPr lang="en-US" altLang="zh-CN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10-</a:t>
            </a:r>
            <a:r>
              <a:rPr lang="en-US" altLang="zh-CN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cript MT Bold" pitchFamily="66" charset="0"/>
              </a:rPr>
              <a:t>X=4</a:t>
            </a:r>
            <a:endParaRPr lang="zh-CN" alt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71736" y="5572140"/>
            <a:ext cx="596830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解出</a:t>
            </a:r>
            <a:r>
              <a:rPr lang="en-US" altLang="zh-CN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元币</a:t>
            </a:r>
            <a:r>
              <a:rPr lang="en-US" altLang="zh-CN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</a:t>
            </a:r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张</a:t>
            </a:r>
            <a:r>
              <a:rPr lang="en-US" altLang="zh-CN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</a:t>
            </a:r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元币</a:t>
            </a:r>
            <a:r>
              <a:rPr lang="en-US" altLang="zh-CN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r>
              <a:rPr lang="zh-CN" alt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张</a:t>
            </a:r>
            <a:endParaRPr lang="en-US" altLang="zh-CN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000125" y="642938"/>
            <a:ext cx="7572375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　有五元和二元两种面额的人民币一共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张，总计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365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元，两种人民币各有几张？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71750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01988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33813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65638" y="3773488"/>
            <a:ext cx="392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95875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27700" y="3773488"/>
            <a:ext cx="392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357938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786563" y="3773488"/>
            <a:ext cx="1216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……2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2" name="组合 24"/>
          <p:cNvGrpSpPr>
            <a:grpSpLocks/>
          </p:cNvGrpSpPr>
          <p:nvPr/>
        </p:nvGrpSpPr>
        <p:grpSpPr bwMode="auto">
          <a:xfrm>
            <a:off x="2786063" y="4429125"/>
            <a:ext cx="5143500" cy="869950"/>
            <a:chOff x="2786049" y="4429131"/>
            <a:chExt cx="4857784" cy="870528"/>
          </a:xfrm>
        </p:grpSpPr>
        <p:sp>
          <p:nvSpPr>
            <p:cNvPr id="13" name="左大括号 12"/>
            <p:cNvSpPr/>
            <p:nvPr/>
          </p:nvSpPr>
          <p:spPr>
            <a:xfrm rot="16200000" flipV="1">
              <a:off x="5107713" y="2107467"/>
              <a:ext cx="214455" cy="4857784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12" name="TextBox 13"/>
            <p:cNvSpPr txBox="1">
              <a:spLocks noChangeArrowheads="1"/>
            </p:cNvSpPr>
            <p:nvPr/>
          </p:nvSpPr>
          <p:spPr bwMode="auto">
            <a:xfrm>
              <a:off x="4714876" y="4714884"/>
              <a:ext cx="12170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仿宋_GB2312" pitchFamily="49" charset="-122"/>
                  <a:ea typeface="仿宋_GB2312" pitchFamily="49" charset="-122"/>
                </a:rPr>
                <a:t>100</a:t>
              </a:r>
              <a:r>
                <a:rPr lang="zh-CN" altLang="en-US" sz="3200" b="1">
                  <a:latin typeface="仿宋_GB2312" pitchFamily="49" charset="-122"/>
                  <a:ea typeface="仿宋_GB2312" pitchFamily="49" charset="-122"/>
                </a:rPr>
                <a:t>张</a:t>
              </a:r>
            </a:p>
          </p:txBody>
        </p:sp>
      </p:grpSp>
      <p:sp>
        <p:nvSpPr>
          <p:cNvPr id="4109" name="TextBox 15"/>
          <p:cNvSpPr txBox="1">
            <a:spLocks noChangeArrowheads="1"/>
          </p:cNvSpPr>
          <p:nvPr/>
        </p:nvSpPr>
        <p:spPr bwMode="auto">
          <a:xfrm>
            <a:off x="214313" y="214313"/>
            <a:ext cx="1409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问题  </a:t>
            </a:r>
            <a:r>
              <a:rPr lang="en-US" altLang="zh-CN" sz="320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2</a:t>
            </a:r>
            <a:endParaRPr lang="zh-CN" altLang="en-US" sz="3200">
              <a:solidFill>
                <a:srgbClr val="0070C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428875" y="1928813"/>
            <a:ext cx="2973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假设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张全是 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1000125" y="642938"/>
            <a:ext cx="7572375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　有五元和二元两种面额的人民币一共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张，总计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365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元，两种人民币各有几张？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71750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01988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33813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65638" y="3773488"/>
            <a:ext cx="392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95875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129" name="TextBox 8"/>
          <p:cNvSpPr txBox="1">
            <a:spLocks noChangeArrowheads="1"/>
          </p:cNvSpPr>
          <p:nvPr/>
        </p:nvSpPr>
        <p:spPr bwMode="auto">
          <a:xfrm>
            <a:off x="5727700" y="3773488"/>
            <a:ext cx="392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130" name="TextBox 9"/>
          <p:cNvSpPr txBox="1">
            <a:spLocks noChangeArrowheads="1"/>
          </p:cNvSpPr>
          <p:nvPr/>
        </p:nvSpPr>
        <p:spPr bwMode="auto">
          <a:xfrm>
            <a:off x="6357938" y="37734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131" name="TextBox 10"/>
          <p:cNvSpPr txBox="1">
            <a:spLocks noChangeArrowheads="1"/>
          </p:cNvSpPr>
          <p:nvPr/>
        </p:nvSpPr>
        <p:spPr bwMode="auto">
          <a:xfrm>
            <a:off x="6786563" y="3773488"/>
            <a:ext cx="1216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仿宋_GB2312" pitchFamily="49" charset="-122"/>
                <a:ea typeface="仿宋_GB2312" pitchFamily="49" charset="-122"/>
              </a:rPr>
              <a:t>……2</a:t>
            </a:r>
            <a:endParaRPr lang="zh-CN" altLang="en-US" sz="3200" b="1"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5132" name="组合 24"/>
          <p:cNvGrpSpPr>
            <a:grpSpLocks/>
          </p:cNvGrpSpPr>
          <p:nvPr/>
        </p:nvGrpSpPr>
        <p:grpSpPr bwMode="auto">
          <a:xfrm>
            <a:off x="2786063" y="4429125"/>
            <a:ext cx="5143500" cy="869950"/>
            <a:chOff x="2786049" y="4429131"/>
            <a:chExt cx="4857784" cy="870528"/>
          </a:xfrm>
        </p:grpSpPr>
        <p:sp>
          <p:nvSpPr>
            <p:cNvPr id="13" name="左大括号 12"/>
            <p:cNvSpPr/>
            <p:nvPr/>
          </p:nvSpPr>
          <p:spPr>
            <a:xfrm rot="16200000" flipV="1">
              <a:off x="5107713" y="2107467"/>
              <a:ext cx="214455" cy="4857784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42" name="TextBox 13"/>
            <p:cNvSpPr txBox="1">
              <a:spLocks noChangeArrowheads="1"/>
            </p:cNvSpPr>
            <p:nvPr/>
          </p:nvSpPr>
          <p:spPr bwMode="auto">
            <a:xfrm>
              <a:off x="4714876" y="4714884"/>
              <a:ext cx="12170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仿宋_GB2312" pitchFamily="49" charset="-122"/>
                  <a:ea typeface="仿宋_GB2312" pitchFamily="49" charset="-122"/>
                </a:rPr>
                <a:t>100</a:t>
              </a:r>
              <a:r>
                <a:rPr lang="zh-CN" altLang="en-US" sz="3200" b="1">
                  <a:latin typeface="仿宋_GB2312" pitchFamily="49" charset="-122"/>
                  <a:ea typeface="仿宋_GB2312" pitchFamily="49" charset="-122"/>
                </a:rPr>
                <a:t>张</a:t>
              </a:r>
            </a:p>
          </p:txBody>
        </p:sp>
      </p:grpSp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2571750" y="2273300"/>
            <a:ext cx="392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6" name="TextBox 21"/>
          <p:cNvSpPr txBox="1">
            <a:spLocks noChangeArrowheads="1"/>
          </p:cNvSpPr>
          <p:nvPr/>
        </p:nvSpPr>
        <p:spPr bwMode="auto">
          <a:xfrm>
            <a:off x="3179763" y="2273300"/>
            <a:ext cx="392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3822700" y="2273300"/>
            <a:ext cx="392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8" name="TextBox 21"/>
          <p:cNvSpPr txBox="1">
            <a:spLocks noChangeArrowheads="1"/>
          </p:cNvSpPr>
          <p:nvPr/>
        </p:nvSpPr>
        <p:spPr bwMode="auto">
          <a:xfrm>
            <a:off x="4465638" y="2273300"/>
            <a:ext cx="392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9" name="TextBox 21"/>
          <p:cNvSpPr txBox="1">
            <a:spLocks noChangeArrowheads="1"/>
          </p:cNvSpPr>
          <p:nvPr/>
        </p:nvSpPr>
        <p:spPr bwMode="auto">
          <a:xfrm>
            <a:off x="5108575" y="2273300"/>
            <a:ext cx="392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5715000" y="2214563"/>
            <a:ext cx="1008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……</a:t>
            </a:r>
            <a:endParaRPr lang="zh-CN" altLang="en-US" sz="3200" b="1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139" name="TextBox 20"/>
          <p:cNvSpPr txBox="1">
            <a:spLocks noChangeArrowheads="1"/>
          </p:cNvSpPr>
          <p:nvPr/>
        </p:nvSpPr>
        <p:spPr bwMode="auto">
          <a:xfrm>
            <a:off x="214313" y="214313"/>
            <a:ext cx="1409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70C0"/>
                </a:solidFill>
                <a:latin typeface="华文琥珀" pitchFamily="2" charset="-122"/>
                <a:ea typeface="华文琥珀" pitchFamily="2" charset="-122"/>
              </a:rPr>
              <a:t>问题  </a:t>
            </a:r>
            <a:r>
              <a:rPr lang="en-US" altLang="zh-CN" sz="320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2</a:t>
            </a:r>
            <a:endParaRPr lang="zh-CN" altLang="en-US" sz="3200">
              <a:solidFill>
                <a:srgbClr val="0070C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140" name="TextBox 22"/>
          <p:cNvSpPr txBox="1">
            <a:spLocks noChangeArrowheads="1"/>
          </p:cNvSpPr>
          <p:nvPr/>
        </p:nvSpPr>
        <p:spPr bwMode="auto">
          <a:xfrm>
            <a:off x="2428875" y="1928813"/>
            <a:ext cx="2973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假设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张全是 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2.22222E-6 0.222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07407E-6 L -1.38889E-6 0.222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7407E-6 L 1.38889E-6 0.222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07407E-6 L -2.22222E-6 0.2222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7407E-6 L 5.55556E-7 0.2222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</TotalTime>
  <Words>561</Words>
  <Application>Microsoft Office PowerPoint</Application>
  <PresentationFormat>全屏显示(4:3)</PresentationFormat>
  <Paragraphs>183</Paragraphs>
  <Slides>15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Calibri</vt:lpstr>
      <vt:lpstr>楷体_GB2312</vt:lpstr>
      <vt:lpstr>草檀斋毛泽东字体</vt:lpstr>
      <vt:lpstr>华文琥珀</vt:lpstr>
      <vt:lpstr>黑体</vt:lpstr>
      <vt:lpstr>仿宋_GB2312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yangangui</cp:lastModifiedBy>
  <cp:revision>106</cp:revision>
  <dcterms:created xsi:type="dcterms:W3CDTF">2010-03-19T00:45:43Z</dcterms:created>
  <dcterms:modified xsi:type="dcterms:W3CDTF">2010-11-10T11:48:50Z</dcterms:modified>
</cp:coreProperties>
</file>