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png" ContentType="image/png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7"/>
  </p:handoutMasterIdLst>
  <p:sldIdLst>
    <p:sldId id="1234" r:id="rId3"/>
    <p:sldId id="1235" r:id="rId5"/>
    <p:sldId id="1236" r:id="rId6"/>
    <p:sldId id="1238" r:id="rId7"/>
    <p:sldId id="1090" r:id="rId8"/>
    <p:sldId id="1091" r:id="rId9"/>
    <p:sldId id="1399" r:id="rId10"/>
    <p:sldId id="1400" r:id="rId11"/>
    <p:sldId id="1339" r:id="rId12"/>
    <p:sldId id="1403" r:id="rId13"/>
    <p:sldId id="1404" r:id="rId14"/>
    <p:sldId id="1405" r:id="rId15"/>
    <p:sldId id="1409" r:id="rId16"/>
    <p:sldId id="1408" r:id="rId17"/>
    <p:sldId id="1421" r:id="rId18"/>
    <p:sldId id="1410" r:id="rId19"/>
    <p:sldId id="1411" r:id="rId20"/>
    <p:sldId id="1412" r:id="rId21"/>
    <p:sldId id="1413" r:id="rId22"/>
    <p:sldId id="1414" r:id="rId23"/>
    <p:sldId id="1415" r:id="rId24"/>
    <p:sldId id="1416" r:id="rId25"/>
    <p:sldId id="1417" r:id="rId26"/>
    <p:sldId id="1418" r:id="rId27"/>
    <p:sldId id="1419" r:id="rId28"/>
    <p:sldId id="1156" r:id="rId29"/>
    <p:sldId id="1108" r:id="rId30"/>
    <p:sldId id="1110" r:id="rId31"/>
    <p:sldId id="1338" r:id="rId32"/>
    <p:sldId id="1422" r:id="rId33"/>
    <p:sldId id="1112" r:id="rId34"/>
    <p:sldId id="1350" r:id="rId35"/>
    <p:sldId id="1425" r:id="rId36"/>
    <p:sldId id="1427" r:id="rId37"/>
    <p:sldId id="1426" r:id="rId38"/>
    <p:sldId id="1424" r:id="rId39"/>
    <p:sldId id="1218" r:id="rId40"/>
    <p:sldId id="1207" r:id="rId41"/>
    <p:sldId id="1396" r:id="rId42"/>
    <p:sldId id="1351" r:id="rId43"/>
    <p:sldId id="1352" r:id="rId44"/>
    <p:sldId id="1353" r:id="rId45"/>
    <p:sldId id="1209" r:id="rId46"/>
    <p:sldId id="1340" r:id="rId47"/>
    <p:sldId id="1430" r:id="rId48"/>
    <p:sldId id="1431" r:id="rId49"/>
    <p:sldId id="1132" r:id="rId50"/>
    <p:sldId id="1245" r:id="rId51"/>
    <p:sldId id="1135" r:id="rId52"/>
    <p:sldId id="1432" r:id="rId53"/>
    <p:sldId id="1227" r:id="rId54"/>
    <p:sldId id="1199" r:id="rId55"/>
    <p:sldId id="1398" r:id="rId56"/>
  </p:sldIdLst>
  <p:sldSz cx="9144000" cy="5143500" type="screen16x9"/>
  <p:notesSz cx="6858000" cy="9144000"/>
  <p:embeddedFontLst>
    <p:embeddedFont>
      <p:font typeface="楷体_GB2312" panose="02010609030101010101" pitchFamily="49" charset="-122"/>
      <p:regular r:id="rId62"/>
    </p:embeddedFont>
    <p:embeddedFont>
      <p:font typeface="黑体" panose="02010609060101010101" pitchFamily="49" charset="-122"/>
      <p:regular r:id="rId63"/>
    </p:embeddedFont>
    <p:embeddedFont>
      <p:font typeface="楷体" panose="02010609060101010101" pitchFamily="49" charset="-122"/>
      <p:regular r:id="rId64"/>
    </p:embeddedFont>
    <p:embeddedFont>
      <p:font typeface="汉语拼音" panose="000B0604020202020204" pitchFamily="34" charset="0"/>
      <p:regular r:id="rId65"/>
    </p:embeddedFont>
    <p:embeddedFont>
      <p:font typeface="幼圆" panose="02010509060101010101" pitchFamily="49" charset="-122"/>
      <p:regular r:id="rId66"/>
    </p:embeddedFont>
    <p:embeddedFont>
      <p:font typeface="微软雅黑" panose="020B0503020204020204" charset="-122"/>
      <p:regular r:id="rId67"/>
    </p:embeddedFont>
    <p:embeddedFont>
      <p:font typeface="Calibri" panose="020F0502020204030204" charset="0"/>
      <p:regular r:id="rId68"/>
      <p:bold r:id="rId69"/>
      <p:italic r:id="rId70"/>
      <p:boldItalic r:id="rId71"/>
    </p:embeddedFont>
    <p:embeddedFont>
      <p:font typeface="MS PGothic" panose="020B0600070205080204" pitchFamily="34" charset="-128"/>
      <p:regular r:id="rId72"/>
    </p:embeddedFont>
    <p:embeddedFont>
      <p:font typeface="华文楷体" panose="02010600040101010101" pitchFamily="2" charset="-122"/>
      <p:regular r:id="rId73"/>
    </p:embeddedFont>
    <p:embeddedFont>
      <p:font typeface="Arial Black" panose="020B0A04020102020204" charset="0"/>
      <p:bold r:id="rId7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0000"/>
    <a:srgbClr val="0000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45" autoAdjust="0"/>
    <p:restoredTop sz="93824" autoAdjust="0"/>
  </p:normalViewPr>
  <p:slideViewPr>
    <p:cSldViewPr>
      <p:cViewPr varScale="1">
        <p:scale>
          <a:sx n="112" d="100"/>
          <a:sy n="112" d="100"/>
        </p:scale>
        <p:origin x="-378" y="-72"/>
      </p:cViewPr>
      <p:guideLst>
        <p:guide orient="horz" pos="3141"/>
        <p:guide pos="5774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06"/>
        <p:guide pos="226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4" Type="http://schemas.openxmlformats.org/officeDocument/2006/relationships/font" Target="fonts/font13.fntdata"/><Relationship Id="rId73" Type="http://schemas.openxmlformats.org/officeDocument/2006/relationships/font" Target="fonts/font12.fntdata"/><Relationship Id="rId72" Type="http://schemas.openxmlformats.org/officeDocument/2006/relationships/font" Target="fonts/font11.fntdata"/><Relationship Id="rId71" Type="http://schemas.openxmlformats.org/officeDocument/2006/relationships/font" Target="fonts/font10.fntdata"/><Relationship Id="rId70" Type="http://schemas.openxmlformats.org/officeDocument/2006/relationships/font" Target="fonts/font9.fntdata"/><Relationship Id="rId7" Type="http://schemas.openxmlformats.org/officeDocument/2006/relationships/slide" Target="slides/slide4.xml"/><Relationship Id="rId69" Type="http://schemas.openxmlformats.org/officeDocument/2006/relationships/font" Target="fonts/font8.fntdata"/><Relationship Id="rId68" Type="http://schemas.openxmlformats.org/officeDocument/2006/relationships/font" Target="fonts/font7.fntdata"/><Relationship Id="rId67" Type="http://schemas.openxmlformats.org/officeDocument/2006/relationships/font" Target="fonts/font6.fntdata"/><Relationship Id="rId66" Type="http://schemas.openxmlformats.org/officeDocument/2006/relationships/font" Target="fonts/font5.fntdata"/><Relationship Id="rId65" Type="http://schemas.openxmlformats.org/officeDocument/2006/relationships/font" Target="fonts/font4.fntdata"/><Relationship Id="rId64" Type="http://schemas.openxmlformats.org/officeDocument/2006/relationships/font" Target="fonts/font3.fntdata"/><Relationship Id="rId63" Type="http://schemas.openxmlformats.org/officeDocument/2006/relationships/font" Target="fonts/font2.fntdata"/><Relationship Id="rId62" Type="http://schemas.openxmlformats.org/officeDocument/2006/relationships/font" Target="fonts/font1.fntdata"/><Relationship Id="rId61" Type="http://schemas.openxmlformats.org/officeDocument/2006/relationships/commentAuthors" Target="commentAuthors.xml"/><Relationship Id="rId60" Type="http://schemas.openxmlformats.org/officeDocument/2006/relationships/tableStyles" Target="tableStyles.xml"/><Relationship Id="rId6" Type="http://schemas.openxmlformats.org/officeDocument/2006/relationships/slide" Target="slides/slide3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handoutMaster" Target="handoutMasters/handoutMaster1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B0B1281-F787-4192-A2AF-2C35DF0E606A}" type="slidenum">
              <a:rPr lang="zh-CN" altLang="en-US"/>
            </a:fld>
            <a:endParaRPr lang="en-US" altLang="zh-CN"/>
          </a:p>
        </p:txBody>
      </p:sp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B0B1281-F787-4192-A2AF-2C35DF0E606A}" type="slidenum">
              <a:rPr lang="zh-CN" altLang="en-US"/>
            </a:fld>
            <a:endParaRPr lang="en-US" altLang="zh-CN"/>
          </a:p>
        </p:txBody>
      </p:sp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B0B1281-F787-4192-A2AF-2C35DF0E606A}" type="slidenum">
              <a:rPr lang="zh-CN" altLang="en-US"/>
            </a:fld>
            <a:endParaRPr lang="en-US" altLang="zh-CN"/>
          </a:p>
        </p:txBody>
      </p:sp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24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6246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B0B1281-F787-4192-A2AF-2C35DF0E606A}" type="slidenum">
              <a:rPr lang="zh-CN" altLang="en-US"/>
            </a:fld>
            <a:endParaRPr lang="en-US" altLang="zh-CN"/>
          </a:p>
        </p:txBody>
      </p:sp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眉占位符 3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 http://www.lspjy.com/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992222"/>
            <a:ext cx="6858000" cy="164025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9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7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2813338"/>
            <a:ext cx="5491163" cy="608518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57521"/>
            <a:ext cx="5491163" cy="485666"/>
          </a:xfrm>
        </p:spPr>
        <p:txBody>
          <a:bodyPr>
            <a:normAutofit/>
          </a:bodyPr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369219"/>
            <a:ext cx="3886200" cy="326350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1707"/>
            <a:ext cx="3868340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85060" y="95250"/>
            <a:ext cx="3123900" cy="1200150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574766"/>
            <a:ext cx="4363031" cy="382083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/>
        </p:nvCxnSpPr>
        <p:spPr>
          <a:xfrm>
            <a:off x="557213" y="325755"/>
            <a:ext cx="0" cy="10434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5" Type="http://schemas.openxmlformats.org/officeDocument/2006/relationships/theme" Target="../theme/theme1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1.xml"/><Relationship Id="rId1" Type="http://schemas.openxmlformats.org/officeDocument/2006/relationships/hyperlink" Target="&#20845;&#19979;&#29983;&#23383;&#35270;&#39057;1&#21271;&#20140;&#30340;&#26149;&#33410;.mp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2.xml"/><Relationship Id="rId1" Type="http://schemas.openxmlformats.org/officeDocument/2006/relationships/hyperlink" Target="&#20845;&#19979;&#29983;&#23383;&#35270;&#39057;1&#21271;&#20140;&#30340;&#26149;&#33410;.mp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3.xml"/><Relationship Id="rId1" Type="http://schemas.openxmlformats.org/officeDocument/2006/relationships/hyperlink" Target="&#20845;&#19979;&#29983;&#23383;&#35270;&#39057;1&#21271;&#20140;&#30340;&#26149;&#33410;.mp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4.xml"/><Relationship Id="rId1" Type="http://schemas.openxmlformats.org/officeDocument/2006/relationships/hyperlink" Target="&#20845;&#19979;&#29983;&#23383;&#35270;&#39057;1&#21271;&#20140;&#30340;&#26149;&#33410;.mp4" TargetMode="Externa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5.xml"/><Relationship Id="rId2" Type="http://schemas.openxmlformats.org/officeDocument/2006/relationships/hyperlink" Target="&#20845;&#19979;&#29983;&#23383;&#35270;&#39057;1&#21271;&#20140;&#30340;&#26149;&#33410;.mp4" TargetMode="Externa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30.xml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31.xml"/><Relationship Id="rId5" Type="http://schemas.openxmlformats.org/officeDocument/2006/relationships/image" Target="../media/image21.png"/><Relationship Id="rId4" Type="http://schemas.openxmlformats.org/officeDocument/2006/relationships/hyperlink" Target="&#29983;&#23383;&#35270;&#39057;/&#35044;.mp4" TargetMode="External"/><Relationship Id="rId3" Type="http://schemas.openxmlformats.org/officeDocument/2006/relationships/image" Target="../media/image9.png"/><Relationship Id="rId2" Type="http://schemas.openxmlformats.org/officeDocument/2006/relationships/hyperlink" Target="&#29983;&#23383;&#35270;&#39057;-1&#12298;&#22823;&#38738;&#26641;&#19979;&#30340;&#23567;&#23398;&#12299;.mp4" TargetMode="External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3.xml"/><Relationship Id="rId1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34.xml"/><Relationship Id="rId4" Type="http://schemas.openxmlformats.org/officeDocument/2006/relationships/image" Target="../media/image21.png"/><Relationship Id="rId3" Type="http://schemas.openxmlformats.org/officeDocument/2006/relationships/hyperlink" Target="&#29983;&#23383;&#35270;&#39057;/&#25764;.mp4" TargetMode="External"/><Relationship Id="rId2" Type="http://schemas.openxmlformats.org/officeDocument/2006/relationships/image" Target="../media/image9.png"/><Relationship Id="rId1" Type="http://schemas.openxmlformats.org/officeDocument/2006/relationships/hyperlink" Target="&#29983;&#23383;&#35270;&#39057;-1&#12298;&#22823;&#38738;&#26641;&#19979;&#30340;&#23567;&#23398;&#12299;.mp4" TargetMode="Externa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23.GIF"/><Relationship Id="rId1" Type="http://schemas.openxmlformats.org/officeDocument/2006/relationships/image" Target="../media/image2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6.xml"/><Relationship Id="rId1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8.xml"/><Relationship Id="rId1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39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42.xml"/><Relationship Id="rId1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26.png"/><Relationship Id="rId1" Type="http://schemas.openxmlformats.org/officeDocument/2006/relationships/image" Target="../media/image12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44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45.xml"/><Relationship Id="rId1" Type="http://schemas.openxmlformats.org/officeDocument/2006/relationships/image" Target="../media/image2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5.xml"/><Relationship Id="rId8" Type="http://schemas.openxmlformats.org/officeDocument/2006/relationships/slideLayout" Target="../slideLayouts/slideLayout46.xml"/><Relationship Id="rId7" Type="http://schemas.openxmlformats.org/officeDocument/2006/relationships/hyperlink" Target="&#29983;&#23383;&#35270;&#39057;/&#20111;.mp4" TargetMode="External"/><Relationship Id="rId6" Type="http://schemas.openxmlformats.org/officeDocument/2006/relationships/hyperlink" Target="&#29983;&#23383;&#35270;&#39057;/&#32451;.mp4" TargetMode="External"/><Relationship Id="rId5" Type="http://schemas.openxmlformats.org/officeDocument/2006/relationships/hyperlink" Target="&#29983;&#23383;&#35270;&#39057;/&#20457;.mp4" TargetMode="External"/><Relationship Id="rId4" Type="http://schemas.openxmlformats.org/officeDocument/2006/relationships/image" Target="../media/image21.png"/><Relationship Id="rId3" Type="http://schemas.openxmlformats.org/officeDocument/2006/relationships/hyperlink" Target="&#29983;&#23383;&#35270;&#39057;/&#27573;.mp4" TargetMode="External"/><Relationship Id="rId2" Type="http://schemas.openxmlformats.org/officeDocument/2006/relationships/image" Target="../media/image9.png"/><Relationship Id="rId1" Type="http://schemas.openxmlformats.org/officeDocument/2006/relationships/hyperlink" Target="&#29983;&#23383;&#35270;&#39057;-1&#12298;&#22823;&#38738;&#26641;&#19979;&#30340;&#23567;&#23398;&#12299;.mp4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6.xml"/><Relationship Id="rId7" Type="http://schemas.openxmlformats.org/officeDocument/2006/relationships/slideLayout" Target="../slideLayouts/slideLayout47.xml"/><Relationship Id="rId6" Type="http://schemas.openxmlformats.org/officeDocument/2006/relationships/hyperlink" Target="&#29983;&#23383;&#35270;&#39057;/&#20111;.mp4" TargetMode="External"/><Relationship Id="rId5" Type="http://schemas.openxmlformats.org/officeDocument/2006/relationships/image" Target="../media/image21.png"/><Relationship Id="rId4" Type="http://schemas.openxmlformats.org/officeDocument/2006/relationships/hyperlink" Target="&#29983;&#23383;&#35270;&#39057;/&#32451;.mp4" TargetMode="External"/><Relationship Id="rId3" Type="http://schemas.openxmlformats.org/officeDocument/2006/relationships/image" Target="../media/image9.png"/><Relationship Id="rId2" Type="http://schemas.openxmlformats.org/officeDocument/2006/relationships/hyperlink" Target="&#29983;&#23383;&#35270;&#39057;-1&#12298;&#22823;&#38738;&#26641;&#19979;&#30340;&#23567;&#23398;&#12299;.mp4" TargetMode="External"/><Relationship Id="rId1" Type="http://schemas.openxmlformats.org/officeDocument/2006/relationships/image" Target="../media/image3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48.xml"/><Relationship Id="rId1" Type="http://schemas.openxmlformats.org/officeDocument/2006/relationships/image" Target="../media/image3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49.xml"/><Relationship Id="rId1" Type="http://schemas.openxmlformats.org/officeDocument/2006/relationships/image" Target="../media/image3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50.xml"/><Relationship Id="rId1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5.xml"/><Relationship Id="rId4" Type="http://schemas.openxmlformats.org/officeDocument/2006/relationships/slide" Target="slide30.xml"/><Relationship Id="rId3" Type="http://schemas.openxmlformats.org/officeDocument/2006/relationships/slide" Target="slide6.xml"/><Relationship Id="rId2" Type="http://schemas.openxmlformats.org/officeDocument/2006/relationships/image" Target="../media/image5.png"/><Relationship Id="rId1" Type="http://schemas.openxmlformats.org/officeDocument/2006/relationships/image" Target="../media/image1.tif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52.xml"/><Relationship Id="rId1" Type="http://schemas.openxmlformats.org/officeDocument/2006/relationships/image" Target="../media/image1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3.xml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hyperlink" Target="&#19971;&#24425;-&#23383;&#35789;&#21548;&#20889;-&#22235;&#19978;-19.&#19968;&#21482;&#31389;&#22218;&#30340;&#22823;&#32769;&#34382;.mp4" TargetMode="External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6.xml"/><Relationship Id="rId4" Type="http://schemas.openxmlformats.org/officeDocument/2006/relationships/hyperlink" Target="&#20845;&#19979;&#29983;&#23383;&#35270;&#39057;1&#21271;&#20140;&#30340;&#26149;&#33410;.mp4" TargetMode="External"/><Relationship Id="rId3" Type="http://schemas.microsoft.com/office/2007/relationships/hdphoto" Target="../media/image7.wdp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hyperlink" Target="&#19971;&#24425;-&#35838;&#25991;&#26391;&#35835;-&#22235;&#19978;-19.&#19968;&#21482;&#31389;&#22218;&#30340;&#22823;&#32769;&#34382;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11"/>
          <p:cNvSpPr txBox="1">
            <a:spLocks noChangeArrowheads="1"/>
          </p:cNvSpPr>
          <p:nvPr/>
        </p:nvSpPr>
        <p:spPr bwMode="auto">
          <a:xfrm>
            <a:off x="610775" y="483518"/>
            <a:ext cx="6552728" cy="482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5" tIns="25718" rIns="51435" bIns="25718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请你用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一个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词来形容图片上的老虎吧！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" name="TextBox 11"/>
          <p:cNvSpPr txBox="1">
            <a:spLocks noChangeArrowheads="1"/>
          </p:cNvSpPr>
          <p:nvPr/>
        </p:nvSpPr>
        <p:spPr bwMode="auto">
          <a:xfrm>
            <a:off x="5214942" y="2071684"/>
            <a:ext cx="3425574" cy="559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5" tIns="25718" rIns="51435" bIns="25718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）的老虎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5715008" y="2071684"/>
            <a:ext cx="1448495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威风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Documents and Settings\Administrator\桌面\u=3639050107,111732346&amp;fm=200&amp;gp=0.jpg"/>
          <p:cNvPicPr>
            <a:picLocks noChangeAspect="1" noChangeArrowheads="1"/>
          </p:cNvPicPr>
          <p:nvPr/>
        </p:nvPicPr>
        <p:blipFill>
          <a:blip r:embed="rId1">
            <a:lum bright="12000"/>
          </a:blip>
          <a:srcRect/>
          <a:stretch>
            <a:fillRect/>
          </a:stretch>
        </p:blipFill>
        <p:spPr bwMode="auto">
          <a:xfrm>
            <a:off x="500034" y="1214428"/>
            <a:ext cx="4762500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47342" y="2099354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豁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虎跳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38239" y="1713522"/>
            <a:ext cx="8130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huò</a:t>
            </a:r>
            <a:endParaRPr lang="zh-CN" altLang="en-US" sz="2800" dirty="0"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32040" y="1809689"/>
            <a:ext cx="2465387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763688" y="3579862"/>
            <a:ext cx="6336704" cy="720080"/>
            <a:chOff x="1835696" y="3291830"/>
            <a:chExt cx="6336704" cy="720080"/>
          </a:xfrm>
        </p:grpSpPr>
        <p:sp>
          <p:nvSpPr>
            <p:cNvPr id="5" name="圆角矩形 4"/>
            <p:cNvSpPr/>
            <p:nvPr/>
          </p:nvSpPr>
          <p:spPr>
            <a:xfrm>
              <a:off x="1835696" y="3291830"/>
              <a:ext cx="6336704" cy="72008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1835696" y="3363838"/>
              <a:ext cx="626469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一种类似虎跳的动作。常用以形容欢跃。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755576" y="1150810"/>
            <a:ext cx="28151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）不理解的</a:t>
            </a:r>
            <a:r>
              <a:rPr lang="zh-CN" altLang="en-US" sz="2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字词</a:t>
            </a:r>
            <a:endParaRPr lang="zh-CN" altLang="en-US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99956" y="459735"/>
            <a:ext cx="63851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一起来梳理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不理解的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地方吧！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2347" y="1611311"/>
            <a:ext cx="6768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砸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58566" y="1584264"/>
            <a:ext cx="7143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锅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58500" y="1234512"/>
            <a:ext cx="620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zá</a:t>
            </a:r>
            <a:endParaRPr lang="zh-CN" altLang="en-US" sz="2800" dirty="0"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6156176" y="781400"/>
            <a:ext cx="1728193" cy="802864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失败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03848" y="1584264"/>
            <a:ext cx="52806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这场戏就不至于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砸锅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了。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757673"/>
            <a:ext cx="8784976" cy="1670061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52000" y="411702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497990" y="411702"/>
            <a:ext cx="1121491" cy="438582"/>
            <a:chOff x="6520102" y="843558"/>
            <a:chExt cx="1121491" cy="438582"/>
          </a:xfrm>
        </p:grpSpPr>
        <p:sp>
          <p:nvSpPr>
            <p:cNvPr id="11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2"/>
          <p:cNvGrpSpPr/>
          <p:nvPr/>
        </p:nvGrpSpPr>
        <p:grpSpPr>
          <a:xfrm>
            <a:off x="3752862" y="526257"/>
            <a:ext cx="410581" cy="377666"/>
            <a:chOff x="631825" y="5181600"/>
            <a:chExt cx="1554163" cy="1552575"/>
          </a:xfrm>
        </p:grpSpPr>
        <p:sp>
          <p:nvSpPr>
            <p:cNvPr id="5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2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3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4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5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6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7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347614"/>
            <a:ext cx="75608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根据“哄”的意思选择读音：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哄</a:t>
            </a:r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hōng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表示许多人同时发出声音。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哄</a:t>
            </a:r>
            <a:r>
              <a:rPr lang="en-US" altLang="zh-CN" sz="2800" dirty="0" err="1" smtClean="0">
                <a:latin typeface="汉语拼音" panose="000B0604020202020204" pitchFamily="34" charset="0"/>
                <a:ea typeface="MS PGothic" panose="020B0600070205080204" pitchFamily="34" charset="-128"/>
                <a:cs typeface="汉语拼音" panose="000B0604020202020204" pitchFamily="34" charset="0"/>
              </a:rPr>
              <a:t>hǒng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：表示哄骗、哄逗的意思。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哄</a:t>
            </a:r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hòng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：表示吵闹，开玩笑的意思。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欺哄（  ）哄笑（  ）闹哄哄（  ）起哄（  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6" name="TextBox 9215"/>
          <p:cNvSpPr txBox="1"/>
          <p:nvPr/>
        </p:nvSpPr>
        <p:spPr>
          <a:xfrm>
            <a:off x="3858129" y="3071163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51720" y="307136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740352" y="307136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012160" y="3071364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79512" y="1045705"/>
            <a:ext cx="8784976" cy="2966205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52000" y="699734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497990" y="699734"/>
            <a:ext cx="1121491" cy="438582"/>
            <a:chOff x="6520102" y="843558"/>
            <a:chExt cx="1121491" cy="438582"/>
          </a:xfrm>
        </p:grpSpPr>
        <p:sp>
          <p:nvSpPr>
            <p:cNvPr id="46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" grpId="0"/>
      <p:bldP spid="40" grpId="0"/>
      <p:bldP spid="41" grpId="0"/>
      <p:bldP spid="4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059582"/>
            <a:ext cx="770485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根据“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露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”的意思选择读音：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露</a:t>
            </a:r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lù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靠近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地面的水蒸气夜间遇冷凝结成的小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水珠。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②没有遮蔽或在屋外③显现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出来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露</a:t>
            </a:r>
            <a:r>
              <a:rPr lang="en-US" altLang="zh-CN" sz="2800" dirty="0" err="1" smtClean="0">
                <a:latin typeface="汉语拼音" panose="000B0604020202020204" pitchFamily="34" charset="0"/>
                <a:ea typeface="MS PGothic" panose="020B0600070205080204" pitchFamily="34" charset="-128"/>
                <a:cs typeface="汉语拼音" panose="000B0604020202020204" pitchFamily="34" charset="0"/>
              </a:rPr>
              <a:t>lòu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：用于口语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。露珠（  ）露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宿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  ）露脸（  ）露一手（  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6" name="TextBox 9215"/>
          <p:cNvSpPr txBox="1"/>
          <p:nvPr/>
        </p:nvSpPr>
        <p:spPr>
          <a:xfrm>
            <a:off x="3493927" y="3098017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341760" y="307628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274543" y="3098017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691680" y="3098017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1045705"/>
            <a:ext cx="8784976" cy="2966205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52000" y="699734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97990" y="699734"/>
            <a:ext cx="1121491" cy="438582"/>
            <a:chOff x="6520102" y="843558"/>
            <a:chExt cx="1121491" cy="438582"/>
          </a:xfrm>
        </p:grpSpPr>
        <p:sp>
          <p:nvSpPr>
            <p:cNvPr id="10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" grpId="0"/>
      <p:bldP spid="40" grpId="0"/>
      <p:bldP spid="42" grpId="0"/>
      <p:bldP spid="4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1" y="1086205"/>
            <a:ext cx="75608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根据“角”的意思选择读音：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角</a:t>
            </a:r>
            <a:r>
              <a:rPr lang="en-US" altLang="zh-CN" sz="28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jiǎo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:①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牛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、羊、鹿等头上长出的坚硬的东西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②形状像角的；物体边缘相接的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部分。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角</a:t>
            </a:r>
            <a:r>
              <a:rPr lang="en-US" altLang="zh-CN" sz="2800" dirty="0" err="1" smtClean="0">
                <a:latin typeface="汉语拼音" panose="000B0604020202020204" pitchFamily="34" charset="0"/>
                <a:ea typeface="MS PGothic" panose="020B0600070205080204" pitchFamily="34" charset="-128"/>
                <a:cs typeface="汉语拼音" panose="000B0604020202020204" pitchFamily="34" charset="0"/>
              </a:rPr>
              <a:t>jué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表示竞赛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②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角色。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羊角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（  ）桌子角（  ）主角（  ）配角（  ）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16" name="TextBox 9215"/>
          <p:cNvSpPr txBox="1"/>
          <p:nvPr/>
        </p:nvSpPr>
        <p:spPr>
          <a:xfrm>
            <a:off x="4222330" y="281935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940152" y="281935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740352" y="2819359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51719" y="2824295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512" y="1045705"/>
            <a:ext cx="8784976" cy="2966205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52000" y="699734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97990" y="699734"/>
            <a:ext cx="1121491" cy="438582"/>
            <a:chOff x="6520102" y="843558"/>
            <a:chExt cx="1121491" cy="438582"/>
          </a:xfrm>
        </p:grpSpPr>
        <p:sp>
          <p:nvSpPr>
            <p:cNvPr id="10" name="TextBox 11">
              <a:hlinkClick r:id="rId1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" grpId="0"/>
      <p:bldP spid="40" grpId="0"/>
      <p:bldP spid="41" grpId="0"/>
      <p:bldP spid="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39841" y="2562225"/>
            <a:ext cx="6676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那位演哥哥的小朋友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声叹气地对我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83857" y="1613942"/>
            <a:ext cx="32512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，你怎么不叫哇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99509" y="1275606"/>
            <a:ext cx="4603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ài</a:t>
            </a:r>
            <a:endParaRPr lang="zh-CN" altLang="en-US" sz="2400" dirty="0"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80201" y="2211710"/>
            <a:ext cx="4603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āi</a:t>
            </a:r>
            <a:endParaRPr lang="zh-CN" altLang="en-US" sz="2400" dirty="0"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pic>
        <p:nvPicPr>
          <p:cNvPr id="6" name="Picture 2" descr="C:\Documents and Settings\Administrator\桌面\u=2045831390,2178851949&amp;fm=200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0624" y="2211710"/>
            <a:ext cx="1755922" cy="1843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矩形 6"/>
          <p:cNvSpPr/>
          <p:nvPr/>
        </p:nvSpPr>
        <p:spPr>
          <a:xfrm>
            <a:off x="179512" y="1045705"/>
            <a:ext cx="8784976" cy="2966205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52000" y="699734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97990" y="699734"/>
            <a:ext cx="1121491" cy="438582"/>
            <a:chOff x="6520102" y="843558"/>
            <a:chExt cx="1121491" cy="438582"/>
          </a:xfrm>
        </p:grpSpPr>
        <p:sp>
          <p:nvSpPr>
            <p:cNvPr id="10" name="TextBox 11">
              <a:hlinkClick r:id="rId2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041579"/>
            <a:ext cx="75255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为什么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不会豁虎跳就不能扮演老虎？为什么没豁虎跳就惹起哄堂大笑？</a:t>
            </a:r>
            <a:endParaRPr lang="zh-CN" alt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195736" y="2211710"/>
            <a:ext cx="6085433" cy="2308324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因为大家认为老虎是百兽之王，虎虎生威，只有豁虎跳才能展示老虎的雄威，而“我”只会爬上场，嘴里喇呜喇呜直叫，显得十分笨拙，没有展示出老虎威风凛凛的气概，所以大家认为不会豁虎跳就不能扮演老虎，也引得大家哄堂大笑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43758"/>
            <a:ext cx="1685925" cy="1714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/>
        </p:nvSpPr>
        <p:spPr>
          <a:xfrm>
            <a:off x="755576" y="518359"/>
            <a:ext cx="32367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）不理解的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347614"/>
            <a:ext cx="691276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下面请同学们一边读第三至十五自然段，一边体会“我”在排练时的心情变化，发现“我”变化的原因，并勾画出相关语句，作好批注。然后结合自己的批注，填写下面的表格吧！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95686"/>
            <a:ext cx="1353820" cy="1758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683568" y="1347614"/>
          <a:ext cx="7898765" cy="29959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0410"/>
                <a:gridCol w="5888355"/>
              </a:tblGrid>
              <a:tr h="5346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 smtClean="0"/>
                        <a:t>“我”的</a:t>
                      </a:r>
                      <a:r>
                        <a:rPr lang="zh-CN" altLang="en-US" sz="2400" dirty="0"/>
                        <a:t>心情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原因</a:t>
                      </a:r>
                      <a:endParaRPr lang="zh-CN" altLang="en-US" sz="2400"/>
                    </a:p>
                  </a:txBody>
                  <a:tcPr/>
                </a:tc>
              </a:tr>
              <a:tr h="5930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期待表演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想在台上露脸，获得大家的掌声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435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圆角矩形 5"/>
          <p:cNvSpPr/>
          <p:nvPr/>
        </p:nvSpPr>
        <p:spPr>
          <a:xfrm>
            <a:off x="611560" y="555526"/>
            <a:ext cx="1464890" cy="57150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表演前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1075671"/>
            <a:ext cx="68880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在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排练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时“我”又是怎样的心情？你是从哪些地方发现的呢？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7664" y="2217730"/>
            <a:ext cx="55446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记住了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连忙答应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。我有充分的自信。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2771800" y="2756339"/>
            <a:ext cx="1440160" cy="8824"/>
          </a:xfrm>
          <a:prstGeom prst="line">
            <a:avLst/>
          </a:prstGeom>
          <a:ln w="158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3669618" y="2760751"/>
            <a:ext cx="936104" cy="500380"/>
          </a:xfrm>
          <a:prstGeom prst="ellipse">
            <a:avLst/>
          </a:prstGeom>
          <a:noFill/>
          <a:ln w="22225">
            <a:solidFill>
              <a:srgbClr val="0000FF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5076056" y="2756339"/>
            <a:ext cx="1440160" cy="21262"/>
          </a:xfrm>
          <a:prstGeom prst="line">
            <a:avLst/>
          </a:prstGeom>
          <a:ln w="158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爆炸形 1 10"/>
          <p:cNvSpPr/>
          <p:nvPr/>
        </p:nvSpPr>
        <p:spPr>
          <a:xfrm>
            <a:off x="6390828" y="1431153"/>
            <a:ext cx="2520280" cy="134644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语言描写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23032" y="3781772"/>
            <a:ext cx="6826709" cy="523220"/>
            <a:chOff x="1223032" y="3781772"/>
            <a:chExt cx="6826709" cy="523220"/>
          </a:xfrm>
        </p:grpSpPr>
        <p:sp>
          <p:nvSpPr>
            <p:cNvPr id="13" name="圆角矩形 12"/>
            <p:cNvSpPr/>
            <p:nvPr/>
          </p:nvSpPr>
          <p:spPr>
            <a:xfrm>
              <a:off x="1223033" y="3781772"/>
              <a:ext cx="6765378" cy="523220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223032" y="3781772"/>
              <a:ext cx="682670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体会到“我”担心老师改变主意的小心思。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490587" y="483518"/>
            <a:ext cx="1464890" cy="57150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排练时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11"/>
          <p:cNvSpPr txBox="1">
            <a:spLocks noChangeArrowheads="1"/>
          </p:cNvSpPr>
          <p:nvPr/>
        </p:nvSpPr>
        <p:spPr bwMode="auto">
          <a:xfrm>
            <a:off x="5214942" y="2071684"/>
            <a:ext cx="3641628" cy="559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5" tIns="25718" rIns="51435" bIns="25718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）的老虎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5713298" y="2075675"/>
            <a:ext cx="1448495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凶残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5" name="Picture 3" descr="C:\Documents and Settings\Administrator\桌面\u=1740769655,2134511922&amp;fm=26&amp;gp=0 (1)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033" y="1214428"/>
            <a:ext cx="4786347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16131" y="596860"/>
            <a:ext cx="62397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想事到临头还会出现危机。我看着老师的脸，就怕她改变主意。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爆炸形 1 3"/>
          <p:cNvSpPr/>
          <p:nvPr/>
        </p:nvSpPr>
        <p:spPr>
          <a:xfrm>
            <a:off x="6343153" y="1550967"/>
            <a:ext cx="2520280" cy="134644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心理描写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257171" y="1095876"/>
            <a:ext cx="4248472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537091" y="1501831"/>
            <a:ext cx="2128415" cy="0"/>
          </a:xfrm>
          <a:prstGeom prst="line">
            <a:avLst/>
          </a:prstGeom>
          <a:ln w="15875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爆炸形 1 10"/>
          <p:cNvSpPr/>
          <p:nvPr/>
        </p:nvSpPr>
        <p:spPr>
          <a:xfrm>
            <a:off x="827584" y="2224191"/>
            <a:ext cx="2520280" cy="134644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动作描写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97131" y="3939902"/>
            <a:ext cx="5758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写出了“我”担心老师换掉“我”。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095" y="2165919"/>
            <a:ext cx="1644005" cy="1567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12776" y="723589"/>
            <a:ext cx="64807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套上老虎皮，那是一件画着黑道道的黄布连衣裤，脸，手、脚都不露，我想上台露脸是露不成了。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1036948" y="1779662"/>
            <a:ext cx="4032448" cy="4651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6" y="2912335"/>
            <a:ext cx="2808311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感受到“我”的心情失落。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Picture 2" descr="C:\Documents and Settings\Administrator\桌面\u=1772890361,3735129263&amp;fm=26&amp;gp=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176" y="2071232"/>
            <a:ext cx="2261811" cy="19895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/>
        </p:spPr>
      </p:pic>
      <p:sp>
        <p:nvSpPr>
          <p:cNvPr id="8" name="爆炸形 1 7"/>
          <p:cNvSpPr/>
          <p:nvPr/>
        </p:nvSpPr>
        <p:spPr>
          <a:xfrm>
            <a:off x="4025281" y="2499742"/>
            <a:ext cx="2088231" cy="1656184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受到质疑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/>
        </p:nvGrpSpPr>
        <p:grpSpPr>
          <a:xfrm>
            <a:off x="772970" y="1743870"/>
            <a:ext cx="1029163" cy="1085656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" name="矩形 6"/>
          <p:cNvSpPr/>
          <p:nvPr/>
        </p:nvSpPr>
        <p:spPr>
          <a:xfrm>
            <a:off x="3508251" y="2036222"/>
            <a:ext cx="4664149" cy="584775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“衤” 不要写成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“礻”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燕尾形箭头 7"/>
          <p:cNvSpPr/>
          <p:nvPr/>
        </p:nvSpPr>
        <p:spPr>
          <a:xfrm>
            <a:off x="2437148" y="2036222"/>
            <a:ext cx="636492" cy="484632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2814" y="1195344"/>
            <a:ext cx="6303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kù</a:t>
            </a:r>
            <a:endParaRPr lang="zh-CN" altLang="en-US" sz="3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075806"/>
            <a:ext cx="1043048" cy="1314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2845718" y="1117882"/>
            <a:ext cx="57587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句中的“裤”你会写吗？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9512" y="783659"/>
            <a:ext cx="8784976" cy="3672408"/>
          </a:xfrm>
          <a:prstGeom prst="rect">
            <a:avLst/>
          </a:prstGeom>
          <a:noFill/>
          <a:ln w="9525">
            <a:solidFill>
              <a:srgbClr val="66003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23528" y="483518"/>
            <a:ext cx="2231577" cy="62145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66006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11560" y="555526"/>
            <a:ext cx="1609767" cy="472337"/>
            <a:chOff x="760801" y="933520"/>
            <a:chExt cx="1609767" cy="472337"/>
          </a:xfrm>
        </p:grpSpPr>
        <p:grpSp>
          <p:nvGrpSpPr>
            <p:cNvPr id="15" name="组合 14"/>
            <p:cNvGrpSpPr/>
            <p:nvPr/>
          </p:nvGrpSpPr>
          <p:grpSpPr>
            <a:xfrm>
              <a:off x="760801" y="953665"/>
              <a:ext cx="1159241" cy="438582"/>
              <a:chOff x="467544" y="1510576"/>
              <a:chExt cx="1159241" cy="438582"/>
            </a:xfrm>
          </p:grpSpPr>
          <p:sp>
            <p:nvSpPr>
              <p:cNvPr id="17" name="TextBox 11">
                <a:hlinkClick r:id="rId2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505294" y="1510576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学写字</a:t>
                </a:r>
                <a:endPara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154766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6754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2035434" y="933520"/>
              <a:ext cx="335134" cy="472337"/>
            </a:xfrm>
            <a:prstGeom prst="rect">
              <a:avLst/>
            </a:prstGeom>
          </p:spPr>
        </p:pic>
      </p:grpSp>
      <p:sp>
        <p:nvSpPr>
          <p:cNvPr id="2" name="文本框 64"/>
          <p:cNvSpPr txBox="1"/>
          <p:nvPr/>
        </p:nvSpPr>
        <p:spPr>
          <a:xfrm>
            <a:off x="772970" y="1685564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裤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569" y="2257591"/>
            <a:ext cx="565254" cy="56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5594" y="740480"/>
            <a:ext cx="67687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       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还以为扮老虎是最容易不过的了，不用说话，不用露脸，没想到也这么难。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29696" y="3246244"/>
            <a:ext cx="1008112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自信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76256" y="3246244"/>
            <a:ext cx="1296144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不自信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5868144" y="3253090"/>
            <a:ext cx="720080" cy="484632"/>
          </a:xfrm>
          <a:prstGeom prst="rightArrow">
            <a:avLst/>
          </a:prstGeom>
          <a:solidFill>
            <a:srgbClr val="00B050"/>
          </a:solidFill>
          <a:ln w="12700">
            <a:solidFill>
              <a:srgbClr val="00B05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6002437" y="1505888"/>
            <a:ext cx="1941909" cy="46519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02"/>
          <a:stretch>
            <a:fillRect/>
          </a:stretch>
        </p:blipFill>
        <p:spPr>
          <a:xfrm>
            <a:off x="1041500" y="2042437"/>
            <a:ext cx="1656185" cy="3600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27584" y="2907689"/>
            <a:ext cx="309634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因为“我”不会豁虎跳，老师对“我”的演技不满意。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997294"/>
            <a:ext cx="64087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他说去吧，我这个配角虽然配不上他，可是老师没把我撤换，他也只好将就。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2941510"/>
            <a:ext cx="5587403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可以看出“我”得到老师默许的“小得意”。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C:\Documents and Settings\Administrator\桌面\u=2045831390,2178851949&amp;fm=200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527" y="2399429"/>
            <a:ext cx="1685405" cy="1769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/>
        </p:nvGrpSpPr>
        <p:grpSpPr>
          <a:xfrm>
            <a:off x="1060298" y="1957821"/>
            <a:ext cx="1029163" cy="1085656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" name="矩形 6"/>
          <p:cNvSpPr/>
          <p:nvPr/>
        </p:nvSpPr>
        <p:spPr>
          <a:xfrm>
            <a:off x="3366120" y="1724837"/>
            <a:ext cx="5310336" cy="156966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注意三个部分的宽窄长短，尤其是中间的“育”字，要写得窄一些。</a:t>
            </a:r>
            <a:endParaRPr lang="zh-CN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燕尾形箭头 7"/>
          <p:cNvSpPr/>
          <p:nvPr/>
        </p:nvSpPr>
        <p:spPr>
          <a:xfrm>
            <a:off x="2437148" y="2250173"/>
            <a:ext cx="636492" cy="484632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7926" y="1390224"/>
            <a:ext cx="8755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chè</a:t>
            </a:r>
            <a:endParaRPr lang="zh-CN" altLang="en-US" sz="32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9512" y="783659"/>
            <a:ext cx="8784976" cy="3672408"/>
          </a:xfrm>
          <a:prstGeom prst="rect">
            <a:avLst/>
          </a:prstGeom>
          <a:noFill/>
          <a:ln w="9525">
            <a:solidFill>
              <a:srgbClr val="66003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23528" y="483518"/>
            <a:ext cx="2231577" cy="62145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66006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11560" y="555526"/>
            <a:ext cx="1609767" cy="472337"/>
            <a:chOff x="760801" y="933520"/>
            <a:chExt cx="1609767" cy="472337"/>
          </a:xfrm>
        </p:grpSpPr>
        <p:grpSp>
          <p:nvGrpSpPr>
            <p:cNvPr id="13" name="组合 12"/>
            <p:cNvGrpSpPr/>
            <p:nvPr/>
          </p:nvGrpSpPr>
          <p:grpSpPr>
            <a:xfrm>
              <a:off x="760801" y="953665"/>
              <a:ext cx="1159241" cy="438582"/>
              <a:chOff x="467544" y="1510576"/>
              <a:chExt cx="1159241" cy="438582"/>
            </a:xfrm>
          </p:grpSpPr>
          <p:sp>
            <p:nvSpPr>
              <p:cNvPr id="15" name="TextBox 11">
                <a:hlinkClick r:id="rId1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505294" y="1510576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学写字</a:t>
                </a:r>
                <a:endPara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54766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46754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2035434" y="933520"/>
              <a:ext cx="335134" cy="472337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3237656" y="983819"/>
            <a:ext cx="4142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句中的“撤”你会写吗？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64"/>
          <p:cNvSpPr txBox="1"/>
          <p:nvPr/>
        </p:nvSpPr>
        <p:spPr>
          <a:xfrm>
            <a:off x="1060298" y="1899515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撤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177" y="3040970"/>
            <a:ext cx="565254" cy="56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图片 92" descr="u=3263438414,2322793261&amp;fm=200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0480" y="-5715"/>
            <a:ext cx="9204960" cy="5154930"/>
          </a:xfrm>
          <a:prstGeom prst="rect">
            <a:avLst/>
          </a:prstGeom>
        </p:spPr>
      </p:pic>
      <p:grpSp>
        <p:nvGrpSpPr>
          <p:cNvPr id="86" name="组合 85"/>
          <p:cNvGrpSpPr/>
          <p:nvPr/>
        </p:nvGrpSpPr>
        <p:grpSpPr>
          <a:xfrm>
            <a:off x="-30480" y="3241040"/>
            <a:ext cx="1691005" cy="1826260"/>
            <a:chOff x="3357554" y="2928940"/>
            <a:chExt cx="1262147" cy="1343028"/>
          </a:xfrm>
        </p:grpSpPr>
        <p:sp>
          <p:nvSpPr>
            <p:cNvPr id="7" name="TextBox 6"/>
            <p:cNvSpPr txBox="1"/>
            <p:nvPr/>
          </p:nvSpPr>
          <p:spPr>
            <a:xfrm>
              <a:off x="3816344" y="3088179"/>
              <a:ext cx="803357" cy="42915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笨拙</a:t>
              </a:r>
              <a:endPara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6" name="图片 75" descr="timg (2)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3357554" y="2928940"/>
              <a:ext cx="714380" cy="1343028"/>
            </a:xfrm>
            <a:prstGeom prst="rect">
              <a:avLst/>
            </a:prstGeom>
          </p:spPr>
        </p:pic>
      </p:grpSp>
      <p:sp>
        <p:nvSpPr>
          <p:cNvPr id="32" name="TextBox 31"/>
          <p:cNvSpPr txBox="1"/>
          <p:nvPr/>
        </p:nvSpPr>
        <p:spPr>
          <a:xfrm>
            <a:off x="356870" y="1214120"/>
            <a:ext cx="228600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+mn-ea"/>
              </a:rPr>
              <a:t>我演大老虎</a:t>
            </a:r>
            <a:endParaRPr lang="zh-CN" altLang="en-US" sz="3200" b="1" dirty="0" smtClean="0">
              <a:solidFill>
                <a:srgbClr val="0000FF"/>
              </a:solidFill>
              <a:latin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357554" y="428610"/>
            <a:ext cx="456833" cy="456366"/>
            <a:chOff x="631825" y="5181600"/>
            <a:chExt cx="1554163" cy="1552575"/>
          </a:xfrm>
        </p:grpSpPr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0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1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2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3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66" name="TextBox 11"/>
          <p:cNvSpPr txBox="1">
            <a:spLocks noChangeArrowheads="1"/>
          </p:cNvSpPr>
          <p:nvPr/>
        </p:nvSpPr>
        <p:spPr bwMode="auto">
          <a:xfrm>
            <a:off x="3846999" y="356721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-109855" y="3252470"/>
            <a:ext cx="1824355" cy="1744980"/>
            <a:chOff x="142844" y="1500180"/>
            <a:chExt cx="1156180" cy="1343028"/>
          </a:xfrm>
        </p:grpSpPr>
        <p:sp>
          <p:nvSpPr>
            <p:cNvPr id="4" name="TextBox 3"/>
            <p:cNvSpPr txBox="1"/>
            <p:nvPr/>
          </p:nvSpPr>
          <p:spPr>
            <a:xfrm>
              <a:off x="612882" y="1635558"/>
              <a:ext cx="686142" cy="44914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角色</a:t>
              </a:r>
              <a:endPara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0" name="图片 79" descr="timg (2)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42844" y="1500180"/>
              <a:ext cx="714380" cy="1343028"/>
            </a:xfrm>
            <a:prstGeom prst="rect">
              <a:avLst/>
            </a:prstGeom>
          </p:spPr>
        </p:pic>
      </p:grpSp>
      <p:grpSp>
        <p:nvGrpSpPr>
          <p:cNvPr id="91" name="组合 90"/>
          <p:cNvGrpSpPr/>
          <p:nvPr/>
        </p:nvGrpSpPr>
        <p:grpSpPr>
          <a:xfrm>
            <a:off x="-33655" y="3194050"/>
            <a:ext cx="1718945" cy="1868170"/>
            <a:chOff x="1142976" y="1571618"/>
            <a:chExt cx="1289820" cy="1343028"/>
          </a:xfrm>
        </p:grpSpPr>
        <p:sp>
          <p:nvSpPr>
            <p:cNvPr id="3" name="TextBox 2"/>
            <p:cNvSpPr txBox="1"/>
            <p:nvPr/>
          </p:nvSpPr>
          <p:spPr>
            <a:xfrm>
              <a:off x="1644705" y="1669766"/>
              <a:ext cx="788091" cy="41952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窝囊</a:t>
              </a:r>
              <a:endPara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1" name="图片 80" descr="timg (2)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142976" y="1571618"/>
              <a:ext cx="714380" cy="1343028"/>
            </a:xfrm>
            <a:prstGeom prst="rect">
              <a:avLst/>
            </a:prstGeom>
          </p:spPr>
        </p:pic>
      </p:grpSp>
      <p:grpSp>
        <p:nvGrpSpPr>
          <p:cNvPr id="90" name="组合 89"/>
          <p:cNvGrpSpPr/>
          <p:nvPr/>
        </p:nvGrpSpPr>
        <p:grpSpPr>
          <a:xfrm>
            <a:off x="-30480" y="3241040"/>
            <a:ext cx="1715770" cy="1774825"/>
            <a:chOff x="142844" y="2928940"/>
            <a:chExt cx="1198089" cy="1343028"/>
          </a:xfrm>
        </p:grpSpPr>
        <p:sp>
          <p:nvSpPr>
            <p:cNvPr id="6" name="TextBox 5"/>
            <p:cNvSpPr txBox="1"/>
            <p:nvPr/>
          </p:nvSpPr>
          <p:spPr>
            <a:xfrm>
              <a:off x="641235" y="3042341"/>
              <a:ext cx="699698" cy="44159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撇嘴</a:t>
              </a:r>
              <a:endPara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2" name="图片 81" descr="timg (2)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42844" y="2928940"/>
              <a:ext cx="714380" cy="1343028"/>
            </a:xfrm>
            <a:prstGeom prst="rect">
              <a:avLst/>
            </a:prstGeom>
          </p:spPr>
        </p:pic>
      </p:grpSp>
      <p:grpSp>
        <p:nvGrpSpPr>
          <p:cNvPr id="89" name="组合 88"/>
          <p:cNvGrpSpPr/>
          <p:nvPr/>
        </p:nvGrpSpPr>
        <p:grpSpPr>
          <a:xfrm>
            <a:off x="-30480" y="3276600"/>
            <a:ext cx="1804671" cy="1723390"/>
            <a:chOff x="1071538" y="3000378"/>
            <a:chExt cx="1253104" cy="1343028"/>
          </a:xfrm>
        </p:grpSpPr>
        <p:sp>
          <p:nvSpPr>
            <p:cNvPr id="9" name="TextBox 8"/>
            <p:cNvSpPr txBox="1"/>
            <p:nvPr/>
          </p:nvSpPr>
          <p:spPr>
            <a:xfrm>
              <a:off x="1583450" y="3090441"/>
              <a:ext cx="741192" cy="4547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羡慕</a:t>
              </a:r>
              <a:endPara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3" name="图片 82" descr="timg (2)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071538" y="3000378"/>
              <a:ext cx="714380" cy="1343028"/>
            </a:xfrm>
            <a:prstGeom prst="rect">
              <a:avLst/>
            </a:prstGeom>
          </p:spPr>
        </p:pic>
      </p:grpSp>
      <p:grpSp>
        <p:nvGrpSpPr>
          <p:cNvPr id="88" name="组合 87"/>
          <p:cNvGrpSpPr/>
          <p:nvPr/>
        </p:nvGrpSpPr>
        <p:grpSpPr>
          <a:xfrm>
            <a:off x="-122555" y="3276600"/>
            <a:ext cx="1837054" cy="1610360"/>
            <a:chOff x="1928794" y="3000378"/>
            <a:chExt cx="1205074" cy="1343028"/>
          </a:xfrm>
        </p:grpSpPr>
        <p:sp>
          <p:nvSpPr>
            <p:cNvPr id="5" name="TextBox 4"/>
            <p:cNvSpPr txBox="1"/>
            <p:nvPr/>
          </p:nvSpPr>
          <p:spPr>
            <a:xfrm>
              <a:off x="2451562" y="3111591"/>
              <a:ext cx="682306" cy="48668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殷切</a:t>
              </a:r>
              <a:endPara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4" name="图片 83" descr="timg (2)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1928794" y="3000378"/>
              <a:ext cx="714380" cy="1343028"/>
            </a:xfrm>
            <a:prstGeom prst="rect">
              <a:avLst/>
            </a:prstGeom>
          </p:spPr>
        </p:pic>
      </p:grpSp>
      <p:grpSp>
        <p:nvGrpSpPr>
          <p:cNvPr id="87" name="组合 86"/>
          <p:cNvGrpSpPr/>
          <p:nvPr/>
        </p:nvGrpSpPr>
        <p:grpSpPr>
          <a:xfrm>
            <a:off x="-30480" y="3241040"/>
            <a:ext cx="2559052" cy="1681480"/>
            <a:chOff x="2714612" y="3000378"/>
            <a:chExt cx="1951011" cy="1343028"/>
          </a:xfrm>
        </p:grpSpPr>
        <p:sp>
          <p:nvSpPr>
            <p:cNvPr id="8" name="TextBox 7"/>
            <p:cNvSpPr txBox="1"/>
            <p:nvPr/>
          </p:nvSpPr>
          <p:spPr>
            <a:xfrm>
              <a:off x="3229234" y="3108409"/>
              <a:ext cx="1436389" cy="46610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唉声叹气</a:t>
              </a:r>
              <a:endPara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85" name="图片 84" descr="timg (2)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flipH="1">
              <a:off x="2714612" y="3000378"/>
              <a:ext cx="714380" cy="1343028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066 -0.00432 L 0.77969 -0.00278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5.24529E-8 L 0.7842 -0.00278 " pathEditMode="relative" rAng="0" ptsTypes="AA">
                                      <p:cBhvr>
                                        <p:cTn id="15" dur="5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5.24529E-8 L 0.77604 -0.00278 " pathEditMode="relative" rAng="0" ptsTypes="AA">
                                      <p:cBhvr>
                                        <p:cTn id="19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8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5.24529E-8 L 0.7842 -0.00278 " pathEditMode="relative" rAng="0" ptsTypes="AA">
                                      <p:cBhvr>
                                        <p:cTn id="23" dur="5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5.24529E-8 L 0.7842 -0.00278 " pathEditMode="relative" rAng="0" ptsTypes="AA">
                                      <p:cBhvr>
                                        <p:cTn id="27" dur="5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2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5.24529E-8 L 0.78004 -0.00278 " pathEditMode="relative" rAng="0" ptsTypes="AA">
                                      <p:cBhvr>
                                        <p:cTn id="31" dur="5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5.24529E-8 L 0.78004 -0.00278 " pathEditMode="relative" rAng="0" ptsTypes="AA">
                                      <p:cBhvr>
                                        <p:cTn id="35" dur="5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0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920244" y="3500444"/>
            <a:ext cx="2448272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哄（    ）大笑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640324" y="3500444"/>
            <a:ext cx="72008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04786" y="1247101"/>
            <a:ext cx="2376264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一、补充词语。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96874" y="1916268"/>
            <a:ext cx="2448272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（    ）情达理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49202" y="1916268"/>
            <a:ext cx="2448272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垂头（    ）气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96874" y="2708356"/>
            <a:ext cx="2376264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唉声（    ）气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49202" y="2708356"/>
            <a:ext cx="252028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接连（    ）断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49202" y="3500444"/>
            <a:ext cx="2520280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踱来（    ）去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9002" y="2708356"/>
            <a:ext cx="432048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叹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29322" y="2708356"/>
            <a:ext cx="400755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不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56914" y="1916268"/>
            <a:ext cx="520586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通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929322" y="1916268"/>
            <a:ext cx="576064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丧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929322" y="3500444"/>
            <a:ext cx="648072" cy="52322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踱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26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9" grpId="0"/>
      <p:bldP spid="20" grpId="0"/>
      <p:bldP spid="21" grpId="0"/>
      <p:bldP spid="22" grpId="0"/>
      <p:bldP spid="2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600049" y="527356"/>
            <a:ext cx="6664784" cy="5176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、给蓝色字选择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正确的读音。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466090" y="1212215"/>
            <a:ext cx="8124190" cy="169164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1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1.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小强的额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角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32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jué  jiǎo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上画着一个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“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王</a:t>
            </a:r>
            <a:r>
              <a:rPr lang="en-US" altLang="zh-CN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字，他是在扮演老虎的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角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jué  jiǎo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色。</a:t>
            </a:r>
            <a:endParaRPr lang="zh-CN" altLang="en-US" sz="32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5221605" y="1140460"/>
            <a:ext cx="689610" cy="8807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9905" y="2976245"/>
            <a:ext cx="8124825" cy="107632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  2.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晓红一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哄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汉语拼音" panose="000B0604020202020204" pitchFamily="34" charset="0"/>
                <a:ea typeface="宋体" panose="02010600030101010101" pitchFamily="2" charset="-122"/>
                <a:cs typeface="汉语拼音" panose="000B0604020202020204" pitchFamily="34" charset="0"/>
              </a:rPr>
              <a:t>hǒng  hōng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晓宇，晓宇就上当，引起大家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哄</a:t>
            </a:r>
            <a:r>
              <a:rPr lang="zh-CN" altLang="en-US" sz="3200" b="1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（</a:t>
            </a:r>
            <a:r>
              <a:rPr lang="en-US" altLang="zh-CN" sz="3200" b="1" noProof="0" dirty="0" smtClean="0">
                <a:ln>
                  <a:noFill/>
                </a:ln>
                <a:effectLst/>
                <a:uLnTx/>
                <a:uFillTx/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  <a:sym typeface="+mn-ea"/>
              </a:rPr>
              <a:t>hǒng  hōng</a:t>
            </a:r>
            <a:r>
              <a:rPr lang="zh-CN" altLang="en-US" sz="3200" b="1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）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堂大笑。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9" name="矩形 20"/>
          <p:cNvSpPr/>
          <p:nvPr/>
        </p:nvSpPr>
        <p:spPr>
          <a:xfrm>
            <a:off x="6647180" y="1722755"/>
            <a:ext cx="689610" cy="8807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20"/>
          <p:cNvSpPr/>
          <p:nvPr/>
        </p:nvSpPr>
        <p:spPr>
          <a:xfrm>
            <a:off x="3587750" y="2903855"/>
            <a:ext cx="689610" cy="8807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20"/>
          <p:cNvSpPr/>
          <p:nvPr/>
        </p:nvSpPr>
        <p:spPr>
          <a:xfrm>
            <a:off x="5544185" y="3437255"/>
            <a:ext cx="689610" cy="8807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en-US" altLang="zh-CN" sz="4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2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1265" y="2034857"/>
            <a:ext cx="6508750" cy="1173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全校周会汇报演出，我扮演一只</a:t>
            </a:r>
            <a:r>
              <a:rPr lang="zh-CN" altLang="en-US" sz="3200" b="1" u="sng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，结果</a:t>
            </a:r>
            <a:r>
              <a:rPr lang="zh-CN" altLang="en-US" sz="3200" b="1" u="sng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6605" y="699542"/>
            <a:ext cx="632587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三、这篇课文主要写了一件什么事？</a:t>
            </a:r>
            <a:endParaRPr lang="zh-CN" altLang="en-US" sz="32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62455" y="2604452"/>
            <a:ext cx="140779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大老虎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73295" y="2604452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演砸锅了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11"/>
          <p:cNvSpPr txBox="1">
            <a:spLocks noChangeArrowheads="1"/>
          </p:cNvSpPr>
          <p:nvPr/>
        </p:nvSpPr>
        <p:spPr bwMode="auto">
          <a:xfrm>
            <a:off x="5214942" y="2071684"/>
            <a:ext cx="3496980" cy="559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51435" tIns="25718" rIns="51435" bIns="25718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）的老虎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5713298" y="2075675"/>
            <a:ext cx="1245033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凶猛</a:t>
            </a:r>
            <a:endParaRPr kumimoji="1"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 descr="C:\Documents and Settings\Administrator\桌面\u=2350675112,879673436&amp;fm=26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035" y="1214428"/>
            <a:ext cx="4786346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决策 1"/>
          <p:cNvSpPr/>
          <p:nvPr/>
        </p:nvSpPr>
        <p:spPr>
          <a:xfrm>
            <a:off x="1763688" y="744670"/>
            <a:ext cx="5688632" cy="929604"/>
          </a:xfrm>
          <a:prstGeom prst="flowChartDecision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火车读词语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3668" y="1942356"/>
            <a:ext cx="7870144" cy="2063642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窝囊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露脸 羡慕 角色 殷切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撇嘴 霉浆糊 吃亏 哄堂大笑 笨拙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唉声叹气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砸锅  踱来踱去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3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187624" y="2149677"/>
            <a:ext cx="7425798" cy="1861378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>
              <a:buNone/>
            </a:pPr>
            <a:r>
              <a:rPr lang="zh-CN" altLang="en-US" sz="28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      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请同学们自读第十六至十九自然段，勾画描写“我”的动作、神态等语句，体会人物的心情，把你体会到的心情及产生心情的原因批注在旁边。然后完成下面的表格吧！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0364" y="464186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294548"/>
            <a:ext cx="1076219" cy="1571636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177158" y="1347614"/>
            <a:ext cx="1385292" cy="57150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演出时</a:t>
            </a:r>
            <a:endParaRPr lang="zh-CN" altLang="en-US" sz="280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683568" y="1059582"/>
          <a:ext cx="7898765" cy="3221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  <a:gridCol w="5594509"/>
              </a:tblGrid>
              <a:tr h="53467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 smtClean="0"/>
                        <a:t>“我”的</a:t>
                      </a:r>
                      <a:r>
                        <a:rPr lang="zh-CN" altLang="en-US" sz="2400" dirty="0"/>
                        <a:t>心情</a:t>
                      </a:r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/>
                        <a:t>原因</a:t>
                      </a:r>
                      <a:endParaRPr lang="zh-CN" altLang="en-US" sz="2400"/>
                    </a:p>
                  </a:txBody>
                  <a:tcPr/>
                </a:tc>
              </a:tr>
              <a:tr h="5930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期待表演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想在台上露脸，获得大家的掌声</a:t>
                      </a: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10324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充满自信</a:t>
                      </a: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435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5181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8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987824" y="2225794"/>
            <a:ext cx="57729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通过老师的话语，“我”认为扮演大老虎很简单。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724267"/>
            <a:ext cx="66247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上老虎皮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，戴上老虎头罩，紧张地等候在后台的上场口。忽然背后有人轻轻推了我一把。我知道推我的是老师，立刻弯下身子爬上场去，嘴里啊呜啊呜直叫。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7097483" y="741058"/>
            <a:ext cx="845895" cy="466351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1403648" y="2499742"/>
            <a:ext cx="648072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519714" y="2067694"/>
            <a:ext cx="36465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718570" y="2912649"/>
            <a:ext cx="417646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因为是第一次上台，没有演出经验。排练时，小朋友和老师对“我”的演技不满意。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361597" y="3066098"/>
            <a:ext cx="1343944" cy="715491"/>
            <a:chOff x="8100392" y="1962696"/>
            <a:chExt cx="1043608" cy="549508"/>
          </a:xfrm>
        </p:grpSpPr>
        <p:sp>
          <p:nvSpPr>
            <p:cNvPr id="17" name="云形 16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221480" y="1995686"/>
              <a:ext cx="776130" cy="4481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紧张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7361" y="941988"/>
            <a:ext cx="77572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只听见台下一阵哄堂大笑，笑得我脸上一阵热</a:t>
            </a:r>
            <a:r>
              <a:rPr lang="zh-CN" altLang="en-US" sz="2800" b="1" dirty="0"/>
              <a:t>。</a:t>
            </a:r>
            <a:endParaRPr lang="zh-CN" altLang="en-US" sz="2800" b="1" dirty="0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5179565" y="1400024"/>
            <a:ext cx="2848819" cy="12429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899592" y="2859782"/>
            <a:ext cx="3960440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体会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到“我”更加紧张，因为“我”笨拙的入场表演引来了哄堂大笑</a:t>
            </a:r>
            <a:r>
              <a:rPr lang="zh-CN" altLang="en-US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爆炸形 1 11"/>
          <p:cNvSpPr/>
          <p:nvPr/>
        </p:nvSpPr>
        <p:spPr>
          <a:xfrm>
            <a:off x="4680012" y="1621160"/>
            <a:ext cx="2520280" cy="134644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神态描写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18084" y="987574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幕布拉下，我站起来脱下头罩，满头满脸都是汗珠。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4345723" y="1464627"/>
            <a:ext cx="3816424" cy="24856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078469" y="1916576"/>
            <a:ext cx="2257772" cy="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39552" y="3375047"/>
            <a:ext cx="3303298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原因是“我”不会豁虎跳，演出砸锅了。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爆炸形 1 9"/>
          <p:cNvSpPr/>
          <p:nvPr/>
        </p:nvSpPr>
        <p:spPr>
          <a:xfrm>
            <a:off x="5616227" y="2385201"/>
            <a:ext cx="3373115" cy="1706488"/>
          </a:xfrm>
          <a:prstGeom prst="irregularSeal1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动作、神态描写</a:t>
            </a:r>
            <a:endParaRPr lang="zh-CN" altLang="en-US" sz="24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76261" y="2454299"/>
            <a:ext cx="1632942" cy="715491"/>
            <a:chOff x="8100392" y="1962696"/>
            <a:chExt cx="1043608" cy="549508"/>
          </a:xfrm>
        </p:grpSpPr>
        <p:sp>
          <p:nvSpPr>
            <p:cNvPr id="12" name="云形 11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Box 17"/>
            <p:cNvSpPr txBox="1"/>
            <p:nvPr/>
          </p:nvSpPr>
          <p:spPr>
            <a:xfrm>
              <a:off x="8272723" y="1995686"/>
              <a:ext cx="776130" cy="4481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狼狈</a:t>
              </a:r>
              <a:endPara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4" name="Picture 2" descr="http://p0.so.qhimgs1.com/bdr/_240_/t0131648f13a6f62974.jpg"/>
          <p:cNvPicPr>
            <a:picLocks noChangeAspect="1" noChangeArrowheads="1"/>
          </p:cNvPicPr>
          <p:nvPr/>
        </p:nvPicPr>
        <p:blipFill>
          <a:blip r:embed="rId1">
            <a:lum bright="6000"/>
          </a:blip>
          <a:stretch>
            <a:fillRect/>
          </a:stretch>
        </p:blipFill>
        <p:spPr bwMode="auto">
          <a:xfrm>
            <a:off x="4092327" y="3238445"/>
            <a:ext cx="1224136" cy="1187411"/>
          </a:xfrm>
          <a:prstGeom prst="rect">
            <a:avLst/>
          </a:prstGeom>
          <a:noFill/>
        </p:spPr>
      </p:pic>
      <p:sp>
        <p:nvSpPr>
          <p:cNvPr id="15" name="云形标注 14"/>
          <p:cNvSpPr/>
          <p:nvPr/>
        </p:nvSpPr>
        <p:spPr>
          <a:xfrm>
            <a:off x="3635896" y="1954233"/>
            <a:ext cx="1728192" cy="1000132"/>
          </a:xfrm>
          <a:prstGeom prst="cloudCallout">
            <a:avLst>
              <a:gd name="adj1" fmla="val -16678"/>
              <a:gd name="adj2" fmla="val 87154"/>
            </a:avLst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为什么？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611560" y="775933"/>
          <a:ext cx="7776864" cy="33799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5904656"/>
              </a:tblGrid>
              <a:tr h="43204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“</a:t>
                      </a:r>
                      <a:r>
                        <a:rPr lang="zh-CN" altLang="en-US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我</a:t>
                      </a:r>
                      <a:r>
                        <a:rPr lang="en-US" altLang="zh-CN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”</a:t>
                      </a:r>
                      <a:r>
                        <a:rPr lang="zh-CN" altLang="en-US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的心情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原因</a:t>
                      </a:r>
                      <a:endParaRPr lang="zh-CN" altLang="en-US" sz="20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/>
                </a:tc>
              </a:tr>
              <a:tr h="50405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期待表演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想在台上露脸，获得大家的掌声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64368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100811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20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 </a:t>
                      </a: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</a:tr>
              <a:tr h="79208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1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2000" b="1" dirty="0" smtClean="0">
                        <a:solidFill>
                          <a:srgbClr val="FF000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sym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837251" y="555526"/>
            <a:ext cx="5772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55776" y="1625774"/>
            <a:ext cx="56886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通过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老师的话语，“我”认为扮演大老虎很简单。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55776" y="2349065"/>
            <a:ext cx="56886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第一次上台，没有演出经验</a:t>
            </a:r>
            <a:r>
              <a:rPr lang="zh-CN" altLang="en-US" sz="20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en-US" altLang="zh-CN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2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排练时，小朋友和老师对“我”的演技不满意。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71966" y="3364728"/>
            <a:ext cx="55284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“我”不会豁虎跳。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2.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演出砸锅了。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99592" y="1779662"/>
            <a:ext cx="12170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充满自信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5900" y="2656841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紧张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600" y="3427491"/>
            <a:ext cx="7008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狼狈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72895" y="1131590"/>
            <a:ext cx="67983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在演出砸锅后，“我”的心情怎样？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57158" y="560086"/>
            <a:ext cx="2126610" cy="57150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</a:pP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演出砸锅后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" y="1756410"/>
            <a:ext cx="1354455" cy="175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8712" y="1995686"/>
            <a:ext cx="56634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啊，要是我会豁虎跳，这场戏就不至于砸锅了。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9872" y="3514883"/>
            <a:ext cx="22322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惭愧   自责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817862"/>
            <a:ext cx="1188740" cy="1482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10"/>
          <p:cNvGrpSpPr/>
          <p:nvPr/>
        </p:nvGrpSpPr>
        <p:grpSpPr>
          <a:xfrm>
            <a:off x="1785918" y="1355403"/>
            <a:ext cx="5715041" cy="1928828"/>
            <a:chOff x="1089578" y="1563539"/>
            <a:chExt cx="6516964" cy="2429586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13701" y="1100284"/>
              <a:ext cx="2429586" cy="335609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635188" y="1107913"/>
              <a:ext cx="2069645" cy="316086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43560" y="637540"/>
            <a:ext cx="825500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小讨论：和原句对比读，哪句话给你印象更为深刻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3108" y="1998344"/>
            <a:ext cx="17859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一只大老虎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14942" y="1855468"/>
            <a:ext cx="185738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一只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窝囊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的大老虎。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Freeform 24"/>
          <p:cNvSpPr/>
          <p:nvPr/>
        </p:nvSpPr>
        <p:spPr bwMode="gray">
          <a:xfrm rot="13008232">
            <a:off x="5031893" y="2508830"/>
            <a:ext cx="528122" cy="1094147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2051719" y="3652134"/>
            <a:ext cx="5832649" cy="83541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体现了这次演出让“我”记忆犹新。</a:t>
            </a:r>
            <a:endParaRPr lang="zh-CN" altLang="en-US" sz="28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2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34160" y="1059180"/>
            <a:ext cx="68472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心理活动是指我们的心情和心里的想法，故事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中，小作者演出前后的心理活动变化丰富而生动，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根据事情的发展，说说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我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的心理变化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吧！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915" y="1059180"/>
            <a:ext cx="1414145" cy="20326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36579" y="700712"/>
            <a:ext cx="804164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作者笔下的老虎是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什么样</a:t>
            </a:r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的呢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2" descr="http://img04.tooopen.com/images/20130204/tooopen_13214220.jpg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2018665" y="1783715"/>
            <a:ext cx="4975225" cy="2369185"/>
          </a:xfrm>
          <a:prstGeom prst="ellipse">
            <a:avLst/>
          </a:prstGeom>
          <a:noFill/>
          <a:ln w="19050" cap="rnd">
            <a:solidFill>
              <a:schemeClr val="accent3">
                <a:lumMod val="60000"/>
                <a:lumOff val="40000"/>
              </a:schemeClr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329908" y="1059582"/>
            <a:ext cx="69990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看着同班小朋友在台上又唱又跳，我</a:t>
            </a:r>
            <a:r>
              <a:rPr lang="zh-CN" sz="24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96820" y="1062162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羡慕得要死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29908" y="1699662"/>
            <a:ext cx="65341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老师挑选演员分派角色的时候，我</a:t>
            </a:r>
            <a:r>
              <a:rPr lang="zh-CN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73777" y="1699661"/>
            <a:ext cx="1422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殷切期待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1473" y="2383557"/>
            <a:ext cx="79584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演哥哥的小朋友笑话我不会豁虎跳演不好时，我</a:t>
            </a:r>
            <a:r>
              <a:rPr lang="zh-CN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59818" y="2752889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怕老师改变主意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37674" y="1025554"/>
            <a:ext cx="74516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老师鼓励我说演老虎不用豁虎跳时，我</a:t>
            </a:r>
            <a:r>
              <a:rPr lang="zh-CN" sz="24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en-US" altLang="zh-CN" sz="2400" b="1" u="sng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sz="2400" b="1" u="sng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58816" y="1012872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有充分的自信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37674" y="1790074"/>
            <a:ext cx="7314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老师指导我怎样演老虎时，我</a:t>
            </a:r>
            <a:r>
              <a:rPr lang="zh-CN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99457" y="1790074"/>
            <a:ext cx="29690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没想到扮老虎这么难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1666" y="2427802"/>
            <a:ext cx="84888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演哥哥的小朋友还是笑话我不会豁虎跳，演得窝囊时，我</a:t>
            </a:r>
            <a:r>
              <a:rPr lang="zh-CN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3568" y="2755878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随他说去吧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7542" y="3550245"/>
            <a:ext cx="8352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演出时，我听到台下一阵哄堂大笑时，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sz="24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60232" y="3504079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脸上一阵热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06141" y="998874"/>
            <a:ext cx="7695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演出时，我</a:t>
            </a:r>
            <a:r>
              <a:rPr lang="zh-CN" sz="24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              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58316" y="975399"/>
            <a:ext cx="5444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不记得怎么演完的，满头满脸都是汗珠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544" y="1854218"/>
            <a:ext cx="73748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演哥哥的小朋友又笑话我不会豁虎跳，我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zh-CN" sz="2400" b="1" u="sng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</a:t>
            </a:r>
            <a:r>
              <a:rPr lang="zh-CN" sz="2400" b="1" u="sng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           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0414" y="2182093"/>
            <a:ext cx="63722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同意了他的看法，要是会豁虎跳就不会砸锅了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79115" y="3265824"/>
            <a:ext cx="768131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我至今还不明白</a:t>
            </a:r>
            <a:r>
              <a:rPr lang="zh-CN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</a:t>
            </a:r>
            <a:r>
              <a:rPr 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/>
          </a:p>
        </p:txBody>
      </p:sp>
      <p:sp>
        <p:nvSpPr>
          <p:cNvPr id="2" name="文本框 1"/>
          <p:cNvSpPr txBox="1"/>
          <p:nvPr/>
        </p:nvSpPr>
        <p:spPr>
          <a:xfrm>
            <a:off x="3326418" y="3244849"/>
            <a:ext cx="45159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为什么不会豁虎跳就不能扮老虎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33120" y="1280795"/>
            <a:ext cx="7585075" cy="1437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作者一直觉得自己演砸了锅所以不开心，你觉得“我”真是一只窝囊的大老虎吗？可以怎么开导“我”？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625" y="499745"/>
            <a:ext cx="3762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全班互动交流</a:t>
            </a:r>
            <a:endParaRPr lang="zh-CN" altLang="en-US" sz="36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 descr="图片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480" y="3286130"/>
            <a:ext cx="2166936" cy="1081087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4191316" y="2619374"/>
            <a:ext cx="3786214" cy="1500198"/>
          </a:xfrm>
          <a:prstGeom prst="wedgeRoundRectCallout">
            <a:avLst>
              <a:gd name="adj1" fmla="val -62304"/>
              <a:gd name="adj2" fmla="val -709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32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你表演得很棒！你是一只可爱、有趣的大老虎，给大家带来了快乐。</a:t>
            </a:r>
            <a:endParaRPr lang="zh-CN" altLang="en-US" sz="24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63888" y="708599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(</a:t>
            </a:r>
            <a:r>
              <a:rPr lang="zh-CN" altLang="en-US" sz="20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课后</a:t>
            </a:r>
            <a:r>
              <a:rPr lang="zh-CN" altLang="en-US" sz="20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第三题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)</a:t>
            </a:r>
            <a:endParaRPr lang="en-US" altLang="zh-CN" sz="20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b="5462"/>
          <a:stretch>
            <a:fillRect/>
          </a:stretch>
        </p:blipFill>
        <p:spPr>
          <a:xfrm>
            <a:off x="3175" y="-18415"/>
            <a:ext cx="9147810" cy="51587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20725" y="1323975"/>
            <a:ext cx="771271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排练时的情形，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</a:t>
            </a:r>
            <a:r>
              <a:rPr lang="en-US" altLang="zh-CN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记忆很深刻，而表演时“到底怎么演完的，我一点儿也记不起来”。你有过类似的经历吗？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7"/>
          <p:cNvGrpSpPr/>
          <p:nvPr/>
        </p:nvGrpSpPr>
        <p:grpSpPr>
          <a:xfrm>
            <a:off x="1643156" y="2958174"/>
            <a:ext cx="1029163" cy="1088572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729066" y="2953382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4" name="文本框 64"/>
          <p:cNvSpPr txBox="1"/>
          <p:nvPr/>
        </p:nvSpPr>
        <p:spPr>
          <a:xfrm>
            <a:off x="2729066" y="2958918"/>
            <a:ext cx="999303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俩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9" name="组合 7"/>
          <p:cNvGrpSpPr/>
          <p:nvPr/>
        </p:nvGrpSpPr>
        <p:grpSpPr>
          <a:xfrm>
            <a:off x="3786736" y="2953382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866856" y="2953382"/>
            <a:ext cx="1029163" cy="1085656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298" name="文本框 64"/>
          <p:cNvSpPr txBox="1"/>
          <p:nvPr/>
        </p:nvSpPr>
        <p:spPr>
          <a:xfrm>
            <a:off x="4938611" y="295891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文本框 64"/>
          <p:cNvSpPr txBox="1"/>
          <p:nvPr/>
        </p:nvSpPr>
        <p:spPr>
          <a:xfrm>
            <a:off x="1643156" y="2958918"/>
            <a:ext cx="608489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858744" y="2958918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02733" y="2486443"/>
            <a:ext cx="1016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dirty="0" err="1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tào</a:t>
            </a:r>
            <a:r>
              <a:rPr lang="en-US" altLang="zh-CN" sz="2400" dirty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21272" y="2488815"/>
            <a:ext cx="9172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duàn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30927" y="2470421"/>
            <a:ext cx="6960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liǎ</a:t>
            </a:r>
            <a:r>
              <a:rPr lang="en-US" altLang="zh-CN" sz="2400" dirty="0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34483" y="2477467"/>
            <a:ext cx="7024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liàn</a:t>
            </a:r>
            <a:endParaRPr lang="zh-CN" altLang="en-US" sz="2400" dirty="0"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56" name="文本框 6"/>
          <p:cNvSpPr txBox="1"/>
          <p:nvPr/>
        </p:nvSpPr>
        <p:spPr>
          <a:xfrm>
            <a:off x="2401047" y="579896"/>
            <a:ext cx="6444567" cy="6524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本课的最后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,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我们一起来学习会写字吧！</a:t>
            </a:r>
            <a:endParaRPr lang="zh-CN" altLang="en-US" sz="2800" dirty="0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2" name="云形标注 41"/>
          <p:cNvSpPr/>
          <p:nvPr/>
        </p:nvSpPr>
        <p:spPr>
          <a:xfrm>
            <a:off x="5623330" y="1650216"/>
            <a:ext cx="3244751" cy="997843"/>
          </a:xfrm>
          <a:prstGeom prst="cloudCallout">
            <a:avLst>
              <a:gd name="adj1" fmla="val -53477"/>
              <a:gd name="adj2" fmla="val 61087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先来读读下面几个字吧！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79512" y="1419622"/>
            <a:ext cx="8784976" cy="3240360"/>
          </a:xfrm>
          <a:prstGeom prst="rect">
            <a:avLst/>
          </a:prstGeom>
          <a:noFill/>
          <a:ln w="9525">
            <a:solidFill>
              <a:srgbClr val="66003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23528" y="1119481"/>
            <a:ext cx="2231577" cy="62145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66006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611560" y="1191489"/>
            <a:ext cx="1609767" cy="472337"/>
            <a:chOff x="760801" y="933520"/>
            <a:chExt cx="1609767" cy="472337"/>
          </a:xfrm>
        </p:grpSpPr>
        <p:grpSp>
          <p:nvGrpSpPr>
            <p:cNvPr id="50" name="组合 49"/>
            <p:cNvGrpSpPr/>
            <p:nvPr/>
          </p:nvGrpSpPr>
          <p:grpSpPr>
            <a:xfrm>
              <a:off x="760801" y="953665"/>
              <a:ext cx="1159241" cy="438582"/>
              <a:chOff x="467544" y="1510576"/>
              <a:chExt cx="1159241" cy="438582"/>
            </a:xfrm>
          </p:grpSpPr>
          <p:sp>
            <p:nvSpPr>
              <p:cNvPr id="52" name="TextBox 11">
                <a:hlinkClick r:id="rId1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505294" y="1510576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学写字</a:t>
                </a:r>
                <a:endPara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154766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46754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2035434" y="933520"/>
              <a:ext cx="335134" cy="472337"/>
            </a:xfrm>
            <a:prstGeom prst="rect">
              <a:avLst/>
            </a:prstGeom>
          </p:spPr>
        </p:pic>
      </p:grpSp>
      <p:pic>
        <p:nvPicPr>
          <p:cNvPr id="36" name="Picture 2" descr="C:\Users\zhangye\Desktop\点击.pn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022262"/>
            <a:ext cx="565254" cy="56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C:\Users\zhangye\Desktop\点击.png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9361" y="4022262"/>
            <a:ext cx="565254" cy="56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354" y="4022262"/>
            <a:ext cx="565254" cy="56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C:\Users\zhangye\Desktop\点击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2183" y="4022262"/>
            <a:ext cx="565254" cy="56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组合 7"/>
          <p:cNvGrpSpPr/>
          <p:nvPr/>
        </p:nvGrpSpPr>
        <p:grpSpPr>
          <a:xfrm>
            <a:off x="5968113" y="2953382"/>
            <a:ext cx="1029163" cy="1085656"/>
            <a:chOff x="2437" y="2032"/>
            <a:chExt cx="1244" cy="1264"/>
          </a:xfrm>
        </p:grpSpPr>
        <p:sp>
          <p:nvSpPr>
            <p:cNvPr id="4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4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47" name="文本框 64"/>
          <p:cNvSpPr txBox="1"/>
          <p:nvPr/>
        </p:nvSpPr>
        <p:spPr>
          <a:xfrm>
            <a:off x="6039868" y="2958918"/>
            <a:ext cx="944527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亏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12"/>
          <p:cNvSpPr txBox="1"/>
          <p:nvPr/>
        </p:nvSpPr>
        <p:spPr>
          <a:xfrm>
            <a:off x="6003990" y="2486443"/>
            <a:ext cx="10162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kuī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pic>
        <p:nvPicPr>
          <p:cNvPr id="55" name="Picture 2" descr="C:\Users\zhangye\Desktop\点击.png">
            <a:hlinkClick r:id="rId7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440" y="4022262"/>
            <a:ext cx="565254" cy="56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4" grpId="0"/>
      <p:bldP spid="5" grpId="0"/>
      <p:bldP spid="42" grpId="0" animBg="1"/>
      <p:bldP spid="4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"/>
          <p:cNvGrpSpPr/>
          <p:nvPr/>
        </p:nvGrpSpPr>
        <p:grpSpPr>
          <a:xfrm>
            <a:off x="894556" y="1782589"/>
            <a:ext cx="1029163" cy="1085656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" name="文本框 13"/>
          <p:cNvSpPr txBox="1"/>
          <p:nvPr/>
        </p:nvSpPr>
        <p:spPr>
          <a:xfrm>
            <a:off x="980172" y="1320924"/>
            <a:ext cx="923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liàn</a:t>
            </a:r>
            <a:r>
              <a:rPr lang="en-US" altLang="zh-CN" sz="24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86690" y="2055647"/>
            <a:ext cx="3730116" cy="523220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右边不要写成“东”。</a:t>
            </a:r>
            <a:endParaRPr lang="zh-CN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燕尾形箭头 8"/>
          <p:cNvSpPr/>
          <p:nvPr/>
        </p:nvSpPr>
        <p:spPr>
          <a:xfrm>
            <a:off x="2635830" y="2066782"/>
            <a:ext cx="636492" cy="484632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图片1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1166" y="107139"/>
            <a:ext cx="2004126" cy="642942"/>
          </a:xfrm>
          <a:prstGeom prst="rect">
            <a:avLst/>
          </a:prstGeom>
        </p:spPr>
      </p:pic>
      <p:grpSp>
        <p:nvGrpSpPr>
          <p:cNvPr id="26" name="组合 7"/>
          <p:cNvGrpSpPr/>
          <p:nvPr/>
        </p:nvGrpSpPr>
        <p:grpSpPr>
          <a:xfrm>
            <a:off x="838902" y="3358302"/>
            <a:ext cx="1029163" cy="1085656"/>
            <a:chOff x="2437" y="2032"/>
            <a:chExt cx="1244" cy="1264"/>
          </a:xfrm>
        </p:grpSpPr>
        <p:sp>
          <p:nvSpPr>
            <p:cNvPr id="27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9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30" name="文本框 13"/>
          <p:cNvSpPr txBox="1"/>
          <p:nvPr/>
        </p:nvSpPr>
        <p:spPr>
          <a:xfrm>
            <a:off x="1008762" y="2896637"/>
            <a:ext cx="923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err="1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kuī</a:t>
            </a:r>
            <a:r>
              <a:rPr lang="en-US" altLang="zh-CN" sz="2400" dirty="0" smtClean="0"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    </a:t>
            </a:r>
            <a:endParaRPr lang="en-US" altLang="zh-CN" sz="2400" dirty="0"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31" name="燕尾形箭头 30"/>
          <p:cNvSpPr/>
          <p:nvPr/>
        </p:nvSpPr>
        <p:spPr>
          <a:xfrm>
            <a:off x="2602881" y="3585033"/>
            <a:ext cx="636492" cy="484632"/>
          </a:xfrm>
          <a:prstGeom prst="notched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661166" y="3367691"/>
            <a:ext cx="5303322" cy="954107"/>
          </a:xfrm>
          <a:prstGeom prst="rect">
            <a:avLst/>
          </a:prstGeom>
          <a:solidFill>
            <a:srgbClr val="CCFF99"/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第二横写得略长，最后一笔起笔稍靠左，收笔在竖中线上。</a:t>
            </a:r>
            <a:endParaRPr lang="zh-CN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9512" y="987574"/>
            <a:ext cx="8784976" cy="3744416"/>
          </a:xfrm>
          <a:prstGeom prst="rect">
            <a:avLst/>
          </a:prstGeom>
          <a:noFill/>
          <a:ln w="9525">
            <a:solidFill>
              <a:srgbClr val="660033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23528" y="687433"/>
            <a:ext cx="2231577" cy="62145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solidFill>
              <a:srgbClr val="660066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611560" y="759441"/>
            <a:ext cx="1609767" cy="472337"/>
            <a:chOff x="760801" y="933520"/>
            <a:chExt cx="1609767" cy="472337"/>
          </a:xfrm>
        </p:grpSpPr>
        <p:grpSp>
          <p:nvGrpSpPr>
            <p:cNvPr id="22" name="组合 21"/>
            <p:cNvGrpSpPr/>
            <p:nvPr/>
          </p:nvGrpSpPr>
          <p:grpSpPr>
            <a:xfrm>
              <a:off x="760801" y="953665"/>
              <a:ext cx="1159241" cy="438582"/>
              <a:chOff x="467544" y="1510576"/>
              <a:chExt cx="1159241" cy="438582"/>
            </a:xfrm>
          </p:grpSpPr>
          <p:sp>
            <p:nvSpPr>
              <p:cNvPr id="33" name="TextBox 11">
                <a:hlinkClick r:id="rId2" action="ppaction://hlinkfile"/>
              </p:cNvPr>
              <p:cNvSpPr txBox="1">
                <a:spLocks noChangeArrowheads="1"/>
              </p:cNvSpPr>
              <p:nvPr/>
            </p:nvSpPr>
            <p:spPr bwMode="auto">
              <a:xfrm>
                <a:off x="505294" y="1510576"/>
                <a:ext cx="1121491" cy="4385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6858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2400" b="1" dirty="0" smtClean="0"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latin typeface="楷体" panose="02010609060101010101" pitchFamily="49" charset="-122"/>
                    <a:ea typeface="楷体" panose="02010609060101010101" pitchFamily="49" charset="-122"/>
                  </a:rPr>
                  <a:t>学写字</a:t>
                </a:r>
                <a:endParaRPr lang="zh-CN" altLang="en-US" sz="2400" b="1" dirty="0">
                  <a:solidFill>
                    <a:prstClr val="black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54766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467544" y="1563638"/>
                <a:ext cx="36000" cy="324000"/>
              </a:xfrm>
              <a:prstGeom prst="rect">
                <a:avLst/>
              </a:prstGeom>
              <a:solidFill>
                <a:srgbClr val="CC3300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kumimoji="1" lang="zh-CN" altLang="en-US" sz="1400">
                  <a:solidFill>
                    <a:prstClr val="white"/>
                  </a:solidFill>
                </a:endParaRPr>
              </a:p>
            </p:txBody>
          </p:sp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2035434" y="933520"/>
              <a:ext cx="335134" cy="472337"/>
            </a:xfrm>
            <a:prstGeom prst="rect">
              <a:avLst/>
            </a:prstGeom>
          </p:spPr>
        </p:pic>
      </p:grpSp>
      <p:sp>
        <p:nvSpPr>
          <p:cNvPr id="2" name="文本框 64"/>
          <p:cNvSpPr txBox="1"/>
          <p:nvPr/>
        </p:nvSpPr>
        <p:spPr>
          <a:xfrm>
            <a:off x="894556" y="1745177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练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64"/>
          <p:cNvSpPr txBox="1"/>
          <p:nvPr/>
        </p:nvSpPr>
        <p:spPr>
          <a:xfrm>
            <a:off x="833902" y="3302289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亏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283718"/>
            <a:ext cx="565254" cy="56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C:\Users\zhangye\Desktop\点击.pn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823" y="3867894"/>
            <a:ext cx="565254" cy="565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30" grpId="0"/>
      <p:bldP spid="31" grpId="0" animBg="1"/>
      <p:bldP spid="32" grpId="0" animBg="1"/>
      <p:bldP spid="2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14"/>
          <p:cNvSpPr txBox="1"/>
          <p:nvPr/>
        </p:nvSpPr>
        <p:spPr>
          <a:xfrm>
            <a:off x="642910" y="500048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65" y="567616"/>
            <a:ext cx="366860" cy="45633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47864" y="1057077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一只窝囊的大老虎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1849" y="1881781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期待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42305" y="1880292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24632" y="1881781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52724" y="1892794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紧张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94435" y="1892793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狼狈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3794" y="1864960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53794" y="2697654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53794" y="3570982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神态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450575" y="3008710"/>
            <a:ext cx="1224136" cy="86409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露脸</a:t>
            </a:r>
            <a:endParaRPr lang="en-US" altLang="zh-CN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掌声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775344" y="2994125"/>
            <a:ext cx="1224136" cy="86409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扮虎简单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043385" y="2996655"/>
            <a:ext cx="1032048" cy="86409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137494" y="2994125"/>
            <a:ext cx="1416124" cy="86409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演技差第一次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599185" y="2950962"/>
            <a:ext cx="1727845" cy="864096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不会豁虎跳砸锅</a:t>
            </a:r>
            <a:endParaRPr lang="zh-CN" altLang="en-US" sz="20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>
            <a:off x="1928900" y="2123626"/>
            <a:ext cx="417466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3080405" y="2136422"/>
            <a:ext cx="417466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4357449" y="2136422"/>
            <a:ext cx="417466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5531402" y="2136421"/>
            <a:ext cx="417466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062643" y="2354459"/>
            <a:ext cx="208565" cy="52065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2401195" y="2404365"/>
            <a:ext cx="208565" cy="52065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3559409" y="2354459"/>
            <a:ext cx="208565" cy="52065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4746990" y="2356538"/>
            <a:ext cx="208565" cy="52065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6358824" y="2343987"/>
            <a:ext cx="208565" cy="52065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1285866"/>
            <a:ext cx="764386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dirty="0" smtClean="0"/>
              <a:t>            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一只窝囊的大老虎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是叶至善回忆他童年时候，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故事。课文内容浅显，但耐人寻味。按照课文的写作顺序，可以归纳为四部分：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3600"/>
              </a:lnSpc>
            </a:pP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4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85984" y="1714494"/>
            <a:ext cx="57864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在一次班级演出时上台扮演老虎的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57884" y="2643188"/>
            <a:ext cx="26304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期盼参加演出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29613" y="3071816"/>
            <a:ext cx="28575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自信紧张排练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500430" y="3071816"/>
            <a:ext cx="28670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饰老虎没成功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000760" y="3071816"/>
            <a:ext cx="24288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寻找失败根源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59832" y="878735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没人喝彩的工作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6372" y="1275606"/>
            <a:ext cx="7914060" cy="3683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有一天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，我从学校里出来，流着泪，很伤心地走回家去。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6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妈妈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像往常一样，站在门口，亲切地微笑着向我招招手，欢迎我回家。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但是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我满是泪水的脸，使得妈妈很惊奇。她连忙拉着我的手，一边走进去，一边问我说：“为什么这么伤心？”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妈妈，我想做的，我要做的事，老师不让我做。”我一边抹着眼泪，一边呜咽地说。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呀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到底什么事？”妈妈温和地问我。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8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学校里要开家长会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要演节目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但是老师这一次不选我当主角，只让我在后台工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工作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我呜咽着，连话也说不清楚了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96136" y="524792"/>
            <a:ext cx="3024336" cy="70788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试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着在自己不理解的地方做批注吧！</a:t>
            </a:r>
            <a:endParaRPr lang="zh-CN" altLang="en-US" sz="2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第19课题解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8255"/>
            <a:ext cx="9166225" cy="51549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H="1">
            <a:off x="0" y="267494"/>
            <a:ext cx="3059832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15265" y="267494"/>
            <a:ext cx="2411760" cy="2791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0000" tIns="46800" rIns="90000" bIns="46800">
            <a:spAutoFit/>
          </a:bodyPr>
          <a:lstStyle/>
          <a:p>
            <a:pPr defTabSz="914400"/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语文  四年级  上册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5953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7"/>
            <a:ext cx="1595383" cy="398941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5">
            <a:hlinkClick r:id="rId3" action="ppaction://hlinksldjump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2" name="文本框 14">
            <a:hlinkClick r:id="rId4" action="ppaction://hlinksldjump"/>
          </p:cNvPr>
          <p:cNvSpPr txBox="1"/>
          <p:nvPr/>
        </p:nvSpPr>
        <p:spPr>
          <a:xfrm>
            <a:off x="7275010" y="4619912"/>
            <a:ext cx="1297518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27584" y="699542"/>
            <a:ext cx="7488832" cy="923330"/>
          </a:xfrm>
          <a:prstGeom prst="rect">
            <a:avLst/>
          </a:prstGeom>
          <a:solidFill>
            <a:schemeClr val="bg1">
              <a:alpha val="6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 </a:t>
            </a:r>
            <a:r>
              <a:rPr lang="zh-CN" altLang="en-US" sz="5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一只窝囊的大老虎</a:t>
            </a:r>
            <a:endParaRPr lang="zh-CN" altLang="en-US" sz="5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11560" y="555526"/>
            <a:ext cx="828092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ts val="2600"/>
              </a:lnSpc>
            </a:pP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伸出手来，要我看看她戴着的手表。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ts val="26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“你看看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这手表上面有些什么东西？”妈妈一面擦干净我的眼泪，一面温和地问。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ts val="26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“那是一块玻璃，两根指针。”我回答说。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ts val="26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妈妈脱下手表，把表壳打开，又问我：“你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看这些是什么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？”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ts val="26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“那些是小齿轮和螺丝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!”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这时，我完全忘记了我的伤心事。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ts val="26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“当表的指针不走或不准时，别人就会说，‘这表是虚有外表’。”妈妈继续说，“可是怎样才能使它会走，并且走得准确呢？就得靠这些小齿轮和螺丝，还有那些你看不见的部分。”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ts val="26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停了一会儿，妈妈又意味深长地望着我说：“这是无人喝彩的工作，但却是重要的工作，而且是不能够没有的工作。”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>
              <a:lnSpc>
                <a:spcPts val="26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我忽然明白过来，心里便觉得很轻松，很快活了。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52580" y="996970"/>
            <a:ext cx="3317875" cy="52197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marL="0" marR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一、按要求写句子。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69975" y="1570990"/>
            <a:ext cx="7476490" cy="95313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1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我套上老虎皮，戴上老虎头罩，紧张地等候。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>
              <a:spcBef>
                <a:spcPct val="0"/>
              </a:spcBef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                     （缩句）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57293" y="2310764"/>
            <a:ext cx="1857388" cy="52197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我等候。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04265" y="2928620"/>
            <a:ext cx="7658100" cy="95313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2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演那个哥哥的小朋友问我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:“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你会豁虎跳吗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?”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>
              <a:spcBef>
                <a:spcPct val="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                        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（改为转述句）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57293" y="3870325"/>
            <a:ext cx="6487160" cy="52197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演那个哥哥的小朋友问我会不会豁虎跳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499731"/>
            <a:ext cx="366860" cy="456339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714348" y="428293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84225" y="1419622"/>
            <a:ext cx="7639685" cy="12086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我这个配角配不上他。   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老师没把我撤换，他也只好将就。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                                                      </a:t>
            </a:r>
            <a:endParaRPr lang="zh-CN" altLang="en-US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4225" y="2805430"/>
            <a:ext cx="7776845" cy="95313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indent="0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我这个配角虽然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不上他，可是老师没把我撤换，他也只好将就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。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84225" y="620062"/>
            <a:ext cx="6559649" cy="605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4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二、用上关联词，把两句话合成一句话。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Administrator\桌面\u=1772890361,3735129263&amp;fm=26&amp;gp=0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9538" y="2023741"/>
            <a:ext cx="2571768" cy="22621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/>
        </p:spPr>
      </p:pic>
      <p:sp>
        <p:nvSpPr>
          <p:cNvPr id="2" name="文本框 1"/>
          <p:cNvSpPr txBox="1"/>
          <p:nvPr/>
        </p:nvSpPr>
        <p:spPr>
          <a:xfrm>
            <a:off x="630446" y="713998"/>
            <a:ext cx="7894955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三、你觉得“我”表演时，大家为什么哄堂大笑呢？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1306" y="2211710"/>
            <a:ext cx="5374471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因为这只窝囊的大老虎，动作虽然笨拙，但是却很可爱，很有趣。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6732240" y="4299942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字词听写</a:t>
            </a:r>
            <a:endParaRPr lang="zh-CN" alt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611" y="4349377"/>
            <a:ext cx="351070" cy="3801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8245569" y="4283353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 smtClean="0">
                <a:solidFill>
                  <a:schemeClr val="bg1"/>
                </a:solidFill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40024" y="1835595"/>
            <a:ext cx="37866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一只窝囊的老虎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29710" y="1335458"/>
            <a:ext cx="121444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 smtClean="0"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náng</a:t>
            </a:r>
            <a:endParaRPr lang="zh-CN" altLang="en-US" sz="2800" b="1" dirty="0"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009295" y="1906845"/>
            <a:ext cx="527638" cy="648071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4" name="Picture 2" descr="http://p2.so.qhimgs1.com/bdr/_240_/t0140ef378a65ccb3f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2458" y1="88128" x2="72458" y2="88128"/>
                        <a14:foregroundMark x1="51695" y1="91781" x2="51695" y2="91781"/>
                        <a14:foregroundMark x1="52119" y1="88128" x2="52119" y2="88128"/>
                        <a14:foregroundMark x1="61017" y1="83105" x2="61017" y2="83105"/>
                        <a14:foregroundMark x1="31356" y1="86301" x2="31356" y2="86301"/>
                        <a14:foregroundMark x1="14831" y1="84018" x2="14831" y2="84018"/>
                        <a14:foregroundMark x1="14831" y1="84018" x2="90254" y2="84018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2555776" y="3510110"/>
            <a:ext cx="1728192" cy="1365896"/>
          </a:xfrm>
          <a:prstGeom prst="rect">
            <a:avLst/>
          </a:prstGeom>
          <a:noFill/>
        </p:spPr>
      </p:pic>
      <p:grpSp>
        <p:nvGrpSpPr>
          <p:cNvPr id="2" name="组合 1"/>
          <p:cNvGrpSpPr/>
          <p:nvPr/>
        </p:nvGrpSpPr>
        <p:grpSpPr>
          <a:xfrm>
            <a:off x="4638259" y="3104871"/>
            <a:ext cx="3143272" cy="1428760"/>
            <a:chOff x="5429256" y="2276995"/>
            <a:chExt cx="3143272" cy="1428760"/>
          </a:xfrm>
        </p:grpSpPr>
        <p:sp>
          <p:nvSpPr>
            <p:cNvPr id="15" name="云形标注 14"/>
            <p:cNvSpPr/>
            <p:nvPr/>
          </p:nvSpPr>
          <p:spPr>
            <a:xfrm>
              <a:off x="5429256" y="2276995"/>
              <a:ext cx="3143272" cy="1428760"/>
            </a:xfrm>
            <a:prstGeom prst="cloudCallout">
              <a:avLst>
                <a:gd name="adj1" fmla="val -69943"/>
                <a:gd name="adj2" fmla="val 24652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651532" y="2566046"/>
              <a:ext cx="271464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24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“窝囊”的老虎是什么样子的？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" name="云形 10"/>
          <p:cNvSpPr/>
          <p:nvPr/>
        </p:nvSpPr>
        <p:spPr>
          <a:xfrm>
            <a:off x="5292080" y="1534817"/>
            <a:ext cx="3456384" cy="1305279"/>
          </a:xfrm>
          <a:prstGeom prst="cloud">
            <a:avLst/>
          </a:prstGeom>
          <a:solidFill>
            <a:schemeClr val="accent3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在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这个词语中读轻声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08494" y="1382243"/>
            <a:ext cx="14013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400" b="1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wō</a:t>
            </a:r>
            <a:r>
              <a:rPr lang="en-US" altLang="zh-CN" sz="2400" b="1" dirty="0" smtClean="0">
                <a:solidFill>
                  <a:prstClr val="black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 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汉语拼音" panose="000B0604020202020204" pitchFamily="34" charset="0"/>
                <a:ea typeface="楷体" panose="02010609060101010101" pitchFamily="49" charset="-122"/>
                <a:cs typeface="汉语拼音" panose="000B0604020202020204" pitchFamily="34" charset="0"/>
              </a:rPr>
              <a:t>nang</a:t>
            </a:r>
            <a:endParaRPr lang="zh-CN" altLang="en-US" sz="2400" b="1" dirty="0">
              <a:solidFill>
                <a:prstClr val="black"/>
              </a:solidFill>
              <a:latin typeface="汉语拼音" panose="000B0604020202020204" pitchFamily="34" charset="0"/>
              <a:ea typeface="楷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79512" y="1333737"/>
            <a:ext cx="8784976" cy="3542269"/>
          </a:xfrm>
          <a:prstGeom prst="rect">
            <a:avLst/>
          </a:prstGeom>
          <a:noFill/>
          <a:ln w="12700">
            <a:solidFill>
              <a:srgbClr val="008000"/>
            </a:solidFill>
          </a:ln>
          <a:effectLst>
            <a:glow rad="63500">
              <a:schemeClr val="bg1">
                <a:alpha val="40000"/>
              </a:schemeClr>
            </a:glow>
            <a:outerShdw blurRad="50800" dist="38100" dir="18900000" algn="b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52000" y="987766"/>
            <a:ext cx="1583505" cy="50405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8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497990" y="987766"/>
            <a:ext cx="1121491" cy="438582"/>
            <a:chOff x="6520102" y="843558"/>
            <a:chExt cx="1121491" cy="438582"/>
          </a:xfrm>
        </p:grpSpPr>
        <p:sp>
          <p:nvSpPr>
            <p:cNvPr id="20" name="TextBox 11">
              <a:hlinkClick r:id="rId4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6520102" y="843558"/>
              <a:ext cx="1121491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 smtClean="0"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学认字</a:t>
              </a:r>
              <a:endPara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557093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540471" y="911573"/>
              <a:ext cx="36000" cy="324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6" grpId="0" animBg="1"/>
      <p:bldP spid="11" grpId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>
            <a:hlinkClick r:id="rId1" action="ppaction://hlinkfile"/>
          </p:cNvPr>
          <p:cNvSpPr txBox="1"/>
          <p:nvPr/>
        </p:nvSpPr>
        <p:spPr>
          <a:xfrm>
            <a:off x="653667" y="42232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初读课文</a:t>
            </a:r>
            <a:r>
              <a:rPr lang="en-US" altLang="zh-CN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梳理内容 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042" y="594110"/>
            <a:ext cx="351070" cy="3801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624983" y="540320"/>
            <a:ext cx="335134" cy="4723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57498" y="1275606"/>
            <a:ext cx="67127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请同学们默读课文想一想，本文主要讲了什么？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2150" y="2571749"/>
            <a:ext cx="597213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在全校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周会汇报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演出中，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我扮演一只大老虎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，因不会豁虎跳遭到同学们的嘲笑，自己却一直不明原因。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557660"/>
            <a:ext cx="1724025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627534"/>
            <a:ext cx="7128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课文哪些部分讲“我”认真排练节目，哪些部分讲“我”演出的经过呢？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34903" y="3165817"/>
            <a:ext cx="6336704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第十六至十九自然段写“我”演出的经过。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34903" y="1851670"/>
            <a:ext cx="6336704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第三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至十五自然段写“我”排练节目的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情况。</a:t>
            </a:r>
            <a:endParaRPr lang="zh-CN" altLang="en-US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7704" y="1200217"/>
            <a:ext cx="647575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请同学们默读课文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（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）一边阅读一边在你不理解的地方作批注。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（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）作批注的时候注意书写位置合理，书写工整。</a:t>
            </a:r>
            <a:endParaRPr lang="en-US" altLang="zh-CN" sz="2800" dirty="0" smtClean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32" y="2549810"/>
            <a:ext cx="1353820" cy="1758950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0364" y="464186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3" y="516862"/>
            <a:ext cx="366861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4470</Words>
  <Application>WPS 演示</Application>
  <PresentationFormat>全屏显示(16:9)</PresentationFormat>
  <Paragraphs>552</Paragraphs>
  <Slides>53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70" baseType="lpstr">
      <vt:lpstr>Arial</vt:lpstr>
      <vt:lpstr>宋体</vt:lpstr>
      <vt:lpstr>Wingdings</vt:lpstr>
      <vt:lpstr>楷体_GB2312</vt:lpstr>
      <vt:lpstr>黑体</vt:lpstr>
      <vt:lpstr>楷体</vt:lpstr>
      <vt:lpstr>汉语拼音</vt:lpstr>
      <vt:lpstr>幼圆</vt:lpstr>
      <vt:lpstr>Times New Roman</vt:lpstr>
      <vt:lpstr>微软雅黑</vt:lpstr>
      <vt:lpstr>Arial Unicode MS</vt:lpstr>
      <vt:lpstr>Calibri</vt:lpstr>
      <vt:lpstr>MS PGothic</vt:lpstr>
      <vt:lpstr>华文楷体</vt:lpstr>
      <vt:lpstr>Xingkai SC</vt:lpstr>
      <vt:lpstr>Arial Black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绿色圃中小学教育网 http://www.lspjy.com/</Company>
  <LinksUpToDate>false</LinksUpToDate>
  <SharedDoc>false</SharedDoc>
  <HyperlinksChanged>false</HyperlinksChanged>
  <AppVersion>14.0000</AppVersion>
  <Manager>绿色圃中小学教育网 http://www.lspjy.com/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</cp:revision>
  <dcterms:created xsi:type="dcterms:W3CDTF">2017-03-17T02:28:00Z</dcterms:created>
  <dcterms:modified xsi:type="dcterms:W3CDTF">2020-07-05T14:17:11Z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</Properties>
</file>