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8" r:id="rId2"/>
    <p:sldId id="257" r:id="rId3"/>
    <p:sldId id="260" r:id="rId4"/>
    <p:sldId id="256" r:id="rId5"/>
    <p:sldId id="259" r:id="rId6"/>
    <p:sldId id="265" r:id="rId7"/>
    <p:sldId id="266" r:id="rId8"/>
    <p:sldId id="261" r:id="rId9"/>
    <p:sldId id="262" r:id="rId10"/>
    <p:sldId id="263" r:id="rId11"/>
    <p:sldId id="267" r:id="rId12"/>
    <p:sldId id="268" r:id="rId13"/>
    <p:sldId id="272" r:id="rId14"/>
    <p:sldId id="269" r:id="rId15"/>
    <p:sldId id="270" r:id="rId16"/>
    <p:sldId id="271" r:id="rId17"/>
    <p:sldId id="273" r:id="rId18"/>
    <p:sldId id="274" r:id="rId19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A047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3" autoAdjust="0"/>
    <p:restoredTop sz="94590" autoAdjust="0"/>
  </p:normalViewPr>
  <p:slideViewPr>
    <p:cSldViewPr>
      <p:cViewPr>
        <p:scale>
          <a:sx n="80" d="100"/>
          <a:sy n="80" d="100"/>
        </p:scale>
        <p:origin x="-216" y="4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482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直接连接符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标题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9" name="副标题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172E4F-A48F-47CA-8D6D-A5514D29F606}" type="datetimeFigureOut">
              <a:rPr lang="zh-CN" altLang="en-US" smtClean="0"/>
              <a:t>2012/9/21</a:t>
            </a:fld>
            <a:endParaRPr lang="zh-CN" altLang="en-US"/>
          </a:p>
        </p:txBody>
      </p:sp>
      <p:sp>
        <p:nvSpPr>
          <p:cNvPr id="2" name="页脚占位符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5" name="灯片编号占位符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5C46A43E-37DF-4D29-9310-E1E1DF570CD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172E4F-A48F-47CA-8D6D-A5514D29F606}" type="datetimeFigureOut">
              <a:rPr lang="zh-CN" altLang="en-US" smtClean="0"/>
              <a:t>2012/9/21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46A43E-37DF-4D29-9310-E1E1DF570CD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172E4F-A48F-47CA-8D6D-A5514D29F606}" type="datetimeFigureOut">
              <a:rPr lang="zh-CN" altLang="en-US" smtClean="0"/>
              <a:t>2012/9/21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46A43E-37DF-4D29-9310-E1E1DF570CD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标题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27" name="内容占位符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25" name="日期占位符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172E4F-A48F-47CA-8D6D-A5514D29F606}" type="datetimeFigureOut">
              <a:rPr lang="zh-CN" altLang="en-US" smtClean="0"/>
              <a:t>2012/9/21</a:t>
            </a:fld>
            <a:endParaRPr lang="zh-CN" altLang="en-US"/>
          </a:p>
        </p:txBody>
      </p:sp>
      <p:sp>
        <p:nvSpPr>
          <p:cNvPr id="19" name="页脚占位符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6" name="灯片编号占位符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5C46A43E-37DF-4D29-9310-E1E1DF570CD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直接连接符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19" name="日期占位符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172E4F-A48F-47CA-8D6D-A5514D29F606}" type="datetimeFigureOut">
              <a:rPr lang="zh-CN" altLang="en-US" smtClean="0"/>
              <a:t>2012/9/21</a:t>
            </a:fld>
            <a:endParaRPr lang="zh-CN" altLang="en-US"/>
          </a:p>
        </p:txBody>
      </p:sp>
      <p:sp>
        <p:nvSpPr>
          <p:cNvPr id="11" name="页脚占位符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6" name="灯片编号占位符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46A43E-37DF-4D29-9310-E1E1DF570CDA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8" name="标题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标题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4" name="内容占位符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13" name="内容占位符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21" name="日期占位符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172E4F-A48F-47CA-8D6D-A5514D29F606}" type="datetimeFigureOut">
              <a:rPr lang="zh-CN" altLang="en-US" smtClean="0"/>
              <a:t>2012/9/21</a:t>
            </a:fld>
            <a:endParaRPr lang="zh-CN" altLang="en-US"/>
          </a:p>
        </p:txBody>
      </p:sp>
      <p:sp>
        <p:nvSpPr>
          <p:cNvPr id="10" name="页脚占位符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1" name="灯片编号占位符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46A43E-37DF-4D29-9310-E1E1DF570CD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标题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25" name="文本占位符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28" name="内容占位符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10" name="日期占位符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172E4F-A48F-47CA-8D6D-A5514D29F606}" type="datetimeFigureOut">
              <a:rPr lang="zh-CN" altLang="en-US" smtClean="0"/>
              <a:t>2012/9/21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5C46A43E-37DF-4D29-9310-E1E1DF570CDA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1" name="直接连接符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标题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2" name="日期占位符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172E4F-A48F-47CA-8D6D-A5514D29F606}" type="datetimeFigureOut">
              <a:rPr lang="zh-CN" altLang="en-US" smtClean="0"/>
              <a:t>2012/9/21</a:t>
            </a:fld>
            <a:endParaRPr lang="zh-CN" altLang="en-US"/>
          </a:p>
        </p:txBody>
      </p:sp>
      <p:sp>
        <p:nvSpPr>
          <p:cNvPr id="21" name="页脚占位符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46A43E-37DF-4D29-9310-E1E1DF570CD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172E4F-A48F-47CA-8D6D-A5514D29F606}" type="datetimeFigureOut">
              <a:rPr lang="zh-CN" altLang="en-US" smtClean="0"/>
              <a:t>2012/9/21</a:t>
            </a:fld>
            <a:endParaRPr lang="zh-CN" altLang="en-US"/>
          </a:p>
        </p:txBody>
      </p:sp>
      <p:sp>
        <p:nvSpPr>
          <p:cNvPr id="24" name="页脚占位符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46A43E-37DF-4D29-9310-E1E1DF570CD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直接连接符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标题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26" name="文本占位符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14" name="内容占位符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25" name="日期占位符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172E4F-A48F-47CA-8D6D-A5514D29F606}" type="datetimeFigureOut">
              <a:rPr lang="zh-CN" altLang="en-US" smtClean="0"/>
              <a:t>2012/9/21</a:t>
            </a:fld>
            <a:endParaRPr lang="zh-CN" altLang="en-US"/>
          </a:p>
        </p:txBody>
      </p:sp>
      <p:sp>
        <p:nvSpPr>
          <p:cNvPr id="29" name="页脚占位符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46A43E-37DF-4D29-9310-E1E1DF570CD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图片占位符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zh-CN" altLang="en-US" smtClean="0"/>
              <a:t>单击图标添加图片</a:t>
            </a:r>
            <a:endParaRPr kumimoji="0" 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172E4F-A48F-47CA-8D6D-A5514D29F606}" type="datetimeFigureOut">
              <a:rPr lang="zh-CN" altLang="en-US" smtClean="0"/>
              <a:t>2012/9/21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1" name="灯片编号占位符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46A43E-37DF-4D29-9310-E1E1DF570CDA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7" name="标题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26" name="文本占位符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直接连接符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文本占位符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11" name="日期占位符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DB172E4F-A48F-47CA-8D6D-A5514D29F606}" type="datetimeFigureOut">
              <a:rPr lang="zh-CN" altLang="en-US" smtClean="0"/>
              <a:t>2012/9/21</a:t>
            </a:fld>
            <a:endParaRPr lang="zh-CN" altLang="en-US"/>
          </a:p>
        </p:txBody>
      </p:sp>
      <p:sp>
        <p:nvSpPr>
          <p:cNvPr id="28" name="页脚占位符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5C46A43E-37DF-4D29-9310-E1E1DF570CDA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标题占位符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9" name="直接连接符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直接连接符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6632"/>
            <a:ext cx="9144000" cy="6741368"/>
          </a:xfrm>
        </p:spPr>
      </p:pic>
    </p:spTree>
    <p:extLst>
      <p:ext uri="{BB962C8B-B14F-4D97-AF65-F5344CB8AC3E}">
        <p14:creationId xmlns:p14="http://schemas.microsoft.com/office/powerpoint/2010/main" val="9623325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我会分段并概括段意：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sz="3600" b="1" dirty="0" smtClean="0"/>
              <a:t>第一段（　　）：</a:t>
            </a:r>
            <a:endParaRPr lang="en-US" altLang="zh-CN" sz="3600" b="1" dirty="0" smtClean="0"/>
          </a:p>
          <a:p>
            <a:r>
              <a:rPr lang="zh-CN" altLang="en-US" sz="3600" b="1" dirty="0" smtClean="0"/>
              <a:t>第二段（　　）：</a:t>
            </a:r>
            <a:endParaRPr lang="en-US" altLang="zh-CN" sz="3600" b="1" dirty="0" smtClean="0"/>
          </a:p>
          <a:p>
            <a:r>
              <a:rPr lang="zh-CN" altLang="en-US" sz="3600" b="1" dirty="0" smtClean="0"/>
              <a:t>第三段</a:t>
            </a:r>
            <a:r>
              <a:rPr lang="zh-CN" altLang="en-US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（</a:t>
            </a:r>
            <a:r>
              <a:rPr lang="zh-CN" altLang="en-US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　</a:t>
            </a:r>
            <a:r>
              <a:rPr lang="zh-CN" altLang="en-US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　）</a:t>
            </a:r>
            <a:r>
              <a:rPr lang="zh-CN" altLang="en-US" dirty="0" smtClean="0"/>
              <a:t>：</a:t>
            </a:r>
            <a:endParaRPr lang="zh-CN" alt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2555776" y="1599183"/>
            <a:ext cx="11521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/>
              <a:t>1</a:t>
            </a:r>
            <a:r>
              <a:rPr lang="zh-CN" altLang="en-US" sz="2400" dirty="0" smtClean="0"/>
              <a:t>－</a:t>
            </a:r>
            <a:r>
              <a:rPr lang="en-US" altLang="zh-CN" sz="2400" dirty="0" smtClean="0"/>
              <a:t>3</a:t>
            </a:r>
            <a:endParaRPr lang="zh-CN" altLang="en-US" sz="2400" dirty="0"/>
          </a:p>
        </p:txBody>
      </p:sp>
      <p:sp>
        <p:nvSpPr>
          <p:cNvPr id="7" name="TextBox 6"/>
          <p:cNvSpPr txBox="1"/>
          <p:nvPr/>
        </p:nvSpPr>
        <p:spPr>
          <a:xfrm>
            <a:off x="2627784" y="2306106"/>
            <a:ext cx="11521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/>
              <a:t>4</a:t>
            </a:r>
            <a:r>
              <a:rPr lang="zh-CN" altLang="en-US" sz="2400" dirty="0" smtClean="0"/>
              <a:t>－</a:t>
            </a:r>
            <a:r>
              <a:rPr lang="en-US" altLang="zh-CN" sz="2400" dirty="0"/>
              <a:t>6</a:t>
            </a:r>
            <a:endParaRPr lang="zh-CN" altLang="en-US" sz="2400" dirty="0"/>
          </a:p>
        </p:txBody>
      </p:sp>
      <p:sp>
        <p:nvSpPr>
          <p:cNvPr id="8" name="TextBox 7"/>
          <p:cNvSpPr txBox="1"/>
          <p:nvPr/>
        </p:nvSpPr>
        <p:spPr>
          <a:xfrm>
            <a:off x="2627784" y="2924944"/>
            <a:ext cx="10081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/>
              <a:t>7</a:t>
            </a:r>
            <a:r>
              <a:rPr lang="zh-CN" altLang="en-US" sz="2400" dirty="0" smtClean="0"/>
              <a:t>－</a:t>
            </a:r>
            <a:r>
              <a:rPr lang="en-US" altLang="zh-CN" sz="2400" dirty="0"/>
              <a:t>8</a:t>
            </a:r>
            <a:endParaRPr lang="zh-CN" altLang="en-US" sz="2400" dirty="0"/>
          </a:p>
        </p:txBody>
      </p:sp>
      <p:sp>
        <p:nvSpPr>
          <p:cNvPr id="9" name="TextBox 8"/>
          <p:cNvSpPr txBox="1"/>
          <p:nvPr/>
        </p:nvSpPr>
        <p:spPr>
          <a:xfrm>
            <a:off x="4393602" y="1560787"/>
            <a:ext cx="423584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徐悲鸿为什么励志。</a:t>
            </a:r>
            <a:endParaRPr lang="zh-CN" altLang="en-US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362291" y="2207118"/>
            <a:ext cx="45365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徐悲鸿是如何励志的。</a:t>
            </a:r>
            <a:endParaRPr lang="zh-CN" altLang="en-US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415306" y="2853449"/>
            <a:ext cx="423584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徐悲鸿励志的结果。</a:t>
            </a:r>
            <a:endParaRPr lang="zh-CN" altLang="en-US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528231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6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1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8" grpId="0"/>
      <p:bldP spid="9" grpId="0"/>
      <p:bldP spid="10" grpId="0"/>
      <p:bldP spid="1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zh-CN" altLang="en-US" sz="5400" dirty="0" smtClean="0"/>
              <a:t>复习</a:t>
            </a:r>
            <a:endParaRPr lang="zh-CN" altLang="en-US" sz="54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79512" y="1554162"/>
            <a:ext cx="8964488" cy="4525963"/>
          </a:xfrm>
        </p:spPr>
        <p:txBody>
          <a:bodyPr>
            <a:normAutofit/>
          </a:bodyPr>
          <a:lstStyle/>
          <a:p>
            <a:r>
              <a:rPr lang="zh-CN" altLang="en-US" sz="4400" b="1" dirty="0">
                <a:solidFill>
                  <a:srgbClr val="1A047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认识</a:t>
            </a:r>
            <a:r>
              <a:rPr lang="zh-CN" altLang="en-US" sz="4400" b="1" dirty="0" smtClean="0">
                <a:solidFill>
                  <a:srgbClr val="1A047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　嫉妒　不礼貌　激怒　犯</a:t>
            </a:r>
            <a:r>
              <a:rPr lang="zh-CN" altLang="en-US" sz="4400" b="1" dirty="0">
                <a:solidFill>
                  <a:srgbClr val="1A047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错</a:t>
            </a:r>
            <a:endParaRPr lang="en-US" altLang="zh-CN" sz="4400" b="1" dirty="0" smtClean="0">
              <a:solidFill>
                <a:srgbClr val="1A047A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zh-CN" altLang="en-US" sz="4400" b="1" dirty="0" smtClean="0">
                <a:solidFill>
                  <a:srgbClr val="1A047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承认　购买　错误　　一杯　优异</a:t>
            </a:r>
            <a:endParaRPr lang="en-US" altLang="zh-CN" sz="4400" b="1" dirty="0" smtClean="0">
              <a:solidFill>
                <a:srgbClr val="1A047A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zh-CN" altLang="en-US" sz="4400" b="1" dirty="0" smtClean="0">
                <a:solidFill>
                  <a:srgbClr val="1A047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临摹　省下钱　绘画　陈列　租</a:t>
            </a:r>
            <a:endParaRPr lang="en-US" altLang="zh-CN" sz="4400" b="1" dirty="0" smtClean="0">
              <a:solidFill>
                <a:srgbClr val="1A047A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zh-CN" altLang="en-US" sz="4400" b="1" dirty="0" smtClean="0">
                <a:solidFill>
                  <a:srgbClr val="1A047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不知疲倦</a:t>
            </a:r>
            <a:endParaRPr lang="zh-CN" altLang="en-US" sz="4400" b="1" dirty="0">
              <a:solidFill>
                <a:srgbClr val="1A047A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427984" y="3134975"/>
            <a:ext cx="115212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绘</a:t>
            </a:r>
            <a:endParaRPr lang="zh-CN" altLang="en-US" sz="4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30036" y="1556792"/>
            <a:ext cx="115212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认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215485" y="3978676"/>
            <a:ext cx="115212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倦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666723" y="3139906"/>
            <a:ext cx="115212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列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292080" y="4363396"/>
            <a:ext cx="115212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4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787670" y="3139905"/>
            <a:ext cx="115212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租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698477" y="2365534"/>
            <a:ext cx="115212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杯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2215485" y="2376561"/>
            <a:ext cx="115212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购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854566" y="2376561"/>
            <a:ext cx="165618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错误</a:t>
            </a:r>
          </a:p>
        </p:txBody>
      </p:sp>
    </p:spTree>
    <p:extLst>
      <p:ext uri="{BB962C8B-B14F-4D97-AF65-F5344CB8AC3E}">
        <p14:creationId xmlns:p14="http://schemas.microsoft.com/office/powerpoint/2010/main" val="21360259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79512" y="188640"/>
            <a:ext cx="8686800" cy="4525963"/>
          </a:xfrm>
        </p:spPr>
        <p:txBody>
          <a:bodyPr>
            <a:normAutofit/>
          </a:bodyPr>
          <a:lstStyle/>
          <a:p>
            <a:r>
              <a:rPr lang="zh-CN" altLang="en-US" sz="4400" dirty="0" smtClean="0"/>
              <a:t>　　</a:t>
            </a:r>
            <a:r>
              <a:rPr lang="zh-CN" altLang="en-US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一天，一个外国学生很不礼貌地冲着徐悲鸿说：“</a:t>
            </a:r>
            <a:r>
              <a:rPr lang="zh-CN" altLang="en-US" sz="4400" b="1" dirty="0" smtClean="0">
                <a:solidFill>
                  <a:srgbClr val="1A047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徐先生，我知道达仰很看重你，但你别以为进了达仰的门就能当画家。你们中国人就是到天堂去深造，也成不了才！</a:t>
            </a:r>
            <a:r>
              <a:rPr lang="zh-CN" altLang="en-US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”</a:t>
            </a:r>
            <a:endParaRPr lang="zh-CN" altLang="en-US" sz="4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椭圆 5"/>
          <p:cNvSpPr/>
          <p:nvPr/>
        </p:nvSpPr>
        <p:spPr>
          <a:xfrm>
            <a:off x="6948264" y="836712"/>
            <a:ext cx="216024" cy="108012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7524328" y="837200"/>
            <a:ext cx="216024" cy="108012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8100392" y="877839"/>
            <a:ext cx="216024" cy="108012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755576" y="1484784"/>
            <a:ext cx="216024" cy="108012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755576" y="2852936"/>
            <a:ext cx="216024" cy="108012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1979712" y="1517506"/>
            <a:ext cx="216024" cy="108012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2483768" y="1560124"/>
            <a:ext cx="216024" cy="108012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7518258" y="2132856"/>
            <a:ext cx="216024" cy="108012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8100392" y="2141260"/>
            <a:ext cx="216024" cy="108012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4716016" y="3501008"/>
            <a:ext cx="216024" cy="108012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5292080" y="3555014"/>
            <a:ext cx="216024" cy="108012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8100392" y="3555014"/>
            <a:ext cx="216024" cy="108012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755576" y="4221088"/>
            <a:ext cx="216024" cy="108012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1403648" y="4221088"/>
            <a:ext cx="216024" cy="108012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>
            <a:off x="1979712" y="4230059"/>
            <a:ext cx="216024" cy="108012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23816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1" grpId="0" animBg="1"/>
      <p:bldP spid="2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altLang="en-US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　　徐悲鸿被激怒了，但是他知道，靠争论是无法改变别人的无知和偏见的，必须用事实让他们重新认识一下真正的中国人！</a:t>
            </a:r>
            <a:endParaRPr lang="zh-CN" altLang="en-US" sz="4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995936" y="1484784"/>
            <a:ext cx="181359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激怒</a:t>
            </a:r>
            <a:endParaRPr lang="zh-CN" altLang="en-US" sz="4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5" name="直接连接符 4"/>
          <p:cNvCxnSpPr/>
          <p:nvPr/>
        </p:nvCxnSpPr>
        <p:spPr>
          <a:xfrm flipH="1">
            <a:off x="3563888" y="2328648"/>
            <a:ext cx="144016" cy="576064"/>
          </a:xfrm>
          <a:prstGeom prst="line">
            <a:avLst/>
          </a:prstGeom>
          <a:ln w="25400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1259632" y="2996952"/>
            <a:ext cx="144016" cy="576064"/>
          </a:xfrm>
          <a:prstGeom prst="line">
            <a:avLst/>
          </a:prstGeom>
          <a:ln w="25400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H="1">
            <a:off x="6876256" y="2996952"/>
            <a:ext cx="144016" cy="576064"/>
          </a:xfrm>
          <a:prstGeom prst="line">
            <a:avLst/>
          </a:prstGeom>
          <a:ln w="25400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H="1">
            <a:off x="4067944" y="3717032"/>
            <a:ext cx="144016" cy="576064"/>
          </a:xfrm>
          <a:prstGeom prst="line">
            <a:avLst/>
          </a:prstGeom>
          <a:ln w="25400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58187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908720"/>
            <a:ext cx="8686800" cy="838200"/>
          </a:xfrm>
        </p:spPr>
        <p:txBody>
          <a:bodyPr>
            <a:normAutofit/>
          </a:bodyPr>
          <a:lstStyle/>
          <a:p>
            <a:r>
              <a:rPr lang="zh-CN" altLang="en-US" sz="4000" b="1" dirty="0" smtClean="0">
                <a:latin typeface="+mn-ea"/>
                <a:ea typeface="+mn-ea"/>
              </a:rPr>
              <a:t>　　</a:t>
            </a:r>
            <a:r>
              <a:rPr lang="zh-CN" altLang="en-US" sz="4400" b="1" dirty="0" smtClean="0">
                <a:latin typeface="+mn-ea"/>
                <a:ea typeface="+mn-ea"/>
              </a:rPr>
              <a:t>从此，徐悲鸿更加奋发努力。</a:t>
            </a:r>
            <a:endParaRPr lang="zh-CN" altLang="en-US" sz="4400" b="1" dirty="0">
              <a:latin typeface="+mn-ea"/>
              <a:ea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23528" y="2345037"/>
            <a:ext cx="8686800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　　从此，徐悲鸿更加奋发努力。他像一匹不知疲倦的骏马，日夜奔驰，勇往直前。</a:t>
            </a:r>
            <a:endParaRPr lang="zh-CN" altLang="en-US" sz="4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11" name="直接连接符 10"/>
          <p:cNvCxnSpPr/>
          <p:nvPr/>
        </p:nvCxnSpPr>
        <p:spPr>
          <a:xfrm flipH="1">
            <a:off x="395536" y="3789040"/>
            <a:ext cx="8352928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flipH="1">
            <a:off x="395536" y="4509120"/>
            <a:ext cx="3456384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052711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　　</a:t>
            </a:r>
            <a:r>
              <a:rPr lang="zh-CN" altLang="en-US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徐悲鸿的生活十分清苦。他只租了一间小阁楼，经常每餐只用一杯白开水和两片面包，为的是省下钱来购买绘画用品</a:t>
            </a:r>
            <a:endParaRPr lang="zh-CN" altLang="en-US" sz="4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916524" y="1554412"/>
            <a:ext cx="187220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清苦</a:t>
            </a:r>
            <a:endParaRPr lang="zh-CN" altLang="en-US" sz="4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766245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1520" y="301922"/>
            <a:ext cx="8686800" cy="4525963"/>
          </a:xfrm>
        </p:spPr>
        <p:txBody>
          <a:bodyPr>
            <a:normAutofit/>
          </a:bodyPr>
          <a:lstStyle/>
          <a:p>
            <a:r>
              <a:rPr lang="zh-CN" altLang="en-US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　　功夫不负有心人。三年过去了，徐悲鸿在巴黎高等美术学校以优异的成绩通过了结业考试。他创作的油画在巴黎展出时，轰动了整个画界。</a:t>
            </a:r>
            <a:endParaRPr lang="zh-CN" altLang="en-US" sz="4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4" name="直接连接符 3"/>
          <p:cNvCxnSpPr/>
          <p:nvPr/>
        </p:nvCxnSpPr>
        <p:spPr>
          <a:xfrm flipH="1">
            <a:off x="3563888" y="2276872"/>
            <a:ext cx="144016" cy="576064"/>
          </a:xfrm>
          <a:prstGeom prst="line">
            <a:avLst/>
          </a:prstGeom>
          <a:ln w="25400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 flipH="1">
            <a:off x="8532440" y="2348880"/>
            <a:ext cx="144016" cy="576064"/>
          </a:xfrm>
          <a:prstGeom prst="line">
            <a:avLst/>
          </a:prstGeom>
          <a:ln w="25400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4067944" y="2934254"/>
            <a:ext cx="144016" cy="576064"/>
          </a:xfrm>
          <a:prstGeom prst="line">
            <a:avLst/>
          </a:prstGeom>
          <a:ln w="25400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467544" y="3717032"/>
            <a:ext cx="8352928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800" b="1" dirty="0">
                <a:solidFill>
                  <a:srgbClr val="1A047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据《现代汉语词典》：</a:t>
            </a:r>
          </a:p>
          <a:p>
            <a:r>
              <a:rPr lang="zh-CN" altLang="zh-CN" sz="2800" b="1" dirty="0">
                <a:solidFill>
                  <a:srgbClr val="1A047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功夫：①本领；造诣②指武术③同</a:t>
            </a:r>
            <a:r>
              <a:rPr lang="en-US" altLang="zh-CN" sz="2800" b="1" dirty="0">
                <a:solidFill>
                  <a:srgbClr val="1A047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“</a:t>
            </a:r>
            <a:r>
              <a:rPr lang="zh-CN" altLang="zh-CN" sz="2800" b="1" dirty="0">
                <a:solidFill>
                  <a:srgbClr val="1A047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工夫</a:t>
            </a:r>
            <a:r>
              <a:rPr lang="en-US" altLang="zh-CN" sz="2800" b="1" dirty="0">
                <a:solidFill>
                  <a:srgbClr val="1A047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”</a:t>
            </a:r>
            <a:r>
              <a:rPr lang="zh-CN" altLang="zh-CN" sz="2800" b="1" dirty="0">
                <a:solidFill>
                  <a:srgbClr val="1A047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（工夫多指时间）。</a:t>
            </a:r>
          </a:p>
          <a:p>
            <a:r>
              <a:rPr lang="zh-CN" altLang="zh-CN" sz="2800" b="1" dirty="0">
                <a:solidFill>
                  <a:srgbClr val="1A047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有心人：有某种志愿，肯动脑筋的人</a:t>
            </a:r>
            <a:r>
              <a:rPr lang="zh-CN" altLang="zh-CN" sz="2800" b="1" dirty="0" smtClean="0">
                <a:solidFill>
                  <a:srgbClr val="1A047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。</a:t>
            </a:r>
            <a:endParaRPr lang="zh-CN" altLang="zh-CN" sz="2800" b="1" dirty="0">
              <a:solidFill>
                <a:srgbClr val="1A047A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zh-CN" altLang="zh-CN" sz="2800" b="1" dirty="0">
                <a:solidFill>
                  <a:srgbClr val="1A047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功夫不负有心人的意思就是只要用心去做某事，会有进步或成绩。</a:t>
            </a:r>
          </a:p>
          <a:p>
            <a:pPr fontAlgn="ctr"/>
            <a:endParaRPr lang="zh-CN" altLang="zh-CN" sz="2800" b="1" dirty="0">
              <a:solidFill>
                <a:srgbClr val="1A047A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fontAlgn="ctr"/>
            <a:r>
              <a:rPr lang="en-US" altLang="zh-CN" sz="2800" b="1" dirty="0">
                <a:solidFill>
                  <a:srgbClr val="1A047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 </a:t>
            </a:r>
            <a:endParaRPr lang="zh-CN" altLang="zh-CN" sz="2800" b="1" dirty="0">
              <a:solidFill>
                <a:srgbClr val="1A047A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7394925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23528" y="332656"/>
            <a:ext cx="8686800" cy="4525963"/>
          </a:xfrm>
        </p:spPr>
        <p:txBody>
          <a:bodyPr>
            <a:normAutofit/>
          </a:bodyPr>
          <a:lstStyle/>
          <a:p>
            <a:r>
              <a:rPr lang="zh-CN" altLang="en-US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　　他找到徐悲鸿，鞠了一躬说：“我承认中国人是很有才能的。看来我犯了一个错误，用中国话来说，那就是</a:t>
            </a:r>
            <a:r>
              <a:rPr lang="zh-CN" altLang="en-US" sz="40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‘有眼不识泰山’</a:t>
            </a:r>
            <a:r>
              <a:rPr lang="zh-CN" altLang="en-US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。”</a:t>
            </a:r>
            <a:endParaRPr lang="zh-CN" altLang="en-US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80156" y="3068960"/>
            <a:ext cx="7920880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【出自】</a:t>
            </a:r>
            <a:r>
              <a:rPr lang="zh-CN" altLang="zh-CN" sz="32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：明</a:t>
            </a:r>
            <a:r>
              <a:rPr lang="en-US" altLang="zh-CN" sz="32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·</a:t>
            </a:r>
            <a:r>
              <a:rPr lang="zh-CN" altLang="zh-CN" sz="32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施耐庵《水浒全传》第二回：</a:t>
            </a:r>
            <a:r>
              <a:rPr lang="en-US" altLang="zh-CN" sz="32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“</a:t>
            </a:r>
            <a:r>
              <a:rPr lang="zh-CN" altLang="zh-CN" sz="32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师父如此高强，必是个教头。小儿有眼不识泰山。</a:t>
            </a:r>
            <a:r>
              <a:rPr lang="en-US" altLang="zh-CN" sz="32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”</a:t>
            </a:r>
            <a:endParaRPr lang="zh-CN" altLang="zh-CN" sz="32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zh-CN" altLang="zh-CN" sz="3200" b="1" dirty="0">
                <a:solidFill>
                  <a:srgbClr val="1A047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【解释】</a:t>
            </a:r>
            <a:r>
              <a:rPr lang="zh-CN" altLang="zh-CN" sz="32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：虽有眼睛，却不认识泰山。比喻见闻太窄，认不出地位高或本领大的人。</a:t>
            </a:r>
          </a:p>
          <a:p>
            <a:r>
              <a:rPr lang="zh-CN" altLang="zh-CN" sz="3200" b="1" dirty="0">
                <a:solidFill>
                  <a:srgbClr val="1A047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【示例】</a:t>
            </a:r>
            <a:r>
              <a:rPr lang="zh-CN" altLang="zh-CN" sz="32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：</a:t>
            </a:r>
            <a:r>
              <a:rPr lang="zh-CN" altLang="zh-CN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他</a:t>
            </a:r>
            <a:r>
              <a:rPr lang="zh-CN" altLang="en-US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有眼不识泰山</a:t>
            </a:r>
            <a:r>
              <a:rPr lang="zh-CN" altLang="zh-CN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，</a:t>
            </a:r>
            <a:r>
              <a:rPr lang="zh-CN" altLang="zh-CN" sz="32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真是一个见识短浅的人。</a:t>
            </a:r>
          </a:p>
          <a:p>
            <a:r>
              <a:rPr lang="en-US" altLang="zh-CN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 </a:t>
            </a:r>
            <a:endParaRPr lang="zh-CN" altLang="zh-CN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1992405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4800" dirty="0" smtClean="0">
                <a:solidFill>
                  <a:srgbClr val="FF0000"/>
                </a:solidFill>
              </a:rPr>
              <a:t>小练笔：</a:t>
            </a:r>
            <a:endParaRPr lang="zh-CN" altLang="en-US" sz="4800" dirty="0">
              <a:solidFill>
                <a:srgbClr val="FF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　　</a:t>
            </a:r>
            <a:r>
              <a:rPr lang="zh-CN" altLang="en-US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此时此刻，你想对那位看不起中国人的外国学生说些什么？你又会怎样夸徐悲鸿？学了这一课你有什么感受？请用一段话写下来。</a:t>
            </a:r>
            <a:endParaRPr lang="zh-CN" altLang="en-US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3069890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396535" cy="6858000"/>
          </a:xfrm>
        </p:spPr>
      </p:pic>
    </p:spTree>
    <p:extLst>
      <p:ext uri="{BB962C8B-B14F-4D97-AF65-F5344CB8AC3E}">
        <p14:creationId xmlns:p14="http://schemas.microsoft.com/office/powerpoint/2010/main" val="9620052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05544"/>
            <a:ext cx="4139952" cy="6453336"/>
          </a:xfrm>
        </p:spPr>
      </p:pic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0" y="151656"/>
            <a:ext cx="128240" cy="153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1000" b="0" i="0" u="none" strike="noStrike" cap="none" normalizeH="0" baseline="0" dirty="0" smtClean="0">
                <a:ln>
                  <a:noFill/>
                </a:ln>
                <a:solidFill>
                  <a:srgbClr val="666666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  <a:t>　</a:t>
            </a:r>
            <a:endParaRPr kumimoji="0" lang="zh-CN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4283968" y="613320"/>
            <a:ext cx="7293918" cy="52322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1000" b="0" i="0" u="none" strike="noStrike" cap="none" normalizeH="0" baseline="0" dirty="0" smtClean="0">
                <a:ln>
                  <a:noFill/>
                </a:ln>
                <a:solidFill>
                  <a:srgbClr val="666666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  <a:t>　</a:t>
            </a:r>
            <a:r>
              <a:rPr kumimoji="0" lang="zh-CN" altLang="en-US" sz="1000" b="0" i="0" u="none" strike="noStrike" cap="none" normalizeH="0" baseline="0" dirty="0" smtClean="0">
                <a:ln>
                  <a:noFill/>
                </a:ln>
                <a:solidFill>
                  <a:srgbClr val="666666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  <a:t>　　　</a:t>
            </a:r>
            <a:r>
              <a:rPr kumimoji="0" lang="zh-CN" sz="2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  <a:t>徐悲鸿 </a:t>
            </a:r>
            <a:r>
              <a:rPr kumimoji="0" lang="zh-CN" altLang="zh-CN" sz="2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  <a:t>(1895—1953</a:t>
            </a:r>
            <a:r>
              <a:rPr kumimoji="0" lang="zh-CN" sz="2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  <a:t>年</a:t>
            </a:r>
            <a:r>
              <a:rPr kumimoji="0" lang="zh-CN" altLang="zh-CN" sz="2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  <a:t>)</a:t>
            </a:r>
            <a:r>
              <a:rPr kumimoji="0" lang="zh-CN" sz="2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  <a:t>，江苏宜兴人，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2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  <a:t>原名寿康。中国现代美术事业的奠基者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2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  <a:t>之一，杰出的画家和美术教育家。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2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  <a:t>　　徐悲鸿父亲是个小有名气的画家。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2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  <a:t>自幼承袭家学，研习中国水墨画。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2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  <a:t>　　</a:t>
            </a:r>
            <a:r>
              <a:rPr kumimoji="0" lang="zh-CN" altLang="zh-CN" sz="2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  <a:t>1919</a:t>
            </a:r>
            <a:r>
              <a:rPr kumimoji="0" lang="zh-CN" sz="2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  <a:t>年留学法国，后又转往柏林、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2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  <a:t>比利时研习素描和油画。学习画画、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2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  <a:t>素描，观摩、研究西方美术。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2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  <a:t>　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  <a:t>　</a:t>
            </a:r>
            <a:r>
              <a:rPr kumimoji="0" lang="zh-CN" altLang="zh-CN" sz="2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  <a:t>1927</a:t>
            </a:r>
            <a:r>
              <a:rPr kumimoji="0" lang="zh-CN" sz="2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  <a:t>年回国，先后任上海南国艺术学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2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  <a:t>院美术系主任、中央大学艺术系教授、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2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  <a:t>北平大学艺术学院院长、北平艺术专科学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2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  <a:t>校校长。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2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  <a:t>　　新中国建立后，任首届中华全国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2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  <a:t>美术工作者协会主席、中央美术学院院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2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  <a:t>长等职。在中国美术史上起到了承前启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2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  <a:t>后的巨大作用。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sz="20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96270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3024" y="0"/>
            <a:ext cx="9217024" cy="68580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611560" y="548680"/>
            <a:ext cx="7560840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extrusionH="57150" contourW="25400" prstMaterial="matte">
              <a:bevelT w="25400" h="55880" prst="softRound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72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楷体" pitchFamily="49" charset="-122"/>
                <a:ea typeface="楷体" pitchFamily="49" charset="-122"/>
              </a:rPr>
              <a:t>徐悲鸿励志学画</a:t>
            </a:r>
            <a:endParaRPr lang="zh-CN" altLang="en-US" sz="7200" b="1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23528" y="2397948"/>
            <a:ext cx="5616624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/>
              <a:t>解题：</a:t>
            </a:r>
            <a:endParaRPr lang="en-US" altLang="zh-CN" sz="3200" b="1" dirty="0" smtClean="0"/>
          </a:p>
          <a:p>
            <a:r>
              <a:rPr lang="zh-CN" altLang="en-US" sz="36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　　激励：励，激励；志，志向。为了实现某一志向而激励自己刻苦努力</a:t>
            </a:r>
            <a:endParaRPr lang="zh-CN" altLang="en-US" sz="36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0260844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我会提问：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altLang="en-US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徐悲鸿为什么要立志？</a:t>
            </a:r>
            <a:endParaRPr lang="en-US" altLang="zh-CN" sz="40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zh-CN" altLang="en-US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立了什么志？</a:t>
            </a:r>
            <a:endParaRPr lang="en-US" altLang="zh-CN" sz="40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zh-CN" altLang="en-US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结果怎样？</a:t>
            </a:r>
            <a:endParaRPr lang="zh-CN" altLang="en-US" sz="4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7827999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zh-CN" altLang="en-US" sz="5400" dirty="0" smtClean="0"/>
              <a:t>我会读</a:t>
            </a:r>
            <a:endParaRPr lang="zh-CN" altLang="en-US" sz="54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79512" y="1554162"/>
            <a:ext cx="8964488" cy="4525963"/>
          </a:xfrm>
        </p:spPr>
        <p:txBody>
          <a:bodyPr>
            <a:normAutofit/>
          </a:bodyPr>
          <a:lstStyle/>
          <a:p>
            <a:r>
              <a:rPr lang="zh-CN" altLang="en-US" sz="4400" b="1" dirty="0">
                <a:solidFill>
                  <a:srgbClr val="1A047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认识</a:t>
            </a:r>
            <a:r>
              <a:rPr lang="zh-CN" altLang="en-US" sz="4400" b="1" dirty="0" smtClean="0">
                <a:solidFill>
                  <a:srgbClr val="1A047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　嫉妒　不礼貌　激怒　犯</a:t>
            </a:r>
            <a:r>
              <a:rPr lang="zh-CN" altLang="en-US" sz="4400" b="1" dirty="0">
                <a:solidFill>
                  <a:srgbClr val="1A047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错</a:t>
            </a:r>
            <a:endParaRPr lang="en-US" altLang="zh-CN" sz="4400" b="1" dirty="0" smtClean="0">
              <a:solidFill>
                <a:srgbClr val="1A047A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zh-CN" altLang="en-US" sz="4400" b="1" dirty="0" smtClean="0">
                <a:solidFill>
                  <a:srgbClr val="1A047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承认　购买　错误　　一杯　优异</a:t>
            </a:r>
            <a:endParaRPr lang="en-US" altLang="zh-CN" sz="4400" b="1" dirty="0" smtClean="0">
              <a:solidFill>
                <a:srgbClr val="1A047A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zh-CN" altLang="en-US" sz="4400" b="1" dirty="0" smtClean="0">
                <a:solidFill>
                  <a:srgbClr val="1A047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临摹　省下钱　绘画　陈列　租</a:t>
            </a:r>
            <a:endParaRPr lang="en-US" altLang="zh-CN" sz="4400" b="1" dirty="0" smtClean="0">
              <a:solidFill>
                <a:srgbClr val="1A047A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zh-CN" altLang="en-US" sz="4400" b="1" dirty="0" smtClean="0">
                <a:solidFill>
                  <a:srgbClr val="1A047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不知疲倦</a:t>
            </a:r>
            <a:endParaRPr lang="zh-CN" altLang="en-US" sz="4400" b="1" dirty="0">
              <a:solidFill>
                <a:srgbClr val="1A047A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427984" y="3134975"/>
            <a:ext cx="115212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绘</a:t>
            </a:r>
            <a:endParaRPr lang="zh-CN" altLang="en-US" sz="4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30036" y="1556792"/>
            <a:ext cx="115212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认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215485" y="3978676"/>
            <a:ext cx="115212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倦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666723" y="3139906"/>
            <a:ext cx="115212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列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292080" y="4363396"/>
            <a:ext cx="115212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4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787670" y="3139905"/>
            <a:ext cx="115212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租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698477" y="2365534"/>
            <a:ext cx="115212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杯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2215485" y="2376561"/>
            <a:ext cx="115212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购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854566" y="2376561"/>
            <a:ext cx="165618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错误</a:t>
            </a:r>
          </a:p>
        </p:txBody>
      </p:sp>
    </p:spTree>
    <p:extLst>
      <p:ext uri="{BB962C8B-B14F-4D97-AF65-F5344CB8AC3E}">
        <p14:creationId xmlns:p14="http://schemas.microsoft.com/office/powerpoint/2010/main" val="19973213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我会写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979712" y="1554163"/>
            <a:ext cx="2808312" cy="2666926"/>
          </a:xfrm>
        </p:spPr>
        <p:txBody>
          <a:bodyPr>
            <a:normAutofit/>
          </a:bodyPr>
          <a:lstStyle/>
          <a:p>
            <a:r>
              <a:rPr lang="zh-CN" altLang="en-US" sz="9600" b="1" dirty="0" smtClean="0">
                <a:solidFill>
                  <a:srgbClr val="1A047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　</a:t>
            </a:r>
            <a:endParaRPr lang="zh-CN" altLang="en-US" sz="15000" b="1" dirty="0">
              <a:solidFill>
                <a:srgbClr val="1A047A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156176" y="2276872"/>
            <a:ext cx="9361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1907704" y="2852936"/>
            <a:ext cx="2088232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5000" b="1" dirty="0">
                <a:solidFill>
                  <a:srgbClr val="1A047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购</a:t>
            </a:r>
            <a:endParaRPr lang="zh-CN" altLang="en-US" sz="15000" dirty="0"/>
          </a:p>
        </p:txBody>
      </p:sp>
      <p:sp>
        <p:nvSpPr>
          <p:cNvPr id="6" name="TextBox 5"/>
          <p:cNvSpPr txBox="1"/>
          <p:nvPr/>
        </p:nvSpPr>
        <p:spPr>
          <a:xfrm>
            <a:off x="5220072" y="2889742"/>
            <a:ext cx="2088232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5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倦</a:t>
            </a:r>
            <a:endParaRPr lang="zh-CN" altLang="en-US" sz="15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0816916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>
                <a:solidFill>
                  <a:srgbClr val="FF0000"/>
                </a:solidFill>
              </a:rPr>
              <a:t>自读要求：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altLang="en-US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认读生字表上的字：读准每个生字的音。</a:t>
            </a:r>
            <a:endParaRPr lang="en-US" altLang="zh-CN" sz="4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zh-CN" altLang="en-US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在课文中画出带有生字的词，想想词语的意思。</a:t>
            </a:r>
            <a:endParaRPr lang="en-US" altLang="zh-CN" sz="4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zh-CN" altLang="en-US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逐段读课文，把句子读通顺。</a:t>
            </a:r>
            <a:endParaRPr lang="zh-CN" altLang="en-US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3116083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>
                <a:solidFill>
                  <a:srgbClr val="7030A0"/>
                </a:solidFill>
              </a:rPr>
              <a:t>注意读好长句中间的停顿：</a:t>
            </a:r>
            <a:endParaRPr lang="zh-CN" altLang="en-US" dirty="0">
              <a:solidFill>
                <a:srgbClr val="7030A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altLang="en-US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靠争论是无法改变别人的无知和</a:t>
            </a:r>
            <a:r>
              <a:rPr lang="zh-CN" altLang="en-US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偏见的，</a:t>
            </a:r>
            <a:r>
              <a:rPr lang="zh-CN" altLang="en-US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必须用事实让他们重新认识一下真正的中国人！</a:t>
            </a:r>
            <a:endParaRPr lang="en-US" altLang="zh-CN" sz="4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en-US" altLang="zh-CN" sz="4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zh-CN" altLang="en-US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徐悲鸿在巴黎高等美术学校以优异的成绩通过了结业考试。</a:t>
            </a:r>
            <a:endParaRPr lang="zh-CN" altLang="en-US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5" name="直接连接符 4"/>
          <p:cNvCxnSpPr/>
          <p:nvPr/>
        </p:nvCxnSpPr>
        <p:spPr>
          <a:xfrm flipH="1">
            <a:off x="2267744" y="1628800"/>
            <a:ext cx="144016" cy="576064"/>
          </a:xfrm>
          <a:prstGeom prst="line">
            <a:avLst/>
          </a:prstGeom>
          <a:ln w="25400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7308304" y="1628800"/>
            <a:ext cx="144016" cy="576064"/>
          </a:xfrm>
          <a:prstGeom prst="line">
            <a:avLst/>
          </a:prstGeom>
          <a:ln w="25400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H="1">
            <a:off x="4283968" y="2219665"/>
            <a:ext cx="144016" cy="576064"/>
          </a:xfrm>
          <a:prstGeom prst="line">
            <a:avLst/>
          </a:prstGeom>
          <a:ln w="25400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H="1">
            <a:off x="8820472" y="2219665"/>
            <a:ext cx="144016" cy="576064"/>
          </a:xfrm>
          <a:prstGeom prst="line">
            <a:avLst/>
          </a:prstGeom>
          <a:ln w="25400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H="1">
            <a:off x="2276128" y="4293096"/>
            <a:ext cx="144016" cy="576064"/>
          </a:xfrm>
          <a:prstGeom prst="line">
            <a:avLst/>
          </a:prstGeom>
          <a:ln w="25400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H="1">
            <a:off x="6804248" y="4293096"/>
            <a:ext cx="144016" cy="576064"/>
          </a:xfrm>
          <a:prstGeom prst="line">
            <a:avLst/>
          </a:prstGeom>
          <a:ln w="25400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H="1">
            <a:off x="1763688" y="4941168"/>
            <a:ext cx="144016" cy="576064"/>
          </a:xfrm>
          <a:prstGeom prst="line">
            <a:avLst/>
          </a:prstGeom>
          <a:ln w="25400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644705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跋涉">
  <a:themeElements>
    <a:clrScheme name="跋涉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跋涉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跋涉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211</TotalTime>
  <Words>290</Words>
  <Application>Microsoft Office PowerPoint</Application>
  <PresentationFormat>全屏显示(4:3)</PresentationFormat>
  <Paragraphs>93</Paragraphs>
  <Slides>18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19" baseType="lpstr">
      <vt:lpstr>跋涉</vt:lpstr>
      <vt:lpstr>PowerPoint 演示文稿</vt:lpstr>
      <vt:lpstr>PowerPoint 演示文稿</vt:lpstr>
      <vt:lpstr>PowerPoint 演示文稿</vt:lpstr>
      <vt:lpstr>PowerPoint 演示文稿</vt:lpstr>
      <vt:lpstr>我会提问：</vt:lpstr>
      <vt:lpstr>我会读</vt:lpstr>
      <vt:lpstr>我会写</vt:lpstr>
      <vt:lpstr>自读要求：</vt:lpstr>
      <vt:lpstr>注意读好长句中间的停顿：</vt:lpstr>
      <vt:lpstr>我会分段并概括段意：</vt:lpstr>
      <vt:lpstr>复习</vt:lpstr>
      <vt:lpstr>PowerPoint 演示文稿</vt:lpstr>
      <vt:lpstr>PowerPoint 演示文稿</vt:lpstr>
      <vt:lpstr>　　从此，徐悲鸿更加奋发努力。</vt:lpstr>
      <vt:lpstr>PowerPoint 演示文稿</vt:lpstr>
      <vt:lpstr>PowerPoint 演示文稿</vt:lpstr>
      <vt:lpstr>PowerPoint 演示文稿</vt:lpstr>
      <vt:lpstr>小练笔：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GXJY</dc:creator>
  <cp:lastModifiedBy>GXJY</cp:lastModifiedBy>
  <cp:revision>20</cp:revision>
  <dcterms:created xsi:type="dcterms:W3CDTF">2012-09-20T09:55:24Z</dcterms:created>
  <dcterms:modified xsi:type="dcterms:W3CDTF">2012-09-21T03:23:12Z</dcterms:modified>
</cp:coreProperties>
</file>