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80" r:id="rId2"/>
    <p:sldId id="328" r:id="rId3"/>
    <p:sldId id="330" r:id="rId4"/>
    <p:sldId id="303" r:id="rId5"/>
    <p:sldId id="327" r:id="rId6"/>
    <p:sldId id="310" r:id="rId7"/>
    <p:sldId id="317" r:id="rId8"/>
    <p:sldId id="316" r:id="rId9"/>
    <p:sldId id="318" r:id="rId10"/>
    <p:sldId id="329" r:id="rId11"/>
    <p:sldId id="319" r:id="rId12"/>
    <p:sldId id="308" r:id="rId13"/>
    <p:sldId id="320" r:id="rId14"/>
    <p:sldId id="313" r:id="rId15"/>
    <p:sldId id="326" r:id="rId16"/>
    <p:sldId id="321" r:id="rId17"/>
    <p:sldId id="324" r:id="rId18"/>
    <p:sldId id="323" r:id="rId19"/>
    <p:sldId id="322" r:id="rId20"/>
    <p:sldId id="325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0000FF"/>
    <a:srgbClr val="E6FBFE"/>
    <a:srgbClr val="57D2E3"/>
    <a:srgbClr val="21B1C5"/>
    <a:srgbClr val="B2F3FC"/>
    <a:srgbClr val="4BCFE1"/>
    <a:srgbClr val="CC0000"/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918" y="-138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F39FB19-63C5-4794-A866-FB49358D4D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BA3A63F-B20E-4B08-9A5F-D55BC0BC19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B6E67364-D080-4DC6-A64D-2142F52E1693}" type="slidenum">
              <a:rPr lang="zh-CN" altLang="en-US" smtClean="0">
                <a:latin typeface="Arial" pitchFamily="34" charset="0"/>
                <a:ea typeface="宋体" pitchFamily="2" charset="-122"/>
              </a:rPr>
              <a:pPr/>
              <a:t>1</a:t>
            </a:fld>
            <a:endParaRPr lang="en-US" altLang="zh-CN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BA80F-977F-4A7D-920F-6D38FF351186}" type="datetimeFigureOut">
              <a:rPr lang="zh-CN" altLang="en-US"/>
              <a:pPr>
                <a:defRPr/>
              </a:pPr>
              <a:t>2019/10/30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C53C9-9A27-437E-BBE4-976CAA5D6A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5" name="组合 6150"/>
          <p:cNvGrpSpPr/>
          <p:nvPr/>
        </p:nvGrpSpPr>
        <p:grpSpPr bwMode="auto">
          <a:xfrm>
            <a:off x="3951605" y="2566988"/>
            <a:ext cx="4808538" cy="1311275"/>
            <a:chOff x="1323" y="1242"/>
            <a:chExt cx="2475" cy="878"/>
          </a:xfrm>
        </p:grpSpPr>
        <p:sp>
          <p:nvSpPr>
            <p:cNvPr id="10248" name="矩形 6151"/>
            <p:cNvSpPr>
              <a:spLocks noChangeArrowheads="1"/>
            </p:cNvSpPr>
            <p:nvPr/>
          </p:nvSpPr>
          <p:spPr bwMode="auto">
            <a:xfrm>
              <a:off x="1776" y="1242"/>
              <a:ext cx="1573" cy="3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第五单</a:t>
              </a:r>
              <a:r>
                <a:rPr lang="zh-CN" altLang="en-US" sz="2000" b="1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元 </a:t>
              </a:r>
              <a:r>
                <a:rPr lang="en-US" altLang="zh-CN" sz="2000" b="1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·</a:t>
              </a:r>
              <a:r>
                <a:rPr lang="zh-CN" altLang="en-US" sz="2000" b="1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 第</a:t>
              </a:r>
              <a:r>
                <a:rPr lang="en-US" altLang="zh-CN" sz="2000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16</a:t>
              </a:r>
              <a:r>
                <a:rPr lang="zh-CN" altLang="en-US" sz="2000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</a:t>
              </a:r>
              <a:endParaRPr lang="zh-CN" altLang="en-US" sz="20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49" name="文本框 6152"/>
            <p:cNvSpPr txBox="1">
              <a:spLocks noChangeArrowheads="1"/>
            </p:cNvSpPr>
            <p:nvPr/>
          </p:nvSpPr>
          <p:spPr bwMode="auto">
            <a:xfrm>
              <a:off x="1323" y="1568"/>
              <a:ext cx="2475" cy="5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800" b="1" dirty="0" smtClean="0">
                  <a:ea typeface="微软雅黑" pitchFamily="34" charset="-122"/>
                  <a:sym typeface="宋体" pitchFamily="2" charset="-122"/>
                </a:rPr>
                <a:t>夏天里的成长</a:t>
              </a:r>
              <a:endParaRPr lang="zh-CN" altLang="en-US" sz="4800" b="1" dirty="0">
                <a:ea typeface="微软雅黑" pitchFamily="34" charset="-122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241300" y="792163"/>
            <a:ext cx="224933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研读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第二自然段：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332232" y="1261873"/>
            <a:ext cx="11859768" cy="48936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ea typeface="微软雅黑" pitchFamily="34" charset="-122"/>
              </a:rPr>
              <a:t>       </a:t>
            </a:r>
            <a:r>
              <a:rPr lang="zh-CN" altLang="zh-CN" sz="2400" b="1" dirty="0" smtClean="0">
                <a:solidFill>
                  <a:srgbClr val="FF0000"/>
                </a:solidFill>
                <a:ea typeface="微软雅黑" pitchFamily="34" charset="-122"/>
              </a:rPr>
              <a:t>你从哪能看出生物是飞快的长，跳跃的长，活生生的看得见的长？作者都写了哪些生物呢？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ea typeface="微软雅黑" pitchFamily="34" charset="-122"/>
              </a:rPr>
              <a:t>    </a:t>
            </a:r>
            <a:r>
              <a:rPr lang="zh-CN" altLang="zh-CN" sz="2400" b="1" dirty="0" smtClean="0">
                <a:solidFill>
                  <a:srgbClr val="0000FF"/>
                </a:solidFill>
                <a:ea typeface="微软雅黑" pitchFamily="34" charset="-122"/>
              </a:rPr>
              <a:t>植物：绿蔓、竹子、高粱、苞蕾（鲜花、果实）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ea typeface="微软雅黑" pitchFamily="34" charset="-122"/>
              </a:rPr>
              <a:t>    </a:t>
            </a:r>
            <a:r>
              <a:rPr lang="zh-CN" altLang="zh-CN" sz="2400" b="1" dirty="0" smtClean="0">
                <a:solidFill>
                  <a:srgbClr val="0000FF"/>
                </a:solidFill>
                <a:ea typeface="微软雅黑" pitchFamily="34" charset="-122"/>
              </a:rPr>
              <a:t>有生命的苔藓、草坪菜畦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ea typeface="微软雅黑" pitchFamily="34" charset="-122"/>
              </a:rPr>
              <a:t>    </a:t>
            </a:r>
            <a:r>
              <a:rPr lang="zh-CN" altLang="zh-CN" sz="2400" b="1" dirty="0" smtClean="0">
                <a:solidFill>
                  <a:srgbClr val="0000FF"/>
                </a:solidFill>
                <a:ea typeface="微软雅黑" pitchFamily="34" charset="-122"/>
              </a:rPr>
              <a:t>动物：小猫</a:t>
            </a:r>
            <a:r>
              <a:rPr lang="en-US" altLang="zh-CN" sz="2400" b="1" dirty="0" smtClean="0">
                <a:solidFill>
                  <a:srgbClr val="0000FF"/>
                </a:solidFill>
                <a:ea typeface="微软雅黑" pitchFamily="34" charset="-122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ea typeface="微软雅黑" pitchFamily="34" charset="-122"/>
              </a:rPr>
              <a:t>、</a:t>
            </a:r>
            <a:r>
              <a:rPr lang="zh-CN" altLang="zh-CN" sz="2400" b="1" dirty="0" smtClean="0">
                <a:solidFill>
                  <a:srgbClr val="0000FF"/>
                </a:solidFill>
                <a:ea typeface="微软雅黑" pitchFamily="34" charset="-122"/>
              </a:rPr>
              <a:t>小狗</a:t>
            </a:r>
            <a:r>
              <a:rPr lang="en-US" altLang="zh-CN" sz="2400" b="1" dirty="0" smtClean="0">
                <a:solidFill>
                  <a:srgbClr val="0000FF"/>
                </a:solidFill>
                <a:ea typeface="微软雅黑" pitchFamily="34" charset="-122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ea typeface="微软雅黑" pitchFamily="34" charset="-122"/>
              </a:rPr>
              <a:t>、</a:t>
            </a:r>
            <a:r>
              <a:rPr lang="zh-CN" altLang="zh-CN" sz="2400" b="1" dirty="0" smtClean="0">
                <a:solidFill>
                  <a:srgbClr val="0000FF"/>
                </a:solidFill>
                <a:ea typeface="微软雅黑" pitchFamily="34" charset="-122"/>
              </a:rPr>
              <a:t>小鸡</a:t>
            </a:r>
            <a:r>
              <a:rPr lang="en-US" altLang="zh-CN" sz="2400" b="1" dirty="0" smtClean="0">
                <a:solidFill>
                  <a:srgbClr val="0000FF"/>
                </a:solidFill>
                <a:ea typeface="微软雅黑" pitchFamily="34" charset="-122"/>
              </a:rPr>
              <a:t> </a:t>
            </a:r>
            <a:r>
              <a:rPr lang="zh-CN" altLang="en-US" sz="2400" b="1" smtClean="0">
                <a:solidFill>
                  <a:srgbClr val="0000FF"/>
                </a:solidFill>
                <a:ea typeface="微软雅黑" pitchFamily="34" charset="-122"/>
              </a:rPr>
              <a:t>、</a:t>
            </a:r>
            <a:r>
              <a:rPr lang="zh-CN" altLang="zh-CN" sz="2400" b="1" smtClean="0">
                <a:solidFill>
                  <a:srgbClr val="0000FF"/>
                </a:solidFill>
                <a:ea typeface="微软雅黑" pitchFamily="34" charset="-122"/>
              </a:rPr>
              <a:t>小</a:t>
            </a:r>
            <a:r>
              <a:rPr lang="zh-CN" altLang="zh-CN" sz="2400" b="1" dirty="0" smtClean="0">
                <a:solidFill>
                  <a:srgbClr val="0000FF"/>
                </a:solidFill>
                <a:ea typeface="微软雅黑" pitchFamily="34" charset="-122"/>
              </a:rPr>
              <a:t>鸭</a:t>
            </a:r>
            <a:endParaRPr lang="en-US" altLang="zh-CN" sz="2400" b="1" dirty="0" smtClean="0">
              <a:solidFill>
                <a:srgbClr val="0000FF"/>
              </a:solidFill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b="1" dirty="0" smtClean="0">
              <a:solidFill>
                <a:srgbClr val="0000FF"/>
              </a:solidFill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3200" b="1" dirty="0" smtClean="0">
              <a:solidFill>
                <a:srgbClr val="FF0000"/>
              </a:solidFill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32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pic>
        <p:nvPicPr>
          <p:cNvPr id="11" name="图片 10" descr="下载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34256"/>
            <a:ext cx="3831336" cy="2523744"/>
          </a:xfrm>
          <a:prstGeom prst="rect">
            <a:avLst/>
          </a:prstGeom>
        </p:spPr>
      </p:pic>
      <p:pic>
        <p:nvPicPr>
          <p:cNvPr id="12" name="图片 11" descr="u=2571356743,681819152&amp;fm=26&amp;gp=0.jpg"/>
          <p:cNvPicPr>
            <a:picLocks noChangeAspect="1"/>
          </p:cNvPicPr>
          <p:nvPr/>
        </p:nvPicPr>
        <p:blipFill>
          <a:blip r:embed="rId3" cstate="print"/>
          <a:srcRect b="6874"/>
          <a:stretch>
            <a:fillRect/>
          </a:stretch>
        </p:blipFill>
        <p:spPr>
          <a:xfrm>
            <a:off x="0" y="4297680"/>
            <a:ext cx="3858768" cy="2432304"/>
          </a:xfrm>
          <a:prstGeom prst="rect">
            <a:avLst/>
          </a:prstGeom>
        </p:spPr>
      </p:pic>
      <p:pic>
        <p:nvPicPr>
          <p:cNvPr id="13" name="图片 12" descr="u=3673299570,3247443970&amp;fm=26&amp;gp=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34206" y="4334256"/>
            <a:ext cx="4341114" cy="2523744"/>
          </a:xfrm>
          <a:prstGeom prst="rect">
            <a:avLst/>
          </a:prstGeom>
        </p:spPr>
      </p:pic>
      <p:pic>
        <p:nvPicPr>
          <p:cNvPr id="14" name="图片 13" descr="u=2190234292,2021450008&amp;fm=26&amp;gp=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61504" y="4242562"/>
            <a:ext cx="4286250" cy="24871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9" name="矩形 9"/>
          <p:cNvSpPr>
            <a:spLocks noChangeArrowheads="1"/>
          </p:cNvSpPr>
          <p:nvPr/>
        </p:nvSpPr>
        <p:spPr bwMode="auto">
          <a:xfrm>
            <a:off x="241300" y="792163"/>
            <a:ext cx="1962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研读第二部分：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0" name="Text Box 9"/>
          <p:cNvSpPr txBox="1">
            <a:spLocks noChangeArrowheads="1"/>
          </p:cNvSpPr>
          <p:nvPr/>
        </p:nvSpPr>
        <p:spPr bwMode="auto">
          <a:xfrm>
            <a:off x="2960688" y="1552575"/>
            <a:ext cx="6719887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1509" name="Text Box 10"/>
          <p:cNvSpPr txBox="1">
            <a:spLocks noChangeArrowheads="1"/>
          </p:cNvSpPr>
          <p:nvPr/>
        </p:nvSpPr>
        <p:spPr bwMode="auto">
          <a:xfrm>
            <a:off x="1560449" y="792353"/>
            <a:ext cx="9926638" cy="2800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FF"/>
                </a:solidFill>
                <a:ea typeface="微软雅黑" pitchFamily="34" charset="-122"/>
              </a:rPr>
              <a:t>        </a:t>
            </a:r>
            <a:r>
              <a:rPr lang="zh-CN" altLang="zh-CN" sz="3200" b="1" dirty="0" smtClean="0">
                <a:solidFill>
                  <a:srgbClr val="0000FF"/>
                </a:solidFill>
                <a:ea typeface="微软雅黑" pitchFamily="34" charset="-122"/>
              </a:rPr>
              <a:t>昨天</a:t>
            </a:r>
            <a:r>
              <a:rPr lang="zh-CN" altLang="zh-CN" sz="3200" b="1" dirty="0" smtClean="0">
                <a:ea typeface="微软雅黑" pitchFamily="34" charset="-122"/>
              </a:rPr>
              <a:t>是苞蕾，</a:t>
            </a:r>
            <a:r>
              <a:rPr lang="zh-CN" altLang="zh-CN" sz="3200" b="1" dirty="0" smtClean="0">
                <a:solidFill>
                  <a:srgbClr val="0000FF"/>
                </a:solidFill>
                <a:ea typeface="微软雅黑" pitchFamily="34" charset="-122"/>
              </a:rPr>
              <a:t>今天</a:t>
            </a:r>
            <a:r>
              <a:rPr lang="zh-CN" altLang="zh-CN" sz="3200" b="1" dirty="0" smtClean="0">
                <a:ea typeface="微软雅黑" pitchFamily="34" charset="-122"/>
              </a:rPr>
              <a:t>是鲜花，</a:t>
            </a:r>
            <a:r>
              <a:rPr lang="zh-CN" altLang="zh-CN" sz="3200" b="1" dirty="0" smtClean="0">
                <a:solidFill>
                  <a:srgbClr val="0000FF"/>
                </a:solidFill>
                <a:ea typeface="微软雅黑" pitchFamily="34" charset="-122"/>
              </a:rPr>
              <a:t>明天</a:t>
            </a:r>
            <a:r>
              <a:rPr lang="zh-CN" altLang="zh-CN" sz="3200" b="1" dirty="0" smtClean="0">
                <a:ea typeface="微软雅黑" pitchFamily="34" charset="-122"/>
              </a:rPr>
              <a:t>就变成了小果实。</a:t>
            </a:r>
            <a:r>
              <a:rPr lang="zh-CN" altLang="zh-CN" sz="3200" b="1" dirty="0" smtClean="0">
                <a:solidFill>
                  <a:srgbClr val="C00000"/>
                </a:solidFill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这句话你是怎么理解的？能用</a:t>
            </a:r>
            <a:r>
              <a:rPr lang="zh-CN" altLang="zh-CN" sz="3200" b="1" dirty="0" smtClean="0">
                <a:solidFill>
                  <a:srgbClr val="C00000"/>
                </a:solidFill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lang="zh-CN" altLang="zh-CN" sz="3200" b="1" dirty="0" smtClean="0">
                <a:solidFill>
                  <a:srgbClr val="C00000"/>
                </a:solidFill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昨天</a:t>
            </a:r>
            <a:r>
              <a:rPr lang="zh-CN" altLang="zh-CN" sz="3200" b="1" dirty="0" smtClean="0">
                <a:solidFill>
                  <a:srgbClr val="C00000"/>
                </a:solidFill>
                <a:latin typeface="Arial"/>
                <a:ea typeface="微软雅黑" pitchFamily="34" charset="-122"/>
                <a:cs typeface="Times New Roman" pitchFamily="18" charset="0"/>
              </a:rPr>
              <a:t>……</a:t>
            </a:r>
            <a:r>
              <a:rPr lang="zh-CN" altLang="zh-CN" sz="3200" b="1" dirty="0" smtClean="0">
                <a:solidFill>
                  <a:srgbClr val="C00000"/>
                </a:solidFill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今天</a:t>
            </a:r>
            <a:r>
              <a:rPr lang="zh-CN" altLang="zh-CN" sz="3200" b="1" dirty="0" smtClean="0">
                <a:solidFill>
                  <a:srgbClr val="C00000"/>
                </a:solidFill>
                <a:latin typeface="Arial"/>
                <a:ea typeface="微软雅黑" pitchFamily="34" charset="-122"/>
                <a:cs typeface="Times New Roman" pitchFamily="18" charset="0"/>
              </a:rPr>
              <a:t>……</a:t>
            </a:r>
            <a:r>
              <a:rPr lang="zh-CN" altLang="zh-CN" sz="3200" b="1" dirty="0" smtClean="0">
                <a:solidFill>
                  <a:srgbClr val="C00000"/>
                </a:solidFill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明天</a:t>
            </a:r>
            <a:r>
              <a:rPr lang="zh-CN" altLang="zh-CN" sz="3200" b="1" dirty="0" smtClean="0">
                <a:solidFill>
                  <a:srgbClr val="C00000"/>
                </a:solidFill>
                <a:latin typeface="Arial"/>
                <a:ea typeface="微软雅黑" pitchFamily="34" charset="-122"/>
                <a:cs typeface="Times New Roman" pitchFamily="18" charset="0"/>
              </a:rPr>
              <a:t>……”</a:t>
            </a:r>
            <a:r>
              <a:rPr lang="zh-CN" altLang="zh-CN" sz="3200" b="1" dirty="0" smtClean="0">
                <a:solidFill>
                  <a:srgbClr val="C00000"/>
                </a:solidFill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说一句话吗？</a:t>
            </a:r>
            <a:endParaRPr lang="zh-CN" altLang="zh-CN" sz="6000" b="1" dirty="0" smtClean="0">
              <a:solidFill>
                <a:srgbClr val="C00000"/>
              </a:solidFill>
              <a:latin typeface="Arial" pitchFamily="34" charset="0"/>
              <a:ea typeface="微软雅黑" pitchFamily="34" charset="-122"/>
            </a:endParaRPr>
          </a:p>
          <a:p>
            <a:endParaRPr lang="zh-CN" altLang="zh-CN" sz="3200" b="1" dirty="0">
              <a:ea typeface="微软雅黑" pitchFamily="34" charset="-122"/>
            </a:endParaRPr>
          </a:p>
        </p:txBody>
      </p:sp>
      <p:pic>
        <p:nvPicPr>
          <p:cNvPr id="8" name="图片 7" descr="u=738511593,3787728386&amp;fm=200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419856"/>
            <a:ext cx="3995928" cy="3438144"/>
          </a:xfrm>
          <a:prstGeom prst="rect">
            <a:avLst/>
          </a:prstGeom>
        </p:spPr>
      </p:pic>
      <p:pic>
        <p:nvPicPr>
          <p:cNvPr id="9" name="图片 8" descr="下载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25646" y="3410712"/>
            <a:ext cx="4139946" cy="3447288"/>
          </a:xfrm>
          <a:prstGeom prst="rect">
            <a:avLst/>
          </a:prstGeom>
        </p:spPr>
      </p:pic>
      <p:pic>
        <p:nvPicPr>
          <p:cNvPr id="10" name="图片 9" descr="u=3148448583,1931480612&amp;fm=26&amp;gp=0.jpg"/>
          <p:cNvPicPr>
            <a:picLocks noChangeAspect="1"/>
          </p:cNvPicPr>
          <p:nvPr/>
        </p:nvPicPr>
        <p:blipFill>
          <a:blip r:embed="rId4" cstate="print"/>
          <a:srcRect t="7200"/>
          <a:stretch>
            <a:fillRect/>
          </a:stretch>
        </p:blipFill>
        <p:spPr>
          <a:xfrm>
            <a:off x="8183880" y="3392424"/>
            <a:ext cx="4008120" cy="346557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3" name="矩形 9"/>
          <p:cNvSpPr>
            <a:spLocks noChangeArrowheads="1"/>
          </p:cNvSpPr>
          <p:nvPr/>
        </p:nvSpPr>
        <p:spPr bwMode="auto">
          <a:xfrm>
            <a:off x="271463" y="908050"/>
            <a:ext cx="1962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研读第二部分：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2268474" y="981393"/>
            <a:ext cx="853059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作者为什么能把这一段写得这么形象呢？</a:t>
            </a:r>
            <a:endParaRPr lang="zh-CN" altLang="en-US" sz="3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5024" y="2322576"/>
            <a:ext cx="10003536" cy="1474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FF"/>
                </a:solidFill>
                <a:ea typeface="微软雅黑" pitchFamily="34" charset="-122"/>
              </a:rPr>
              <a:t>       </a:t>
            </a:r>
            <a:r>
              <a:rPr lang="zh-CN" altLang="zh-CN" sz="3200" b="1" dirty="0" smtClean="0">
                <a:solidFill>
                  <a:srgbClr val="0000FF"/>
                </a:solidFill>
                <a:ea typeface="微软雅黑" pitchFamily="34" charset="-122"/>
              </a:rPr>
              <a:t>就是因为选取了具有代表性的事物，并抓住事物的的特点进行描写，给人留下了深刻的印象。</a:t>
            </a:r>
            <a:endParaRPr lang="zh-CN" altLang="en-US" sz="3200" b="1" dirty="0">
              <a:solidFill>
                <a:srgbClr val="0000FF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06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456629" y="2838895"/>
            <a:ext cx="10853737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       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夏天还有哪些生物生长迅速，你能仿照课文中的句子说一说吗？</a:t>
            </a:r>
            <a:endParaRPr lang="zh-CN" altLang="zh-CN" sz="32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21508" name="矩形 9"/>
          <p:cNvSpPr>
            <a:spLocks noChangeArrowheads="1"/>
          </p:cNvSpPr>
          <p:nvPr/>
        </p:nvSpPr>
        <p:spPr bwMode="auto">
          <a:xfrm>
            <a:off x="271463" y="908050"/>
            <a:ext cx="224933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研读第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二自然段：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0936" y="1764792"/>
            <a:ext cx="937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      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朗读：选择你喜欢的一种生物读出成长的特点。</a:t>
            </a:r>
            <a:endParaRPr lang="zh-CN" altLang="en-US" sz="32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1" name="矩形 9"/>
          <p:cNvSpPr>
            <a:spLocks noChangeArrowheads="1"/>
          </p:cNvSpPr>
          <p:nvPr/>
        </p:nvSpPr>
        <p:spPr bwMode="auto">
          <a:xfrm>
            <a:off x="241300" y="792163"/>
            <a:ext cx="224933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研读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第三自然段：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09588" y="1281113"/>
            <a:ext cx="11387137" cy="40626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ea typeface="微软雅黑" pitchFamily="34" charset="-122"/>
              </a:rPr>
              <a:t>      </a:t>
            </a:r>
            <a:r>
              <a:rPr lang="en-US" altLang="zh-CN" sz="2800" b="1" dirty="0">
                <a:solidFill>
                  <a:srgbClr val="C00000"/>
                </a:solidFill>
                <a:ea typeface="微软雅黑" pitchFamily="34" charset="-122"/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1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、第三自然段描述了</a:t>
            </a:r>
            <a:r>
              <a:rPr lang="zh-CN" altLang="en-US" sz="2800" b="1" dirty="0" smtClean="0">
                <a:solidFill>
                  <a:srgbClr val="C00000"/>
                </a:solidFill>
                <a:ea typeface="微软雅黑" pitchFamily="34" charset="-122"/>
              </a:rPr>
              <a:t>哪些事物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也在长？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        2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、用“因为……所以……”把这</a:t>
            </a:r>
            <a:r>
              <a:rPr lang="zh-CN" altLang="en-US" sz="2800" b="1" dirty="0" smtClean="0">
                <a:solidFill>
                  <a:srgbClr val="C00000"/>
                </a:solidFill>
                <a:ea typeface="微软雅黑" pitchFamily="34" charset="-122"/>
              </a:rPr>
              <a:t>几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种事物成长的特点说出来。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        3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、“软绵绵”，生活中还有什么东西是软绵绵的？你还能说出像软绵绵这样的词语吗？（如绿油油）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        4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、选择你喜欢的一两句话读出事物在夏天成长的特点。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        5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、夏天还有哪些事物生长迅速，你能仿照课文中的句子说一说吗？</a:t>
            </a:r>
            <a:endParaRPr lang="zh-CN" altLang="zh-CN" sz="28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355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3555" name="矩形 9"/>
          <p:cNvSpPr>
            <a:spLocks noChangeArrowheads="1"/>
          </p:cNvSpPr>
          <p:nvPr/>
        </p:nvSpPr>
        <p:spPr bwMode="auto">
          <a:xfrm>
            <a:off x="241300" y="792163"/>
            <a:ext cx="224933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研读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第四自然段：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18375" y="1366965"/>
            <a:ext cx="5529897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人在夏天成长有什么特点呢？</a:t>
            </a:r>
            <a:endParaRPr lang="zh-CN" altLang="en-US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060704" y="2461290"/>
            <a:ext cx="851306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身体的成长、年龄的增长。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微软雅黑" pitchFamily="3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小学生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中学生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大学生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2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457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4579" name="矩形 9"/>
          <p:cNvSpPr>
            <a:spLocks noChangeArrowheads="1"/>
          </p:cNvSpPr>
          <p:nvPr/>
        </p:nvSpPr>
        <p:spPr bwMode="auto">
          <a:xfrm>
            <a:off x="241300" y="792163"/>
            <a:ext cx="224933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研读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第四自然段：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09588" y="1419225"/>
            <a:ext cx="11387137" cy="43309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ea typeface="微软雅黑" pitchFamily="34" charset="-122"/>
              </a:rPr>
              <a:t> 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“六月六，看谷秀”</a:t>
            </a:r>
            <a:r>
              <a:rPr lang="en-US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:</a:t>
            </a:r>
            <a:r>
              <a:rPr lang="zh-CN" altLang="zh-CN" sz="3200" b="1" dirty="0" smtClean="0">
                <a:solidFill>
                  <a:srgbClr val="0000FF"/>
                </a:solidFill>
                <a:ea typeface="微软雅黑" pitchFamily="34" charset="-122"/>
              </a:rPr>
              <a:t>农历六月初六，就到处可见齐腰深，秀出穗的谷子了，谷穗吐金后谷苗让农民们欣喜不已。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　　　　　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“处暑不出头，割谷喂老牛”：</a:t>
            </a:r>
            <a:r>
              <a:rPr lang="zh-CN" altLang="zh-CN" sz="3200" b="1" dirty="0" smtClean="0">
                <a:solidFill>
                  <a:srgbClr val="0000FF"/>
                </a:solidFill>
                <a:ea typeface="微软雅黑" pitchFamily="34" charset="-122"/>
              </a:rPr>
              <a:t>处暑的时候，谷子如果还不出穗，就没收成的希望了，就像无用的荒草一样，只能割掉喂牛吃了。　　　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2544" y="786384"/>
            <a:ext cx="3328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ea typeface="微软雅黑" pitchFamily="34" charset="-122"/>
              </a:rPr>
              <a:t>理解谚语的意思</a:t>
            </a:r>
            <a:endParaRPr lang="zh-CN" altLang="en-US" sz="32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560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5603" name="矩形 9"/>
          <p:cNvSpPr>
            <a:spLocks noChangeArrowheads="1"/>
          </p:cNvSpPr>
          <p:nvPr/>
        </p:nvSpPr>
        <p:spPr bwMode="auto">
          <a:xfrm>
            <a:off x="241300" y="792163"/>
            <a:ext cx="224933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研读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第四自然段：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826919" y="1220199"/>
            <a:ext cx="924458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人也是一样，要赶时候，赶热天，尽量地用力地长。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00216" y="2070282"/>
            <a:ext cx="839091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dirty="0"/>
              <a:t>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itchFamily="34" charset="-122"/>
              </a:rPr>
              <a:t>读了这句话，你感受到了什么？明白了什么？　　　　</a:t>
            </a:r>
            <a:endParaRPr lang="zh-CN" altLang="zh-CN" sz="2800" b="1" dirty="0">
              <a:solidFill>
                <a:srgbClr val="0000FF"/>
              </a:solidFill>
              <a:ea typeface="微软雅黑" pitchFamily="34" charset="-122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2972362"/>
            <a:ext cx="1174579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这句话告诉我们人一定要在青少年时期珍惜时间，积极争取知识、能力、能验的增长，不能错过时机，否则就会成为一事无成的人。　　　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7" grpId="0"/>
      <p:bldP spid="71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6626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6627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回顾课文：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27038" y="1273175"/>
            <a:ext cx="11387137" cy="42165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1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、作者为什么选取这几种事物来写？　　　　　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2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、本文在语言上有什么特点？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3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、你对作者描写的哪些事物最感兴趣，就细细地、美美地读一读，突出这些事物在夏天里生长快这一特点。</a:t>
            </a:r>
          </a:p>
          <a:p>
            <a:pPr>
              <a:lnSpc>
                <a:spcPct val="150000"/>
              </a:lnSpc>
            </a:pPr>
            <a:endParaRPr lang="zh-CN" altLang="zh-CN" sz="3200" b="1" dirty="0">
              <a:solidFill>
                <a:srgbClr val="C00000"/>
              </a:solidFill>
              <a:ea typeface="微软雅黑" pitchFamily="34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765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7651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拓展写诗：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17525" y="1163638"/>
            <a:ext cx="11388725" cy="57452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               </a:t>
            </a:r>
            <a:r>
              <a:rPr lang="zh-CN" altLang="zh-CN" sz="2400" b="1" dirty="0" smtClean="0">
                <a:solidFill>
                  <a:srgbClr val="C00000"/>
                </a:solidFill>
                <a:ea typeface="微软雅黑" pitchFamily="34" charset="-122"/>
              </a:rPr>
              <a:t>夏天里的成长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C00000"/>
                </a:solidFill>
                <a:ea typeface="微软雅黑" pitchFamily="34" charset="-122"/>
              </a:rPr>
              <a:t>夏天是万物迅速长大的季节。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C00000"/>
                </a:solidFill>
                <a:ea typeface="微软雅黑" pitchFamily="34" charset="-122"/>
              </a:rPr>
              <a:t>草长树木长，山是一天一天变丰满；　　　　　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C00000"/>
                </a:solidFill>
                <a:ea typeface="微软雅黑" pitchFamily="34" charset="-122"/>
              </a:rPr>
              <a:t>水长瀑布长，河是一天一天变深变大；　　　　　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C00000"/>
                </a:solidFill>
                <a:ea typeface="微软雅黑" pitchFamily="34" charset="-122"/>
              </a:rPr>
              <a:t>路长铁轨长，缝隙是一天天地变小；　　　　　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C00000"/>
                </a:solidFill>
                <a:ea typeface="微软雅黑" pitchFamily="34" charset="-122"/>
              </a:rPr>
              <a:t>长长，是一天一天地；　　　　　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C00000"/>
                </a:solidFill>
                <a:ea typeface="微软雅黑" pitchFamily="34" charset="-122"/>
              </a:rPr>
              <a:t>长长，是一天一天地；　　　　　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C00000"/>
                </a:solidFill>
                <a:ea typeface="微软雅黑" pitchFamily="34" charset="-122"/>
              </a:rPr>
              <a:t>人长知识长，能力是一天一天地变大。</a:t>
            </a:r>
            <a:endParaRPr lang="en-US" altLang="zh-CN" sz="2400" b="1" dirty="0" smtClean="0">
              <a:solidFill>
                <a:srgbClr val="C00000"/>
              </a:solidFill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C00000"/>
                </a:solidFill>
                <a:ea typeface="微软雅黑" pitchFamily="34" charset="-122"/>
              </a:rPr>
              <a:t>啊，神奇的夏天，让我们快快成长吧！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C00000"/>
                </a:solidFill>
                <a:ea typeface="微软雅黑" pitchFamily="34" charset="-122"/>
              </a:rPr>
              <a:t>　　　　　</a:t>
            </a:r>
            <a:endParaRPr lang="zh-CN" altLang="zh-CN" sz="24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1" name="矩形 9"/>
          <p:cNvSpPr>
            <a:spLocks noChangeArrowheads="1"/>
          </p:cNvSpPr>
          <p:nvPr/>
        </p:nvSpPr>
        <p:spPr bwMode="auto">
          <a:xfrm>
            <a:off x="241300" y="792163"/>
            <a:ext cx="1454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课文导入：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789896" y="1546145"/>
            <a:ext cx="11019934" cy="2951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</a:t>
            </a:r>
            <a:r>
              <a:rPr 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一提起秋天，人们很自然地联想到瓜果飘香、硕果累累，可是当你驻足欣赏那挂满枝头的丰硕的果实时，一定不会想到，他们经历了夏日里飞快地长、跳跃的长，才会拥有金秋的大丰收。今天这节课，就让我们体验夏天里的成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867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8675" name="矩形 9"/>
          <p:cNvSpPr>
            <a:spLocks noChangeArrowheads="1"/>
          </p:cNvSpPr>
          <p:nvPr/>
        </p:nvSpPr>
        <p:spPr bwMode="auto">
          <a:xfrm>
            <a:off x="241300" y="792163"/>
            <a:ext cx="147478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布置作业：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271588" y="1608138"/>
            <a:ext cx="8067675" cy="1930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1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、摘抄你喜欢的词、句。　　　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2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、课下阅读梁衡的《夏感》。　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1" name="矩形 9"/>
          <p:cNvSpPr>
            <a:spLocks noChangeArrowheads="1"/>
          </p:cNvSpPr>
          <p:nvPr/>
        </p:nvSpPr>
        <p:spPr bwMode="auto">
          <a:xfrm>
            <a:off x="241300" y="792163"/>
            <a:ext cx="1454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课文导入：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u=516527480,2453182718&amp;fm=27&amp;gp=0.jpg"/>
          <p:cNvPicPr>
            <a:picLocks noChangeAspect="1"/>
          </p:cNvPicPr>
          <p:nvPr/>
        </p:nvPicPr>
        <p:blipFill>
          <a:blip r:embed="rId2" cstate="print"/>
          <a:srcRect l="6480" t="6736" r="6160" b="6736"/>
          <a:stretch>
            <a:fillRect/>
          </a:stretch>
        </p:blipFill>
        <p:spPr>
          <a:xfrm>
            <a:off x="0" y="1426464"/>
            <a:ext cx="6848856" cy="5431536"/>
          </a:xfrm>
          <a:prstGeom prst="rect">
            <a:avLst/>
          </a:prstGeom>
        </p:spPr>
      </p:pic>
      <p:pic>
        <p:nvPicPr>
          <p:cNvPr id="7" name="图片 6" descr="u=142553403,238883258&amp;fm=200&amp;gp=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45336"/>
            <a:ext cx="6821424" cy="5312665"/>
          </a:xfrm>
          <a:prstGeom prst="rect">
            <a:avLst/>
          </a:prstGeom>
        </p:spPr>
      </p:pic>
      <p:pic>
        <p:nvPicPr>
          <p:cNvPr id="8" name="图片 7" descr="u=1136394965,3818537550&amp;fm=200&amp;gp=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664208"/>
            <a:ext cx="6757416" cy="5193792"/>
          </a:xfrm>
          <a:prstGeom prst="rect">
            <a:avLst/>
          </a:prstGeom>
        </p:spPr>
      </p:pic>
      <p:pic>
        <p:nvPicPr>
          <p:cNvPr id="9" name="图片 8" descr="下载.jpg"/>
          <p:cNvPicPr>
            <a:picLocks noChangeAspect="1"/>
          </p:cNvPicPr>
          <p:nvPr/>
        </p:nvPicPr>
        <p:blipFill>
          <a:blip r:embed="rId5" cstate="print"/>
          <a:srcRect b="4739"/>
          <a:stretch>
            <a:fillRect/>
          </a:stretch>
        </p:blipFill>
        <p:spPr>
          <a:xfrm>
            <a:off x="6912864" y="1453896"/>
            <a:ext cx="5279136" cy="5404105"/>
          </a:xfrm>
          <a:prstGeom prst="rect">
            <a:avLst/>
          </a:prstGeom>
        </p:spPr>
      </p:pic>
      <p:pic>
        <p:nvPicPr>
          <p:cNvPr id="10" name="图片 9" descr="u=2919973417,1540321798&amp;fm=26&amp;gp=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58584" y="1618489"/>
            <a:ext cx="5233416" cy="5605272"/>
          </a:xfrm>
          <a:prstGeom prst="rect">
            <a:avLst/>
          </a:prstGeom>
        </p:spPr>
      </p:pic>
      <p:pic>
        <p:nvPicPr>
          <p:cNvPr id="11" name="图片 10" descr="u=2797541571,588019181&amp;fm=200&amp;gp=0.jpg"/>
          <p:cNvPicPr>
            <a:picLocks noChangeAspect="1"/>
          </p:cNvPicPr>
          <p:nvPr/>
        </p:nvPicPr>
        <p:blipFill>
          <a:blip r:embed="rId7" cstate="print"/>
          <a:srcRect b="4024"/>
          <a:stretch>
            <a:fillRect/>
          </a:stretch>
        </p:blipFill>
        <p:spPr>
          <a:xfrm>
            <a:off x="6912864" y="1728216"/>
            <a:ext cx="5279136" cy="512978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9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作者简介：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830568" y="2350070"/>
            <a:ext cx="4453128" cy="22127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梁容若（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1904-1997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），河北行唐人，作家、教育家。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9" name="图片 8" descr="eaf81a4c510fd9f926c03788232dd42a2934a478.jpg"/>
          <p:cNvPicPr>
            <a:picLocks noChangeAspect="1"/>
          </p:cNvPicPr>
          <p:nvPr/>
        </p:nvPicPr>
        <p:blipFill>
          <a:blip r:embed="rId2" cstate="print"/>
          <a:srcRect b="12933"/>
          <a:stretch>
            <a:fillRect/>
          </a:stretch>
        </p:blipFill>
        <p:spPr>
          <a:xfrm>
            <a:off x="828127" y="1581912"/>
            <a:ext cx="4244674" cy="490118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331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3315" name="Text Box 9"/>
          <p:cNvSpPr txBox="1">
            <a:spLocks noChangeArrowheads="1"/>
          </p:cNvSpPr>
          <p:nvPr/>
        </p:nvSpPr>
        <p:spPr bwMode="auto">
          <a:xfrm>
            <a:off x="508000" y="869950"/>
            <a:ext cx="17430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微软雅黑" pitchFamily="34" charset="-122"/>
              </a:rPr>
              <a:t>学习字词：</a:t>
            </a:r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1970723" y="1907985"/>
            <a:ext cx="9431845" cy="18194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b="1" dirty="0" smtClean="0">
                <a:solidFill>
                  <a:srgbClr val="FF0000"/>
                </a:solidFill>
                <a:ea typeface="微软雅黑" pitchFamily="34" charset="-122"/>
              </a:rPr>
              <a:t>割</a:t>
            </a:r>
            <a:r>
              <a:rPr lang="en-US" altLang="zh-CN" sz="4000" b="1" dirty="0" smtClean="0">
                <a:solidFill>
                  <a:srgbClr val="FF0000"/>
                </a:solidFill>
                <a:ea typeface="微软雅黑" pitchFamily="34" charset="-122"/>
              </a:rPr>
              <a:t>    </a:t>
            </a:r>
            <a:r>
              <a:rPr lang="zh-CN" altLang="zh-CN" sz="4000" b="1" dirty="0" smtClean="0">
                <a:solidFill>
                  <a:srgbClr val="FF0000"/>
                </a:solidFill>
                <a:ea typeface="微软雅黑" pitchFamily="34" charset="-122"/>
              </a:rPr>
              <a:t>苞蕾</a:t>
            </a:r>
            <a:r>
              <a:rPr lang="en-US" altLang="zh-CN" sz="4000" b="1" dirty="0" smtClean="0">
                <a:solidFill>
                  <a:srgbClr val="FF0000"/>
                </a:solidFill>
                <a:ea typeface="微软雅黑" pitchFamily="34" charset="-122"/>
              </a:rPr>
              <a:t>    </a:t>
            </a:r>
            <a:r>
              <a:rPr lang="zh-CN" altLang="zh-CN" sz="4000" b="1" dirty="0" smtClean="0">
                <a:solidFill>
                  <a:srgbClr val="FF0000"/>
                </a:solidFill>
                <a:ea typeface="微软雅黑" pitchFamily="34" charset="-122"/>
              </a:rPr>
              <a:t>苔藓</a:t>
            </a:r>
            <a:r>
              <a:rPr lang="en-US" altLang="zh-CN" sz="4000" b="1" dirty="0" smtClean="0">
                <a:solidFill>
                  <a:srgbClr val="FF0000"/>
                </a:solidFill>
                <a:ea typeface="微软雅黑" pitchFamily="34" charset="-122"/>
              </a:rPr>
              <a:t>    </a:t>
            </a:r>
            <a:r>
              <a:rPr lang="zh-CN" altLang="zh-CN" sz="4000" b="1" dirty="0" smtClean="0">
                <a:solidFill>
                  <a:srgbClr val="FF0000"/>
                </a:solidFill>
                <a:ea typeface="微软雅黑" pitchFamily="34" charset="-122"/>
              </a:rPr>
              <a:t>菜畦</a:t>
            </a:r>
            <a:r>
              <a:rPr lang="en-US" altLang="zh-CN" sz="4000" b="1" dirty="0" smtClean="0">
                <a:solidFill>
                  <a:srgbClr val="FF0000"/>
                </a:solidFill>
                <a:ea typeface="微软雅黑" pitchFamily="34" charset="-122"/>
              </a:rPr>
              <a:t>    </a:t>
            </a:r>
            <a:r>
              <a:rPr lang="zh-CN" altLang="zh-CN" sz="4000" b="1" dirty="0" smtClean="0">
                <a:solidFill>
                  <a:srgbClr val="FF0000"/>
                </a:solidFill>
                <a:ea typeface="微软雅黑" pitchFamily="34" charset="-122"/>
              </a:rPr>
              <a:t>丰满</a:t>
            </a:r>
            <a:r>
              <a:rPr lang="en-US" altLang="zh-CN" sz="4000" b="1" dirty="0" smtClean="0">
                <a:solidFill>
                  <a:srgbClr val="FF0000"/>
                </a:solidFill>
                <a:ea typeface="微软雅黑" pitchFamily="34" charset="-122"/>
              </a:rPr>
              <a:t>    </a:t>
            </a:r>
            <a:r>
              <a:rPr lang="zh-CN" altLang="zh-CN" sz="4000" b="1" dirty="0" smtClean="0">
                <a:solidFill>
                  <a:srgbClr val="FF0000"/>
                </a:solidFill>
                <a:ea typeface="微软雅黑" pitchFamily="34" charset="-122"/>
              </a:rPr>
              <a:t>稻秧</a:t>
            </a:r>
            <a:endParaRPr lang="en-US" altLang="zh-CN" sz="4000" b="1" dirty="0" smtClean="0">
              <a:solidFill>
                <a:srgbClr val="FF0000"/>
              </a:solidFill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000" b="1" dirty="0" smtClean="0">
                <a:solidFill>
                  <a:srgbClr val="0000FF"/>
                </a:solidFill>
                <a:ea typeface="微软雅黑" pitchFamily="34" charset="-122"/>
              </a:rPr>
              <a:t>甘蔗</a:t>
            </a:r>
            <a:r>
              <a:rPr lang="en-US" altLang="zh-CN" sz="4000" b="1" dirty="0" smtClean="0">
                <a:solidFill>
                  <a:srgbClr val="0000FF"/>
                </a:solidFill>
                <a:ea typeface="微软雅黑" pitchFamily="34" charset="-122"/>
              </a:rPr>
              <a:t>       </a:t>
            </a:r>
            <a:r>
              <a:rPr lang="zh-CN" altLang="zh-CN" sz="4000" b="1" dirty="0" smtClean="0">
                <a:solidFill>
                  <a:srgbClr val="0000FF"/>
                </a:solidFill>
                <a:ea typeface="微软雅黑" pitchFamily="34" charset="-122"/>
              </a:rPr>
              <a:t>收成</a:t>
            </a:r>
            <a:r>
              <a:rPr lang="en-US" altLang="zh-CN" sz="4000" b="1" dirty="0" smtClean="0">
                <a:solidFill>
                  <a:srgbClr val="0000FF"/>
                </a:solidFill>
                <a:ea typeface="微软雅黑" pitchFamily="34" charset="-122"/>
              </a:rPr>
              <a:t>         </a:t>
            </a:r>
            <a:r>
              <a:rPr lang="zh-CN" altLang="zh-CN" sz="4000" b="1" dirty="0" smtClean="0">
                <a:solidFill>
                  <a:srgbClr val="0000FF"/>
                </a:solidFill>
                <a:ea typeface="微软雅黑" pitchFamily="34" charset="-122"/>
              </a:rPr>
              <a:t>软绵绵</a:t>
            </a:r>
            <a:r>
              <a:rPr lang="en-US" altLang="zh-CN" sz="4000" b="1" dirty="0" smtClean="0">
                <a:solidFill>
                  <a:srgbClr val="0000FF"/>
                </a:solidFill>
                <a:ea typeface="微软雅黑" pitchFamily="34" charset="-122"/>
              </a:rPr>
              <a:t>        </a:t>
            </a:r>
            <a:r>
              <a:rPr lang="zh-CN" altLang="zh-CN" sz="4000" b="1" dirty="0" smtClean="0">
                <a:solidFill>
                  <a:srgbClr val="0000FF"/>
                </a:solidFill>
                <a:ea typeface="微软雅黑" pitchFamily="34" charset="-122"/>
              </a:rPr>
              <a:t>农作物</a:t>
            </a:r>
            <a:endParaRPr lang="zh-CN" altLang="zh-CN" sz="4000" b="1" dirty="0">
              <a:solidFill>
                <a:srgbClr val="0000FF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整体感知：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6" name="Text Box 10"/>
          <p:cNvSpPr txBox="1">
            <a:spLocks noChangeArrowheads="1"/>
          </p:cNvSpPr>
          <p:nvPr/>
        </p:nvSpPr>
        <p:spPr bwMode="auto">
          <a:xfrm>
            <a:off x="417514" y="1647063"/>
            <a:ext cx="10858264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        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快速默读课文，试着用课文中的一句话概括课文的主要内容，即找出全文的中心句。</a:t>
            </a:r>
            <a:endParaRPr lang="zh-CN" altLang="zh-CN" sz="32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0160" y="3611880"/>
            <a:ext cx="6729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0000FF"/>
                </a:solidFill>
                <a:ea typeface="微软雅黑" pitchFamily="34" charset="-122"/>
              </a:rPr>
              <a:t>夏天是万物迅速生长的季节。</a:t>
            </a:r>
            <a:endParaRPr lang="zh-CN" altLang="en-US" sz="3200" b="1" dirty="0">
              <a:solidFill>
                <a:srgbClr val="0000FF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386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387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理清脉络：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4" name="Text Box 8"/>
          <p:cNvSpPr txBox="1">
            <a:spLocks noChangeArrowheads="1"/>
          </p:cNvSpPr>
          <p:nvPr/>
        </p:nvSpPr>
        <p:spPr bwMode="auto">
          <a:xfrm>
            <a:off x="1151636" y="1496632"/>
            <a:ext cx="10040620" cy="14740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       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细读课文，围绕这一中心句，作者从哪几个方面来阐述夏天是万物迅速生长的季节？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20240" y="3419856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0000FF"/>
                </a:solidFill>
                <a:ea typeface="微软雅黑" pitchFamily="34" charset="-122"/>
              </a:rPr>
              <a:t>植物、动物、山水、铁轨、马路、人</a:t>
            </a:r>
            <a:endParaRPr lang="zh-CN" altLang="zh-CN" sz="3200" b="1" dirty="0">
              <a:solidFill>
                <a:srgbClr val="0000FF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41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411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研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读课文：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328613" y="1398588"/>
            <a:ext cx="1186338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        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结合</a:t>
            </a:r>
            <a:r>
              <a:rPr lang="zh-CN" altLang="en-US" sz="3200" b="1" dirty="0" smtClean="0">
                <a:solidFill>
                  <a:srgbClr val="C00000"/>
                </a:solidFill>
                <a:ea typeface="微软雅黑" pitchFamily="34" charset="-122"/>
              </a:rPr>
              <a:t>中心句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，边读边用笔画画、写写，看看作者描写了夏天谁在生长，它们有什么特点呢？然后小组里交流一下。</a:t>
            </a:r>
            <a:endParaRPr lang="zh-CN" altLang="zh-CN" sz="32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241300" y="792163"/>
            <a:ext cx="224933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研读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第二自然段：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938213" y="1085215"/>
            <a:ext cx="11253787" cy="14740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       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这些生物在夏天成长有什么共同的特点呢？哪句话能说明这个特点？</a:t>
            </a:r>
            <a:endParaRPr lang="zh-CN" altLang="zh-CN" sz="32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2651760"/>
            <a:ext cx="9272016" cy="1474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FF"/>
                </a:solidFill>
                <a:ea typeface="微软雅黑" pitchFamily="34" charset="-122"/>
              </a:rPr>
              <a:t>        </a:t>
            </a:r>
            <a:r>
              <a:rPr lang="zh-CN" altLang="zh-CN" sz="3200" b="1" dirty="0" smtClean="0">
                <a:solidFill>
                  <a:srgbClr val="0000FF"/>
                </a:solidFill>
                <a:ea typeface="微软雅黑" pitchFamily="34" charset="-122"/>
              </a:rPr>
              <a:t>生物从小到大，本来是天天长的，不过夏天的长是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飞快的长，跳跃的长，活生生的看得见的长。</a:t>
            </a:r>
            <a:endParaRPr lang="zh-CN" altLang="en-US" sz="32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6" grpId="0"/>
    </p:bld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794</Words>
  <Application>WPS 演示</Application>
  <PresentationFormat>自定义</PresentationFormat>
  <Paragraphs>72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Lenovo</cp:lastModifiedBy>
  <cp:revision>1</cp:revision>
  <dcterms:created xsi:type="dcterms:W3CDTF">2018-10-16T08:21:55Z</dcterms:created>
  <dcterms:modified xsi:type="dcterms:W3CDTF">2019-10-30T11:53:11Z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