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526" r:id="rId3"/>
    <p:sldId id="303" r:id="rId5"/>
    <p:sldId id="561" r:id="rId6"/>
    <p:sldId id="554" r:id="rId7"/>
    <p:sldId id="555" r:id="rId8"/>
    <p:sldId id="556" r:id="rId9"/>
    <p:sldId id="558" r:id="rId10"/>
    <p:sldId id="557" r:id="rId11"/>
    <p:sldId id="559" r:id="rId12"/>
    <p:sldId id="533" r:id="rId13"/>
    <p:sldId id="267" r:id="rId14"/>
    <p:sldId id="438" r:id="rId15"/>
    <p:sldId id="564" r:id="rId16"/>
    <p:sldId id="565" r:id="rId17"/>
    <p:sldId id="566" r:id="rId18"/>
    <p:sldId id="567" r:id="rId19"/>
    <p:sldId id="568" r:id="rId20"/>
    <p:sldId id="570" r:id="rId21"/>
    <p:sldId id="293" r:id="rId22"/>
    <p:sldId id="519" r:id="rId23"/>
    <p:sldId id="493" r:id="rId24"/>
    <p:sldId id="312" r:id="rId25"/>
    <p:sldId id="563" r:id="rId26"/>
    <p:sldId id="477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0066"/>
    <a:srgbClr val="00CC99"/>
    <a:srgbClr val="FFCC00"/>
    <a:srgbClr val="00FF00"/>
    <a:srgbClr val="66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660"/>
  </p:normalViewPr>
  <p:slideViewPr>
    <p:cSldViewPr showGuides="1">
      <p:cViewPr varScale="1">
        <p:scale>
          <a:sx n="68" d="100"/>
          <a:sy n="68" d="100"/>
        </p:scale>
        <p:origin x="-1434" y="-96"/>
      </p:cViewPr>
      <p:guideLst>
        <p:guide orient="horz" pos="209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湾里小学  焦晶圆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eaLnBrk="1" hangingPunct="1"/>
            <a:r>
              <a:rPr lang="zh-CN" altLang="en-US" sz="1200" dirty="0"/>
              <a:t>绿色圃中小学教育</a:t>
            </a:r>
            <a:r>
              <a:rPr lang="en-US" altLang="zh-CN" sz="1200" dirty="0"/>
              <a:t>http://www.LSPJY.com   </a:t>
            </a:r>
            <a:endParaRPr lang="en-US" altLang="zh-CN" sz="1200" dirty="0"/>
          </a:p>
          <a:p>
            <a:pPr lvl="0" eaLnBrk="1" hangingPunct="1"/>
            <a:r>
              <a:rPr lang="en-US" altLang="zh-CN" sz="1200" dirty="0"/>
              <a:t>
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eaLnBrk="1" hangingPunct="1"/>
            <a:r>
              <a:rPr lang="zh-CN" altLang="en-US" sz="1200" dirty="0"/>
              <a:t>绿色圃中小学教育</a:t>
            </a:r>
            <a:r>
              <a:rPr lang="en-US" altLang="zh-CN" sz="1200" dirty="0"/>
              <a:t>http://www.LSPJY.com   </a:t>
            </a:r>
            <a:endParaRPr lang="en-US" altLang="zh-CN" sz="1200" dirty="0"/>
          </a:p>
          <a:p>
            <a:pPr lvl="0" eaLnBrk="1" hangingPunct="1"/>
            <a:r>
              <a:rPr lang="en-US" altLang="zh-CN" sz="1200" dirty="0"/>
              <a:t>
</a:t>
            </a:r>
            <a:endParaRPr lang="zh-CN" altLang="en-US" sz="12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页眉占位符 4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湾里小学  焦晶圆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湾里小学  焦晶圆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湾里小学  焦晶圆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9.png"/><Relationship Id="rId6" Type="http://schemas.microsoft.com/office/2007/relationships/media" Target="file:///C:\Users\Administrator\Desktop\&#12298;&#25163;&#26415;&#21488;&#23601;&#26159;&#38453;&#22320;&#12299;&#21608;&#19977;\&#12298;&#25163;&#26415;&#21488;&#23601;&#26159;&#38453;&#22320;&#12299;\1.mp3" TargetMode="External"/><Relationship Id="rId5" Type="http://schemas.openxmlformats.org/officeDocument/2006/relationships/audio" Target="file:///C:\Users\Administrator\Desktop\&#12298;&#25163;&#26415;&#21488;&#23601;&#26159;&#38453;&#22320;&#12299;&#21608;&#19977;\&#12298;&#25163;&#26415;&#21488;&#23601;&#26159;&#38453;&#22320;&#12299;\1.mp3" TargetMode="External"/><Relationship Id="rId4" Type="http://schemas.openxmlformats.org/officeDocument/2006/relationships/image" Target="../media/image8.png"/><Relationship Id="rId3" Type="http://schemas.microsoft.com/office/2007/relationships/media" Target="file:///H:\&#12298;&#25163;&#26415;&#21488;&#23601;&#26159;&#38453;&#22320;&#12299;&#21608;&#19977;\&#12298;&#25163;&#26415;&#21488;&#23601;&#26159;&#38453;&#22320;&#12299;\&#12304;L741&#12305;5&#20998;&#38047;&#20498;&#35745;&#26102;_&#26631;&#28165;_clip.mp4" TargetMode="External"/><Relationship Id="rId2" Type="http://schemas.openxmlformats.org/officeDocument/2006/relationships/video" Target="file:///H:\&#12298;&#25163;&#26415;&#21488;&#23601;&#26159;&#38453;&#22320;&#12299;&#21608;&#19977;\&#12298;&#25163;&#26415;&#21488;&#23601;&#26159;&#38453;&#22320;&#12299;\&#12304;L741&#12305;5&#20998;&#38047;&#20498;&#35745;&#26102;_&#26631;&#28165;_clip.mp4" TargetMode="Externa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microsoft.com/office/2007/relationships/media" Target="file:///C:\Users\Administrator\Desktop\&#12298;&#25163;&#26415;&#21488;&#23601;&#26159;&#38453;&#22320;&#12299;&#21608;&#19977;\&#12298;&#25163;&#26415;&#21488;&#23601;&#26159;&#38453;&#22320;&#12299;\&#32431;&#38899;&#20048;%20-%20&#26538;&#22768;.mp3" TargetMode="External"/><Relationship Id="rId2" Type="http://schemas.openxmlformats.org/officeDocument/2006/relationships/audio" Target="file:///C:\Users\Administrator\Desktop\&#12298;&#25163;&#26415;&#21488;&#23601;&#26159;&#38453;&#22320;&#12299;&#21608;&#19977;\&#12298;&#25163;&#26415;&#21488;&#23601;&#26159;&#38453;&#22320;&#12299;\&#32431;&#38899;&#20048;%20-%20&#26538;&#22768;.mp3" TargetMode="Externa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microsoft.com/office/2007/relationships/media" Target="file:///C:\Users\Administrator\Desktop\&#12298;&#25163;&#26415;&#21488;&#23601;&#26159;&#38453;&#22320;&#12299;&#21608;&#19977;\&#12298;&#25163;&#26415;&#21488;&#23601;&#26159;&#38453;&#22320;&#12299;\&#32431;&#38899;&#20048;%20-%20&#26538;&#22768;.mp3" TargetMode="External"/><Relationship Id="rId2" Type="http://schemas.openxmlformats.org/officeDocument/2006/relationships/audio" Target="file:///C:\Users\Administrator\Desktop\&#12298;&#25163;&#26415;&#21488;&#23601;&#26159;&#38453;&#22320;&#12299;&#21608;&#19977;\&#12298;&#25163;&#26415;&#21488;&#23601;&#26159;&#38453;&#22320;&#12299;\&#32431;&#38899;&#20048;%20-%20&#26538;&#22768;.mp3" TargetMode="Externa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microsoft.com/office/2007/relationships/media" Target="file:///C:\Users\Administrator\Desktop\&#12298;&#25163;&#26415;&#21488;&#23601;&#26159;&#38453;&#22320;&#12299;&#21608;&#19977;\&#12298;&#25163;&#26415;&#21488;&#23601;&#26159;&#38453;&#22320;&#12299;\&#32431;&#38899;&#20048;%20-%20&#24863;&#20154;&#32954;&#33105;&#30340;&#32972;&#26223;&#38899;&#20048;%20-%20&#32431;&#38899;&#20048;&#29256;.mp3" TargetMode="External"/><Relationship Id="rId2" Type="http://schemas.openxmlformats.org/officeDocument/2006/relationships/audio" Target="file:///C:\Users\Administrator\Desktop\&#12298;&#25163;&#26415;&#21488;&#23601;&#26159;&#38453;&#22320;&#12299;&#21608;&#19977;\&#12298;&#25163;&#26415;&#21488;&#23601;&#26159;&#38453;&#22320;&#12299;\&#32431;&#38899;&#20048;%20-%20&#24863;&#20154;&#32954;&#33105;&#30340;&#32972;&#26223;&#38899;&#20048;%20-%20&#32431;&#38899;&#20048;&#29256;.mp3" TargetMode="Externa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13" descr="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2"/>
          <p:cNvSpPr txBox="1"/>
          <p:nvPr/>
        </p:nvSpPr>
        <p:spPr>
          <a:xfrm>
            <a:off x="2987675" y="2205038"/>
            <a:ext cx="316865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人教版</a:t>
            </a:r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52" name="Text Box 8"/>
          <p:cNvSpPr txBox="1"/>
          <p:nvPr/>
        </p:nvSpPr>
        <p:spPr>
          <a:xfrm>
            <a:off x="5715000" y="5486400"/>
            <a:ext cx="3048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三年级上册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053" name="矩形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3716338"/>
            <a:ext cx="5184775" cy="2001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灯片编号占位符 6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2" descr="234812-12092215355821-lp.jpg"/>
          <p:cNvPicPr>
            <a:picLocks noChangeAspect="1"/>
          </p:cNvPicPr>
          <p:nvPr/>
        </p:nvPicPr>
        <p:blipFill>
          <a:blip r:embed="rId2"/>
          <a:srcRect l="13045" r="15218" b="7600"/>
          <a:stretch>
            <a:fillRect/>
          </a:stretch>
        </p:blipFill>
        <p:spPr>
          <a:xfrm>
            <a:off x="6300788" y="4652963"/>
            <a:ext cx="23749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3" descr="234812-12092215355821-lp.jpg"/>
          <p:cNvPicPr>
            <a:picLocks noChangeAspect="1"/>
          </p:cNvPicPr>
          <p:nvPr/>
        </p:nvPicPr>
        <p:blipFill>
          <a:blip r:embed="rId2"/>
          <a:srcRect l="13043" r="10870" b="7600"/>
          <a:stretch>
            <a:fillRect/>
          </a:stretch>
        </p:blipFill>
        <p:spPr>
          <a:xfrm>
            <a:off x="2051050" y="3068638"/>
            <a:ext cx="251936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 descr="234812-12092215355821-lp.jpg"/>
          <p:cNvPicPr>
            <a:picLocks noChangeAspect="1"/>
          </p:cNvPicPr>
          <p:nvPr/>
        </p:nvPicPr>
        <p:blipFill>
          <a:blip r:embed="rId2"/>
          <a:srcRect l="12373" r="11327" b="-800"/>
          <a:stretch>
            <a:fillRect/>
          </a:stretch>
        </p:blipFill>
        <p:spPr>
          <a:xfrm>
            <a:off x="3492500" y="1341438"/>
            <a:ext cx="2663825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5" descr="234812-12092215355821-lp.jpg"/>
          <p:cNvPicPr>
            <a:picLocks noChangeAspect="1"/>
          </p:cNvPicPr>
          <p:nvPr/>
        </p:nvPicPr>
        <p:blipFill>
          <a:blip r:embed="rId2"/>
          <a:srcRect l="12373" r="13390" b="7600"/>
          <a:stretch>
            <a:fillRect/>
          </a:stretch>
        </p:blipFill>
        <p:spPr>
          <a:xfrm>
            <a:off x="684213" y="4652963"/>
            <a:ext cx="2592387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6" descr="234812-12092215355821-lp.jpg"/>
          <p:cNvPicPr>
            <a:picLocks noChangeAspect="1"/>
          </p:cNvPicPr>
          <p:nvPr/>
        </p:nvPicPr>
        <p:blipFill>
          <a:blip r:embed="rId2"/>
          <a:srcRect l="12373" r="9265" b="7600"/>
          <a:stretch>
            <a:fillRect/>
          </a:stretch>
        </p:blipFill>
        <p:spPr>
          <a:xfrm>
            <a:off x="5076825" y="3141663"/>
            <a:ext cx="25908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7" descr="234812-12092215355821-lp.jpg"/>
          <p:cNvPicPr>
            <a:picLocks noChangeAspect="1"/>
          </p:cNvPicPr>
          <p:nvPr/>
        </p:nvPicPr>
        <p:blipFill>
          <a:blip r:embed="rId2"/>
          <a:srcRect l="14435" r="13390" b="7600"/>
          <a:stretch>
            <a:fillRect/>
          </a:stretch>
        </p:blipFill>
        <p:spPr>
          <a:xfrm>
            <a:off x="3563938" y="4724400"/>
            <a:ext cx="2519362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TextBox 8"/>
          <p:cNvSpPr txBox="1"/>
          <p:nvPr/>
        </p:nvSpPr>
        <p:spPr>
          <a:xfrm>
            <a:off x="7019925" y="5157788"/>
            <a:ext cx="12969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陆续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3" name="TextBox 9"/>
          <p:cNvSpPr txBox="1"/>
          <p:nvPr/>
        </p:nvSpPr>
        <p:spPr>
          <a:xfrm>
            <a:off x="2771775" y="3644900"/>
            <a:ext cx="12239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镇定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4" name="TextBox 11"/>
          <p:cNvSpPr txBox="1"/>
          <p:nvPr/>
        </p:nvSpPr>
        <p:spPr>
          <a:xfrm>
            <a:off x="1403350" y="5084763"/>
            <a:ext cx="12954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吼叫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5" name="TextBox 12"/>
          <p:cNvSpPr txBox="1"/>
          <p:nvPr/>
        </p:nvSpPr>
        <p:spPr>
          <a:xfrm>
            <a:off x="5940425" y="3716338"/>
            <a:ext cx="115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爆炸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6" name="TextBox 13"/>
          <p:cNvSpPr txBox="1"/>
          <p:nvPr/>
        </p:nvSpPr>
        <p:spPr>
          <a:xfrm>
            <a:off x="4284663" y="52292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硝烟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7" name="TextBox 14"/>
          <p:cNvSpPr txBox="1"/>
          <p:nvPr/>
        </p:nvSpPr>
        <p:spPr>
          <a:xfrm>
            <a:off x="4356100" y="1844675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敏捷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5651500" y="260350"/>
            <a:ext cx="3240088" cy="1008063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9" name="TextBox 16"/>
          <p:cNvSpPr txBox="1"/>
          <p:nvPr/>
        </p:nvSpPr>
        <p:spPr>
          <a:xfrm>
            <a:off x="6372225" y="404813"/>
            <a:ext cx="18002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我会读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1280" name="灯片编号占位符 16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Box 11"/>
          <p:cNvSpPr txBox="1"/>
          <p:nvPr/>
        </p:nvSpPr>
        <p:spPr>
          <a:xfrm>
            <a:off x="1619250" y="1989138"/>
            <a:ext cx="6480175" cy="5170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自读课文，读准字音，读顺句子。思考课文主要讲了一件什么事？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755650" y="836613"/>
            <a:ext cx="3671888" cy="1152525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TextBox 3"/>
          <p:cNvSpPr txBox="1"/>
          <p:nvPr/>
        </p:nvSpPr>
        <p:spPr>
          <a:xfrm>
            <a:off x="1547813" y="1052513"/>
            <a:ext cx="20891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学习课文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2293" name="灯片编号占位符 4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2295" name="矩形 6"/>
          <p:cNvSpPr/>
          <p:nvPr/>
        </p:nvSpPr>
        <p:spPr>
          <a:xfrm>
            <a:off x="4254500" y="3367088"/>
            <a:ext cx="635000" cy="123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矩形 7"/>
          <p:cNvSpPr/>
          <p:nvPr/>
        </p:nvSpPr>
        <p:spPr>
          <a:xfrm>
            <a:off x="4406900" y="3519488"/>
            <a:ext cx="635000" cy="123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8"/>
          <p:cNvSpPr txBox="1"/>
          <p:nvPr/>
        </p:nvSpPr>
        <p:spPr>
          <a:xfrm>
            <a:off x="684213" y="2276475"/>
            <a:ext cx="7920037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    默读课文，请你用横线画出描写白求恩动作、语言的句子，找到重点词，说说体会。小组交流讨论。</a:t>
            </a:r>
            <a:endParaRPr lang="en-US" altLang="zh-CN" sz="4400" b="1" dirty="0">
              <a:solidFill>
                <a:srgbClr val="C00000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250825" y="836613"/>
            <a:ext cx="3671888" cy="1152525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6" name="TextBox 3"/>
          <p:cNvSpPr txBox="1"/>
          <p:nvPr/>
        </p:nvSpPr>
        <p:spPr>
          <a:xfrm>
            <a:off x="900113" y="1052513"/>
            <a:ext cx="20891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学习课文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8" name="【L741】5分钟倒计时_标清_clip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48263" y="692150"/>
            <a:ext cx="3348037" cy="177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1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01013" y="5805488"/>
            <a:ext cx="431800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灯片编号占位符 6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71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4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468313" y="1700213"/>
            <a:ext cx="8280400" cy="415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58775">
              <a:lnSpc>
                <a:spcPct val="150000"/>
              </a:lnSpc>
            </a:pPr>
            <a:r>
              <a:rPr lang="zh-CN" altLang="zh-CN" sz="44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 </a:t>
            </a:r>
            <a:r>
              <a:rPr lang="zh-CN" altLang="en-US" sz="44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白求恩仍然镇定地站在手术台旁。他接过助手递过来的镊子，敏捷地从伤员腹腔里取出一块弹片，扔在盘子里。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827088" y="549275"/>
            <a:ext cx="3671888" cy="1152525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0" name="TextBox 6"/>
          <p:cNvSpPr txBox="1"/>
          <p:nvPr/>
        </p:nvSpPr>
        <p:spPr>
          <a:xfrm>
            <a:off x="1692275" y="836613"/>
            <a:ext cx="23034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学习课文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4341" name="灯片编号占位符 4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矩形 3"/>
          <p:cNvSpPr/>
          <p:nvPr/>
        </p:nvSpPr>
        <p:spPr>
          <a:xfrm>
            <a:off x="611188" y="2636838"/>
            <a:ext cx="7777162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白求恩仍然争分夺秒地给伤员做手术，做了一个又一个。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84213" y="908050"/>
            <a:ext cx="3671888" cy="1152525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4" name="TextBox 6"/>
          <p:cNvSpPr txBox="1"/>
          <p:nvPr/>
        </p:nvSpPr>
        <p:spPr>
          <a:xfrm>
            <a:off x="1403350" y="1125538"/>
            <a:ext cx="2016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学习课文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5365" name="灯片编号占位符 4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Rectangle 2"/>
          <p:cNvSpPr txBox="1">
            <a:spLocks noRot="1"/>
          </p:cNvSpPr>
          <p:nvPr/>
        </p:nvSpPr>
        <p:spPr>
          <a:xfrm>
            <a:off x="1116013" y="1916113"/>
            <a:ext cx="7200900" cy="2232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白求恩沉思了一会，说：“我同意撤走部分伤员。至于我个人，要和战士们在一起，不能离开。”</a:t>
            </a:r>
            <a:endParaRPr lang="zh-CN" altLang="en-US" sz="32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468313" y="620713"/>
            <a:ext cx="3671888" cy="1295400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TextBox 7"/>
          <p:cNvSpPr txBox="1"/>
          <p:nvPr/>
        </p:nvSpPr>
        <p:spPr>
          <a:xfrm>
            <a:off x="1187450" y="908050"/>
            <a:ext cx="20891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学习课文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7" name="纯音乐 - 枪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5113" y="5661025"/>
            <a:ext cx="574675" cy="57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灯片编号占位符 5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0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95288" y="1916113"/>
            <a:ext cx="8280400" cy="424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白求恩说：“谢谢师长的关心。可是，手术台是医生的阵地。战士们没有离开他们的阵地，我怎么能离开自己的阵地呢？部长同志，请您转告师长，我是一名八路军战士，不是你们的客人。”</a:t>
            </a:r>
            <a:endParaRPr lang="zh-CN" altLang="en-US" sz="36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755650" y="549275"/>
            <a:ext cx="3671888" cy="1123950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2" name="TextBox 7"/>
          <p:cNvSpPr txBox="1"/>
          <p:nvPr/>
        </p:nvSpPr>
        <p:spPr>
          <a:xfrm>
            <a:off x="1692275" y="765175"/>
            <a:ext cx="20891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学习课文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8" name="纯音乐 - 枪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5113" y="5894388"/>
            <a:ext cx="719137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灯片编号占位符 6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90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纯音乐 - 感人肺腑的背景音乐 - 纯音乐版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550" y="60213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5"/>
          <p:cNvSpPr txBox="1"/>
          <p:nvPr/>
        </p:nvSpPr>
        <p:spPr>
          <a:xfrm>
            <a:off x="468313" y="1196975"/>
            <a:ext cx="8135937" cy="3908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白求恩沉思了一会，说：“我同意撤走部分伤员。至于我个人，要和战士们在一起，不能离开。” 白求恩说：“谢谢师长的关心。可是，手术台是医生的阵地。战士们没有离开他们的阵地，我怎么能离开自己的阵地呢？部长同志，请您转告师长，我是一名八路军战士，不是你们的客人。”</a:t>
            </a:r>
            <a:endParaRPr lang="zh-CN" altLang="en-US" sz="32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4" descr="t01f8721eb6b49282c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0"/>
            <a:ext cx="464343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5" descr="20160127134303503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灯片编号占位符 3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 Box 5"/>
          <p:cNvSpPr txBox="1"/>
          <p:nvPr/>
        </p:nvSpPr>
        <p:spPr>
          <a:xfrm>
            <a:off x="395288" y="404813"/>
            <a:ext cx="8497887" cy="2738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读写结合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  齐会战斗胜利结束了，被救治的伤员再次见到白求恩医生眼含热泪说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：白大夫，您的救命之恩，我没齿难忘，谢谢您！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这时，白求恩医生说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：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pic>
        <p:nvPicPr>
          <p:cNvPr id="20483" name="图片 6" descr="ba6LFqEyBg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257550"/>
            <a:ext cx="8713787" cy="3411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灯片编号占位符 3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 Box 7"/>
          <p:cNvSpPr txBox="1"/>
          <p:nvPr/>
        </p:nvSpPr>
        <p:spPr>
          <a:xfrm>
            <a:off x="1979613" y="260350"/>
            <a:ext cx="53292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27  </a:t>
            </a:r>
            <a:r>
              <a:rPr lang="zh-CN" altLang="en-US" sz="44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手术台就是阵地</a:t>
            </a:r>
            <a:endParaRPr lang="zh-CN" altLang="en-US" sz="44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-238125"/>
            <a:ext cx="10129837" cy="713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3"/>
          <p:cNvSpPr txBox="1"/>
          <p:nvPr/>
        </p:nvSpPr>
        <p:spPr>
          <a:xfrm>
            <a:off x="1781175" y="3543300"/>
            <a:ext cx="1468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08" name="文本框 5"/>
          <p:cNvSpPr txBox="1"/>
          <p:nvPr/>
        </p:nvSpPr>
        <p:spPr>
          <a:xfrm>
            <a:off x="1657350" y="1006475"/>
            <a:ext cx="12906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09" name="文本框 6"/>
          <p:cNvSpPr txBox="1"/>
          <p:nvPr/>
        </p:nvSpPr>
        <p:spPr>
          <a:xfrm>
            <a:off x="1528763" y="1006475"/>
            <a:ext cx="757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文本框 7"/>
          <p:cNvSpPr txBox="1"/>
          <p:nvPr/>
        </p:nvSpPr>
        <p:spPr>
          <a:xfrm>
            <a:off x="1528763" y="2527300"/>
            <a:ext cx="757237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文本框 8"/>
          <p:cNvSpPr txBox="1"/>
          <p:nvPr/>
        </p:nvSpPr>
        <p:spPr>
          <a:xfrm>
            <a:off x="1528763" y="4117975"/>
            <a:ext cx="757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2" name="文本框 9"/>
          <p:cNvSpPr txBox="1"/>
          <p:nvPr/>
        </p:nvSpPr>
        <p:spPr>
          <a:xfrm>
            <a:off x="2411413" y="4292600"/>
            <a:ext cx="58594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语言通顺连贯，展开合理的想象。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1513" name="文本框 12"/>
          <p:cNvSpPr txBox="1"/>
          <p:nvPr/>
        </p:nvSpPr>
        <p:spPr>
          <a:xfrm>
            <a:off x="3795713" y="165100"/>
            <a:ext cx="126841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要求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4" name="文本框 11"/>
          <p:cNvSpPr txBox="1"/>
          <p:nvPr/>
        </p:nvSpPr>
        <p:spPr>
          <a:xfrm>
            <a:off x="2339975" y="1125538"/>
            <a:ext cx="62642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想清楚人物会说什么，会做什么？表现人物的品质。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1515" name="文本框 11"/>
          <p:cNvSpPr txBox="1"/>
          <p:nvPr/>
        </p:nvSpPr>
        <p:spPr>
          <a:xfrm>
            <a:off x="2339975" y="2852738"/>
            <a:ext cx="62642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用词恰当，表达清楚。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1516" name="灯片编号占位符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 descr="view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79400"/>
            <a:ext cx="10129838" cy="713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3"/>
          <p:cNvSpPr txBox="1"/>
          <p:nvPr/>
        </p:nvSpPr>
        <p:spPr>
          <a:xfrm>
            <a:off x="1781175" y="3543300"/>
            <a:ext cx="1468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2" name="文本框 5"/>
          <p:cNvSpPr txBox="1"/>
          <p:nvPr/>
        </p:nvSpPr>
        <p:spPr>
          <a:xfrm>
            <a:off x="1657350" y="1006475"/>
            <a:ext cx="12906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3" name="文本框 6"/>
          <p:cNvSpPr txBox="1"/>
          <p:nvPr/>
        </p:nvSpPr>
        <p:spPr>
          <a:xfrm>
            <a:off x="1528763" y="1006475"/>
            <a:ext cx="757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4" name="文本框 7"/>
          <p:cNvSpPr txBox="1"/>
          <p:nvPr/>
        </p:nvSpPr>
        <p:spPr>
          <a:xfrm>
            <a:off x="1528763" y="2527300"/>
            <a:ext cx="757237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5" name="文本框 8"/>
          <p:cNvSpPr txBox="1"/>
          <p:nvPr/>
        </p:nvSpPr>
        <p:spPr>
          <a:xfrm>
            <a:off x="1528763" y="4117975"/>
            <a:ext cx="757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36" name="文本框 9"/>
          <p:cNvSpPr txBox="1"/>
          <p:nvPr/>
        </p:nvSpPr>
        <p:spPr>
          <a:xfrm>
            <a:off x="2555875" y="2852738"/>
            <a:ext cx="58594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用词是否准确，语言表达是否连贯。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2537" name="文本框 10"/>
          <p:cNvSpPr txBox="1"/>
          <p:nvPr/>
        </p:nvSpPr>
        <p:spPr>
          <a:xfrm>
            <a:off x="2411413" y="4365625"/>
            <a:ext cx="58610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想象是否合理，能否运用修辞手法。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2538" name="文本框 11"/>
          <p:cNvSpPr txBox="1"/>
          <p:nvPr/>
        </p:nvSpPr>
        <p:spPr>
          <a:xfrm>
            <a:off x="2411413" y="1125538"/>
            <a:ext cx="6380162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对人物是否进行细致的语言和动作描写，是否表达了人物的品质。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2539" name="文本框 12"/>
          <p:cNvSpPr txBox="1"/>
          <p:nvPr/>
        </p:nvSpPr>
        <p:spPr>
          <a:xfrm>
            <a:off x="3795713" y="165100"/>
            <a:ext cx="2840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我来评一评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0" name="灯片编号占位符 11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WordArt 2"/>
          <p:cNvSpPr>
            <a:spLocks noTextEdit="1"/>
          </p:cNvSpPr>
          <p:nvPr/>
        </p:nvSpPr>
        <p:spPr>
          <a:xfrm>
            <a:off x="2195513" y="2708275"/>
            <a:ext cx="6121400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 b="1"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3713" y="2276475"/>
            <a:ext cx="6911975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楷体_GB2312" panose="02010609030101010101" pitchFamily="49" charset="-122"/>
              </a:rPr>
              <a:t>“</a:t>
            </a:r>
            <a:r>
              <a:rPr lang="zh-CN" altLang="en-US" sz="4000" b="1" dirty="0">
                <a:latin typeface="楷体_GB2312" panose="02010609030101010101" pitchFamily="49" charset="-122"/>
              </a:rPr>
              <a:t>一个外国人，毫不利已的动机，把中国人的解放事业当作他自己的事业，这是国际主义精神，这是共产主义精神。</a:t>
            </a:r>
            <a:r>
              <a:rPr lang="en-US" altLang="zh-CN" sz="4000" b="1" dirty="0">
                <a:latin typeface="楷体_GB2312" panose="02010609030101010101" pitchFamily="49" charset="-122"/>
              </a:rPr>
              <a:t>”</a:t>
            </a:r>
            <a:endParaRPr lang="en-US" altLang="zh-CN" sz="4000" b="1" dirty="0">
              <a:latin typeface="楷体_GB2312" panose="02010609030101010101" pitchFamily="49" charset="-122"/>
            </a:endParaRPr>
          </a:p>
        </p:txBody>
      </p:sp>
      <p:sp>
        <p:nvSpPr>
          <p:cNvPr id="23557" name="灯片编号占位符 4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矩形 6161"/>
          <p:cNvSpPr/>
          <p:nvPr/>
        </p:nvSpPr>
        <p:spPr>
          <a:xfrm>
            <a:off x="381000" y="609600"/>
            <a:ext cx="281940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课后作业：</a:t>
            </a:r>
            <a:endParaRPr lang="zh-CN" altLang="en-US" sz="6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79" name="矩形 6162"/>
          <p:cNvSpPr/>
          <p:nvPr/>
        </p:nvSpPr>
        <p:spPr>
          <a:xfrm>
            <a:off x="539750" y="2247900"/>
            <a:ext cx="7777163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、积累描写白求恩动作和语言的句子。</a:t>
            </a:r>
            <a:endParaRPr lang="zh-CN" altLang="en-US" sz="3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0" name="矩形 6163"/>
          <p:cNvSpPr/>
          <p:nvPr/>
        </p:nvSpPr>
        <p:spPr>
          <a:xfrm>
            <a:off x="250825" y="3068638"/>
            <a:ext cx="6192838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、把这个故事讲给父母听。</a:t>
            </a:r>
            <a:endParaRPr lang="zh-CN" altLang="en-US" sz="3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1" name="矩形 6164"/>
          <p:cNvSpPr/>
          <p:nvPr/>
        </p:nvSpPr>
        <p:spPr>
          <a:xfrm>
            <a:off x="250825" y="3962400"/>
            <a:ext cx="6697663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、推荐书目</a:t>
            </a: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白求恩的故事</a:t>
            </a:r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endParaRPr lang="zh-CN" altLang="en-US" sz="36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4582" name="矩形 6165"/>
          <p:cNvSpPr/>
          <p:nvPr/>
        </p:nvSpPr>
        <p:spPr>
          <a:xfrm>
            <a:off x="838200" y="5181600"/>
            <a:ext cx="6934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以上作业，任选其一完成。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3" name="灯片编号占位符 6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057466" y="2438426"/>
            <a:ext cx="5257662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all" spc="0" normalizeH="0" baseline="0" noProof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  <a:sym typeface="+mn-ea"/>
              </a:rPr>
              <a:t>谢谢聆听</a:t>
            </a:r>
            <a:endParaRPr kumimoji="0" lang="zh-CN" altLang="en-US" sz="8800" b="0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603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 descr="234812-12092215355821-lp.jpg"/>
          <p:cNvPicPr>
            <a:picLocks noChangeAspect="1"/>
          </p:cNvPicPr>
          <p:nvPr/>
        </p:nvPicPr>
        <p:blipFill>
          <a:blip r:embed="rId2"/>
          <a:srcRect l="13045" r="15218" b="7600"/>
          <a:stretch>
            <a:fillRect/>
          </a:stretch>
        </p:blipFill>
        <p:spPr>
          <a:xfrm>
            <a:off x="684213" y="1700213"/>
            <a:ext cx="23749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3" descr="234812-12092215355821-lp.jpg"/>
          <p:cNvPicPr>
            <a:picLocks noChangeAspect="1"/>
          </p:cNvPicPr>
          <p:nvPr/>
        </p:nvPicPr>
        <p:blipFill>
          <a:blip r:embed="rId2"/>
          <a:srcRect l="13043" r="10870" b="7600"/>
          <a:stretch>
            <a:fillRect/>
          </a:stretch>
        </p:blipFill>
        <p:spPr>
          <a:xfrm>
            <a:off x="3348038" y="1700213"/>
            <a:ext cx="2519362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234812-12092215355821-lp.jpg"/>
          <p:cNvPicPr>
            <a:picLocks noChangeAspect="1"/>
          </p:cNvPicPr>
          <p:nvPr/>
        </p:nvPicPr>
        <p:blipFill>
          <a:blip r:embed="rId2"/>
          <a:srcRect l="12373" r="11327" b="-800"/>
          <a:stretch>
            <a:fillRect/>
          </a:stretch>
        </p:blipFill>
        <p:spPr>
          <a:xfrm>
            <a:off x="6084888" y="1700213"/>
            <a:ext cx="24479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234812-12092215355821-lp.jpg"/>
          <p:cNvPicPr>
            <a:picLocks noChangeAspect="1"/>
          </p:cNvPicPr>
          <p:nvPr/>
        </p:nvPicPr>
        <p:blipFill>
          <a:blip r:embed="rId2"/>
          <a:srcRect l="12373" r="13390" b="7600"/>
          <a:stretch>
            <a:fillRect/>
          </a:stretch>
        </p:blipFill>
        <p:spPr>
          <a:xfrm>
            <a:off x="684213" y="3933825"/>
            <a:ext cx="2592387" cy="158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6" descr="234812-12092215355821-lp.jpg"/>
          <p:cNvPicPr>
            <a:picLocks noChangeAspect="1"/>
          </p:cNvPicPr>
          <p:nvPr/>
        </p:nvPicPr>
        <p:blipFill>
          <a:blip r:embed="rId2"/>
          <a:srcRect l="12373" r="9265" b="7600"/>
          <a:stretch>
            <a:fillRect/>
          </a:stretch>
        </p:blipFill>
        <p:spPr>
          <a:xfrm>
            <a:off x="3348038" y="3933825"/>
            <a:ext cx="2592387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7" descr="234812-12092215355821-lp.jpg"/>
          <p:cNvPicPr>
            <a:picLocks noChangeAspect="1"/>
          </p:cNvPicPr>
          <p:nvPr/>
        </p:nvPicPr>
        <p:blipFill>
          <a:blip r:embed="rId2"/>
          <a:srcRect l="14435" r="13390" b="7600"/>
          <a:stretch>
            <a:fillRect/>
          </a:stretch>
        </p:blipFill>
        <p:spPr>
          <a:xfrm>
            <a:off x="6084888" y="4005263"/>
            <a:ext cx="23749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8"/>
          <p:cNvSpPr txBox="1"/>
          <p:nvPr/>
        </p:nvSpPr>
        <p:spPr>
          <a:xfrm>
            <a:off x="1403350" y="2276475"/>
            <a:ext cx="12969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陆续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105" name="TextBox 9"/>
          <p:cNvSpPr txBox="1"/>
          <p:nvPr/>
        </p:nvSpPr>
        <p:spPr>
          <a:xfrm>
            <a:off x="4140200" y="2205038"/>
            <a:ext cx="12239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镇定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106" name="TextBox 11"/>
          <p:cNvSpPr txBox="1"/>
          <p:nvPr/>
        </p:nvSpPr>
        <p:spPr>
          <a:xfrm>
            <a:off x="1476375" y="4508500"/>
            <a:ext cx="12954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吼叫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107" name="TextBox 12"/>
          <p:cNvSpPr txBox="1"/>
          <p:nvPr/>
        </p:nvSpPr>
        <p:spPr>
          <a:xfrm>
            <a:off x="4211638" y="4437063"/>
            <a:ext cx="11509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爆炸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108" name="TextBox 13"/>
          <p:cNvSpPr txBox="1"/>
          <p:nvPr/>
        </p:nvSpPr>
        <p:spPr>
          <a:xfrm>
            <a:off x="6875463" y="4508500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硝烟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109" name="TextBox 14"/>
          <p:cNvSpPr txBox="1"/>
          <p:nvPr/>
        </p:nvSpPr>
        <p:spPr>
          <a:xfrm>
            <a:off x="6804025" y="2133600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敏捷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539750" y="476250"/>
            <a:ext cx="3240088" cy="1008063"/>
          </a:xfrm>
          <a:prstGeom prst="cloud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11" name="TextBox 16"/>
          <p:cNvSpPr txBox="1"/>
          <p:nvPr/>
        </p:nvSpPr>
        <p:spPr>
          <a:xfrm>
            <a:off x="1331913" y="620713"/>
            <a:ext cx="18002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我会读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12" name="灯片编号占位符 16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 txBox="1"/>
          <p:nvPr/>
        </p:nvSpPr>
        <p:spPr>
          <a:xfrm>
            <a:off x="1403350" y="1341438"/>
            <a:ext cx="6481763" cy="3770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900" b="1" dirty="0">
                <a:latin typeface="楷体_GB2312" panose="02010609030101010101" pitchFamily="49" charset="-122"/>
              </a:rPr>
              <a:t>陆续</a:t>
            </a:r>
            <a:endParaRPr lang="zh-CN" altLang="en-US" sz="23900" b="1" dirty="0">
              <a:latin typeface="楷体_GB2312" panose="02010609030101010101" pitchFamily="49" charset="-122"/>
            </a:endParaRPr>
          </a:p>
        </p:txBody>
      </p:sp>
      <p:sp>
        <p:nvSpPr>
          <p:cNvPr id="5123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5125" name="矩形 4"/>
          <p:cNvSpPr/>
          <p:nvPr/>
        </p:nvSpPr>
        <p:spPr>
          <a:xfrm>
            <a:off x="4254500" y="3367088"/>
            <a:ext cx="635000" cy="123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矩形 5"/>
          <p:cNvSpPr/>
          <p:nvPr/>
        </p:nvSpPr>
        <p:spPr>
          <a:xfrm>
            <a:off x="4406900" y="3519488"/>
            <a:ext cx="635000" cy="123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</a:t>
            </a:r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zh-CN" altLang="en-US" sz="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9"/>
          <p:cNvSpPr txBox="1"/>
          <p:nvPr/>
        </p:nvSpPr>
        <p:spPr>
          <a:xfrm>
            <a:off x="1187450" y="1341438"/>
            <a:ext cx="7200900" cy="3770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900" b="1" dirty="0">
                <a:latin typeface="楷体_GB2312" panose="02010609030101010101" pitchFamily="49" charset="-122"/>
              </a:rPr>
              <a:t>镇定</a:t>
            </a:r>
            <a:endParaRPr lang="zh-CN" altLang="en-US" sz="23900" b="1" dirty="0">
              <a:latin typeface="楷体_GB2312" panose="02010609030101010101" pitchFamily="49" charset="-122"/>
            </a:endParaRPr>
          </a:p>
        </p:txBody>
      </p:sp>
      <p:sp>
        <p:nvSpPr>
          <p:cNvPr id="6147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4"/>
          <p:cNvSpPr txBox="1"/>
          <p:nvPr/>
        </p:nvSpPr>
        <p:spPr>
          <a:xfrm>
            <a:off x="1331913" y="1412875"/>
            <a:ext cx="7127875" cy="3770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900" b="1" dirty="0">
                <a:latin typeface="楷体_GB2312" panose="02010609030101010101" pitchFamily="49" charset="-122"/>
              </a:rPr>
              <a:t>敏捷</a:t>
            </a:r>
            <a:endParaRPr lang="zh-CN" altLang="en-US" sz="23900" b="1" dirty="0">
              <a:latin typeface="楷体_GB2312" panose="02010609030101010101" pitchFamily="49" charset="-122"/>
            </a:endParaRPr>
          </a:p>
        </p:txBody>
      </p:sp>
      <p:sp>
        <p:nvSpPr>
          <p:cNvPr id="7171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12"/>
          <p:cNvSpPr txBox="1"/>
          <p:nvPr/>
        </p:nvSpPr>
        <p:spPr>
          <a:xfrm>
            <a:off x="1476375" y="1341438"/>
            <a:ext cx="6624638" cy="3770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900" b="1" dirty="0">
                <a:latin typeface="楷体_GB2312" panose="02010609030101010101" pitchFamily="49" charset="-122"/>
              </a:rPr>
              <a:t>爆炸</a:t>
            </a:r>
            <a:endParaRPr lang="zh-CN" altLang="en-US" sz="23900" b="1" dirty="0">
              <a:latin typeface="楷体_GB2312" panose="02010609030101010101" pitchFamily="49" charset="-122"/>
            </a:endParaRPr>
          </a:p>
        </p:txBody>
      </p:sp>
      <p:sp>
        <p:nvSpPr>
          <p:cNvPr id="8195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1"/>
          <p:cNvSpPr txBox="1"/>
          <p:nvPr/>
        </p:nvSpPr>
        <p:spPr>
          <a:xfrm>
            <a:off x="1331913" y="1412875"/>
            <a:ext cx="6480175" cy="3770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900" b="1" dirty="0">
                <a:latin typeface="楷体_GB2312" panose="02010609030101010101" pitchFamily="49" charset="-122"/>
              </a:rPr>
              <a:t>吼叫</a:t>
            </a:r>
            <a:endParaRPr lang="zh-CN" altLang="en-US" sz="23900" b="1" dirty="0">
              <a:latin typeface="楷体_GB2312" panose="02010609030101010101" pitchFamily="49" charset="-122"/>
            </a:endParaRPr>
          </a:p>
        </p:txBody>
      </p:sp>
      <p:sp>
        <p:nvSpPr>
          <p:cNvPr id="9219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3"/>
          <p:cNvSpPr txBox="1"/>
          <p:nvPr/>
        </p:nvSpPr>
        <p:spPr>
          <a:xfrm>
            <a:off x="1476375" y="1268413"/>
            <a:ext cx="6551613" cy="3770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900" b="1" dirty="0">
                <a:latin typeface="楷体_GB2312" panose="02010609030101010101" pitchFamily="49" charset="-122"/>
              </a:rPr>
              <a:t>硝烟</a:t>
            </a:r>
            <a:endParaRPr lang="zh-CN" altLang="en-US" sz="23900" b="1" dirty="0">
              <a:latin typeface="楷体_GB2312" panose="02010609030101010101" pitchFamily="49" charset="-122"/>
            </a:endParaRPr>
          </a:p>
        </p:txBody>
      </p:sp>
      <p:sp>
        <p:nvSpPr>
          <p:cNvPr id="10243" name="灯片编号占位符 2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</p:bldLst>
  </p:timing>
</p:sld>
</file>

<file path=ppt/theme/theme1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1093</Words>
  <Application>WPS 演示</Application>
  <PresentationFormat>全屏显示(4:3)</PresentationFormat>
  <Paragraphs>180</Paragraphs>
  <Slides>24</Slides>
  <Notes>3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Calibri</vt:lpstr>
      <vt:lpstr>楷体_GB2312</vt:lpstr>
      <vt:lpstr>黑体</vt:lpstr>
      <vt:lpstr>微软雅黑</vt:lpstr>
      <vt:lpstr>Arial Unicode MS</vt:lpstr>
      <vt:lpstr>Lucida Sans Unicode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creator/>
  <cp:keywords>绿色圃中小学教育http:/www.LSPJY.com</cp:keywords>
  <dc:description>绿色圃中小学教育http://www.LSPJY.com</dc:description>
  <dc:subject>绿色圃中小学教育http://www.LSPJY.com</dc:subject>
  <cp:category>绿色圃中小学教育http://www.LSPJY.com</cp:category>
  <cp:lastModifiedBy>Administrator</cp:lastModifiedBy>
  <cp:revision>4</cp:revision>
  <dcterms:created xsi:type="dcterms:W3CDTF">2003-12-05T08:13:52Z</dcterms:created>
  <dcterms:modified xsi:type="dcterms:W3CDTF">2018-09-04T07:20:18Z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