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1" r:id="rId4"/>
  </p:sldMasterIdLst>
  <p:sldIdLst>
    <p:sldId id="257" r:id="rId5"/>
    <p:sldId id="259" r:id="rId6"/>
    <p:sldId id="265" r:id="rId7"/>
    <p:sldId id="263" r:id="rId8"/>
    <p:sldId id="264" r:id="rId9"/>
    <p:sldId id="266" r:id="rId10"/>
    <p:sldId id="276" r:id="rId11"/>
    <p:sldId id="286" r:id="rId12"/>
    <p:sldId id="289" r:id="rId13"/>
    <p:sldId id="290" r:id="rId14"/>
    <p:sldId id="291" r:id="rId15"/>
    <p:sldId id="293" r:id="rId16"/>
    <p:sldId id="294" r:id="rId17"/>
    <p:sldId id="295" r:id="rId18"/>
    <p:sldId id="261" r:id="rId19"/>
    <p:sldId id="267" r:id="rId20"/>
    <p:sldId id="269" r:id="rId21"/>
    <p:sldId id="272" r:id="rId22"/>
    <p:sldId id="268" r:id="rId23"/>
    <p:sldId id="270" r:id="rId24"/>
    <p:sldId id="271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-91440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8575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18564B-F3B8-49E9-831F-E81CF02D1FC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p>
            <a:pPr lvl="0" algn="ctr" eaLnBrk="1" fontAlgn="base" hangingPunct="1"/>
            <a:r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绿色圃中小学教育网http://www.lspjy.com</a:t>
            </a:r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sym typeface="Calibri" panose="020F050202020403020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sym typeface="Calibri" panose="020F050202020403020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sym typeface="Calibri" panose="020F050202020403020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sym typeface="Calibri" panose="020F050202020403020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sym typeface="Calibri" panose="020F050202020403020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sym typeface="Calibri" panose="020F050202020403020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sym typeface="Calibri" panose="020F050202020403020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sym typeface="Calibri" panose="020F050202020403020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3.png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日期占位符 3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pic>
        <p:nvPicPr>
          <p:cNvPr id="8194" name="Picture 2" descr="katongdonghuachengbaopsd_2596073"/>
          <p:cNvPicPr>
            <a:picLocks noChangeAspect="1"/>
          </p:cNvPicPr>
          <p:nvPr/>
        </p:nvPicPr>
        <p:blipFill>
          <a:blip r:embed="rId1"/>
          <a:srcRect l="1277" t="4897" b="3319"/>
          <a:stretch>
            <a:fillRect/>
          </a:stretch>
        </p:blipFill>
        <p:spPr>
          <a:xfrm>
            <a:off x="20955" y="-19050"/>
            <a:ext cx="12174220" cy="6852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WordArt 6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201613"/>
            <a:ext cx="4475163" cy="173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50178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288" y="1420813"/>
            <a:ext cx="3352800" cy="3265487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5" name="文本框 1"/>
          <p:cNvSpPr txBox="1"/>
          <p:nvPr/>
        </p:nvSpPr>
        <p:spPr>
          <a:xfrm>
            <a:off x="4440238" y="1341438"/>
            <a:ext cx="811212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19900" b="1" dirty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zh-CN" sz="19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8888" y="2133600"/>
            <a:ext cx="3332162" cy="2103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（右手）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（左右）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（右面）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"/>
          <p:cNvSpPr txBox="1">
            <a:spLocks noChangeArrowheads="1"/>
          </p:cNvSpPr>
          <p:nvPr/>
        </p:nvSpPr>
        <p:spPr bwMode="auto">
          <a:xfrm>
            <a:off x="4727575" y="260350"/>
            <a:ext cx="2444750" cy="1198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 y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ò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50178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288" y="1420813"/>
            <a:ext cx="3352800" cy="3265487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5" name="文本框 1"/>
          <p:cNvSpPr txBox="1"/>
          <p:nvPr/>
        </p:nvSpPr>
        <p:spPr>
          <a:xfrm>
            <a:off x="4440238" y="1341438"/>
            <a:ext cx="811212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199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zh-CN" sz="19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8888" y="2133600"/>
            <a:ext cx="3332162" cy="2103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（红花）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（红火）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（红日）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"/>
          <p:cNvSpPr txBox="1">
            <a:spLocks noChangeArrowheads="1"/>
          </p:cNvSpPr>
          <p:nvPr/>
        </p:nvSpPr>
        <p:spPr bwMode="auto">
          <a:xfrm>
            <a:off x="4078605" y="260350"/>
            <a:ext cx="3530600" cy="1198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 h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ó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ng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50178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288" y="1420813"/>
            <a:ext cx="3352800" cy="3265487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5" name="文本框 1"/>
          <p:cNvSpPr txBox="1"/>
          <p:nvPr/>
        </p:nvSpPr>
        <p:spPr>
          <a:xfrm>
            <a:off x="4440238" y="1341438"/>
            <a:ext cx="811212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199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zh-CN" sz="19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8888" y="2133600"/>
            <a:ext cx="3332162" cy="2103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（时间）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（小时）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（时针）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"/>
          <p:cNvSpPr txBox="1">
            <a:spLocks noChangeArrowheads="1"/>
          </p:cNvSpPr>
          <p:nvPr/>
        </p:nvSpPr>
        <p:spPr bwMode="auto">
          <a:xfrm>
            <a:off x="4727575" y="260350"/>
            <a:ext cx="2444750" cy="1198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 sh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í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50178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288" y="1420813"/>
            <a:ext cx="3352800" cy="3265487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5" name="文本框 1"/>
          <p:cNvSpPr txBox="1"/>
          <p:nvPr/>
        </p:nvSpPr>
        <p:spPr>
          <a:xfrm>
            <a:off x="4440238" y="1341438"/>
            <a:ext cx="811212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19900" b="1" dirty="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endParaRPr lang="zh-CN" altLang="zh-CN" sz="19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8888" y="2133600"/>
            <a:ext cx="3332162" cy="2103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（动手）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（动力）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（劳动）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"/>
          <p:cNvSpPr txBox="1">
            <a:spLocks noChangeArrowheads="1"/>
          </p:cNvSpPr>
          <p:nvPr/>
        </p:nvSpPr>
        <p:spPr bwMode="auto">
          <a:xfrm>
            <a:off x="4077970" y="260350"/>
            <a:ext cx="3094355" cy="1198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 d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ò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ng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50178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288" y="1420813"/>
            <a:ext cx="3352800" cy="3265487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5" name="文本框 1"/>
          <p:cNvSpPr txBox="1"/>
          <p:nvPr/>
        </p:nvSpPr>
        <p:spPr>
          <a:xfrm>
            <a:off x="4440238" y="1341438"/>
            <a:ext cx="811212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199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zh-CN" sz="19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8888" y="2133600"/>
            <a:ext cx="3332162" cy="2103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（万里）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（千万）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（一万）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"/>
          <p:cNvSpPr txBox="1">
            <a:spLocks noChangeArrowheads="1"/>
          </p:cNvSpPr>
          <p:nvPr/>
        </p:nvSpPr>
        <p:spPr bwMode="auto">
          <a:xfrm>
            <a:off x="4331970" y="260350"/>
            <a:ext cx="2840355" cy="1198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 w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à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n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日期占位符 3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1266" name="AutoShape 2"/>
          <p:cNvSpPr/>
          <p:nvPr/>
        </p:nvSpPr>
        <p:spPr>
          <a:xfrm>
            <a:off x="-16510" y="-92075"/>
            <a:ext cx="6372225" cy="6950710"/>
          </a:xfrm>
          <a:prstGeom prst="rtTriangle">
            <a:avLst/>
          </a:prstGeom>
          <a:solidFill>
            <a:srgbClr val="21EB2B"/>
          </a:solidFill>
          <a:ln w="9525">
            <a:noFill/>
          </a:ln>
        </p:spPr>
        <p:txBody>
          <a:bodyPr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1267" name="AutoShape 3"/>
          <p:cNvSpPr/>
          <p:nvPr/>
        </p:nvSpPr>
        <p:spPr>
          <a:xfrm flipH="1" flipV="1">
            <a:off x="-16510" y="-13970"/>
            <a:ext cx="12210415" cy="6886575"/>
          </a:xfrm>
          <a:prstGeom prst="rtTriangle">
            <a:avLst/>
          </a:prstGeom>
          <a:solidFill>
            <a:srgbClr val="FF0D0D"/>
          </a:solidFill>
          <a:ln w="9525">
            <a:noFill/>
          </a:ln>
        </p:spPr>
        <p:txBody>
          <a:bodyPr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1268" name="AutoShape 4"/>
          <p:cNvSpPr/>
          <p:nvPr/>
        </p:nvSpPr>
        <p:spPr>
          <a:xfrm>
            <a:off x="1981200" y="1014095"/>
            <a:ext cx="7270750" cy="53419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8329613" y="6094413"/>
            <a:ext cx="13258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0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  <a:t>猜一字</a:t>
            </a:r>
            <a:endParaRPr lang="zh-CN" altLang="en-US" sz="30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2454275" y="1412875"/>
            <a:ext cx="7466965" cy="4358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dist">
              <a:lnSpc>
                <a:spcPts val="86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左 边 绿 ，右 边 红，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  <a:p>
            <a:pPr lvl="0" indent="0" algn="dist">
              <a:lnSpc>
                <a:spcPts val="9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左 右 相 遇 起 凉 风。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  <a:p>
            <a:pPr lvl="0" indent="0" algn="dist">
              <a:lnSpc>
                <a:spcPts val="8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绿 的 喜 欢 及 时 雨，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  <a:p>
            <a:pPr lvl="0" indent="0" algn="dist">
              <a:lnSpc>
                <a:spcPts val="8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红 的 最 怕 水 来 攻。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日期占位符 1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2290" name="Arc 4"/>
          <p:cNvSpPr/>
          <p:nvPr/>
        </p:nvSpPr>
        <p:spPr>
          <a:xfrm flipH="1">
            <a:off x="2908300" y="1374775"/>
            <a:ext cx="2395538" cy="736600"/>
          </a:xfrm>
          <a:custGeom>
            <a:avLst/>
            <a:gdLst/>
            <a:ahLst/>
            <a:cxnLst>
              <a:cxn ang="0">
                <a:pos x="-931809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-931809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2147483647" y="856618876"/>
              </a:cxn>
              <a:cxn ang="0">
                <a:pos x="-931809" y="8090562"/>
              </a:cxn>
            </a:cxnLst>
            <a:pathLst>
              <a:path w="24567" h="21600" fill="none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</a:path>
              <a:path w="24567" h="21600" stroke="0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  <a:lnTo>
                  <a:pt x="2967" y="21600"/>
                </a:lnTo>
                <a:lnTo>
                  <a:pt x="-1" y="204"/>
                </a:lnTo>
                <a:close/>
              </a:path>
            </a:pathLst>
          </a:custGeom>
          <a:noFill/>
          <a:ln w="9525" cap="flat" cmpd="sng">
            <a:solidFill>
              <a:srgbClr val="00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1" name="Arc 5"/>
          <p:cNvSpPr/>
          <p:nvPr/>
        </p:nvSpPr>
        <p:spPr>
          <a:xfrm>
            <a:off x="6904038" y="1298575"/>
            <a:ext cx="2303462" cy="736600"/>
          </a:xfrm>
          <a:custGeom>
            <a:avLst/>
            <a:gdLst/>
            <a:ahLst/>
            <a:cxnLst>
              <a:cxn ang="0">
                <a:pos x="-826422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-826422" y="8090562"/>
              </a:cxn>
              <a:cxn ang="0">
                <a:pos x="2147483647" y="0"/>
              </a:cxn>
              <a:cxn ang="0">
                <a:pos x="2147483647" y="856618876"/>
              </a:cxn>
              <a:cxn ang="0">
                <a:pos x="2147483647" y="856618876"/>
              </a:cxn>
              <a:cxn ang="0">
                <a:pos x="-826422" y="8090562"/>
              </a:cxn>
            </a:cxnLst>
            <a:pathLst>
              <a:path w="24567" h="21600" fill="none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</a:path>
              <a:path w="24567" h="21600" stroke="0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  <a:lnTo>
                  <a:pt x="2967" y="21600"/>
                </a:lnTo>
                <a:lnTo>
                  <a:pt x="-1" y="204"/>
                </a:lnTo>
                <a:close/>
              </a:path>
            </a:pathLst>
          </a:custGeom>
          <a:noFill/>
          <a:ln w="9525" cap="flat" cmpd="sng">
            <a:solidFill>
              <a:srgbClr val="00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7" name="AutoShape 6"/>
          <p:cNvSpPr/>
          <p:nvPr/>
        </p:nvSpPr>
        <p:spPr>
          <a:xfrm>
            <a:off x="1930400" y="2159000"/>
            <a:ext cx="1854200" cy="2222500"/>
          </a:xfrm>
          <a:prstGeom prst="verticalScroll">
            <a:avLst>
              <a:gd name="adj" fmla="val 7819"/>
            </a:avLst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zh-CN" sz="9600" b="1" dirty="0">
                <a:solidFill>
                  <a:srgbClr val="00FF00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禾</a:t>
            </a:r>
            <a:endParaRPr lang="zh-CN" altLang="zh-CN" sz="9600" b="1" dirty="0">
              <a:solidFill>
                <a:srgbClr val="00FF00"/>
              </a:solidFill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23558" name="AutoShape 7"/>
          <p:cNvSpPr/>
          <p:nvPr/>
        </p:nvSpPr>
        <p:spPr>
          <a:xfrm flipH="1">
            <a:off x="8432800" y="2032000"/>
            <a:ext cx="1828800" cy="2247900"/>
          </a:xfrm>
          <a:prstGeom prst="verticalScroll">
            <a:avLst>
              <a:gd name="adj" fmla="val 7819"/>
            </a:avLst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zh-CN" sz="9600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火</a:t>
            </a:r>
            <a:endParaRPr lang="zh-CN" altLang="zh-CN" sz="9600" dirty="0">
              <a:solidFill>
                <a:srgbClr val="CC3300"/>
              </a:solidFill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2294" name="Rectangle 8"/>
          <p:cNvSpPr/>
          <p:nvPr/>
        </p:nvSpPr>
        <p:spPr>
          <a:xfrm>
            <a:off x="4241800" y="1790700"/>
            <a:ext cx="3759200" cy="4711700"/>
          </a:xfrm>
          <a:prstGeom prst="rect">
            <a:avLst/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2295" name="Text Box 27"/>
          <p:cNvSpPr txBox="1"/>
          <p:nvPr/>
        </p:nvSpPr>
        <p:spPr>
          <a:xfrm>
            <a:off x="2654300" y="2730500"/>
            <a:ext cx="1435100" cy="335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23561" name="Rectangle 32"/>
          <p:cNvSpPr/>
          <p:nvPr/>
        </p:nvSpPr>
        <p:spPr>
          <a:xfrm>
            <a:off x="4316413" y="2009775"/>
            <a:ext cx="3600450" cy="3307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 fontAlgn="ctr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左边绿，右边红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左右相遇起凉风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绿的喜欢及时雨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  <a:p>
            <a:pPr lvl="0" indent="0" algn="ctr" fontAlgn="ctr">
              <a:lnSpc>
                <a:spcPts val="3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红的最怕水来攻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2297" name="AutoShape 33" descr="20%"/>
          <p:cNvSpPr/>
          <p:nvPr/>
        </p:nvSpPr>
        <p:spPr>
          <a:xfrm>
            <a:off x="3708400" y="3543300"/>
            <a:ext cx="546100" cy="723900"/>
          </a:xfrm>
          <a:prstGeom prst="rightArrow">
            <a:avLst>
              <a:gd name="adj1" fmla="val 50000"/>
              <a:gd name="adj2" fmla="val 41268"/>
            </a:avLst>
          </a:prstGeom>
          <a:blipFill rotWithShape="0">
            <a:blip r:embed="rId1"/>
          </a:blip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2298" name="AutoShape 34" descr="20%"/>
          <p:cNvSpPr/>
          <p:nvPr/>
        </p:nvSpPr>
        <p:spPr>
          <a:xfrm rot="10800000">
            <a:off x="7975600" y="3721100"/>
            <a:ext cx="546100" cy="723900"/>
          </a:xfrm>
          <a:prstGeom prst="rightArrow">
            <a:avLst>
              <a:gd name="adj1" fmla="val 50000"/>
              <a:gd name="adj2" fmla="val 41268"/>
            </a:avLst>
          </a:prstGeom>
          <a:blipFill rotWithShape="0">
            <a:blip r:embed="rId1"/>
          </a:blip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2299" name="Text Box 35"/>
          <p:cNvSpPr txBox="1"/>
          <p:nvPr/>
        </p:nvSpPr>
        <p:spPr>
          <a:xfrm>
            <a:off x="1524000" y="0"/>
            <a:ext cx="1565275" cy="213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sz="800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pic>
        <p:nvPicPr>
          <p:cNvPr id="23565" name="Picture 36" descr="cao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0" y="4506913"/>
            <a:ext cx="2160588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6" name="Picture 37" descr="huo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700" y="4349750"/>
            <a:ext cx="2654300" cy="193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Picture 14" descr="蓝猫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838" y="260350"/>
            <a:ext cx="2017712" cy="180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61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61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561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561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561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561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61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61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235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235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235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235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355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665" y="640715"/>
            <a:ext cx="3771900" cy="3720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135" y="640715"/>
            <a:ext cx="4060825" cy="34569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27680" y="4444365"/>
            <a:ext cx="6578600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言</a:t>
            </a:r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来互相尊重，</a:t>
            </a:r>
            <a:endParaRPr lang="zh-CN" altLang="en-US" sz="5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6625" y="5699125"/>
            <a:ext cx="16192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请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670" y="575310"/>
            <a:ext cx="6838315" cy="39046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00985" y="5165090"/>
            <a:ext cx="6300470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</a:t>
            </a:r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至令人感动</a:t>
            </a:r>
            <a:endParaRPr lang="zh-CN" altLang="en-US" sz="5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64115" y="3422015"/>
            <a:ext cx="181673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情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22225"/>
            <a:ext cx="5893435" cy="4434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5660" y="2760345"/>
            <a:ext cx="6107430" cy="3825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15025" y="916305"/>
            <a:ext cx="6235700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日</a:t>
            </a:r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出万里无云</a:t>
            </a:r>
            <a:endParaRPr lang="zh-CN" altLang="en-US" sz="5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4605" y="5054600"/>
            <a:ext cx="373824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晴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kuang2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0"/>
            <a:ext cx="1226058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797810" y="1857375"/>
            <a:ext cx="6951980" cy="185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  </a:t>
            </a:r>
            <a:r>
              <a:rPr lang="zh-CN" altLang="zh-CN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猜谜语</a:t>
            </a:r>
            <a:endParaRPr lang="zh-CN" altLang="zh-CN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880" y="469900"/>
            <a:ext cx="5457190" cy="38646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870" y="1170305"/>
            <a:ext cx="5717540" cy="3970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1515" y="5140325"/>
            <a:ext cx="6430645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</a:t>
            </a:r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到纯净透明</a:t>
            </a:r>
            <a:endParaRPr lang="zh-CN" altLang="en-US" sz="5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7770" y="5382895"/>
            <a:ext cx="298767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清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3975" y="127635"/>
            <a:ext cx="12300585" cy="69564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46960" y="1470660"/>
            <a:ext cx="806132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</a:rPr>
              <a:t>言</a:t>
            </a:r>
            <a:r>
              <a:rPr lang="en-US" altLang="zh-CN" sz="60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</a:rPr>
              <a:t>来互相尊重，</a:t>
            </a:r>
            <a:endParaRPr lang="zh-CN" altLang="en-US" sz="6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60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</a:rPr>
              <a:t>心</a:t>
            </a:r>
            <a:r>
              <a:rPr lang="en-US" altLang="zh-CN" sz="60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</a:rPr>
              <a:t>至令人感动，</a:t>
            </a:r>
            <a:endParaRPr lang="zh-CN" altLang="en-US" sz="6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60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en-US" altLang="zh-CN" sz="60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</a:rPr>
              <a:t>出万里无云，</a:t>
            </a:r>
            <a:endParaRPr lang="zh-CN" altLang="en-US" sz="6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60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en-US" altLang="zh-CN" sz="60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6000">
                <a:latin typeface="宋体" panose="02010600030101010101" pitchFamily="2" charset="-122"/>
                <a:ea typeface="宋体" panose="02010600030101010101" pitchFamily="2" charset="-122"/>
              </a:rPr>
              <a:t>到纯净透明。</a:t>
            </a:r>
            <a:endParaRPr lang="zh-CN" altLang="en-US" sz="6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日期占位符 1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6324600" y="4204335"/>
            <a:ext cx="3505200" cy="1097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b="1" dirty="0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  <a:t>第一关</a:t>
            </a:r>
            <a:endParaRPr lang="zh-CN" altLang="en-US" sz="6600" b="1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3810000" y="2133600"/>
            <a:ext cx="5105400" cy="143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谜语宝库</a:t>
            </a:r>
            <a:endParaRPr kumimoji="0" lang="zh-CN" altLang="en-US" sz="8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日期占位符 3"/>
          <p:cNvSpPr txBox="1">
            <a:spLocks noGrp="1"/>
          </p:cNvSpPr>
          <p:nvPr/>
        </p:nvSpPr>
        <p:spPr>
          <a:xfrm>
            <a:off x="1981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pic>
        <p:nvPicPr>
          <p:cNvPr id="17410" name="Picture 2" descr="20090812_8244bd81182b574d79490jR82uAZUbDh"/>
          <p:cNvPicPr>
            <a:picLocks noChangeAspect="1"/>
          </p:cNvPicPr>
          <p:nvPr/>
        </p:nvPicPr>
        <p:blipFill>
          <a:blip r:embed="rId1"/>
          <a:srcRect l="3500" b="3439"/>
          <a:stretch>
            <a:fillRect/>
          </a:stretch>
        </p:blipFill>
        <p:spPr>
          <a:xfrm>
            <a:off x="8112125" y="4294188"/>
            <a:ext cx="2519363" cy="2473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1" name="Group 3"/>
          <p:cNvGrpSpPr/>
          <p:nvPr/>
        </p:nvGrpSpPr>
        <p:grpSpPr>
          <a:xfrm>
            <a:off x="1631950" y="1628775"/>
            <a:ext cx="8067675" cy="1396711"/>
            <a:chOff x="0" y="0"/>
            <a:chExt cx="8379" cy="1976"/>
          </a:xfrm>
        </p:grpSpPr>
        <p:sp>
          <p:nvSpPr>
            <p:cNvPr id="17412" name="Text Box 4"/>
            <p:cNvSpPr txBox="1"/>
            <p:nvPr/>
          </p:nvSpPr>
          <p:spPr>
            <a:xfrm>
              <a:off x="0" y="0"/>
              <a:ext cx="1475" cy="19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8000" b="1" dirty="0">
                  <a:solidFill>
                    <a:srgbClr val="B3DB98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rPr>
                <a:t>1</a:t>
              </a:r>
              <a:endParaRPr lang="zh-CN" altLang="en-US" sz="8000" b="1" dirty="0">
                <a:solidFill>
                  <a:srgbClr val="B3DB98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endParaRPr>
            </a:p>
          </p:txBody>
        </p:sp>
        <p:sp>
          <p:nvSpPr>
            <p:cNvPr id="17413" name="Rectangle 5"/>
            <p:cNvSpPr/>
            <p:nvPr/>
          </p:nvSpPr>
          <p:spPr>
            <a:xfrm>
              <a:off x="781" y="398"/>
              <a:ext cx="7598" cy="1224"/>
            </a:xfrm>
            <a:prstGeom prst="rect">
              <a:avLst/>
            </a:prstGeom>
            <a:solidFill>
              <a:srgbClr val="B3DB98"/>
            </a:solidFill>
            <a:ln w="9525">
              <a:noFill/>
            </a:ln>
          </p:spPr>
          <p:txBody>
            <a:bodyPr anchor="ctr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grpSp>
        <p:nvGrpSpPr>
          <p:cNvPr id="28679" name="Group 6"/>
          <p:cNvGrpSpPr/>
          <p:nvPr/>
        </p:nvGrpSpPr>
        <p:grpSpPr>
          <a:xfrm>
            <a:off x="1990725" y="3357563"/>
            <a:ext cx="7635875" cy="1397075"/>
            <a:chOff x="0" y="0"/>
            <a:chExt cx="8372" cy="1906"/>
          </a:xfrm>
        </p:grpSpPr>
        <p:sp>
          <p:nvSpPr>
            <p:cNvPr id="17415" name="Text Box 7"/>
            <p:cNvSpPr txBox="1"/>
            <p:nvPr/>
          </p:nvSpPr>
          <p:spPr>
            <a:xfrm>
              <a:off x="0" y="0"/>
              <a:ext cx="1303" cy="19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8000" b="1" dirty="0">
                  <a:solidFill>
                    <a:srgbClr val="FFCCCC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rPr>
                <a:t>2</a:t>
              </a:r>
              <a:endParaRPr lang="zh-CN" altLang="en-US" sz="8000" b="1" dirty="0">
                <a:solidFill>
                  <a:srgbClr val="FFCCCC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endParaRPr>
            </a:p>
          </p:txBody>
        </p:sp>
        <p:sp>
          <p:nvSpPr>
            <p:cNvPr id="17416" name="Rectangle 8"/>
            <p:cNvSpPr/>
            <p:nvPr/>
          </p:nvSpPr>
          <p:spPr>
            <a:xfrm>
              <a:off x="774" y="410"/>
              <a:ext cx="7598" cy="1224"/>
            </a:xfrm>
            <a:prstGeom prst="rect">
              <a:avLst/>
            </a:prstGeom>
            <a:solidFill>
              <a:srgbClr val="FFCCCC"/>
            </a:solidFill>
            <a:ln w="9525">
              <a:noFill/>
            </a:ln>
          </p:spPr>
          <p:txBody>
            <a:bodyPr anchor="ctr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endParaRPr>
            </a:p>
          </p:txBody>
        </p:sp>
        <p:sp>
          <p:nvSpPr>
            <p:cNvPr id="17417" name="AutoShape 9"/>
            <p:cNvSpPr/>
            <p:nvPr/>
          </p:nvSpPr>
          <p:spPr>
            <a:xfrm flipH="1">
              <a:off x="477" y="1089"/>
              <a:ext cx="341" cy="341"/>
            </a:xfrm>
            <a:prstGeom prst="rtTriangle">
              <a:avLst/>
            </a:prstGeom>
            <a:solidFill>
              <a:srgbClr val="FFCCCC"/>
            </a:solidFill>
            <a:ln w="9525">
              <a:noFill/>
            </a:ln>
          </p:spPr>
          <p:txBody>
            <a:bodyPr anchor="ctr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28683" name="Text Box 10"/>
          <p:cNvSpPr txBox="1"/>
          <p:nvPr/>
        </p:nvSpPr>
        <p:spPr>
          <a:xfrm>
            <a:off x="2640013" y="1989138"/>
            <a:ext cx="6988175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4000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四四方方一座房，才字里面装</a:t>
            </a:r>
            <a:r>
              <a:rPr lang="zh-CN" altLang="en-US" sz="2800" dirty="0">
                <a:solidFill>
                  <a:schemeClr val="hlink"/>
                </a:solidFill>
                <a:latin typeface="Arial" panose="020B0604020202020204" pitchFamily="34" charset="0"/>
                <a:ea typeface="张海山锐线体2.0" charset="-122"/>
                <a:sym typeface="Calibri" panose="020F0502020204030204" charset="0"/>
              </a:rPr>
              <a:t>。</a:t>
            </a:r>
            <a:endParaRPr lang="zh-CN" altLang="en-US" sz="2800" dirty="0">
              <a:solidFill>
                <a:schemeClr val="hlink"/>
              </a:solidFill>
              <a:latin typeface="Arial" panose="020B0604020202020204" pitchFamily="34" charset="0"/>
              <a:ea typeface="张海山锐线体2.0" charset="-122"/>
              <a:sym typeface="Calibri" panose="020F0502020204030204" charset="0"/>
            </a:endParaRPr>
          </a:p>
        </p:txBody>
      </p:sp>
      <p:sp>
        <p:nvSpPr>
          <p:cNvPr id="28684" name="Text Box 11"/>
          <p:cNvSpPr txBox="1"/>
          <p:nvPr/>
        </p:nvSpPr>
        <p:spPr>
          <a:xfrm>
            <a:off x="3000375" y="3717925"/>
            <a:ext cx="6483350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4000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元旦到，家里真热闹</a:t>
            </a:r>
            <a:r>
              <a:rPr lang="zh-CN" altLang="en-US" sz="2800" dirty="0">
                <a:solidFill>
                  <a:schemeClr val="hlink"/>
                </a:solidFill>
                <a:latin typeface="Arial" panose="020B0604020202020204" pitchFamily="34" charset="0"/>
                <a:ea typeface="张海山锐线体2.0" charset="-122"/>
                <a:sym typeface="Calibri" panose="020F0502020204030204" charset="0"/>
              </a:rPr>
              <a:t>。</a:t>
            </a:r>
            <a:endParaRPr lang="zh-CN" altLang="en-US" sz="2800" dirty="0">
              <a:solidFill>
                <a:schemeClr val="hlink"/>
              </a:solidFill>
              <a:latin typeface="Arial" panose="020B0604020202020204" pitchFamily="34" charset="0"/>
              <a:ea typeface="张海山锐线体2.0" charset="-122"/>
              <a:sym typeface="Calibri" panose="020F0502020204030204" charset="0"/>
            </a:endParaRPr>
          </a:p>
        </p:txBody>
      </p:sp>
      <p:sp>
        <p:nvSpPr>
          <p:cNvPr id="28685" name="Text Box 12"/>
          <p:cNvSpPr txBox="1"/>
          <p:nvPr/>
        </p:nvSpPr>
        <p:spPr>
          <a:xfrm>
            <a:off x="5519738" y="2781300"/>
            <a:ext cx="79248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solidFill>
                  <a:srgbClr val="FF0D0D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团</a:t>
            </a:r>
            <a:endParaRPr lang="zh-CN" altLang="en-US" sz="4800" dirty="0">
              <a:solidFill>
                <a:srgbClr val="FF0D0D"/>
              </a:solidFill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28686" name="Text Box 13"/>
          <p:cNvSpPr txBox="1"/>
          <p:nvPr/>
        </p:nvSpPr>
        <p:spPr>
          <a:xfrm>
            <a:off x="5591175" y="4870450"/>
            <a:ext cx="79248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solidFill>
                  <a:srgbClr val="FA9B12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rPr>
              <a:t>量</a:t>
            </a:r>
            <a:endParaRPr lang="zh-CN" altLang="en-US" sz="4800" dirty="0">
              <a:solidFill>
                <a:srgbClr val="FA9B12"/>
              </a:solidFill>
              <a:latin typeface="Arial" panose="020B0604020202020204" pitchFamily="34" charset="0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7422" name="WordArt 14"/>
          <p:cNvSpPr/>
          <p:nvPr/>
        </p:nvSpPr>
        <p:spPr>
          <a:xfrm>
            <a:off x="2062163" y="619125"/>
            <a:ext cx="1371600" cy="522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>
                <a:solidFill>
                  <a:schemeClr val="tx2"/>
                </a:solidFill>
                <a:effectLst>
                  <a:outerShdw dist="35921" dir="2699999" algn="ctr" rotWithShape="0">
                    <a:srgbClr val="C0C0C0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我会猜</a:t>
            </a:r>
            <a:endParaRPr lang="zh-CN" altLang="en-US" sz="3600">
              <a:solidFill>
                <a:schemeClr val="tx2"/>
              </a:solidFill>
              <a:effectLst>
                <a:outerShdw dist="35921" dir="2699999" algn="ctr" rotWithShape="0">
                  <a:srgbClr val="C0C0C0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bldLvl="0"/>
      <p:bldP spid="28684" grpId="0" bldLvl="0"/>
      <p:bldP spid="28685" grpId="0" bldLvl="0"/>
      <p:bldP spid="2868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6" name="灯片编号占位符 5"/>
          <p:cNvSpPr txBox="1">
            <a:spLocks noGrp="1"/>
          </p:cNvSpPr>
          <p:nvPr/>
        </p:nvSpPr>
        <p:spPr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31747" name="Text Box 2"/>
          <p:cNvSpPr txBox="1"/>
          <p:nvPr/>
        </p:nvSpPr>
        <p:spPr>
          <a:xfrm>
            <a:off x="3502025" y="1989138"/>
            <a:ext cx="5691188" cy="2199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ts val="8300"/>
              </a:lnSpc>
            </a:pP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国字玉出门，人才进了门。</a:t>
            </a:r>
            <a:endParaRPr lang="zh-CN" altLang="zh-CN" sz="6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31748" name="WordArt 3"/>
          <p:cNvSpPr/>
          <p:nvPr/>
        </p:nvSpPr>
        <p:spPr>
          <a:xfrm>
            <a:off x="2782888" y="1123950"/>
            <a:ext cx="13716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>
                <a:solidFill>
                  <a:srgbClr val="1F497D"/>
                </a:solidFill>
                <a:effectLst>
                  <a:outerShdw dist="35921" dir="2699999" algn="ctr" rotWithShape="0">
                    <a:srgbClr val="C0C0C0">
                      <a:alpha val="75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我会猜</a:t>
            </a:r>
            <a:endParaRPr lang="zh-CN" altLang="en-US" sz="3600">
              <a:solidFill>
                <a:srgbClr val="1F497D"/>
              </a:solidFill>
              <a:effectLst>
                <a:outerShdw dist="35921" dir="2699999" algn="ctr" rotWithShape="0">
                  <a:srgbClr val="C0C0C0">
                    <a:alpha val="75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5" name="WordArt 4"/>
          <p:cNvSpPr/>
          <p:nvPr/>
        </p:nvSpPr>
        <p:spPr>
          <a:xfrm>
            <a:off x="7248525" y="4005263"/>
            <a:ext cx="1730375" cy="1530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团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灯片编号占位符 5"/>
          <p:cNvSpPr txBox="1">
            <a:spLocks noGrp="1"/>
          </p:cNvSpPr>
          <p:nvPr/>
        </p:nvSpPr>
        <p:spPr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charset="0"/>
              </a:rPr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26627" name="Text Box 2"/>
          <p:cNvSpPr txBox="1"/>
          <p:nvPr/>
        </p:nvSpPr>
        <p:spPr>
          <a:xfrm>
            <a:off x="3430588" y="1485900"/>
            <a:ext cx="5619750" cy="4307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ts val="8300"/>
              </a:lnSpc>
            </a:pP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一个人，两个人，</a:t>
            </a:r>
            <a:endParaRPr lang="zh-CN" altLang="zh-CN" sz="60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  <a:sym typeface="Calibri" panose="020F0502020204030204" charset="0"/>
            </a:endParaRPr>
          </a:p>
          <a:p>
            <a:pPr lvl="0" indent="0">
              <a:lnSpc>
                <a:spcPts val="8300"/>
              </a:lnSpc>
            </a:pP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一个在前两个跟。</a:t>
            </a:r>
            <a:endParaRPr lang="zh-CN" altLang="zh-CN" sz="60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  <a:sym typeface="Calibri" panose="020F0502020204030204" charset="0"/>
            </a:endParaRPr>
          </a:p>
          <a:p>
            <a:pPr lvl="0" indent="0">
              <a:lnSpc>
                <a:spcPts val="8300"/>
              </a:lnSpc>
            </a:pPr>
            <a:r>
              <a:rPr lang="zh-CN" altLang="zh-CN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团</a:t>
            </a: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结起来力</a:t>
            </a:r>
            <a:r>
              <a:rPr lang="zh-CN" altLang="zh-CN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量</a:t>
            </a: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大，</a:t>
            </a:r>
            <a:endParaRPr lang="zh-CN" altLang="zh-CN" sz="60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  <a:sym typeface="Calibri" panose="020F0502020204030204" charset="0"/>
            </a:endParaRPr>
          </a:p>
          <a:p>
            <a:pPr lvl="0" indent="0">
              <a:lnSpc>
                <a:spcPts val="8300"/>
              </a:lnSpc>
            </a:pPr>
            <a:r>
              <a:rPr lang="zh-CN" altLang="zh-CN" sz="6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Calibri" panose="020F0502020204030204" charset="0"/>
              </a:rPr>
              <a:t>人多谁也不离群。</a:t>
            </a:r>
            <a:endParaRPr lang="zh-CN" altLang="zh-CN" sz="6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-15240"/>
            <a:ext cx="12438380" cy="6934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2105" y="1591945"/>
            <a:ext cx="1095692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xi</a:t>
            </a:r>
            <a:r>
              <a:rPr lang="zh-CN" altLang="en-US" sz="4400"/>
              <a:t>ā</a:t>
            </a:r>
            <a:r>
              <a:rPr lang="en-US" altLang="zh-CN" sz="4400"/>
              <a:t>ng   y</a:t>
            </a:r>
            <a:r>
              <a:rPr lang="zh-CN" altLang="en-US" sz="4400"/>
              <a:t>ù</a:t>
            </a:r>
            <a:r>
              <a:rPr lang="en-US" altLang="zh-CN" sz="4400"/>
              <a:t>        x</a:t>
            </a:r>
            <a:r>
              <a:rPr lang="zh-CN" altLang="en-US" sz="4400"/>
              <a:t>ǐ</a:t>
            </a:r>
            <a:r>
              <a:rPr lang="en-US" altLang="zh-CN" sz="4400"/>
              <a:t>      hu</a:t>
            </a:r>
            <a:r>
              <a:rPr lang="zh-CN" altLang="en-US" sz="4400"/>
              <a:t>ā</a:t>
            </a:r>
            <a:r>
              <a:rPr lang="en-US" altLang="zh-CN" sz="4400"/>
              <a:t>n         p</a:t>
            </a:r>
            <a:r>
              <a:rPr lang="zh-CN" altLang="en-US" sz="4000"/>
              <a:t>à     </a:t>
            </a:r>
            <a:endParaRPr lang="zh-CN" altLang="en-US" sz="4000"/>
          </a:p>
          <a:p>
            <a:r>
              <a:rPr lang="zh-CN" altLang="zh-CN" sz="4400"/>
              <a:t>  相      遇       喜        欢          怕  </a:t>
            </a:r>
            <a:endParaRPr lang="zh-CN" altLang="zh-CN" sz="4400"/>
          </a:p>
          <a:p>
            <a:endParaRPr lang="zh-CN" altLang="zh-CN" sz="4400"/>
          </a:p>
          <a:p>
            <a:r>
              <a:rPr lang="en-US" altLang="zh-CN" sz="4400"/>
              <a:t>y</a:t>
            </a:r>
            <a:r>
              <a:rPr lang="zh-CN" altLang="en-US" sz="4400"/>
              <a:t>á</a:t>
            </a:r>
            <a:r>
              <a:rPr lang="en-US" altLang="zh-CN" sz="4400"/>
              <a:t>n    h</a:t>
            </a:r>
            <a:r>
              <a:rPr lang="zh-CN" altLang="en-US" sz="4400"/>
              <a:t>ù</a:t>
            </a:r>
            <a:r>
              <a:rPr lang="en-US" altLang="zh-CN" sz="4400"/>
              <a:t>     l</a:t>
            </a:r>
            <a:r>
              <a:rPr lang="zh-CN" altLang="en-US" sz="4400"/>
              <a:t>ì</a:t>
            </a:r>
            <a:r>
              <a:rPr lang="en-US" altLang="zh-CN" sz="4400"/>
              <a:t>ng    d</a:t>
            </a:r>
            <a:r>
              <a:rPr lang="zh-CN" altLang="en-US" sz="4400"/>
              <a:t>ò</a:t>
            </a:r>
            <a:r>
              <a:rPr lang="en-US" altLang="zh-CN" sz="4400"/>
              <a:t>ng    w</a:t>
            </a:r>
            <a:r>
              <a:rPr lang="zh-CN" altLang="en-US" sz="4400"/>
              <a:t>à</a:t>
            </a:r>
            <a:r>
              <a:rPr lang="en-US" altLang="zh-CN" sz="4400"/>
              <a:t>n    ch</a:t>
            </a:r>
            <a:r>
              <a:rPr lang="zh-CN" altLang="en-US" sz="4400"/>
              <a:t>ū</a:t>
            </a:r>
            <a:r>
              <a:rPr lang="en-US" altLang="zh-CN" sz="4400"/>
              <a:t>n    j</a:t>
            </a:r>
            <a:r>
              <a:rPr lang="zh-CN" altLang="en-US" sz="4400"/>
              <a:t>ì</a:t>
            </a:r>
            <a:r>
              <a:rPr lang="en-US" altLang="zh-CN" sz="4400"/>
              <a:t>ng</a:t>
            </a:r>
            <a:endParaRPr lang="en-US" altLang="zh-CN" sz="4400"/>
          </a:p>
          <a:p>
            <a:r>
              <a:rPr lang="zh-CN" altLang="zh-CN" sz="4400"/>
              <a:t>言      互      令       动         万        纯      净</a:t>
            </a:r>
            <a:endParaRPr lang="zh-CN" altLang="zh-CN" sz="4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50178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288" y="1420813"/>
            <a:ext cx="3352800" cy="3265487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5" name="文本框 1"/>
          <p:cNvSpPr txBox="1"/>
          <p:nvPr/>
        </p:nvSpPr>
        <p:spPr>
          <a:xfrm>
            <a:off x="4440238" y="1341438"/>
            <a:ext cx="811212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19900" b="1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endParaRPr lang="zh-CN" altLang="zh-CN" sz="19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8888" y="2133600"/>
            <a:ext cx="3332162" cy="2103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（名字）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（写字）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（生字）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"/>
          <p:cNvSpPr txBox="1">
            <a:spLocks noChangeArrowheads="1"/>
          </p:cNvSpPr>
          <p:nvPr/>
        </p:nvSpPr>
        <p:spPr bwMode="auto">
          <a:xfrm>
            <a:off x="4727575" y="260350"/>
            <a:ext cx="2444750" cy="1198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 z</a:t>
            </a:r>
            <a:r>
              <a:rPr kumimoji="0" lang="en-US" altLang="zh-CN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ì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50178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288" y="1420813"/>
            <a:ext cx="3352800" cy="3265487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5" name="文本框 1"/>
          <p:cNvSpPr txBox="1"/>
          <p:nvPr/>
        </p:nvSpPr>
        <p:spPr>
          <a:xfrm>
            <a:off x="4440238" y="1341438"/>
            <a:ext cx="811212" cy="312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19900" b="1" dirty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zh-CN" sz="19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8888" y="2133600"/>
            <a:ext cx="3332162" cy="2103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（左手）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（左边）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（左方）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"/>
          <p:cNvSpPr txBox="1">
            <a:spLocks noChangeArrowheads="1"/>
          </p:cNvSpPr>
          <p:nvPr/>
        </p:nvSpPr>
        <p:spPr bwMode="auto">
          <a:xfrm>
            <a:off x="4727575" y="260350"/>
            <a:ext cx="2444750" cy="1198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  zu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  <a:t>ǒ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Application>WPS 演示</Application>
  <PresentationFormat>宽屏</PresentationFormat>
  <Paragraphs>147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楷体_GB2312</vt:lpstr>
      <vt:lpstr>张海山锐线体2.0</vt:lpstr>
      <vt:lpstr>黑体</vt:lpstr>
      <vt:lpstr>Calibri Light</vt:lpstr>
      <vt:lpstr>新宋体</vt:lpstr>
      <vt:lpstr>楷体</vt:lpstr>
      <vt:lpstr>Office 主题</vt:lpstr>
      <vt:lpstr>1_Office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yuyehua</dc:creator>
  <cp:lastModifiedBy>yuyehua</cp:lastModifiedBy>
  <cp:revision>17</cp:revision>
  <dcterms:created xsi:type="dcterms:W3CDTF">2017-02-14T10:31:00Z</dcterms:created>
  <dcterms:modified xsi:type="dcterms:W3CDTF">2017-02-14T12:11:52Z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