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18"/>
  </p:handoutMasterIdLst>
  <p:sldIdLst>
    <p:sldId id="280" r:id="rId4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756CAC5-8AB0-4279-8B0F-BBFF753FA6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7BF90F1-C360-4390-A4BB-288AD4C19F9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0F9DD1C9-7F63-4DA0-881B-56D49091499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843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6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3" r="14514" b="75572"/>
          <a:stretch>
            <a:fillRect/>
          </a:stretch>
        </p:blipFill>
        <p:spPr bwMode="auto">
          <a:xfrm>
            <a:off x="2233613" y="190500"/>
            <a:ext cx="995838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8"/>
          <p:cNvSpPr>
            <a:spLocks noChangeArrowheads="1"/>
          </p:cNvSpPr>
          <p:nvPr userDrawn="1"/>
        </p:nvSpPr>
        <p:spPr bwMode="auto">
          <a:xfrm>
            <a:off x="8077206" y="280988"/>
            <a:ext cx="32496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教育部组织编写 三年级 </a:t>
            </a:r>
            <a:r>
              <a:rPr lang="en-US" altLang="zh-CN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1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6145" descr="189956474150366607612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869950"/>
            <a:ext cx="8153401" cy="746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6146" descr="363890543150366607610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" t="9363" r="29749" b="-82"/>
          <a:stretch>
            <a:fillRect/>
          </a:stretch>
        </p:blipFill>
        <p:spPr bwMode="auto">
          <a:xfrm>
            <a:off x="-12700" y="895350"/>
            <a:ext cx="81407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6147" descr="36445699215036660761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536700"/>
            <a:ext cx="8154988" cy="46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6150"/>
          <p:cNvGrpSpPr/>
          <p:nvPr/>
        </p:nvGrpSpPr>
        <p:grpSpPr bwMode="auto">
          <a:xfrm>
            <a:off x="1533678" y="1972620"/>
            <a:ext cx="4807974" cy="1318473"/>
            <a:chOff x="1323" y="1242"/>
            <a:chExt cx="2475" cy="883"/>
          </a:xfrm>
        </p:grpSpPr>
        <p:sp>
          <p:nvSpPr>
            <p:cNvPr id="15" name="矩形 6151"/>
            <p:cNvSpPr>
              <a:spLocks noChangeArrowheads="1"/>
            </p:cNvSpPr>
            <p:nvPr/>
          </p:nvSpPr>
          <p:spPr bwMode="auto">
            <a:xfrm>
              <a:off x="1776" y="1242"/>
              <a:ext cx="1573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第八单元 </a:t>
              </a:r>
              <a:r>
                <a:rPr lang="en-US" altLang="zh-CN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</a:t>
              </a: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口语交际</a:t>
              </a:r>
              <a:endPara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文本框 6152"/>
            <p:cNvSpPr txBox="1">
              <a:spLocks noChangeArrowheads="1"/>
            </p:cNvSpPr>
            <p:nvPr/>
          </p:nvSpPr>
          <p:spPr bwMode="auto">
            <a:xfrm>
              <a:off x="1323" y="1569"/>
              <a:ext cx="2475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《请教》</a:t>
              </a:r>
              <a:endParaRPr lang="zh-CN" altLang="en-US" sz="4800" b="1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3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588" y="1541463"/>
            <a:ext cx="4062412" cy="531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G84CLUQZWGA@H3)DL]@`$)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1143000"/>
            <a:ext cx="8143875" cy="518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1"/>
          <p:cNvSpPr/>
          <p:nvPr/>
        </p:nvSpPr>
        <p:spPr>
          <a:xfrm>
            <a:off x="2738438" y="1572260"/>
            <a:ext cx="6215062" cy="3415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追问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如果我们没有听懂可以继续问，直到我完全弄懂为止，这种不停地问就是追问。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/>
          <p:nvPr/>
        </p:nvSpPr>
        <p:spPr>
          <a:xfrm>
            <a:off x="2738438" y="2715102"/>
            <a:ext cx="7000875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注意礼貌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时间（地点）合适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2095500" y="1857375"/>
            <a:ext cx="7745413" cy="2357438"/>
          </a:xfrm>
          <a:prstGeom prst="horizontalScroll">
            <a:avLst>
              <a:gd name="adj" fmla="val 12500"/>
            </a:avLst>
          </a:prstGeom>
          <a:noFill/>
          <a:ln w="142875" cap="flat" cmpd="sng">
            <a:solidFill>
              <a:srgbClr val="339966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3316" name="图片 3" descr="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4000500"/>
            <a:ext cx="4357688" cy="221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/>
          <p:nvPr/>
        </p:nvSpPr>
        <p:spPr>
          <a:xfrm>
            <a:off x="3595688" y="1935639"/>
            <a:ext cx="8501062" cy="17532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注意礼貌    语言清楚  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认真倾听    诚恳道谢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2452688" y="1643063"/>
            <a:ext cx="7358062" cy="2357437"/>
          </a:xfrm>
          <a:prstGeom prst="horizontalScroll">
            <a:avLst>
              <a:gd name="adj" fmla="val 12500"/>
            </a:avLst>
          </a:prstGeom>
          <a:noFill/>
          <a:ln w="142875" cap="flat" cmpd="sng">
            <a:solidFill>
              <a:srgbClr val="339966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4340" name="图片 3" descr="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4000500"/>
            <a:ext cx="4357688" cy="221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/>
          <p:nvPr/>
        </p:nvSpPr>
        <p:spPr>
          <a:xfrm>
            <a:off x="2952750" y="2429034"/>
            <a:ext cx="7715250" cy="30460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遇到问题莫慌张，谦虚请教消困难，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说话态度要诚恳，礼貌用语更大方，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表达清楚不糊涂，请教完毕说谢谢，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排除困难就这样，希望养成好习惯。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3" name="Picture 3" descr="边框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5813" y="1357313"/>
            <a:ext cx="2571750" cy="928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4881563" y="1500188"/>
            <a:ext cx="2071688" cy="64516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1200" cap="none" spc="0" normalizeH="0" baseline="0" noProof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顺 口 溜</a:t>
            </a:r>
            <a:endParaRPr kumimoji="0" lang="zh-CN" altLang="en-US" sz="3600" kern="1200" cap="none" spc="0" normalizeH="0" baseline="0" noProof="0" smtClean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365" name="Picture 11" descr="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1000125"/>
            <a:ext cx="1222375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http://i03.pic.sogou.com/c0fb025a7787b1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8563" y="1285875"/>
            <a:ext cx="5286375" cy="428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5"/>
          <p:cNvSpPr/>
          <p:nvPr/>
        </p:nvSpPr>
        <p:spPr>
          <a:xfrm>
            <a:off x="4738688" y="2643188"/>
            <a:ext cx="31292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百科 知识</a:t>
            </a:r>
            <a:endParaRPr lang="zh-CN" altLang="en-US" sz="5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100" name="Picture 11" descr="F:\戴龙静\图库\ppt小照\读书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8" y="3571875"/>
            <a:ext cx="1643062" cy="2530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05224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1188" y="1000125"/>
            <a:ext cx="8291512" cy="528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AutoShape 5"/>
          <p:cNvSpPr>
            <a:spLocks noChangeAspect="1" noTextEdit="1"/>
          </p:cNvSpPr>
          <p:nvPr/>
        </p:nvSpPr>
        <p:spPr>
          <a:xfrm flipH="1">
            <a:off x="6034088" y="2460625"/>
            <a:ext cx="909637" cy="1244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0" name="矩形 5"/>
          <p:cNvSpPr/>
          <p:nvPr/>
        </p:nvSpPr>
        <p:spPr>
          <a:xfrm>
            <a:off x="2551113" y="2071688"/>
            <a:ext cx="7000875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海的女儿   拇指姑娘  冰雪女王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小锡兵     灰姑娘    小红帽  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白雪公主   睡美人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125" name="Picture 17" descr="E:\孙巧灵\2016秋上\上课课件\制作\R一语上\人一语大课堂（正文）\XS137.tif"/>
          <p:cNvPicPr>
            <a:picLocks noChangeAspect="1"/>
          </p:cNvPicPr>
          <p:nvPr/>
        </p:nvPicPr>
        <p:blipFill>
          <a:blip r:embed="rId2"/>
          <a:srcRect l="79568" t="17610" b="7716"/>
          <a:stretch>
            <a:fillRect/>
          </a:stretch>
        </p:blipFill>
        <p:spPr>
          <a:xfrm>
            <a:off x="8024813" y="3929063"/>
            <a:ext cx="1247775" cy="1643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底"/>
          <p:cNvPicPr>
            <a:picLocks noChangeAspect="1"/>
          </p:cNvPicPr>
          <p:nvPr/>
        </p:nvPicPr>
        <p:blipFill>
          <a:blip r:embed="rId1"/>
          <a:srcRect r="751"/>
          <a:stretch>
            <a:fillRect/>
          </a:stretch>
        </p:blipFill>
        <p:spPr>
          <a:xfrm>
            <a:off x="1309688" y="519113"/>
            <a:ext cx="9358312" cy="6338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1"/>
          <p:cNvSpPr/>
          <p:nvPr/>
        </p:nvSpPr>
        <p:spPr>
          <a:xfrm>
            <a:off x="2166938" y="2286635"/>
            <a:ext cx="8001000" cy="3322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请教别人时，把需要解决的问题说清楚。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不管别人是否能帮你解决问题，都要向别人表示感谢。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如果你无法解答别人向你请教的问题，也要礼貌地回应。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48" name="WordArt 5"/>
          <p:cNvSpPr>
            <a:spLocks noTextEdit="1"/>
          </p:cNvSpPr>
          <p:nvPr/>
        </p:nvSpPr>
        <p:spPr>
          <a:xfrm>
            <a:off x="2309813" y="1428750"/>
            <a:ext cx="4071937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0030101010101" pitchFamily="49" charset="-122"/>
                <a:ea typeface="黑体" panose="02010600030101010101" pitchFamily="49" charset="-122"/>
              </a:rPr>
              <a:t>请教时要注意些什么？   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/>
          <p:nvPr/>
        </p:nvSpPr>
        <p:spPr>
          <a:xfrm>
            <a:off x="2524125" y="2994978"/>
            <a:ext cx="7500938" cy="20300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一副中国象棋16元，一副跳棋12元，一副围棋是一副中国象棋与一副跳棋价钱和的3倍。小明带80元，买一副围棋够吗？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17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1188" y="1143000"/>
            <a:ext cx="1214437" cy="1639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WordArt 2"/>
          <p:cNvSpPr>
            <a:spLocks noTextEdit="1"/>
          </p:cNvSpPr>
          <p:nvPr/>
        </p:nvSpPr>
        <p:spPr>
          <a:xfrm>
            <a:off x="5024438" y="1500188"/>
            <a:ext cx="1714500" cy="6429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想一想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{8V)ADKVYVL6~C5Q$S`TQ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8313" y="1000125"/>
            <a:ext cx="9072562" cy="5272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3" name="Rectangle 1"/>
          <p:cNvSpPr/>
          <p:nvPr/>
        </p:nvSpPr>
        <p:spPr>
          <a:xfrm>
            <a:off x="2881313" y="2072482"/>
            <a:ext cx="6072187" cy="267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称呼对方也很重要，说话的态度是否谦虚；说话的语气是否诚恳；说话是否有礼貌；说的话是否清楚明了；请教是否达到了目的。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49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49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49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{8V)ADKVYVL6~C5Q$S`TQ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8313" y="1000125"/>
            <a:ext cx="9072562" cy="5272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1"/>
          <p:cNvSpPr/>
          <p:nvPr/>
        </p:nvSpPr>
        <p:spPr>
          <a:xfrm>
            <a:off x="2738755" y="2000885"/>
            <a:ext cx="661670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说的态度要谦虚，说的语气要诚恳，说话要有礼貌，说的话要清楚明了，说话要目的明确，要注意对象，请教别人后要道谢，解答问题时也要注意礼貌。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/>
          <p:nvPr/>
        </p:nvSpPr>
        <p:spPr>
          <a:xfrm>
            <a:off x="2238375" y="4929346"/>
            <a:ext cx="8001000" cy="1337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东东走进小店，向四周看了看，然后走近卖盐的货架，自言自语地说：“加碘盐，加碘盐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他围着货架转了几圈，挠挠头，心想：妈妈叫我买一包加碘盐，但是我又不认识字，哪一包才是加碘盐呢？怎么办？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43" name="Picture 3" descr="http://img34.ddimg.cn/imgother1/77/27/23168354_116987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5688" y="1428750"/>
            <a:ext cx="476250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4" descr="af949c76gcb8a07defab1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1000125"/>
            <a:ext cx="8358188" cy="523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1"/>
          <p:cNvSpPr/>
          <p:nvPr/>
        </p:nvSpPr>
        <p:spPr>
          <a:xfrm>
            <a:off x="3071813" y="1505585"/>
            <a:ext cx="6357937" cy="3322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问路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老师想到你们每们同学的家中去家访，可老师不知从学校出发怎么到达你家，我想请教你们。你们能帮助我吗？好现在同桌之间互相请教请教吧。 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</Words>
  <Application>WPS 演示</Application>
  <PresentationFormat>宽屏</PresentationFormat>
  <Paragraphs>45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楷体</vt:lpstr>
      <vt:lpstr>黑体</vt:lpstr>
      <vt:lpstr>Arial Unicode MS</vt:lpstr>
      <vt:lpstr>PMingLiU</vt:lpstr>
      <vt:lpstr>Lucida Sans</vt:lpstr>
      <vt:lpstr>楷体_GB2312</vt:lpstr>
      <vt:lpstr>Office 主题</vt:lpstr>
      <vt:lpstr>1_空白设计模板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lyxu</dc:creator>
  <cp:lastModifiedBy>寂寞高手</cp:lastModifiedBy>
  <cp:revision>164</cp:revision>
  <dcterms:created xsi:type="dcterms:W3CDTF">2013-07-01T03:05:00Z</dcterms:created>
  <dcterms:modified xsi:type="dcterms:W3CDTF">2018-09-15T07:00:08Z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