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64"/>
  </p:notesMasterIdLst>
  <p:sldIdLst>
    <p:sldId id="350" r:id="rId5"/>
    <p:sldId id="257" r:id="rId6"/>
    <p:sldId id="258" r:id="rId7"/>
    <p:sldId id="292" r:id="rId8"/>
    <p:sldId id="294" r:id="rId9"/>
    <p:sldId id="259" r:id="rId10"/>
    <p:sldId id="264" r:id="rId11"/>
    <p:sldId id="260" r:id="rId12"/>
    <p:sldId id="261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305" r:id="rId23"/>
    <p:sldId id="307" r:id="rId24"/>
    <p:sldId id="265" r:id="rId25"/>
    <p:sldId id="266" r:id="rId26"/>
    <p:sldId id="267" r:id="rId27"/>
    <p:sldId id="351" r:id="rId28"/>
    <p:sldId id="272" r:id="rId29"/>
    <p:sldId id="354" r:id="rId30"/>
    <p:sldId id="355" r:id="rId31"/>
    <p:sldId id="356" r:id="rId32"/>
    <p:sldId id="357" r:id="rId33"/>
    <p:sldId id="358" r:id="rId34"/>
    <p:sldId id="359" r:id="rId35"/>
    <p:sldId id="360" r:id="rId36"/>
    <p:sldId id="361" r:id="rId37"/>
    <p:sldId id="362" r:id="rId38"/>
    <p:sldId id="363" r:id="rId39"/>
    <p:sldId id="364" r:id="rId40"/>
    <p:sldId id="365" r:id="rId41"/>
    <p:sldId id="312" r:id="rId42"/>
    <p:sldId id="313" r:id="rId43"/>
    <p:sldId id="314" r:id="rId44"/>
    <p:sldId id="316" r:id="rId45"/>
    <p:sldId id="319" r:id="rId46"/>
    <p:sldId id="320" r:id="rId47"/>
    <p:sldId id="322" r:id="rId48"/>
    <p:sldId id="323" r:id="rId49"/>
    <p:sldId id="324" r:id="rId50"/>
    <p:sldId id="325" r:id="rId51"/>
    <p:sldId id="332" r:id="rId52"/>
    <p:sldId id="268" r:id="rId53"/>
    <p:sldId id="352" r:id="rId54"/>
    <p:sldId id="271" r:id="rId55"/>
    <p:sldId id="310" r:id="rId56"/>
    <p:sldId id="327" r:id="rId57"/>
    <p:sldId id="328" r:id="rId58"/>
    <p:sldId id="329" r:id="rId59"/>
    <p:sldId id="330" r:id="rId60"/>
    <p:sldId id="331" r:id="rId61"/>
    <p:sldId id="345" r:id="rId62"/>
    <p:sldId id="348" r:id="rId6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E7F7"/>
    <a:srgbClr val="FF99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96" autoAdjust="0"/>
    <p:restoredTop sz="95550" autoAdjust="0"/>
  </p:normalViewPr>
  <p:slideViewPr>
    <p:cSldViewPr>
      <p:cViewPr>
        <p:scale>
          <a:sx n="100" d="100"/>
          <a:sy n="100" d="100"/>
        </p:scale>
        <p:origin x="-630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542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42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542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F959706-0158-4824-B45B-6F4468348CA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027565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7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5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17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25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3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2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pPr eaLnBrk="1" hangingPunct="1"/>
            <a:endParaRPr lang="zh-CN" altLang="zh-CN" sz="1200" dirty="0" smtClean="0">
              <a:latin typeface="Arial" pitchFamily="34" charset="0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959706-0158-4824-B45B-6F4468348CAB}" type="slidenum">
              <a:rPr lang="en-US" altLang="zh-CN" smtClean="0"/>
              <a:pPr/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530072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pPr eaLnBrk="1" hangingPunct="1"/>
            <a:endParaRPr lang="zh-CN" altLang="zh-CN" sz="1200" dirty="0" smtClean="0">
              <a:latin typeface="Arial" pitchFamily="34" charset="0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959706-0158-4824-B45B-6F4468348CAB}" type="slidenum">
              <a:rPr lang="en-US" altLang="zh-CN" smtClean="0"/>
              <a:pPr/>
              <a:t>54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299666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69B56F3-B6F2-4815-A5D5-A4CFA2B7516C}" type="slidenum">
              <a:rPr lang="en-US" altLang="zh-CN"/>
              <a:pPr/>
              <a:t>15</a:t>
            </a:fld>
            <a:endParaRPr lang="en-US" altLang="zh-CN"/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zh-CN" altLang="en-US" sz="4000">
                <a:solidFill>
                  <a:srgbClr val="0000FF"/>
                </a:solidFill>
              </a:rPr>
              <a:t>金碧辉煌的殿堂</a:t>
            </a:r>
          </a:p>
          <a:p>
            <a:endParaRPr lang="en-US" altLang="zh-CN" sz="180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CB29B2-74A8-4063-B3BF-C1F0906E4F17}" type="slidenum">
              <a:rPr lang="en-US" altLang="zh-CN"/>
              <a:pPr/>
              <a:t>16</a:t>
            </a:fld>
            <a:endParaRPr lang="en-US" altLang="zh-CN"/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zh-CN" altLang="en-US" sz="3600">
                <a:solidFill>
                  <a:srgbClr val="0000FF"/>
                </a:solidFill>
              </a:rPr>
              <a:t>玲珑剔透的亭台楼阁</a:t>
            </a:r>
          </a:p>
          <a:p>
            <a:endParaRPr lang="en-US" altLang="zh-CN" sz="180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pPr eaLnBrk="1" hangingPunct="1"/>
            <a:endParaRPr lang="zh-CN" altLang="zh-CN" sz="1200" dirty="0" smtClean="0">
              <a:latin typeface="Arial" pitchFamily="34" charset="0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959706-0158-4824-B45B-6F4468348CAB}" type="slidenum">
              <a:rPr lang="en-US" altLang="zh-CN" smtClean="0"/>
              <a:pPr/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681556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pPr eaLnBrk="1" hangingPunct="1"/>
            <a:endParaRPr lang="zh-CN" altLang="zh-CN" sz="1200" dirty="0" smtClean="0">
              <a:latin typeface="Arial" pitchFamily="34" charset="0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959706-0158-4824-B45B-6F4468348CAB}" type="slidenum">
              <a:rPr lang="en-US" altLang="zh-CN" smtClean="0"/>
              <a:pPr/>
              <a:t>25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507917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69B56F3-B6F2-4815-A5D5-A4CFA2B7516C}" type="slidenum">
              <a:rPr lang="en-US" altLang="zh-CN">
                <a:solidFill>
                  <a:prstClr val="black"/>
                </a:solidFill>
              </a:rPr>
              <a:pPr/>
              <a:t>32</a:t>
            </a:fld>
            <a:endParaRPr lang="en-US" altLang="zh-CN">
              <a:solidFill>
                <a:prstClr val="black"/>
              </a:solidFill>
            </a:endParaRPr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zh-CN" altLang="en-US" sz="4000">
                <a:solidFill>
                  <a:srgbClr val="0000FF"/>
                </a:solidFill>
              </a:rPr>
              <a:t>金碧辉煌的殿堂</a:t>
            </a:r>
          </a:p>
          <a:p>
            <a:endParaRPr lang="en-US" altLang="zh-CN" sz="180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CB29B2-74A8-4063-B3BF-C1F0906E4F17}" type="slidenum">
              <a:rPr lang="en-US" altLang="zh-CN">
                <a:solidFill>
                  <a:prstClr val="black"/>
                </a:solidFill>
              </a:rPr>
              <a:pPr/>
              <a:t>33</a:t>
            </a:fld>
            <a:endParaRPr lang="en-US" altLang="zh-CN">
              <a:solidFill>
                <a:prstClr val="black"/>
              </a:solidFill>
            </a:endParaRPr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zh-CN" altLang="en-US" sz="3600">
                <a:solidFill>
                  <a:srgbClr val="0000FF"/>
                </a:solidFill>
              </a:rPr>
              <a:t>玲珑剔透的亭台楼阁</a:t>
            </a:r>
          </a:p>
          <a:p>
            <a:endParaRPr lang="en-US" altLang="zh-CN" sz="180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pPr eaLnBrk="1" hangingPunct="1"/>
            <a:endParaRPr lang="zh-CN" altLang="zh-CN" sz="1200" dirty="0" smtClean="0">
              <a:latin typeface="Arial" pitchFamily="34" charset="0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959706-0158-4824-B45B-6F4468348CAB}" type="slidenum">
              <a:rPr lang="en-US" altLang="zh-CN" smtClean="0">
                <a:solidFill>
                  <a:prstClr val="black"/>
                </a:solidFill>
              </a:rPr>
              <a:pPr/>
              <a:t>34</a:t>
            </a:fld>
            <a:endParaRPr lang="en-US" altLang="zh-C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1556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pPr eaLnBrk="1" hangingPunct="1"/>
            <a:endParaRPr lang="zh-CN" altLang="zh-CN" sz="1200" dirty="0" smtClean="0">
              <a:latin typeface="Arial" pitchFamily="34" charset="0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959706-0158-4824-B45B-6F4468348CAB}" type="slidenum">
              <a:rPr lang="en-US" altLang="zh-CN" smtClean="0"/>
              <a:pPr/>
              <a:t>42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89396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273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110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644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  <a:pPr algn="r"/>
              <a:t>‹#›</a:t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  <a:pPr algn="r"/>
              <a:t>‹#›</a:t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  <a:pPr algn="r"/>
              <a:t>‹#›</a:t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  <a:pPr algn="r"/>
              <a:t>‹#›</a:t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  <a:pPr algn="r"/>
              <a:t>‹#›</a:t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  <a:pPr algn="r"/>
              <a:t>‹#›</a:t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  <a:pPr algn="r"/>
              <a:t>‹#›</a:t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  <a:pPr algn="r"/>
              <a:t>‹#›</a:t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6176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  <a:pPr algn="r"/>
              <a:t>‹#›</a:t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  <a:pPr algn="r"/>
              <a:t>‹#›</a:t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  <a:pPr algn="r"/>
              <a:t>‹#›</a:t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  <a:pPr algn="r"/>
              <a:t>‹#›</a:t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  <a:pPr algn="r"/>
              <a:t>‹#›</a:t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  <a:pPr algn="r"/>
              <a:t>‹#›</a:t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  <a:pPr algn="r"/>
              <a:t>‹#›</a:t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  <a:pPr algn="r"/>
              <a:t>‹#›</a:t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  <a:pPr algn="r"/>
              <a:t>‹#›</a:t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  <a:pPr algn="r"/>
              <a:t>‹#›</a:t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5926437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  <a:pPr algn="r"/>
              <a:t>‹#›</a:t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  <a:pPr algn="r"/>
              <a:t>‹#›</a:t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  <a:pPr algn="r"/>
              <a:t>‹#›</a:t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  <a:pPr algn="r"/>
              <a:t>‹#›</a:t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  <a:pPr algn="r"/>
              <a:t>‹#›</a:t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  <a:pPr algn="r"/>
              <a:t>‹#›</a:t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  <a:pPr algn="r"/>
              <a:t>‹#›</a:t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  <a:pPr algn="r"/>
              <a:t>‹#›</a:t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  <a:pPr algn="r"/>
              <a:t>‹#›</a:t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  <a:pPr algn="r"/>
              <a:t>‹#›</a:t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32754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  <a:pPr algn="r"/>
              <a:t>‹#›</a:t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  <a:pPr algn="r"/>
              <a:t>‹#›</a:t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  <a:pPr algn="r"/>
              <a:t>‹#›</a:t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  <a:pPr algn="r"/>
              <a:t>‹#›</a:t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kumimoji="1"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  <a:pPr algn="r"/>
              <a:t>‹#›</a:t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503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958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97461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67333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17020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按扭2">
            <a:hlinkClick r:id="" action="ppaction://hlinkshowjump?jump=previousslide" tooltip="上一页"/>
          </p:cNvPr>
          <p:cNvPicPr>
            <a:picLocks noChangeAspect="1" noChangeArrowheads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59600" y="6477000"/>
            <a:ext cx="6810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32" name="Picture 8" descr="按扭3">
            <a:hlinkClick r:id="" action="ppaction://hlinkshowjump?jump=nextslide"/>
          </p:cNvPr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97788" y="6477000"/>
            <a:ext cx="6810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33" name="Picture 9" descr="按扭5">
            <a:hlinkClick r:id="" action="ppaction://hlinkshowjump?jump=endshow"/>
          </p:cNvPr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28038" y="6477000"/>
            <a:ext cx="6810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>
              <a:defRPr/>
            </a:pPr>
            <a:endParaRPr kumimoji="1" lang="en-US" altLang="zh-CN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>
              <a:defRPr/>
            </a:pPr>
            <a:endParaRPr kumimoji="1" lang="en-US" altLang="zh-CN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latin typeface="Times New Roman" panose="02020603050405020304" pitchFamily="18" charset="0"/>
                <a:cs typeface="+mn-ea"/>
              </a:rPr>
              <a:pPr algn="r"/>
              <a:t>‹#›</a:t>
            </a:fld>
            <a:endParaRPr lang="en-US" altLang="zh-CN" sz="1400" noProof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>
              <a:defRPr/>
            </a:pPr>
            <a:endParaRPr kumimoji="1" lang="en-US" altLang="zh-CN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>
              <a:defRPr/>
            </a:pPr>
            <a:endParaRPr kumimoji="1" lang="en-US" altLang="zh-CN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latin typeface="Times New Roman" panose="02020603050405020304" pitchFamily="18" charset="0"/>
                <a:cs typeface="+mn-ea"/>
              </a:rPr>
              <a:pPr algn="r"/>
              <a:t>‹#›</a:t>
            </a:fld>
            <a:endParaRPr lang="en-US" altLang="zh-CN" sz="1400" noProof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>
              <a:defRPr/>
            </a:pPr>
            <a:endParaRPr kumimoji="1" lang="en-US" altLang="zh-CN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>
              <a:defRPr/>
            </a:pPr>
            <a:endParaRPr kumimoji="1" lang="en-US" altLang="zh-CN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latin typeface="Times New Roman" panose="02020603050405020304" pitchFamily="18" charset="0"/>
                <a:cs typeface="+mn-ea"/>
              </a:rPr>
              <a:pPr algn="r"/>
              <a:t>‹#›</a:t>
            </a:fld>
            <a:endParaRPr lang="en-US" altLang="zh-CN" sz="1400" noProof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../../../&#30446;&#24405;.ppt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../../../&#30446;&#24405;.ppt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../../../&#30446;&#24405;.ppt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../../../&#30446;&#24405;.ppt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4.xml"/><Relationship Id="rId1" Type="http://schemas.openxmlformats.org/officeDocument/2006/relationships/audio" Target="file:///D:\&#26472;&#20339;\&#36164;&#26009;\&#22768;&#38899;\&#22278;&#26126;&#22253;1.wav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hyperlink" Target="../../../&#30446;&#24405;.ppt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35.xml"/><Relationship Id="rId1" Type="http://schemas.openxmlformats.org/officeDocument/2006/relationships/audio" Target="file:///D:\&#26472;&#20339;\&#36164;&#26009;\&#22768;&#38899;\&#22278;&#26126;&#22253;2.wav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../../../&#30446;&#24405;.ppt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slide" Target="slide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../../../&#30446;&#24405;.ppt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4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3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../../../&#30446;&#24405;.ppt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../../../&#30446;&#24405;.ppt" TargetMode="Externa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../../../&#30446;&#24405;.ppt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../../../&#30446;&#24405;.ppt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../../../&#30446;&#24405;.ppt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../../../&#30446;&#24405;.ppt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4"/>
          <p:cNvSpPr txBox="1"/>
          <p:nvPr/>
        </p:nvSpPr>
        <p:spPr>
          <a:xfrm>
            <a:off x="0" y="333375"/>
            <a:ext cx="9144000" cy="46148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　　　　</a:t>
            </a:r>
            <a:r>
              <a:rPr lang="zh-CN" altLang="en-US" sz="5400" b="1" dirty="0">
                <a:solidFill>
                  <a:srgbClr val="00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在世界的一隅，存在着人类的奇迹，这个奇迹就是圆明园。</a:t>
            </a:r>
          </a:p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00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                                           　　　　　 </a:t>
            </a:r>
            <a:r>
              <a:rPr lang="en-US" altLang="zh-CN" sz="5400" b="1" dirty="0">
                <a:solidFill>
                  <a:srgbClr val="00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——</a:t>
            </a:r>
            <a:r>
              <a:rPr lang="zh-CN" altLang="en-US" sz="5400" b="1" dirty="0">
                <a:solidFill>
                  <a:srgbClr val="00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维可多</a:t>
            </a:r>
            <a:r>
              <a:rPr lang="en-US" altLang="zh-CN" sz="5400" b="1" dirty="0">
                <a:solidFill>
                  <a:srgbClr val="00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·</a:t>
            </a:r>
            <a:r>
              <a:rPr lang="zh-CN" altLang="en-US" sz="5400" b="1" dirty="0">
                <a:solidFill>
                  <a:srgbClr val="00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雨果（法）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zdgmd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41438"/>
            <a:ext cx="5076825" cy="5516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1" name="Picture 3" descr="zdgmd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463" y="1052513"/>
            <a:ext cx="4427537" cy="5805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1547813" y="404813"/>
            <a:ext cx="669607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金碧辉煌的殿堂</a:t>
            </a:r>
          </a:p>
        </p:txBody>
      </p:sp>
      <p:sp>
        <p:nvSpPr>
          <p:cNvPr id="48133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611187" cy="549275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tingta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80975" y="287338"/>
            <a:ext cx="9144000" cy="659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611188" y="2060575"/>
            <a:ext cx="1098550" cy="446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ea typeface="黑体" pitchFamily="49" charset="-122"/>
              </a:rPr>
              <a:t>亭台楼阁</a:t>
            </a:r>
          </a:p>
        </p:txBody>
      </p:sp>
      <p:sp>
        <p:nvSpPr>
          <p:cNvPr id="49156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611187" cy="549275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maimaiji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3132138" y="2133600"/>
            <a:ext cx="42481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ea typeface="黑体" pitchFamily="49" charset="-122"/>
              </a:rPr>
              <a:t>买卖街</a:t>
            </a:r>
          </a:p>
        </p:txBody>
      </p:sp>
      <p:sp>
        <p:nvSpPr>
          <p:cNvPr id="50180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611187" cy="549275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shanxiangcuny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2843213" y="1196975"/>
            <a:ext cx="3960812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ea typeface="黑体" pitchFamily="49" charset="-122"/>
              </a:rPr>
              <a:t>山乡村野</a:t>
            </a:r>
          </a:p>
        </p:txBody>
      </p:sp>
      <p:sp>
        <p:nvSpPr>
          <p:cNvPr id="51204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611187" cy="549275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wm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227" name="WordArt 3"/>
          <p:cNvSpPr>
            <a:spLocks noChangeArrowheads="1" noChangeShapeType="1" noTextEdit="1"/>
          </p:cNvSpPr>
          <p:nvPr/>
        </p:nvSpPr>
        <p:spPr bwMode="auto">
          <a:xfrm>
            <a:off x="539750" y="4149725"/>
            <a:ext cx="3600450" cy="237331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4800" b="1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黑体"/>
                <a:ea typeface="黑体"/>
              </a:rPr>
              <a:t>狮子林</a:t>
            </a:r>
          </a:p>
        </p:txBody>
      </p:sp>
      <p:sp>
        <p:nvSpPr>
          <p:cNvPr id="52228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611187" cy="549275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平湖秋月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1" name="Picture 3" descr="lionl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4941888"/>
            <a:ext cx="1873250" cy="187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2" name="Picture 4" descr="lionr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488" y="4868863"/>
            <a:ext cx="1944687" cy="1944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2916238" y="5589588"/>
            <a:ext cx="40386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kumimoji="1" lang="zh-CN" altLang="en-US" sz="6000">
                <a:solidFill>
                  <a:srgbClr val="00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经典趣体简" pitchFamily="49" charset="-122"/>
              </a:rPr>
              <a:t>平湖秋月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雷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3" name="Picture 3" descr="lionr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488" y="5202238"/>
            <a:ext cx="1655762" cy="1655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4" name="Picture 4" descr="lionl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" y="5084763"/>
            <a:ext cx="1728788" cy="1728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2555875" y="5734050"/>
            <a:ext cx="44196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kumimoji="1" lang="zh-CN" altLang="en-US" sz="6000">
                <a:solidFill>
                  <a:srgbClr val="FF66FF"/>
                </a:solidFill>
                <a:latin typeface="Times New Roman" pitchFamily="18" charset="0"/>
                <a:ea typeface="方正综艺简体" pitchFamily="2" charset="-122"/>
              </a:rPr>
              <a:t>雷峰夕照</a:t>
            </a:r>
          </a:p>
        </p:txBody>
      </p:sp>
      <p:sp>
        <p:nvSpPr>
          <p:cNvPr id="56326" name="AutoShape 6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6381750"/>
            <a:ext cx="360363" cy="287338"/>
          </a:xfrm>
          <a:prstGeom prst="actionButtonReturn">
            <a:avLst/>
          </a:prstGeom>
          <a:solidFill>
            <a:srgbClr val="808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蓬莱徭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2987675" y="765175"/>
            <a:ext cx="36004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Gautami" pitchFamily="34" charset="0"/>
                <a:ea typeface="黑体" pitchFamily="49" charset="-122"/>
              </a:rPr>
              <a:t>蓬莱瑶台</a:t>
            </a:r>
          </a:p>
        </p:txBody>
      </p:sp>
      <p:sp>
        <p:nvSpPr>
          <p:cNvPr id="58372" name="AutoShape 4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611187" cy="549275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wulincun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395" name="WordArt 3"/>
          <p:cNvSpPr>
            <a:spLocks noChangeArrowheads="1" noChangeShapeType="1" noTextEdit="1"/>
          </p:cNvSpPr>
          <p:nvPr/>
        </p:nvSpPr>
        <p:spPr bwMode="auto">
          <a:xfrm>
            <a:off x="1979613" y="0"/>
            <a:ext cx="5400675" cy="2376488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zh-CN" altLang="en-US" sz="4400" b="1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FF00"/>
                    </a:gs>
                    <a:gs pos="100000">
                      <a:srgbClr val="FFFF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黑体"/>
                <a:ea typeface="黑体"/>
              </a:rPr>
              <a:t>武陵春色</a:t>
            </a:r>
          </a:p>
        </p:txBody>
      </p:sp>
      <p:sp>
        <p:nvSpPr>
          <p:cNvPr id="59396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611187" cy="549275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xiyang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372225" cy="436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19" name="Picture 3" descr="xiyang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1413" y="3924300"/>
            <a:ext cx="4192587" cy="293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420" name="WordArt 4" descr="窄竖线"/>
          <p:cNvSpPr>
            <a:spLocks noChangeArrowheads="1" noChangeShapeType="1" noTextEdit="1"/>
          </p:cNvSpPr>
          <p:nvPr/>
        </p:nvSpPr>
        <p:spPr bwMode="auto">
          <a:xfrm>
            <a:off x="611188" y="4365625"/>
            <a:ext cx="3816350" cy="194627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sz="44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仿宋_GB2312"/>
              </a:rPr>
              <a:t>西洋景观</a:t>
            </a:r>
          </a:p>
        </p:txBody>
      </p:sp>
      <p:sp>
        <p:nvSpPr>
          <p:cNvPr id="60421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427538" y="6308725"/>
            <a:ext cx="611187" cy="549275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 bwMode="auto">
          <a:xfrm>
            <a:off x="1835696" y="620688"/>
            <a:ext cx="6921376" cy="108012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z="6600" b="1" dirty="0" smtClean="0">
                <a:solidFill>
                  <a:srgbClr val="FF0000"/>
                </a:solidFill>
                <a:ea typeface="隶书" pitchFamily="49" charset="-122"/>
              </a:rPr>
              <a:t>21 </a:t>
            </a:r>
            <a:r>
              <a:rPr lang="zh-CN" altLang="en-US" sz="6600" b="1" dirty="0" smtClean="0">
                <a:solidFill>
                  <a:srgbClr val="FF0000"/>
                </a:solidFill>
                <a:ea typeface="隶书" pitchFamily="49" charset="-122"/>
              </a:rPr>
              <a:t>圆明园</a:t>
            </a:r>
            <a:r>
              <a:rPr lang="zh-CN" altLang="en-US" sz="6600" b="1" dirty="0">
                <a:solidFill>
                  <a:srgbClr val="FF0000"/>
                </a:solidFill>
                <a:ea typeface="隶书" pitchFamily="49" charset="-122"/>
              </a:rPr>
              <a:t>的毁灭</a:t>
            </a:r>
          </a:p>
        </p:txBody>
      </p:sp>
      <p:grpSp>
        <p:nvGrpSpPr>
          <p:cNvPr id="3080" name="Group 8"/>
          <p:cNvGrpSpPr>
            <a:grpSpLocks/>
          </p:cNvGrpSpPr>
          <p:nvPr/>
        </p:nvGrpSpPr>
        <p:grpSpPr bwMode="auto">
          <a:xfrm>
            <a:off x="7019925" y="6519863"/>
            <a:ext cx="2049463" cy="336550"/>
            <a:chOff x="4422" y="4107"/>
            <a:chExt cx="1291" cy="212"/>
          </a:xfrm>
        </p:grpSpPr>
        <p:pic>
          <p:nvPicPr>
            <p:cNvPr id="3076" name="Picture 4" descr="按扭1">
              <a:hlinkClick r:id="rId3" action="ppaction://hlinkpres?slideindex=1&amp;slidetitle="/>
            </p:cNvPr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2" y="4107"/>
              <a:ext cx="429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3077" name="Picture 5" descr="按扭3">
              <a:hlinkClick r:id="" action="ppaction://hlinkshowjump?jump=nextslide" tooltip="下一页"/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55" y="4107"/>
              <a:ext cx="429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3078" name="Picture 6" descr="按扭5">
              <a:hlinkClick r:id="" action="ppaction://hlinkshowjump?jump=endshow"/>
            </p:cNvPr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4" y="4107"/>
              <a:ext cx="429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76200" y="0"/>
            <a:ext cx="90678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2400">
                <a:solidFill>
                  <a:srgbClr val="FF3300"/>
                </a:solidFill>
                <a:latin typeface="Times New Roman" pitchFamily="18" charset="0"/>
              </a:rPr>
              <a:t>  </a:t>
            </a:r>
            <a:r>
              <a:rPr kumimoji="1" lang="zh-CN" altLang="en-US" sz="2400" b="1">
                <a:latin typeface="Times New Roman" pitchFamily="18" charset="0"/>
              </a:rPr>
              <a:t>安澜园位于长春园内，是仿造江南四大名园之一海宁的“安澜园”建造。乾隆皇帝六下江南曾有四次住在海宁的安澜园</a:t>
            </a:r>
            <a:r>
              <a:rPr kumimoji="1" lang="zh-CN" altLang="en-US" sz="2400" b="1">
                <a:solidFill>
                  <a:srgbClr val="FF3300"/>
                </a:solidFill>
                <a:latin typeface="Times New Roman" pitchFamily="18" charset="0"/>
              </a:rPr>
              <a:t>。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188" y="1700213"/>
            <a:ext cx="7561262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05000"/>
              </a:lnSpc>
              <a:buFontTx/>
              <a:buNone/>
            </a:pPr>
            <a:r>
              <a:rPr lang="en-US" altLang="zh-CN" sz="2800" dirty="0"/>
              <a:t>           </a:t>
            </a:r>
            <a:r>
              <a:rPr lang="zh-CN" altLang="en-US" sz="2800" dirty="0"/>
              <a:t>课文分为三段</a:t>
            </a:r>
          </a:p>
          <a:p>
            <a:pPr algn="just">
              <a:lnSpc>
                <a:spcPct val="105000"/>
              </a:lnSpc>
              <a:buFontTx/>
              <a:buNone/>
            </a:pPr>
            <a:r>
              <a:rPr lang="zh-CN" altLang="en-US" sz="2800" dirty="0"/>
              <a:t>           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第一段（第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自然段）概括地写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圆明园的毁灭是中国和世界文化史上不可估量的损失。</a:t>
            </a:r>
          </a:p>
          <a:p>
            <a:pPr algn="just">
              <a:lnSpc>
                <a:spcPct val="105000"/>
              </a:lnSpc>
              <a:buFontTx/>
              <a:buNone/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    第二段（第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dirty="0"/>
              <a:t>～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自然段）介绍圆明园的位置与总体布局</a:t>
            </a:r>
            <a:r>
              <a:rPr lang="zh-CN" altLang="en-US" sz="2800" dirty="0" smtClean="0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2800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围绕圆明园昔日的辉煌</a:t>
            </a:r>
            <a:r>
              <a:rPr lang="zh-CN" altLang="en-US" sz="2800" dirty="0" smtClean="0">
                <a:latin typeface="楷体_GB2312" pitchFamily="49" charset="-122"/>
                <a:ea typeface="楷体_GB2312" pitchFamily="49" charset="-122"/>
              </a:rPr>
              <a:t>写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当年的圆明园不但建筑宏伟，还收藏着最珍贵的历史文物。</a:t>
            </a:r>
          </a:p>
          <a:p>
            <a:pPr>
              <a:lnSpc>
                <a:spcPct val="105000"/>
              </a:lnSpc>
              <a:buFontTx/>
              <a:buNone/>
            </a:pPr>
            <a:r>
              <a:rPr lang="zh-CN" altLang="en-US" sz="2800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第三段（第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自然段）写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英法侵略军毁灭了圆明园。</a:t>
            </a: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1908175" y="549275"/>
            <a:ext cx="5327650" cy="792163"/>
          </a:xfrm>
          <a:prstGeom prst="rect">
            <a:avLst/>
          </a:prstGeom>
          <a:solidFill>
            <a:schemeClr val="bg1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4400" dirty="0">
                <a:solidFill>
                  <a:srgbClr val="FF0000"/>
                </a:solidFill>
              </a:rPr>
              <a:t>理清脉络  概括段意</a:t>
            </a:r>
          </a:p>
        </p:txBody>
      </p:sp>
      <p:pic>
        <p:nvPicPr>
          <p:cNvPr id="11269" name="Picture 5" descr="按扭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2050" y="6491288"/>
            <a:ext cx="6810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1267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1267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1267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 animBg="1"/>
      <p:bldP spid="1126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63713" y="490538"/>
            <a:ext cx="5627687" cy="777875"/>
          </a:xfrm>
          <a:solidFill>
            <a:srgbClr val="FFFFFF"/>
          </a:solidFill>
          <a:ln>
            <a:solidFill>
              <a:schemeClr val="bg2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分析课文  品读语言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5576" y="1268760"/>
            <a:ext cx="7632848" cy="50403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15000"/>
              </a:lnSpc>
              <a:buFontTx/>
              <a:buNone/>
            </a:pPr>
            <a:r>
              <a:rPr lang="zh-CN" altLang="en-US" sz="2600" dirty="0">
                <a:solidFill>
                  <a:srgbClr val="FF0000"/>
                </a:solidFill>
              </a:rPr>
              <a:t>第一段</a:t>
            </a:r>
          </a:p>
          <a:p>
            <a:pPr>
              <a:lnSpc>
                <a:spcPct val="115000"/>
              </a:lnSpc>
              <a:buFontTx/>
              <a:buNone/>
            </a:pPr>
            <a:r>
              <a:rPr lang="zh-CN" altLang="en-US" sz="2600" dirty="0">
                <a:solidFill>
                  <a:srgbClr val="FF0000"/>
                </a:solidFill>
              </a:rPr>
              <a:t>     这一段告诉我们什么？</a:t>
            </a:r>
          </a:p>
          <a:p>
            <a:pPr>
              <a:lnSpc>
                <a:spcPct val="115000"/>
              </a:lnSpc>
              <a:buFontTx/>
              <a:buNone/>
            </a:pPr>
            <a:r>
              <a:rPr lang="zh-CN" altLang="en-US" sz="2600" dirty="0">
                <a:ea typeface="楷体_GB2312" pitchFamily="49" charset="-122"/>
              </a:rPr>
              <a:t>            圆明园毁灭的损失是“不可估量”的。</a:t>
            </a:r>
          </a:p>
          <a:p>
            <a:pPr>
              <a:lnSpc>
                <a:spcPct val="115000"/>
              </a:lnSpc>
              <a:buFontTx/>
              <a:buNone/>
            </a:pPr>
            <a:r>
              <a:rPr lang="zh-CN" altLang="en-US" sz="2600" dirty="0">
                <a:solidFill>
                  <a:srgbClr val="FF0000"/>
                </a:solidFill>
              </a:rPr>
              <a:t>    “估量”是什么意思？“不可估量”说明了什么？</a:t>
            </a:r>
          </a:p>
          <a:p>
            <a:pPr>
              <a:lnSpc>
                <a:spcPct val="115000"/>
              </a:lnSpc>
              <a:buFontTx/>
              <a:buNone/>
            </a:pPr>
            <a:r>
              <a:rPr lang="zh-CN" altLang="en-US" sz="2600" dirty="0">
                <a:ea typeface="楷体_GB2312" pitchFamily="49" charset="-122"/>
              </a:rPr>
              <a:t>     </a:t>
            </a:r>
            <a:r>
              <a:rPr lang="zh-CN" altLang="en-US" sz="2600" dirty="0" smtClean="0">
                <a:ea typeface="楷体_GB2312" pitchFamily="49" charset="-122"/>
              </a:rPr>
              <a:t>“估量”</a:t>
            </a:r>
            <a:r>
              <a:rPr lang="zh-CN" altLang="en-US" sz="2600" dirty="0">
                <a:ea typeface="楷体_GB2312" pitchFamily="49" charset="-122"/>
              </a:rPr>
              <a:t>的意思是推算、计算。“不可估量”</a:t>
            </a:r>
          </a:p>
          <a:p>
            <a:pPr>
              <a:lnSpc>
                <a:spcPct val="115000"/>
              </a:lnSpc>
              <a:buFontTx/>
              <a:buNone/>
            </a:pPr>
            <a:r>
              <a:rPr lang="zh-CN" altLang="en-US" sz="2600" dirty="0">
                <a:ea typeface="楷体_GB2312" pitchFamily="49" charset="-122"/>
              </a:rPr>
              <a:t>说明圆明园毁灭的损失之巨大，没有办法</a:t>
            </a:r>
            <a:r>
              <a:rPr lang="zh-CN" altLang="en-US" sz="2600" dirty="0" smtClean="0">
                <a:ea typeface="楷体_GB2312" pitchFamily="49" charset="-122"/>
              </a:rPr>
              <a:t>推算了</a:t>
            </a:r>
            <a:r>
              <a:rPr lang="zh-CN" altLang="en-US" sz="2600" dirty="0">
                <a:ea typeface="楷体_GB2312" pitchFamily="49" charset="-122"/>
              </a:rPr>
              <a:t>。</a:t>
            </a:r>
          </a:p>
          <a:p>
            <a:pPr>
              <a:lnSpc>
                <a:spcPct val="115000"/>
              </a:lnSpc>
              <a:buFontTx/>
              <a:buNone/>
            </a:pPr>
            <a:r>
              <a:rPr lang="zh-CN" altLang="en-US" sz="2600" dirty="0">
                <a:solidFill>
                  <a:srgbClr val="FF0000"/>
                </a:solidFill>
              </a:rPr>
              <a:t>    这一段在全文起什么作用？</a:t>
            </a:r>
          </a:p>
          <a:p>
            <a:pPr>
              <a:lnSpc>
                <a:spcPct val="115000"/>
              </a:lnSpc>
              <a:buFontTx/>
              <a:buNone/>
            </a:pPr>
            <a:r>
              <a:rPr lang="zh-CN" altLang="en-US" sz="2600" dirty="0">
                <a:ea typeface="楷体_GB2312" pitchFamily="49" charset="-122"/>
              </a:rPr>
              <a:t>           点题作用。</a:t>
            </a:r>
          </a:p>
        </p:txBody>
      </p:sp>
      <p:pic>
        <p:nvPicPr>
          <p:cNvPr id="12292" name="Picture 4" descr="按扭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2050" y="6491288"/>
            <a:ext cx="6810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71550" y="1223963"/>
            <a:ext cx="7283450" cy="55895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zh-CN" altLang="en-US" sz="2600" dirty="0">
                <a:solidFill>
                  <a:srgbClr val="FF0000"/>
                </a:solidFill>
              </a:rPr>
              <a:t>第二段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zh-CN" altLang="en-US" sz="2600" dirty="0">
                <a:solidFill>
                  <a:srgbClr val="FF0000"/>
                </a:solidFill>
              </a:rPr>
              <a:t>           朗读课文，初步感知圆明园的辉煌景观。第二段从哪方面向我们介绍了圆明园？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zh-CN" altLang="en-US" sz="2600" dirty="0">
                <a:ea typeface="楷体_GB2312" pitchFamily="49" charset="-122"/>
              </a:rPr>
              <a:t>           第二段第</a:t>
            </a:r>
            <a:r>
              <a:rPr lang="en-US" altLang="zh-CN" sz="2600" dirty="0">
                <a:latin typeface="宋体" pitchFamily="2" charset="-122"/>
              </a:rPr>
              <a:t>2</a:t>
            </a:r>
            <a:r>
              <a:rPr lang="zh-CN" altLang="en-US" sz="2600" dirty="0">
                <a:latin typeface="宋体" pitchFamily="2" charset="-122"/>
              </a:rPr>
              <a:t>、</a:t>
            </a:r>
            <a:r>
              <a:rPr lang="en-US" altLang="zh-CN" sz="2600" dirty="0">
                <a:latin typeface="宋体" pitchFamily="2" charset="-122"/>
              </a:rPr>
              <a:t>3</a:t>
            </a:r>
            <a:r>
              <a:rPr lang="zh-CN" altLang="en-US" sz="2600" dirty="0">
                <a:latin typeface="宋体" pitchFamily="2" charset="-122"/>
              </a:rPr>
              <a:t>、</a:t>
            </a:r>
            <a:r>
              <a:rPr lang="en-US" altLang="zh-CN" sz="2600" dirty="0">
                <a:latin typeface="宋体" pitchFamily="2" charset="-122"/>
              </a:rPr>
              <a:t>4</a:t>
            </a:r>
            <a:r>
              <a:rPr lang="zh-CN" altLang="en-US" sz="2600" dirty="0">
                <a:ea typeface="楷体_GB2312" pitchFamily="49" charset="-122"/>
              </a:rPr>
              <a:t>自然段分别从三个方面介绍了圆明园的辉煌景观。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zh-CN" altLang="en-US" sz="2600" dirty="0">
                <a:ea typeface="楷体_GB2312" pitchFamily="49" charset="-122"/>
              </a:rPr>
              <a:t>           第</a:t>
            </a:r>
            <a:r>
              <a:rPr lang="en-US" altLang="zh-CN" sz="2600" dirty="0">
                <a:latin typeface="宋体" pitchFamily="2" charset="-122"/>
              </a:rPr>
              <a:t>2</a:t>
            </a:r>
            <a:r>
              <a:rPr lang="zh-CN" altLang="en-US" sz="2600" dirty="0">
                <a:ea typeface="楷体_GB2312" pitchFamily="49" charset="-122"/>
              </a:rPr>
              <a:t>自然段是一层，介绍了圆明园的位置与总体布局；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zh-CN" altLang="en-US" sz="2600" dirty="0">
                <a:ea typeface="楷体_GB2312" pitchFamily="49" charset="-122"/>
              </a:rPr>
              <a:t>           第</a:t>
            </a:r>
            <a:r>
              <a:rPr lang="en-US" altLang="zh-CN" sz="2600" dirty="0">
                <a:latin typeface="宋体" pitchFamily="2" charset="-122"/>
              </a:rPr>
              <a:t>3</a:t>
            </a:r>
            <a:r>
              <a:rPr lang="zh-CN" altLang="en-US" sz="2600" dirty="0">
                <a:ea typeface="楷体_GB2312" pitchFamily="49" charset="-122"/>
              </a:rPr>
              <a:t>自然段是第二层，介绍了圆明园的种种景点，突出</a:t>
            </a:r>
            <a:r>
              <a:rPr lang="zh-CN" altLang="en-US" sz="2600" dirty="0" smtClean="0">
                <a:ea typeface="楷体_GB2312" pitchFamily="49" charset="-122"/>
              </a:rPr>
              <a:t>了建筑的宏伟；</a:t>
            </a:r>
            <a:endParaRPr lang="zh-CN" altLang="en-US" sz="2600" dirty="0">
              <a:ea typeface="楷体_GB2312" pitchFamily="49" charset="-122"/>
            </a:endParaRPr>
          </a:p>
          <a:p>
            <a:pPr algn="just">
              <a:lnSpc>
                <a:spcPct val="90000"/>
              </a:lnSpc>
              <a:buFontTx/>
              <a:buNone/>
            </a:pPr>
            <a:r>
              <a:rPr lang="zh-CN" altLang="en-US" sz="2600" dirty="0">
                <a:ea typeface="楷体_GB2312" pitchFamily="49" charset="-122"/>
              </a:rPr>
              <a:t>           第</a:t>
            </a:r>
            <a:r>
              <a:rPr lang="en-US" altLang="zh-CN" sz="2600" dirty="0">
                <a:latin typeface="宋体" pitchFamily="2" charset="-122"/>
              </a:rPr>
              <a:t>4</a:t>
            </a:r>
            <a:r>
              <a:rPr lang="zh-CN" altLang="en-US" sz="2600" dirty="0">
                <a:ea typeface="楷体_GB2312" pitchFamily="49" charset="-122"/>
              </a:rPr>
              <a:t>自然段是第三层，介绍了圆明园内收藏</a:t>
            </a:r>
            <a:r>
              <a:rPr lang="zh-CN" altLang="en-US" sz="2600" dirty="0" smtClean="0">
                <a:ea typeface="楷体_GB2312" pitchFamily="49" charset="-122"/>
              </a:rPr>
              <a:t>的最珍贵的历史文物。</a:t>
            </a:r>
            <a:endParaRPr lang="zh-CN" altLang="en-US" sz="2600" dirty="0">
              <a:ea typeface="楷体_GB2312" pitchFamily="49" charset="-122"/>
            </a:endParaRPr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763713" y="490538"/>
            <a:ext cx="5627687" cy="777875"/>
          </a:xfrm>
          <a:solidFill>
            <a:srgbClr val="FFFFFF"/>
          </a:solidFill>
          <a:ln>
            <a:solidFill>
              <a:schemeClr val="bg2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分析课文  品读语言</a:t>
            </a:r>
          </a:p>
        </p:txBody>
      </p:sp>
      <p:pic>
        <p:nvPicPr>
          <p:cNvPr id="13318" name="Picture 6" descr="按扭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2050" y="6491288"/>
            <a:ext cx="6810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uiExpand="1" build="p"/>
      <p:bldP spid="133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Text Box 5"/>
          <p:cNvSpPr txBox="1"/>
          <p:nvPr/>
        </p:nvSpPr>
        <p:spPr>
          <a:xfrm>
            <a:off x="381000" y="381000"/>
            <a:ext cx="8153400" cy="7478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FF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　</a:t>
            </a:r>
            <a:r>
              <a:rPr lang="zh-CN" altLang="en-US" sz="48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           第二自然段</a:t>
            </a:r>
            <a:r>
              <a:rPr lang="zh-CN" altLang="en-US" sz="4800" b="1" dirty="0">
                <a:solidFill>
                  <a:srgbClr val="FFFF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　</a:t>
            </a:r>
            <a:endParaRPr lang="en-US" altLang="zh-CN" sz="4800" b="1" dirty="0" smtClean="0">
              <a:solidFill>
                <a:srgbClr val="FFFF00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        圆明园</a:t>
            </a: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在</a:t>
            </a:r>
            <a:r>
              <a:rPr lang="zh-CN" altLang="en-US" sz="48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北京西北郊</a:t>
            </a: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，是一座</a:t>
            </a:r>
            <a:r>
              <a:rPr lang="zh-CN" altLang="en-US" sz="48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举世闻名</a:t>
            </a: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的皇家园林。它由</a:t>
            </a:r>
            <a:r>
              <a:rPr lang="zh-CN" altLang="en-US" sz="48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圆明园、万春园和长春园组成，所以也叫圆明三园</a:t>
            </a: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。此外，还有许多小园，分布在圆明园东、西、南三面，</a:t>
            </a:r>
            <a:r>
              <a:rPr lang="zh-CN" altLang="en-US" sz="48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众星拱月般地环绕在圆明园周围。</a:t>
            </a:r>
          </a:p>
          <a:p>
            <a:pPr>
              <a:spcBef>
                <a:spcPct val="50000"/>
              </a:spcBef>
            </a:pPr>
            <a:endParaRPr lang="zh-CN" altLang="en-US" sz="4800" b="1" dirty="0">
              <a:solidFill>
                <a:srgbClr val="000000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pic>
        <p:nvPicPr>
          <p:cNvPr id="9222" name="圆明园1.wav">
            <a:hlinkClick r:id="" action="ppaction://media"/>
          </p:cNvPr>
          <p:cNvPicPr>
            <a:picLocks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153400" y="63246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2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92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2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22"/>
                </p:tgtEl>
              </p:cMediaNode>
            </p:audio>
          </p:childTnLst>
        </p:cTn>
      </p:par>
    </p:tnLst>
    <p:bldLst>
      <p:bldP spid="92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8350250" y="1052513"/>
            <a:ext cx="682625" cy="27352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4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圆明三园</a:t>
            </a:r>
          </a:p>
        </p:txBody>
      </p:sp>
      <p:pic>
        <p:nvPicPr>
          <p:cNvPr id="18437" name="Picture 5" descr="圆明园"/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113" y="981075"/>
            <a:ext cx="7343775" cy="5040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8" name="WordArt 6"/>
          <p:cNvSpPr>
            <a:spLocks noChangeArrowheads="1" noChangeShapeType="1" noTextEdit="1"/>
          </p:cNvSpPr>
          <p:nvPr/>
        </p:nvSpPr>
        <p:spPr bwMode="auto">
          <a:xfrm>
            <a:off x="323850" y="188913"/>
            <a:ext cx="3200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圆明园图片资料</a:t>
            </a:r>
          </a:p>
        </p:txBody>
      </p:sp>
      <p:pic>
        <p:nvPicPr>
          <p:cNvPr id="18439" name="Picture 7" descr="按扭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2050" y="6491288"/>
            <a:ext cx="6810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nimBg="1"/>
      <p:bldP spid="1843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4"/>
          <p:cNvSpPr txBox="1"/>
          <p:nvPr/>
        </p:nvSpPr>
        <p:spPr>
          <a:xfrm>
            <a:off x="685800" y="79375"/>
            <a:ext cx="7848600" cy="1555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　　</a:t>
            </a: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读课文的第三自然段，边读边画：</a:t>
            </a:r>
          </a:p>
        </p:txBody>
      </p:sp>
      <p:sp>
        <p:nvSpPr>
          <p:cNvPr id="10246" name="Text Box 6"/>
          <p:cNvSpPr txBox="1"/>
          <p:nvPr/>
        </p:nvSpPr>
        <p:spPr>
          <a:xfrm>
            <a:off x="381000" y="1603375"/>
            <a:ext cx="8153400" cy="1555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hlinkClick r:id="" action="ppaction://noaction"/>
              </a:rPr>
              <a:t>１、画出文中概括写园内景观的语句。</a:t>
            </a:r>
          </a:p>
        </p:txBody>
      </p:sp>
      <p:sp>
        <p:nvSpPr>
          <p:cNvPr id="10247" name="Text Box 7"/>
          <p:cNvSpPr txBox="1"/>
          <p:nvPr/>
        </p:nvSpPr>
        <p:spPr>
          <a:xfrm>
            <a:off x="381000" y="3065463"/>
            <a:ext cx="8153400" cy="8239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２、园内的景观分为哪几类？</a:t>
            </a:r>
          </a:p>
        </p:txBody>
      </p:sp>
      <p:sp>
        <p:nvSpPr>
          <p:cNvPr id="10248" name="Text Box 8"/>
          <p:cNvSpPr txBox="1"/>
          <p:nvPr/>
        </p:nvSpPr>
        <p:spPr>
          <a:xfrm>
            <a:off x="381000" y="4570413"/>
            <a:ext cx="8229600" cy="22875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３、步入这“万园之园”，你有什么感受呢？把你的感受读出来。</a:t>
            </a:r>
          </a:p>
        </p:txBody>
      </p:sp>
      <p:pic>
        <p:nvPicPr>
          <p:cNvPr id="10249" name="圆明园2.wav">
            <a:hlinkClick r:id="" action="ppaction://media"/>
          </p:cNvPr>
          <p:cNvPicPr>
            <a:picLocks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7848600" y="5946775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322759" y="3924082"/>
            <a:ext cx="89867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</a:rPr>
              <a:t>金碧辉煌、玲珑剔透、热闹街市、田园风光</a:t>
            </a:r>
            <a:endParaRPr lang="zh-CN" altLang="en-US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2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102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9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49"/>
                </p:tgtEl>
              </p:cMediaNode>
            </p:audio>
          </p:childTnLst>
        </p:cTn>
      </p:par>
    </p:tnLst>
    <p:bldLst>
      <p:bldP spid="10246" grpId="0"/>
      <p:bldP spid="10247" grpId="0"/>
      <p:bldP spid="1024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zdgmd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41438"/>
            <a:ext cx="5076825" cy="5516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1" name="Picture 3" descr="zdgmd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463" y="1052513"/>
            <a:ext cx="4427537" cy="5805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1547813" y="404813"/>
            <a:ext cx="669607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金碧辉煌的殿堂</a:t>
            </a:r>
          </a:p>
        </p:txBody>
      </p:sp>
      <p:sp>
        <p:nvSpPr>
          <p:cNvPr id="48133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611187" cy="549275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999896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tingta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80975" y="287338"/>
            <a:ext cx="9144000" cy="659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611188" y="2060575"/>
            <a:ext cx="1098550" cy="446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ea typeface="黑体" pitchFamily="49" charset="-122"/>
              </a:rPr>
              <a:t>亭台楼阁</a:t>
            </a:r>
          </a:p>
        </p:txBody>
      </p:sp>
      <p:sp>
        <p:nvSpPr>
          <p:cNvPr id="49156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611187" cy="549275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398190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maimaiji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3132138" y="2133600"/>
            <a:ext cx="42481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solidFill>
                  <a:srgbClr val="FFFFFF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ea typeface="黑体" pitchFamily="49" charset="-122"/>
              </a:rPr>
              <a:t>买卖街</a:t>
            </a:r>
          </a:p>
        </p:txBody>
      </p:sp>
      <p:sp>
        <p:nvSpPr>
          <p:cNvPr id="50180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611187" cy="549275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35371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03575" y="476250"/>
            <a:ext cx="2674938" cy="863600"/>
          </a:xfrm>
          <a:solidFill>
            <a:srgbClr val="FFFFFF"/>
          </a:solidFill>
          <a:ln>
            <a:solidFill>
              <a:schemeClr val="bg2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4800" dirty="0">
                <a:solidFill>
                  <a:srgbClr val="FF0066"/>
                </a:solidFill>
              </a:rPr>
              <a:t>导入课题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8525" y="1844675"/>
            <a:ext cx="7129463" cy="3816350"/>
          </a:xfrm>
          <a:solidFill>
            <a:srgbClr val="FFFFFF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  <a:buFontTx/>
              <a:buNone/>
            </a:pPr>
            <a:r>
              <a:rPr lang="en-US" altLang="zh-CN" sz="2800" dirty="0"/>
              <a:t>          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圆明园遗址位于北京市西郊。这是一座建筑宏伟的皇家园林。是清政府集中了全国的能工巧匠和耗费巨额资财，前后共用了一百五十年修建而成的。这座中外闻名的园林，竟在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1860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年遭到英法联军疯狂抢劫后纵火焚毁，变成了一片废墟。</a:t>
            </a:r>
          </a:p>
        </p:txBody>
      </p:sp>
      <p:pic>
        <p:nvPicPr>
          <p:cNvPr id="4102" name="Picture 6" descr="按扭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2050" y="6491288"/>
            <a:ext cx="6810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shanxiangcuny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2843213" y="1196975"/>
            <a:ext cx="3960812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>
                <a:solidFill>
                  <a:srgbClr val="FFFFFF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ea typeface="黑体" pitchFamily="49" charset="-122"/>
              </a:rPr>
              <a:t>山乡村野</a:t>
            </a:r>
          </a:p>
        </p:txBody>
      </p:sp>
      <p:sp>
        <p:nvSpPr>
          <p:cNvPr id="51204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611187" cy="549275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658557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wm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227" name="WordArt 3"/>
          <p:cNvSpPr>
            <a:spLocks noChangeArrowheads="1" noChangeShapeType="1" noTextEdit="1"/>
          </p:cNvSpPr>
          <p:nvPr/>
        </p:nvSpPr>
        <p:spPr bwMode="auto">
          <a:xfrm>
            <a:off x="539750" y="4149725"/>
            <a:ext cx="3600450" cy="237331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4800" b="1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黑体"/>
                <a:ea typeface="黑体"/>
              </a:rPr>
              <a:t>狮子林</a:t>
            </a:r>
          </a:p>
        </p:txBody>
      </p:sp>
      <p:sp>
        <p:nvSpPr>
          <p:cNvPr id="52228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611187" cy="549275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608662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平湖秋月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1" name="Picture 3" descr="lionl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4941888"/>
            <a:ext cx="1873250" cy="187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2" name="Picture 4" descr="lionr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488" y="4868863"/>
            <a:ext cx="1944687" cy="1944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2916238" y="5589588"/>
            <a:ext cx="40386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kumimoji="1" lang="zh-CN" altLang="en-US" sz="6000">
                <a:solidFill>
                  <a:srgbClr val="00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经典趣体简" pitchFamily="49" charset="-122"/>
              </a:rPr>
              <a:t>平湖秋月</a:t>
            </a:r>
          </a:p>
        </p:txBody>
      </p:sp>
    </p:spTree>
    <p:extLst>
      <p:ext uri="{BB962C8B-B14F-4D97-AF65-F5344CB8AC3E}">
        <p14:creationId xmlns:p14="http://schemas.microsoft.com/office/powerpoint/2010/main" val="918993789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雷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3" name="Picture 3" descr="lionr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488" y="5202238"/>
            <a:ext cx="1655762" cy="1655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4" name="Picture 4" descr="lionl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" y="5084763"/>
            <a:ext cx="1728788" cy="1728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2555875" y="5734050"/>
            <a:ext cx="44196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kumimoji="1" lang="zh-CN" altLang="en-US" sz="6000">
                <a:solidFill>
                  <a:srgbClr val="FF66FF"/>
                </a:solidFill>
                <a:latin typeface="Times New Roman" pitchFamily="18" charset="0"/>
                <a:ea typeface="方正综艺简体" pitchFamily="2" charset="-122"/>
              </a:rPr>
              <a:t>雷峰夕照</a:t>
            </a:r>
          </a:p>
        </p:txBody>
      </p:sp>
      <p:sp>
        <p:nvSpPr>
          <p:cNvPr id="56326" name="AutoShape 6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6381750"/>
            <a:ext cx="360363" cy="287338"/>
          </a:xfrm>
          <a:prstGeom prst="actionButtonReturn">
            <a:avLst/>
          </a:prstGeom>
          <a:solidFill>
            <a:srgbClr val="808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549373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蓬莱徭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2987675" y="765175"/>
            <a:ext cx="36004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solidFill>
                  <a:srgbClr val="FFFFFF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Gautami" pitchFamily="34" charset="0"/>
                <a:ea typeface="黑体" pitchFamily="49" charset="-122"/>
              </a:rPr>
              <a:t>蓬莱瑶台</a:t>
            </a:r>
          </a:p>
        </p:txBody>
      </p:sp>
      <p:sp>
        <p:nvSpPr>
          <p:cNvPr id="58372" name="AutoShape 4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611187" cy="549275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207091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wulincun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395" name="WordArt 3"/>
          <p:cNvSpPr>
            <a:spLocks noChangeArrowheads="1" noChangeShapeType="1" noTextEdit="1"/>
          </p:cNvSpPr>
          <p:nvPr/>
        </p:nvSpPr>
        <p:spPr bwMode="auto">
          <a:xfrm>
            <a:off x="1979613" y="0"/>
            <a:ext cx="5400675" cy="2376488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zh-CN" altLang="en-US" sz="4400" b="1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FF00"/>
                    </a:gs>
                    <a:gs pos="100000">
                      <a:srgbClr val="FFFF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黑体"/>
                <a:ea typeface="黑体"/>
              </a:rPr>
              <a:t>武陵春色</a:t>
            </a:r>
          </a:p>
        </p:txBody>
      </p:sp>
      <p:sp>
        <p:nvSpPr>
          <p:cNvPr id="59396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08725"/>
            <a:ext cx="611187" cy="549275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437673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xiyang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372225" cy="436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19" name="Picture 3" descr="xiyang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1413" y="3924300"/>
            <a:ext cx="4192587" cy="293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420" name="WordArt 4" descr="窄竖线"/>
          <p:cNvSpPr>
            <a:spLocks noChangeArrowheads="1" noChangeShapeType="1" noTextEdit="1"/>
          </p:cNvSpPr>
          <p:nvPr/>
        </p:nvSpPr>
        <p:spPr bwMode="auto">
          <a:xfrm>
            <a:off x="611188" y="4365625"/>
            <a:ext cx="3816350" cy="194627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sz="44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仿宋_GB2312"/>
              </a:rPr>
              <a:t>西洋景观</a:t>
            </a:r>
          </a:p>
        </p:txBody>
      </p:sp>
      <p:sp>
        <p:nvSpPr>
          <p:cNvPr id="60421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427538" y="6308725"/>
            <a:ext cx="611187" cy="549275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1030966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76200" y="0"/>
            <a:ext cx="90678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2400">
                <a:solidFill>
                  <a:srgbClr val="FF3300"/>
                </a:solidFill>
                <a:latin typeface="Times New Roman" pitchFamily="18" charset="0"/>
              </a:rPr>
              <a:t>  </a:t>
            </a:r>
            <a:r>
              <a:rPr kumimoji="1" lang="zh-CN" altLang="en-US" sz="2400" b="1">
                <a:solidFill>
                  <a:srgbClr val="000000"/>
                </a:solidFill>
                <a:latin typeface="Times New Roman" pitchFamily="18" charset="0"/>
              </a:rPr>
              <a:t>安澜园位于长春园内，是仿造江南四大名园之一海宁的“安澜园”建造。乾隆皇帝六下江南曾有四次住在海宁的安澜园</a:t>
            </a:r>
            <a:r>
              <a:rPr kumimoji="1" lang="zh-CN" altLang="en-US" sz="2400" b="1">
                <a:solidFill>
                  <a:srgbClr val="FF3300"/>
                </a:solidFill>
                <a:latin typeface="Times New Roman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286442899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ext Box 2"/>
          <p:cNvSpPr txBox="1">
            <a:spLocks noChangeArrowheads="1"/>
          </p:cNvSpPr>
          <p:nvPr/>
        </p:nvSpPr>
        <p:spPr bwMode="auto">
          <a:xfrm>
            <a:off x="971550" y="1124744"/>
            <a:ext cx="6840538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       </a:t>
            </a:r>
            <a:r>
              <a:rPr kumimoji="1" lang="en-US" altLang="zh-CN" sz="2400" b="1" dirty="0" smtClean="0">
                <a:latin typeface="Times New Roman" pitchFamily="18" charset="0"/>
                <a:ea typeface="楷体_GB2312" pitchFamily="49" charset="-122"/>
              </a:rPr>
              <a:t>                      </a:t>
            </a:r>
            <a:r>
              <a:rPr kumimoji="1" lang="zh-CN" altLang="en-US" sz="2400" b="1" dirty="0" smtClean="0">
                <a:latin typeface="Times New Roman" pitchFamily="18" charset="0"/>
                <a:ea typeface="楷体_GB2312" pitchFamily="49" charset="-122"/>
              </a:rPr>
              <a:t>第四自然段</a:t>
            </a:r>
            <a:r>
              <a:rPr kumimoji="1" lang="en-US" altLang="zh-CN" sz="2400" b="1" dirty="0" smtClean="0">
                <a:latin typeface="Times New Roman" pitchFamily="18" charset="0"/>
                <a:ea typeface="楷体_GB2312" pitchFamily="49" charset="-122"/>
              </a:rPr>
              <a:t>   </a:t>
            </a:r>
          </a:p>
          <a:p>
            <a:pPr>
              <a:spcBef>
                <a:spcPct val="50000"/>
              </a:spcBef>
            </a:pP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en-US" altLang="zh-CN" sz="2400" b="1" dirty="0" smtClean="0">
                <a:latin typeface="Times New Roman" pitchFamily="18" charset="0"/>
                <a:ea typeface="楷体_GB2312" pitchFamily="49" charset="-122"/>
              </a:rPr>
              <a:t>       </a:t>
            </a:r>
            <a:r>
              <a:rPr kumimoji="1" lang="en-US" altLang="zh-CN" sz="2400" b="1" dirty="0" smtClean="0"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zh-CN" altLang="en-US" sz="3200" b="1" dirty="0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圆明园不但建筑宏伟，还收藏着</a:t>
            </a:r>
            <a:r>
              <a:rPr kumimoji="1" lang="zh-CN" altLang="en-US" sz="3200" b="1" dirty="0">
                <a:latin typeface="Times New Roman" pitchFamily="18" charset="0"/>
                <a:ea typeface="楷体_GB2312" pitchFamily="49" charset="-122"/>
              </a:rPr>
              <a:t>最珍贵的历史文物。上自先秦时代的青铜礼器，下至唐、宋、元、明、清历代的名人书画和各种奇珍异宝。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43608" y="4149080"/>
            <a:ext cx="61863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</a:rPr>
              <a:t>从时间跨度和珍宝类型写出了</a:t>
            </a:r>
            <a:endParaRPr lang="en-US" altLang="zh-CN" sz="3600" b="1" dirty="0" smtClean="0">
              <a:solidFill>
                <a:srgbClr val="C00000"/>
              </a:solidFill>
            </a:endParaRPr>
          </a:p>
          <a:p>
            <a:r>
              <a:rPr lang="zh-CN" altLang="en-US" sz="3600" b="1" dirty="0" smtClean="0">
                <a:solidFill>
                  <a:srgbClr val="C00000"/>
                </a:solidFill>
              </a:rPr>
              <a:t>收藏的文物多。</a:t>
            </a:r>
            <a:endParaRPr lang="zh-CN" altLang="en-US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星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86000"/>
            <a:ext cx="1020763" cy="1020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1" name="Picture 3" descr="星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5837238"/>
            <a:ext cx="1020763" cy="1020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endParaRPr kumimoji="1" lang="zh-CN" altLang="zh-CN" sz="2400">
              <a:solidFill>
                <a:srgbClr val="FF3399"/>
              </a:solidFill>
              <a:latin typeface="Times New Roman" pitchFamily="18" charset="0"/>
            </a:endParaRPr>
          </a:p>
        </p:txBody>
      </p:sp>
      <p:pic>
        <p:nvPicPr>
          <p:cNvPr id="68613" name="Picture 5" descr="星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23238" y="1524000"/>
            <a:ext cx="1020762" cy="1020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4" name="Picture 6" descr="星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23238" y="3505200"/>
            <a:ext cx="1020762" cy="1020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8615" name="Group 7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68616" name="Group 8"/>
            <p:cNvGrpSpPr>
              <a:grpSpLocks/>
            </p:cNvGrpSpPr>
            <p:nvPr/>
          </p:nvGrpSpPr>
          <p:grpSpPr bwMode="auto">
            <a:xfrm>
              <a:off x="864" y="3677"/>
              <a:ext cx="4896" cy="643"/>
              <a:chOff x="864" y="3677"/>
              <a:chExt cx="4896" cy="643"/>
            </a:xfrm>
          </p:grpSpPr>
          <p:pic>
            <p:nvPicPr>
              <p:cNvPr id="68617" name="Picture 9" descr="星"/>
              <p:cNvPicPr>
                <a:picLocks noChangeAspect="1" noChangeArrowheads="1" noCrop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64" y="3677"/>
                <a:ext cx="643" cy="6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618" name="Picture 10" descr="星"/>
              <p:cNvPicPr>
                <a:picLocks noChangeAspect="1" noChangeArrowheads="1" noCrop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88" y="3677"/>
                <a:ext cx="643" cy="6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619" name="Picture 11" descr="星"/>
              <p:cNvPicPr>
                <a:picLocks noChangeAspect="1" noChangeArrowheads="1" noCrop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60" y="3677"/>
                <a:ext cx="643" cy="6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620" name="Picture 12" descr="星"/>
              <p:cNvPicPr>
                <a:picLocks noChangeAspect="1" noChangeArrowheads="1" noCrop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36" y="3677"/>
                <a:ext cx="643" cy="6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621" name="Picture 13" descr="星"/>
              <p:cNvPicPr>
                <a:picLocks noChangeAspect="1" noChangeArrowheads="1" noCrop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12" y="3677"/>
                <a:ext cx="643" cy="6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622" name="Picture 14" descr="星"/>
              <p:cNvPicPr>
                <a:picLocks noChangeAspect="1" noChangeArrowheads="1" noCrop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36" y="3677"/>
                <a:ext cx="643" cy="6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623" name="Picture 15" descr="星"/>
              <p:cNvPicPr>
                <a:picLocks noChangeAspect="1" noChangeArrowheads="1" noCrop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12" y="3677"/>
                <a:ext cx="643" cy="6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624" name="Picture 16" descr="星"/>
              <p:cNvPicPr>
                <a:picLocks noChangeAspect="1" noChangeArrowheads="1" noCrop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17" y="3677"/>
                <a:ext cx="643" cy="6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8625" name="Picture 17" descr="星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677"/>
              <a:ext cx="643" cy="6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8626" name="Picture 18" descr="星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60"/>
              <a:ext cx="643" cy="6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8627" name="Picture 19" descr="星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28"/>
              <a:ext cx="643" cy="6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8628" name="Picture 20" descr="星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43" cy="6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8629" name="Picture 21" descr="星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208"/>
              <a:ext cx="643" cy="6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8630" name="Picture 22" descr="星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824"/>
              <a:ext cx="643" cy="6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8631" name="Picture 23" descr="星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640"/>
              <a:ext cx="643" cy="6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8632" name="Picture 24" descr="星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120"/>
              <a:ext cx="643" cy="6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8633" name="Picture 25" descr="星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17" y="528"/>
              <a:ext cx="643" cy="6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8634" name="Picture 26" descr="星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17" y="0"/>
              <a:ext cx="643" cy="6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8635" name="Picture 27" descr="星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17" y="1824"/>
              <a:ext cx="643" cy="6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8636" name="Picture 28" descr="星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17" y="2640"/>
              <a:ext cx="643" cy="6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8637" name="Picture 29" descr="星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17" y="3120"/>
              <a:ext cx="643" cy="6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8638" name="Picture 30" descr="星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44"/>
              <a:ext cx="643" cy="6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8639" name="Picture 31" descr="星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17" y="1344"/>
              <a:ext cx="643" cy="6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8640" name="Picture 32" descr="w14"/>
          <p:cNvPicPr>
            <a:picLocks noChangeAspect="1" noChangeArrowheads="1"/>
          </p:cNvPicPr>
          <p:nvPr/>
        </p:nvPicPr>
        <p:blipFill>
          <a:blip r:embed="rId3">
            <a:lum brigh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1588" y="0"/>
            <a:ext cx="302895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41" name="Picture 33" descr="w3"/>
          <p:cNvPicPr>
            <a:picLocks noChangeAspect="1" noChangeArrowheads="1"/>
          </p:cNvPicPr>
          <p:nvPr/>
        </p:nvPicPr>
        <p:blipFill>
          <a:blip r:embed="rId4">
            <a:lum brigh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9600" y="0"/>
            <a:ext cx="35814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642" name="Text Box 34"/>
          <p:cNvSpPr txBox="1">
            <a:spLocks noChangeArrowheads="1"/>
          </p:cNvSpPr>
          <p:nvPr/>
        </p:nvSpPr>
        <p:spPr bwMode="auto">
          <a:xfrm>
            <a:off x="2743200" y="5029200"/>
            <a:ext cx="44211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sz="3600" b="1">
                <a:solidFill>
                  <a:srgbClr val="00CC00"/>
                </a:solidFill>
                <a:latin typeface="Times New Roman" pitchFamily="18" charset="0"/>
              </a:rPr>
              <a:t>先秦时代的青铜礼器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76600" y="404813"/>
            <a:ext cx="2817813" cy="927100"/>
          </a:xfrm>
          <a:solidFill>
            <a:srgbClr val="FFFFFF"/>
          </a:solidFill>
          <a:ln>
            <a:solidFill>
              <a:schemeClr val="bg2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4800" b="1" dirty="0">
                <a:solidFill>
                  <a:srgbClr val="FF0066"/>
                </a:solidFill>
              </a:rPr>
              <a:t>学习生字</a:t>
            </a:r>
          </a:p>
        </p:txBody>
      </p:sp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1619250" y="1989138"/>
            <a:ext cx="9334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</a:pPr>
            <a:r>
              <a:rPr lang="zh-CN" altLang="en-US" sz="4000">
                <a:solidFill>
                  <a:schemeClr val="hlink"/>
                </a:solidFill>
              </a:rPr>
              <a:t>损</a:t>
            </a:r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2843213" y="1989138"/>
            <a:ext cx="692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</a:pPr>
            <a:r>
              <a:rPr lang="zh-CN" altLang="en-US" sz="4000" dirty="0">
                <a:solidFill>
                  <a:schemeClr val="hlink"/>
                </a:solidFill>
              </a:rPr>
              <a:t>皇</a:t>
            </a:r>
          </a:p>
        </p:txBody>
      </p:sp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1547813" y="3644900"/>
            <a:ext cx="946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</a:pPr>
            <a:r>
              <a:rPr lang="zh-CN" altLang="en-US" sz="4000">
                <a:solidFill>
                  <a:schemeClr val="hlink"/>
                </a:solidFill>
              </a:rPr>
              <a:t>莱</a:t>
            </a:r>
          </a:p>
        </p:txBody>
      </p:sp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2814638" y="3644900"/>
            <a:ext cx="10080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</a:pPr>
            <a:r>
              <a:rPr lang="zh-CN" altLang="en-US" sz="4000">
                <a:solidFill>
                  <a:schemeClr val="hlink"/>
                </a:solidFill>
              </a:rPr>
              <a:t>瑶</a:t>
            </a:r>
          </a:p>
        </p:txBody>
      </p:sp>
      <p:sp>
        <p:nvSpPr>
          <p:cNvPr id="44039" name="Rectangle 7"/>
          <p:cNvSpPr>
            <a:spLocks noChangeArrowheads="1"/>
          </p:cNvSpPr>
          <p:nvPr/>
        </p:nvSpPr>
        <p:spPr bwMode="auto">
          <a:xfrm>
            <a:off x="4024313" y="3644900"/>
            <a:ext cx="692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</a:pPr>
            <a:r>
              <a:rPr lang="zh-CN" altLang="en-US" sz="4000" dirty="0">
                <a:solidFill>
                  <a:schemeClr val="hlink"/>
                </a:solidFill>
              </a:rPr>
              <a:t>宏</a:t>
            </a:r>
          </a:p>
        </p:txBody>
      </p:sp>
      <p:sp>
        <p:nvSpPr>
          <p:cNvPr id="44040" name="Rectangle 8"/>
          <p:cNvSpPr>
            <a:spLocks noChangeArrowheads="1"/>
          </p:cNvSpPr>
          <p:nvPr/>
        </p:nvSpPr>
        <p:spPr bwMode="auto">
          <a:xfrm>
            <a:off x="5535613" y="3644900"/>
            <a:ext cx="692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</a:pPr>
            <a:r>
              <a:rPr lang="zh-CN" altLang="en-US" sz="4000">
                <a:solidFill>
                  <a:schemeClr val="hlink"/>
                </a:solidFill>
              </a:rPr>
              <a:t>宋</a:t>
            </a:r>
          </a:p>
        </p:txBody>
      </p:sp>
      <p:sp>
        <p:nvSpPr>
          <p:cNvPr id="44041" name="Rectangle 9"/>
          <p:cNvSpPr>
            <a:spLocks noChangeArrowheads="1"/>
          </p:cNvSpPr>
          <p:nvPr/>
        </p:nvSpPr>
        <p:spPr bwMode="auto">
          <a:xfrm>
            <a:off x="6516688" y="3644900"/>
            <a:ext cx="692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</a:pPr>
            <a:r>
              <a:rPr lang="zh-CN" altLang="en-US" sz="4000">
                <a:solidFill>
                  <a:schemeClr val="hlink"/>
                </a:solidFill>
              </a:rPr>
              <a:t>侵</a:t>
            </a:r>
          </a:p>
        </p:txBody>
      </p:sp>
      <p:sp>
        <p:nvSpPr>
          <p:cNvPr id="44042" name="Rectangle 10"/>
          <p:cNvSpPr>
            <a:spLocks noChangeArrowheads="1"/>
          </p:cNvSpPr>
          <p:nvPr/>
        </p:nvSpPr>
        <p:spPr bwMode="auto">
          <a:xfrm>
            <a:off x="1576388" y="5229225"/>
            <a:ext cx="692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</a:pPr>
            <a:r>
              <a:rPr lang="zh-CN" altLang="en-US" sz="4000">
                <a:solidFill>
                  <a:schemeClr val="hlink"/>
                </a:solidFill>
              </a:rPr>
              <a:t>统</a:t>
            </a:r>
          </a:p>
        </p:txBody>
      </p:sp>
      <p:sp>
        <p:nvSpPr>
          <p:cNvPr id="44043" name="Rectangle 11"/>
          <p:cNvSpPr>
            <a:spLocks noChangeArrowheads="1"/>
          </p:cNvSpPr>
          <p:nvPr/>
        </p:nvSpPr>
        <p:spPr bwMode="auto">
          <a:xfrm>
            <a:off x="2800350" y="5229225"/>
            <a:ext cx="692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</a:pPr>
            <a:r>
              <a:rPr lang="zh-CN" altLang="en-US" sz="4000">
                <a:solidFill>
                  <a:schemeClr val="hlink"/>
                </a:solidFill>
              </a:rPr>
              <a:t>销</a:t>
            </a:r>
          </a:p>
        </p:txBody>
      </p:sp>
      <p:sp>
        <p:nvSpPr>
          <p:cNvPr id="44044" name="Rectangle 12"/>
          <p:cNvSpPr>
            <a:spLocks noChangeArrowheads="1"/>
          </p:cNvSpPr>
          <p:nvPr/>
        </p:nvSpPr>
        <p:spPr bwMode="auto">
          <a:xfrm>
            <a:off x="4052888" y="5229225"/>
            <a:ext cx="692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</a:pPr>
            <a:r>
              <a:rPr lang="zh-CN" altLang="en-US" sz="4000">
                <a:solidFill>
                  <a:schemeClr val="hlink"/>
                </a:solidFill>
              </a:rPr>
              <a:t>瑰</a:t>
            </a:r>
          </a:p>
        </p:txBody>
      </p:sp>
      <p:sp>
        <p:nvSpPr>
          <p:cNvPr id="44045" name="Rectangle 13"/>
          <p:cNvSpPr>
            <a:spLocks noChangeArrowheads="1"/>
          </p:cNvSpPr>
          <p:nvPr/>
        </p:nvSpPr>
        <p:spPr bwMode="auto">
          <a:xfrm>
            <a:off x="5465763" y="5229225"/>
            <a:ext cx="692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</a:pPr>
            <a:r>
              <a:rPr lang="zh-CN" altLang="en-US" sz="4000">
                <a:solidFill>
                  <a:schemeClr val="hlink"/>
                </a:solidFill>
              </a:rPr>
              <a:t>烬</a:t>
            </a:r>
          </a:p>
        </p:txBody>
      </p:sp>
      <p:sp>
        <p:nvSpPr>
          <p:cNvPr id="44046" name="Text Box 14"/>
          <p:cNvSpPr txBox="1">
            <a:spLocks noChangeArrowheads="1"/>
          </p:cNvSpPr>
          <p:nvPr/>
        </p:nvSpPr>
        <p:spPr bwMode="auto">
          <a:xfrm>
            <a:off x="1619250" y="1541463"/>
            <a:ext cx="7175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latin typeface="宋体" pitchFamily="2" charset="-122"/>
              </a:rPr>
              <a:t>sǔn</a:t>
            </a:r>
          </a:p>
        </p:txBody>
      </p:sp>
      <p:sp>
        <p:nvSpPr>
          <p:cNvPr id="44047" name="Text Box 15"/>
          <p:cNvSpPr txBox="1">
            <a:spLocks noChangeArrowheads="1"/>
          </p:cNvSpPr>
          <p:nvPr/>
        </p:nvSpPr>
        <p:spPr bwMode="auto">
          <a:xfrm>
            <a:off x="2627313" y="1557338"/>
            <a:ext cx="13668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latin typeface="宋体" pitchFamily="2" charset="-122"/>
              </a:rPr>
              <a:t>huánɡ</a:t>
            </a:r>
          </a:p>
        </p:txBody>
      </p:sp>
      <p:sp>
        <p:nvSpPr>
          <p:cNvPr id="44048" name="Text Box 16"/>
          <p:cNvSpPr txBox="1">
            <a:spLocks noChangeArrowheads="1"/>
          </p:cNvSpPr>
          <p:nvPr/>
        </p:nvSpPr>
        <p:spPr bwMode="auto">
          <a:xfrm>
            <a:off x="1457325" y="3125788"/>
            <a:ext cx="7175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latin typeface="宋体" pitchFamily="2" charset="-122"/>
              </a:rPr>
              <a:t>lái</a:t>
            </a:r>
          </a:p>
        </p:txBody>
      </p:sp>
      <p:sp>
        <p:nvSpPr>
          <p:cNvPr id="44049" name="Text Box 17"/>
          <p:cNvSpPr txBox="1">
            <a:spLocks noChangeArrowheads="1"/>
          </p:cNvSpPr>
          <p:nvPr/>
        </p:nvSpPr>
        <p:spPr bwMode="auto">
          <a:xfrm>
            <a:off x="2843213" y="3068638"/>
            <a:ext cx="8953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latin typeface="宋体" pitchFamily="2" charset="-122"/>
              </a:rPr>
              <a:t>yáo </a:t>
            </a:r>
          </a:p>
        </p:txBody>
      </p:sp>
      <p:sp>
        <p:nvSpPr>
          <p:cNvPr id="44050" name="Text Box 18"/>
          <p:cNvSpPr txBox="1">
            <a:spLocks noChangeArrowheads="1"/>
          </p:cNvSpPr>
          <p:nvPr/>
        </p:nvSpPr>
        <p:spPr bwMode="auto">
          <a:xfrm>
            <a:off x="3924300" y="3068638"/>
            <a:ext cx="8953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latin typeface="宋体" pitchFamily="2" charset="-122"/>
              </a:rPr>
              <a:t>hónɡ</a:t>
            </a:r>
          </a:p>
        </p:txBody>
      </p:sp>
      <p:sp>
        <p:nvSpPr>
          <p:cNvPr id="44051" name="Text Box 19"/>
          <p:cNvSpPr txBox="1">
            <a:spLocks noChangeArrowheads="1"/>
          </p:cNvSpPr>
          <p:nvPr/>
        </p:nvSpPr>
        <p:spPr bwMode="auto">
          <a:xfrm>
            <a:off x="5435600" y="3068638"/>
            <a:ext cx="8953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latin typeface="宋体" pitchFamily="2" charset="-122"/>
              </a:rPr>
              <a:t>sònɡ</a:t>
            </a:r>
          </a:p>
        </p:txBody>
      </p:sp>
      <p:sp>
        <p:nvSpPr>
          <p:cNvPr id="44052" name="Text Box 20"/>
          <p:cNvSpPr txBox="1">
            <a:spLocks noChangeArrowheads="1"/>
          </p:cNvSpPr>
          <p:nvPr/>
        </p:nvSpPr>
        <p:spPr bwMode="auto">
          <a:xfrm>
            <a:off x="6516688" y="3068638"/>
            <a:ext cx="7175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latin typeface="宋体" pitchFamily="2" charset="-122"/>
              </a:rPr>
              <a:t>qīn</a:t>
            </a:r>
          </a:p>
        </p:txBody>
      </p:sp>
      <p:sp>
        <p:nvSpPr>
          <p:cNvPr id="44053" name="Text Box 21"/>
          <p:cNvSpPr txBox="1">
            <a:spLocks noChangeArrowheads="1"/>
          </p:cNvSpPr>
          <p:nvPr/>
        </p:nvSpPr>
        <p:spPr bwMode="auto">
          <a:xfrm>
            <a:off x="1476375" y="4783138"/>
            <a:ext cx="8953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latin typeface="宋体" pitchFamily="2" charset="-122"/>
              </a:rPr>
              <a:t>tǒng</a:t>
            </a:r>
          </a:p>
        </p:txBody>
      </p:sp>
      <p:sp>
        <p:nvSpPr>
          <p:cNvPr id="44054" name="Text Box 22"/>
          <p:cNvSpPr txBox="1">
            <a:spLocks noChangeArrowheads="1"/>
          </p:cNvSpPr>
          <p:nvPr/>
        </p:nvSpPr>
        <p:spPr bwMode="auto">
          <a:xfrm>
            <a:off x="2700338" y="4781550"/>
            <a:ext cx="8953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latin typeface="宋体" pitchFamily="2" charset="-122"/>
              </a:rPr>
              <a:t>xiāo</a:t>
            </a:r>
          </a:p>
        </p:txBody>
      </p:sp>
      <p:sp>
        <p:nvSpPr>
          <p:cNvPr id="44055" name="Text Box 23"/>
          <p:cNvSpPr txBox="1">
            <a:spLocks noChangeArrowheads="1"/>
          </p:cNvSpPr>
          <p:nvPr/>
        </p:nvSpPr>
        <p:spPr bwMode="auto">
          <a:xfrm>
            <a:off x="3995738" y="4783138"/>
            <a:ext cx="7175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latin typeface="宋体" pitchFamily="2" charset="-122"/>
              </a:rPr>
              <a:t>ɡuī</a:t>
            </a:r>
          </a:p>
        </p:txBody>
      </p:sp>
      <p:sp>
        <p:nvSpPr>
          <p:cNvPr id="44056" name="Text Box 24"/>
          <p:cNvSpPr txBox="1">
            <a:spLocks noChangeArrowheads="1"/>
          </p:cNvSpPr>
          <p:nvPr/>
        </p:nvSpPr>
        <p:spPr bwMode="auto">
          <a:xfrm>
            <a:off x="5435600" y="4797425"/>
            <a:ext cx="7175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 err="1">
                <a:latin typeface="宋体" pitchFamily="2" charset="-122"/>
              </a:rPr>
              <a:t>jìn</a:t>
            </a:r>
            <a:endParaRPr lang="en-US" altLang="zh-CN" sz="2800" dirty="0">
              <a:latin typeface="宋体" pitchFamily="2" charset="-122"/>
            </a:endParaRPr>
          </a:p>
        </p:txBody>
      </p:sp>
      <p:pic>
        <p:nvPicPr>
          <p:cNvPr id="44057" name="Picture 25" descr="按扭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2050" y="6491288"/>
            <a:ext cx="6810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4058" name="Text Box 26"/>
          <p:cNvSpPr txBox="1">
            <a:spLocks noChangeArrowheads="1"/>
          </p:cNvSpPr>
          <p:nvPr/>
        </p:nvSpPr>
        <p:spPr bwMode="auto">
          <a:xfrm>
            <a:off x="5508625" y="227647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44059" name="Text Box 27"/>
          <p:cNvSpPr txBox="1">
            <a:spLocks noChangeArrowheads="1"/>
          </p:cNvSpPr>
          <p:nvPr/>
        </p:nvSpPr>
        <p:spPr bwMode="auto">
          <a:xfrm>
            <a:off x="3995738" y="2006600"/>
            <a:ext cx="692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chemeClr val="hlink"/>
                </a:solidFill>
              </a:rPr>
              <a:t>珑</a:t>
            </a:r>
          </a:p>
        </p:txBody>
      </p:sp>
      <p:sp>
        <p:nvSpPr>
          <p:cNvPr id="44060" name="Text Box 28"/>
          <p:cNvSpPr txBox="1">
            <a:spLocks noChangeArrowheads="1"/>
          </p:cNvSpPr>
          <p:nvPr/>
        </p:nvSpPr>
        <p:spPr bwMode="auto">
          <a:xfrm>
            <a:off x="4027488" y="1484313"/>
            <a:ext cx="8953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latin typeface="宋体" pitchFamily="2" charset="-122"/>
              </a:rPr>
              <a:t>lónɡ</a:t>
            </a:r>
          </a:p>
        </p:txBody>
      </p:sp>
      <p:sp>
        <p:nvSpPr>
          <p:cNvPr id="44061" name="Text Box 29"/>
          <p:cNvSpPr txBox="1">
            <a:spLocks noChangeArrowheads="1"/>
          </p:cNvSpPr>
          <p:nvPr/>
        </p:nvSpPr>
        <p:spPr bwMode="auto">
          <a:xfrm>
            <a:off x="6300788" y="1470025"/>
            <a:ext cx="8953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latin typeface="宋体" pitchFamily="2" charset="-122"/>
              </a:rPr>
              <a:t>hán</a:t>
            </a:r>
            <a:r>
              <a:rPr lang="en-US" altLang="zh-CN" sz="2800"/>
              <a:t>ɡ</a:t>
            </a:r>
          </a:p>
        </p:txBody>
      </p:sp>
      <p:sp>
        <p:nvSpPr>
          <p:cNvPr id="44062" name="Text Box 30"/>
          <p:cNvSpPr txBox="1">
            <a:spLocks noChangeArrowheads="1"/>
          </p:cNvSpPr>
          <p:nvPr/>
        </p:nvSpPr>
        <p:spPr bwMode="auto">
          <a:xfrm>
            <a:off x="6300788" y="1490663"/>
            <a:ext cx="4508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zh-CN" sz="2800">
              <a:latin typeface="宋体" pitchFamily="2" charset="-122"/>
            </a:endParaRPr>
          </a:p>
        </p:txBody>
      </p:sp>
      <p:sp>
        <p:nvSpPr>
          <p:cNvPr id="44063" name="Text Box 31"/>
          <p:cNvSpPr txBox="1">
            <a:spLocks noChangeArrowheads="1"/>
          </p:cNvSpPr>
          <p:nvPr/>
        </p:nvSpPr>
        <p:spPr bwMode="auto">
          <a:xfrm>
            <a:off x="5437188" y="2006600"/>
            <a:ext cx="6477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chemeClr val="hlink"/>
                </a:solidFill>
              </a:rPr>
              <a:t>剔</a:t>
            </a:r>
          </a:p>
        </p:txBody>
      </p:sp>
      <p:sp>
        <p:nvSpPr>
          <p:cNvPr id="44064" name="Text Box 32"/>
          <p:cNvSpPr txBox="1">
            <a:spLocks noChangeArrowheads="1"/>
          </p:cNvSpPr>
          <p:nvPr/>
        </p:nvSpPr>
        <p:spPr bwMode="auto">
          <a:xfrm>
            <a:off x="5545138" y="1417638"/>
            <a:ext cx="5905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latin typeface="宋体" pitchFamily="2" charset="-122"/>
              </a:rPr>
              <a:t>t</a:t>
            </a:r>
            <a:r>
              <a:rPr lang="en-US" altLang="zh-CN" sz="3200"/>
              <a:t>ī</a:t>
            </a:r>
          </a:p>
        </p:txBody>
      </p:sp>
      <p:sp>
        <p:nvSpPr>
          <p:cNvPr id="44065" name="Text Box 33"/>
          <p:cNvSpPr txBox="1">
            <a:spLocks noChangeArrowheads="1"/>
          </p:cNvSpPr>
          <p:nvPr/>
        </p:nvSpPr>
        <p:spPr bwMode="auto">
          <a:xfrm>
            <a:off x="6443663" y="2006600"/>
            <a:ext cx="692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chemeClr val="hlink"/>
                </a:solidFill>
              </a:rPr>
              <a:t>杭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w11"/>
          <p:cNvPicPr>
            <a:picLocks noChangeAspect="1" noChangeArrowheads="1"/>
          </p:cNvPicPr>
          <p:nvPr/>
        </p:nvPicPr>
        <p:blipFill>
          <a:blip r:embed="rId2">
            <a:lum brigh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zh-CN"/>
          </a:p>
        </p:txBody>
      </p:sp>
      <p:pic>
        <p:nvPicPr>
          <p:cNvPr id="71683" name="Picture 3" descr="qzhyb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3e%20cop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775" y="333375"/>
            <a:ext cx="2538413" cy="537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55" name="Picture 3" descr="w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625" y="404813"/>
            <a:ext cx="2879725" cy="5300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56" name="Picture 4" descr="w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333375"/>
            <a:ext cx="2070100" cy="537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457200" y="457200"/>
          <a:ext cx="5105400" cy="334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92" name="位图图像" r:id="rId3" imgW="2838846" imgH="1857143" progId="Paint.Picture">
                  <p:embed/>
                </p:oleObj>
              </mc:Choice>
              <mc:Fallback>
                <p:oleObj name="位图图像" r:id="rId3" imgW="2838846" imgH="1857143" progId="Paint.Pictur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457200"/>
                        <a:ext cx="5105400" cy="334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779" name="Rectangle 3"/>
          <p:cNvSpPr>
            <a:spLocks noChangeArrowheads="1"/>
          </p:cNvSpPr>
          <p:nvPr/>
        </p:nvSpPr>
        <p:spPr bwMode="auto">
          <a:xfrm>
            <a:off x="2286000" y="3352800"/>
            <a:ext cx="17843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kumimoji="1" lang="zh-CN" altLang="en-US" sz="2400" b="1">
                <a:solidFill>
                  <a:schemeClr val="accent2"/>
                </a:solidFill>
              </a:rPr>
              <a:t>战国玉龙</a:t>
            </a:r>
          </a:p>
          <a:p>
            <a:pPr algn="ctr" eaLnBrk="0" hangingPunct="0"/>
            <a:endParaRPr kumimoji="1" lang="en-US" altLang="zh-CN" sz="2400" b="1">
              <a:solidFill>
                <a:schemeClr val="accent2"/>
              </a:solidFill>
            </a:endParaRPr>
          </a:p>
        </p:txBody>
      </p:sp>
      <p:graphicFrame>
        <p:nvGraphicFramePr>
          <p:cNvPr id="75780" name="Object 4"/>
          <p:cNvGraphicFramePr>
            <a:graphicFrameLocks noChangeAspect="1"/>
          </p:cNvGraphicFramePr>
          <p:nvPr/>
        </p:nvGraphicFramePr>
        <p:xfrm>
          <a:off x="4038600" y="3276600"/>
          <a:ext cx="4648200" cy="335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93" name="位图图像" r:id="rId5" imgW="3296110" imgH="2800741" progId="Paint.Picture">
                  <p:embed/>
                </p:oleObj>
              </mc:Choice>
              <mc:Fallback>
                <p:oleObj name="位图图像" r:id="rId5" imgW="3296110" imgH="2800741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3276600"/>
                        <a:ext cx="4648200" cy="335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781" name="Rectangle 5"/>
          <p:cNvSpPr>
            <a:spLocks noChangeArrowheads="1"/>
          </p:cNvSpPr>
          <p:nvPr/>
        </p:nvSpPr>
        <p:spPr bwMode="auto">
          <a:xfrm>
            <a:off x="6248400" y="6035675"/>
            <a:ext cx="26225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kumimoji="1" lang="zh-CN" altLang="en-US" sz="2400" b="1">
                <a:solidFill>
                  <a:srgbClr val="000066"/>
                </a:solidFill>
              </a:rPr>
              <a:t>错银双翼铜神兽</a:t>
            </a:r>
            <a:r>
              <a:rPr kumimoji="1" lang="zh-CN" altLang="en-US" sz="2400" b="1">
                <a:solidFill>
                  <a:schemeClr val="accent2"/>
                </a:solidFill>
                <a:latin typeface="Times New Roman"/>
              </a:rPr>
              <a:t> </a:t>
            </a:r>
            <a:endParaRPr kumimoji="1" lang="zh-CN" altLang="en-US" sz="2400" b="1">
              <a:solidFill>
                <a:schemeClr val="accent2"/>
              </a:solidFill>
            </a:endParaRPr>
          </a:p>
          <a:p>
            <a:pPr algn="ctr" eaLnBrk="0" hangingPunct="0"/>
            <a:endParaRPr kumimoji="1" lang="en-US" altLang="zh-CN" sz="24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星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86000"/>
            <a:ext cx="1020763" cy="1020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51" name="Picture 3" descr="星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5837238"/>
            <a:ext cx="1020763" cy="1020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8852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endParaRPr kumimoji="1" lang="zh-CN" altLang="zh-CN" sz="2400">
              <a:solidFill>
                <a:srgbClr val="FF3399"/>
              </a:solidFill>
              <a:latin typeface="Times New Roman" pitchFamily="18" charset="0"/>
            </a:endParaRPr>
          </a:p>
        </p:txBody>
      </p:sp>
      <p:pic>
        <p:nvPicPr>
          <p:cNvPr id="78853" name="Picture 5" descr="星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23238" y="1524000"/>
            <a:ext cx="1020762" cy="1020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54" name="Picture 6" descr="星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23238" y="3505200"/>
            <a:ext cx="1020762" cy="1020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8855" name="Group 7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78856" name="Group 8"/>
            <p:cNvGrpSpPr>
              <a:grpSpLocks/>
            </p:cNvGrpSpPr>
            <p:nvPr/>
          </p:nvGrpSpPr>
          <p:grpSpPr bwMode="auto">
            <a:xfrm>
              <a:off x="864" y="3677"/>
              <a:ext cx="4896" cy="643"/>
              <a:chOff x="864" y="3677"/>
              <a:chExt cx="4896" cy="643"/>
            </a:xfrm>
          </p:grpSpPr>
          <p:pic>
            <p:nvPicPr>
              <p:cNvPr id="78857" name="Picture 9" descr="星"/>
              <p:cNvPicPr>
                <a:picLocks noChangeAspect="1" noChangeArrowheads="1" noCrop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64" y="3677"/>
                <a:ext cx="643" cy="6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8858" name="Picture 10" descr="星"/>
              <p:cNvPicPr>
                <a:picLocks noChangeAspect="1" noChangeArrowheads="1" noCrop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88" y="3677"/>
                <a:ext cx="643" cy="6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8859" name="Picture 11" descr="星"/>
              <p:cNvPicPr>
                <a:picLocks noChangeAspect="1" noChangeArrowheads="1" noCrop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60" y="3677"/>
                <a:ext cx="643" cy="6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8860" name="Picture 12" descr="星"/>
              <p:cNvPicPr>
                <a:picLocks noChangeAspect="1" noChangeArrowheads="1" noCrop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36" y="3677"/>
                <a:ext cx="643" cy="6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8861" name="Picture 13" descr="星"/>
              <p:cNvPicPr>
                <a:picLocks noChangeAspect="1" noChangeArrowheads="1" noCrop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12" y="3677"/>
                <a:ext cx="643" cy="6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8862" name="Picture 14" descr="星"/>
              <p:cNvPicPr>
                <a:picLocks noChangeAspect="1" noChangeArrowheads="1" noCrop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36" y="3677"/>
                <a:ext cx="643" cy="6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8863" name="Picture 15" descr="星"/>
              <p:cNvPicPr>
                <a:picLocks noChangeAspect="1" noChangeArrowheads="1" noCrop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12" y="3677"/>
                <a:ext cx="643" cy="6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8864" name="Picture 16" descr="星"/>
              <p:cNvPicPr>
                <a:picLocks noChangeAspect="1" noChangeArrowheads="1" noCrop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17" y="3677"/>
                <a:ext cx="643" cy="6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78865" name="Picture 17" descr="星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677"/>
              <a:ext cx="643" cy="6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8866" name="Picture 18" descr="星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60"/>
              <a:ext cx="643" cy="6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8867" name="Picture 19" descr="星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28"/>
              <a:ext cx="643" cy="6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8868" name="Picture 20" descr="星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43" cy="6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8869" name="Picture 21" descr="星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208"/>
              <a:ext cx="643" cy="6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8870" name="Picture 22" descr="星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824"/>
              <a:ext cx="643" cy="6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8871" name="Picture 23" descr="星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640"/>
              <a:ext cx="643" cy="6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8872" name="Picture 24" descr="星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120"/>
              <a:ext cx="643" cy="6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8873" name="Picture 25" descr="星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17" y="528"/>
              <a:ext cx="643" cy="6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8874" name="Picture 26" descr="星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17" y="0"/>
              <a:ext cx="643" cy="6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8875" name="Picture 27" descr="星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17" y="1824"/>
              <a:ext cx="643" cy="6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8876" name="Picture 28" descr="星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17" y="2640"/>
              <a:ext cx="643" cy="6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8877" name="Picture 29" descr="星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17" y="3120"/>
              <a:ext cx="643" cy="6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8878" name="Picture 30" descr="星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44"/>
              <a:ext cx="643" cy="6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8879" name="Picture 31" descr="星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17" y="1344"/>
              <a:ext cx="643" cy="6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8880" name="Text Box 32"/>
          <p:cNvSpPr txBox="1">
            <a:spLocks noChangeArrowheads="1"/>
          </p:cNvSpPr>
          <p:nvPr/>
        </p:nvSpPr>
        <p:spPr bwMode="auto">
          <a:xfrm>
            <a:off x="3200400" y="5181600"/>
            <a:ext cx="2946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sz="3600" b="1">
                <a:solidFill>
                  <a:srgbClr val="00CC00"/>
                </a:solidFill>
                <a:latin typeface="Times New Roman" pitchFamily="18" charset="0"/>
              </a:rPr>
              <a:t>历代名人书画</a:t>
            </a:r>
          </a:p>
        </p:txBody>
      </p:sp>
      <p:pic>
        <p:nvPicPr>
          <p:cNvPr id="78881" name="Picture 33" descr="tool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0"/>
            <a:ext cx="7086600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78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历代 名人书画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667625" cy="6840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875" name="Text Box 3"/>
          <p:cNvSpPr txBox="1">
            <a:spLocks noChangeArrowheads="1"/>
          </p:cNvSpPr>
          <p:nvPr/>
        </p:nvSpPr>
        <p:spPr bwMode="auto">
          <a:xfrm>
            <a:off x="7620000" y="1371600"/>
            <a:ext cx="109855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CN" altLang="en-US" sz="6000" b="1">
                <a:solidFill>
                  <a:srgbClr val="CCFF66"/>
                </a:solidFill>
              </a:rPr>
              <a:t>名人书画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3500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899" name="Picture 3" descr="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3500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00" name="Picture 4" descr="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500438"/>
            <a:ext cx="4716463" cy="3357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01" name="Picture 5" descr="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463" y="3500438"/>
            <a:ext cx="4427537" cy="3357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Tm="3200">
    <p:split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476250"/>
            <a:ext cx="3744913" cy="590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3" name="Picture 3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7900" y="476250"/>
            <a:ext cx="3908425" cy="583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Tm="3200">
    <p:split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ChangeArrowheads="1"/>
          </p:cNvSpPr>
          <p:nvPr/>
        </p:nvSpPr>
        <p:spPr bwMode="auto">
          <a:xfrm>
            <a:off x="684213" y="692150"/>
            <a:ext cx="7543800" cy="6072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/>
            <a:r>
              <a:rPr kumimoji="1" lang="en-US" altLang="zh-CN" sz="3200">
                <a:solidFill>
                  <a:srgbClr val="FFFF00"/>
                </a:solidFill>
                <a:latin typeface="Times New Roman" pitchFamily="18" charset="0"/>
              </a:rPr>
              <a:t>        </a:t>
            </a:r>
            <a:r>
              <a:rPr kumimoji="1" lang="en-US" altLang="zh-CN" sz="3600">
                <a:solidFill>
                  <a:srgbClr val="0000FF"/>
                </a:solidFill>
                <a:latin typeface="Times New Roman" pitchFamily="18" charset="0"/>
              </a:rPr>
              <a:t>1860</a:t>
            </a:r>
            <a:r>
              <a:rPr kumimoji="1" lang="zh-CN" altLang="en-US" sz="3600">
                <a:solidFill>
                  <a:srgbClr val="0000FF"/>
                </a:solidFill>
                <a:latin typeface="Times New Roman" pitchFamily="18" charset="0"/>
              </a:rPr>
              <a:t>年</a:t>
            </a:r>
            <a:r>
              <a:rPr kumimoji="1" lang="en-US" altLang="zh-CN" sz="3600">
                <a:solidFill>
                  <a:srgbClr val="0000FF"/>
                </a:solidFill>
                <a:latin typeface="Times New Roman" pitchFamily="18" charset="0"/>
              </a:rPr>
              <a:t>10</a:t>
            </a:r>
            <a:r>
              <a:rPr kumimoji="1" lang="zh-CN" altLang="en-US" sz="3600">
                <a:solidFill>
                  <a:srgbClr val="0000FF"/>
                </a:solidFill>
                <a:latin typeface="Times New Roman" pitchFamily="18" charset="0"/>
              </a:rPr>
              <a:t>月</a:t>
            </a:r>
            <a:r>
              <a:rPr kumimoji="1" lang="en-US" altLang="zh-CN" sz="3600">
                <a:solidFill>
                  <a:srgbClr val="0000FF"/>
                </a:solidFill>
                <a:latin typeface="Times New Roman" pitchFamily="18" charset="0"/>
              </a:rPr>
              <a:t>6</a:t>
            </a:r>
            <a:r>
              <a:rPr kumimoji="1" lang="zh-CN" altLang="en-US" sz="3600">
                <a:solidFill>
                  <a:srgbClr val="0000FF"/>
                </a:solidFill>
                <a:latin typeface="Times New Roman" pitchFamily="18" charset="0"/>
              </a:rPr>
              <a:t>日，英法联军侵入北京，闯进圆明园。他们把园内凡是能拿走的东西，统统掠走；拿不动的，就用大车或牲口搬运；实在运不走的，就任意破坏、毁掉。为了销毁罪证，</a:t>
            </a:r>
            <a:r>
              <a:rPr kumimoji="1" lang="en-US" altLang="zh-CN" sz="3600">
                <a:solidFill>
                  <a:srgbClr val="0000FF"/>
                </a:solidFill>
                <a:latin typeface="Times New Roman" pitchFamily="18" charset="0"/>
              </a:rPr>
              <a:t>10</a:t>
            </a:r>
            <a:r>
              <a:rPr kumimoji="1" lang="zh-CN" altLang="en-US" sz="3600">
                <a:solidFill>
                  <a:srgbClr val="0000FF"/>
                </a:solidFill>
                <a:latin typeface="Times New Roman" pitchFamily="18" charset="0"/>
              </a:rPr>
              <a:t>月</a:t>
            </a:r>
            <a:r>
              <a:rPr kumimoji="1" lang="en-US" altLang="zh-CN" sz="3600">
                <a:solidFill>
                  <a:srgbClr val="0000FF"/>
                </a:solidFill>
                <a:latin typeface="Times New Roman" pitchFamily="18" charset="0"/>
              </a:rPr>
              <a:t>18</a:t>
            </a:r>
            <a:r>
              <a:rPr kumimoji="1" lang="zh-CN" altLang="en-US" sz="3600">
                <a:solidFill>
                  <a:srgbClr val="0000FF"/>
                </a:solidFill>
                <a:latin typeface="Times New Roman" pitchFamily="18" charset="0"/>
              </a:rPr>
              <a:t>日和</a:t>
            </a:r>
            <a:r>
              <a:rPr kumimoji="1" lang="en-US" altLang="zh-CN" sz="3600">
                <a:solidFill>
                  <a:srgbClr val="0000FF"/>
                </a:solidFill>
                <a:latin typeface="Times New Roman" pitchFamily="18" charset="0"/>
              </a:rPr>
              <a:t>19</a:t>
            </a:r>
            <a:r>
              <a:rPr kumimoji="1" lang="zh-CN" altLang="en-US" sz="3600">
                <a:solidFill>
                  <a:srgbClr val="0000FF"/>
                </a:solidFill>
                <a:latin typeface="Times New Roman" pitchFamily="18" charset="0"/>
              </a:rPr>
              <a:t>日，三千多名侵略者奉命在园内放火。大火连烧三天，烟云笼罩了整个北京城。我国这一园林艺术的瑰宝、建筑艺术的精华，就这样化成了一片灰烬。</a:t>
            </a:r>
          </a:p>
          <a:p>
            <a:pPr eaLnBrk="0" hangingPunct="0"/>
            <a:endParaRPr kumimoji="1" lang="en-US" altLang="zh-CN" sz="3200">
              <a:solidFill>
                <a:srgbClr val="FFFF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5576" y="1628800"/>
            <a:ext cx="7921625" cy="244812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15000"/>
              </a:lnSpc>
              <a:buFontTx/>
              <a:buNone/>
            </a:pPr>
            <a:r>
              <a:rPr lang="zh-CN" altLang="en-US" sz="2600" dirty="0">
                <a:solidFill>
                  <a:srgbClr val="FF0000"/>
                </a:solidFill>
              </a:rPr>
              <a:t>第三段</a:t>
            </a:r>
          </a:p>
          <a:p>
            <a:pPr>
              <a:lnSpc>
                <a:spcPct val="115000"/>
              </a:lnSpc>
              <a:buFontTx/>
              <a:buNone/>
            </a:pPr>
            <a:r>
              <a:rPr lang="zh-CN" altLang="en-US" sz="2600" dirty="0"/>
              <a:t>        请同学们默读这一段，在文中找出三个关键字来</a:t>
            </a:r>
          </a:p>
          <a:p>
            <a:pPr>
              <a:lnSpc>
                <a:spcPct val="115000"/>
              </a:lnSpc>
              <a:buFontTx/>
              <a:buNone/>
            </a:pPr>
            <a:r>
              <a:rPr lang="zh-CN" altLang="en-US" sz="2600" dirty="0"/>
              <a:t>概括侵略者毁灭圆明园的强盗行径。</a:t>
            </a:r>
          </a:p>
          <a:p>
            <a:pPr>
              <a:lnSpc>
                <a:spcPct val="115000"/>
              </a:lnSpc>
              <a:buFontTx/>
              <a:buNone/>
            </a:pPr>
            <a:r>
              <a:rPr lang="zh-CN" altLang="en-US" sz="2600" dirty="0">
                <a:solidFill>
                  <a:srgbClr val="FF0000"/>
                </a:solidFill>
                <a:ea typeface="楷体_GB2312" pitchFamily="49" charset="-122"/>
              </a:rPr>
              <a:t> </a:t>
            </a:r>
            <a:r>
              <a:rPr lang="zh-CN" altLang="en-US" sz="2600" dirty="0" smtClean="0">
                <a:solidFill>
                  <a:srgbClr val="FF0000"/>
                </a:solidFill>
                <a:ea typeface="楷体_GB2312" pitchFamily="49" charset="-122"/>
              </a:rPr>
              <a:t>       </a:t>
            </a:r>
            <a:r>
              <a:rPr lang="zh-CN" altLang="en-US" sz="2600" dirty="0" smtClean="0"/>
              <a:t>        </a:t>
            </a:r>
            <a:endParaRPr lang="zh-CN" altLang="en-US" sz="2600" dirty="0">
              <a:ea typeface="楷体_GB2312" pitchFamily="49" charset="-122"/>
            </a:endParaRP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763713" y="490538"/>
            <a:ext cx="5627687" cy="777875"/>
          </a:xfrm>
          <a:solidFill>
            <a:srgbClr val="FFFFFF"/>
          </a:solidFill>
          <a:ln>
            <a:solidFill>
              <a:schemeClr val="bg2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分析课文  品读语言</a:t>
            </a:r>
          </a:p>
        </p:txBody>
      </p:sp>
      <p:pic>
        <p:nvPicPr>
          <p:cNvPr id="14342" name="Picture 6" descr="按扭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2050" y="6491288"/>
            <a:ext cx="6810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99592" y="3429000"/>
            <a:ext cx="772519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C00000"/>
                </a:solidFill>
              </a:rPr>
              <a:t>“掠”、“毁”、“烧”</a:t>
            </a:r>
            <a:r>
              <a:rPr lang="zh-CN" altLang="en-US" sz="2800" dirty="0"/>
              <a:t>这三个字概括了</a:t>
            </a:r>
            <a:r>
              <a:rPr lang="zh-CN" altLang="en-US" sz="2800" dirty="0" smtClean="0"/>
              <a:t>侵略者</a:t>
            </a:r>
            <a:endParaRPr lang="en-US" altLang="zh-CN" sz="2800" dirty="0" smtClean="0"/>
          </a:p>
          <a:p>
            <a:r>
              <a:rPr lang="zh-CN" altLang="en-US" sz="2800" dirty="0" smtClean="0"/>
              <a:t>的</a:t>
            </a:r>
            <a:r>
              <a:rPr lang="zh-CN" altLang="en-US" sz="2800" dirty="0"/>
              <a:t>强盗行径。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4339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4339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4339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880"/>
                            </p:stCondLst>
                            <p:childTnLst>
                              <p:par>
                                <p:cTn id="3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uiExpand="1" build="p" animBg="1"/>
      <p:bldP spid="1434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/>
              <a:t>多音字辨析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4000"/>
              <a:t>佛：</a:t>
            </a:r>
            <a:r>
              <a:rPr lang="en-US" altLang="zh-CN"/>
              <a:t>fú   </a:t>
            </a:r>
            <a:r>
              <a:rPr lang="zh-CN" altLang="en-US"/>
              <a:t>仿佛                  </a:t>
            </a:r>
            <a:r>
              <a:rPr lang="zh-CN" altLang="en-US" sz="4000"/>
              <a:t>笼</a:t>
            </a:r>
            <a:r>
              <a:rPr lang="zh-CN" altLang="en-US" sz="3600"/>
              <a:t> ：</a:t>
            </a:r>
            <a:r>
              <a:rPr lang="zh-CN" altLang="en-US"/>
              <a:t> </a:t>
            </a:r>
            <a:r>
              <a:rPr lang="en-US" altLang="zh-CN"/>
              <a:t>lǒng  </a:t>
            </a:r>
            <a:r>
              <a:rPr lang="zh-CN" altLang="en-US"/>
              <a:t>笼罩 </a:t>
            </a:r>
          </a:p>
          <a:p>
            <a:r>
              <a:rPr lang="zh-CN" altLang="en-US"/>
              <a:t>         </a:t>
            </a:r>
            <a:r>
              <a:rPr lang="en-US" altLang="zh-CN"/>
              <a:t>f</a:t>
            </a:r>
            <a:r>
              <a:rPr lang="en-US" altLang="en-US"/>
              <a:t>ó</a:t>
            </a:r>
            <a:r>
              <a:rPr lang="en-US" altLang="zh-CN"/>
              <a:t>  </a:t>
            </a:r>
            <a:r>
              <a:rPr lang="zh-CN" altLang="en-US"/>
              <a:t>佛像                              </a:t>
            </a:r>
            <a:r>
              <a:rPr lang="en-US" altLang="zh-CN"/>
              <a:t>l</a:t>
            </a:r>
            <a:r>
              <a:rPr lang="en-US" altLang="en-US"/>
              <a:t>ó</a:t>
            </a:r>
            <a:r>
              <a:rPr lang="en-US" altLang="zh-CN"/>
              <a:t>ng  </a:t>
            </a:r>
            <a:r>
              <a:rPr lang="zh-CN" altLang="en-US"/>
              <a:t>笼子</a:t>
            </a:r>
          </a:p>
          <a:p>
            <a:r>
              <a:rPr lang="zh-CN" altLang="en-US"/>
              <a:t>  </a:t>
            </a:r>
          </a:p>
          <a:p>
            <a:r>
              <a:rPr lang="zh-CN" altLang="en-US" sz="4000"/>
              <a:t>藏：</a:t>
            </a:r>
            <a:r>
              <a:rPr lang="en-US" altLang="zh-CN"/>
              <a:t>c</a:t>
            </a:r>
            <a:r>
              <a:rPr lang="en-US" altLang="en-US"/>
              <a:t>á</a:t>
            </a:r>
            <a:r>
              <a:rPr lang="en-US" altLang="zh-CN"/>
              <a:t>ng   </a:t>
            </a:r>
            <a:r>
              <a:rPr lang="zh-CN" altLang="en-US"/>
              <a:t>收藏  </a:t>
            </a:r>
          </a:p>
          <a:p>
            <a:r>
              <a:rPr lang="zh-CN" altLang="en-US"/>
              <a:t>         </a:t>
            </a:r>
            <a:r>
              <a:rPr lang="en-US" altLang="zh-CN"/>
              <a:t>z</a:t>
            </a:r>
            <a:r>
              <a:rPr lang="en-US" altLang="en-US"/>
              <a:t>à</a:t>
            </a:r>
            <a:r>
              <a:rPr lang="en-US" altLang="zh-CN"/>
              <a:t>ng    </a:t>
            </a:r>
            <a:r>
              <a:rPr lang="zh-CN" altLang="en-US"/>
              <a:t>西藏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6287" y="836712"/>
            <a:ext cx="8229600" cy="648071"/>
          </a:xfrm>
        </p:spPr>
        <p:txBody>
          <a:bodyPr/>
          <a:lstStyle/>
          <a:p>
            <a:r>
              <a:rPr lang="zh-CN" altLang="en-US" dirty="0"/>
              <a:t>“凡是”</a:t>
            </a:r>
            <a:r>
              <a:rPr lang="zh-CN" altLang="en-US" dirty="0" smtClean="0"/>
              <a:t>“统统”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2723406"/>
            <a:ext cx="92512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 </a:t>
            </a:r>
            <a:r>
              <a:rPr lang="zh-CN" altLang="en-US" sz="3600" dirty="0"/>
              <a:t>还有“实在运不走的，就任意破坏、毁掉”</a:t>
            </a:r>
            <a:r>
              <a:rPr lang="zh-CN" altLang="en-US" dirty="0"/>
              <a:t>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3528" y="3541592"/>
            <a:ext cx="849463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C00000"/>
                </a:solidFill>
              </a:rPr>
              <a:t>“任意”一词突出表现了侵略者的暴行</a:t>
            </a:r>
            <a:r>
              <a:rPr lang="zh-CN" altLang="en-US" sz="3600" dirty="0" smtClean="0">
                <a:solidFill>
                  <a:srgbClr val="C00000"/>
                </a:solidFill>
              </a:rPr>
              <a:t>，</a:t>
            </a:r>
            <a:endParaRPr lang="en-US" altLang="zh-CN" sz="3600" dirty="0" smtClean="0">
              <a:solidFill>
                <a:srgbClr val="C00000"/>
              </a:solidFill>
            </a:endParaRPr>
          </a:p>
          <a:p>
            <a:r>
              <a:rPr lang="zh-CN" altLang="en-US" sz="3600" dirty="0" smtClean="0">
                <a:solidFill>
                  <a:srgbClr val="C00000"/>
                </a:solidFill>
              </a:rPr>
              <a:t>想怎样</a:t>
            </a:r>
            <a:r>
              <a:rPr lang="zh-CN" altLang="en-US" sz="3600" dirty="0">
                <a:solidFill>
                  <a:srgbClr val="C00000"/>
                </a:solidFill>
              </a:rPr>
              <a:t>就怎样。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75259" y="1844824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C00000"/>
                </a:solidFill>
              </a:rPr>
              <a:t>突出了侵略者贪婪无耻</a:t>
            </a:r>
          </a:p>
        </p:txBody>
      </p:sp>
    </p:spTree>
    <p:extLst>
      <p:ext uri="{BB962C8B-B14F-4D97-AF65-F5344CB8AC3E}">
        <p14:creationId xmlns:p14="http://schemas.microsoft.com/office/powerpoint/2010/main" val="3556765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979613" y="333375"/>
            <a:ext cx="5338762" cy="8636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总结全文   概括中心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5388"/>
            <a:ext cx="8002588" cy="5257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zh-CN" sz="2600" dirty="0">
                <a:solidFill>
                  <a:schemeClr val="hlink"/>
                </a:solidFill>
              </a:rPr>
              <a:t>    </a:t>
            </a:r>
            <a:r>
              <a:rPr lang="zh-CN" altLang="en-US" sz="2600" dirty="0">
                <a:solidFill>
                  <a:srgbClr val="00B050"/>
                </a:solidFill>
              </a:rPr>
              <a:t>课文的中心思想：</a:t>
            </a:r>
          </a:p>
          <a:p>
            <a:pPr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600" dirty="0">
                <a:solidFill>
                  <a:schemeClr val="hlink"/>
                </a:solidFill>
              </a:rPr>
              <a:t>           </a:t>
            </a:r>
            <a:r>
              <a:rPr lang="zh-CN" altLang="en-US" sz="2600" dirty="0">
                <a:ea typeface="楷体_GB2312" pitchFamily="49" charset="-122"/>
              </a:rPr>
              <a:t>课文记叙了“园林艺术的瑰宝，建筑艺术的精华”圆明园惨遭侵略者毁灭的经过，揭露和控诉了侵略者毁灭圆明园，疯狂掠夺的罪行，</a:t>
            </a:r>
            <a:r>
              <a:rPr lang="zh-CN" altLang="en-US" sz="2600" dirty="0">
                <a:solidFill>
                  <a:srgbClr val="C00000"/>
                </a:solidFill>
                <a:ea typeface="楷体_GB2312" pitchFamily="49" charset="-122"/>
              </a:rPr>
              <a:t>表达了作者对祖国灿烂文化的热爱和对侵略者的仇恨。</a:t>
            </a:r>
          </a:p>
          <a:p>
            <a:pPr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600" dirty="0">
                <a:solidFill>
                  <a:schemeClr val="hlink"/>
                </a:solidFill>
              </a:rPr>
              <a:t>    </a:t>
            </a:r>
            <a:r>
              <a:rPr lang="zh-CN" altLang="en-US" sz="2600" dirty="0">
                <a:solidFill>
                  <a:srgbClr val="00B050"/>
                </a:solidFill>
              </a:rPr>
              <a:t>作者是怎样围绕中心思想叙述的呢？</a:t>
            </a:r>
          </a:p>
          <a:p>
            <a:pPr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600" dirty="0">
                <a:solidFill>
                  <a:schemeClr val="hlink"/>
                </a:solidFill>
              </a:rPr>
              <a:t>           </a:t>
            </a:r>
            <a:r>
              <a:rPr lang="zh-CN" altLang="en-US" sz="2600" dirty="0">
                <a:ea typeface="楷体_GB2312" pitchFamily="49" charset="-122"/>
              </a:rPr>
              <a:t>作者围绕中心思想着重写了两个方面的内容：一是</a:t>
            </a:r>
            <a:r>
              <a:rPr lang="zh-CN" altLang="en-US" sz="2600" dirty="0">
                <a:solidFill>
                  <a:srgbClr val="C00000"/>
                </a:solidFill>
                <a:ea typeface="楷体_GB2312" pitchFamily="49" charset="-122"/>
              </a:rPr>
              <a:t>圆明园的宏伟壮观</a:t>
            </a:r>
            <a:r>
              <a:rPr lang="zh-CN" altLang="en-US" sz="2600" dirty="0">
                <a:ea typeface="楷体_GB2312" pitchFamily="49" charset="-122"/>
              </a:rPr>
              <a:t>和它收藏的大量无价之宝；二是侵略者肆意毁坏圆明园的罪行。这两方面的内容紧密联系，都能激起人们热爱祖国和仇恨侵略者的思想感情。</a:t>
            </a:r>
          </a:p>
        </p:txBody>
      </p:sp>
      <p:pic>
        <p:nvPicPr>
          <p:cNvPr id="17412" name="Picture 4" descr="按扭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2050" y="6491288"/>
            <a:ext cx="6810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7411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7411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7411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/>
      <p:bldP spid="17411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 Box 2"/>
          <p:cNvSpPr txBox="1">
            <a:spLocks noChangeArrowheads="1"/>
          </p:cNvSpPr>
          <p:nvPr/>
        </p:nvSpPr>
        <p:spPr bwMode="auto">
          <a:xfrm>
            <a:off x="971550" y="2133600"/>
            <a:ext cx="7129463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600" b="1">
                <a:latin typeface="楷体_GB2312" pitchFamily="49" charset="-122"/>
                <a:ea typeface="楷体_GB2312" pitchFamily="49" charset="-122"/>
              </a:rPr>
              <a:t>请在圆明园前填一个词：</a:t>
            </a:r>
          </a:p>
          <a:p>
            <a:endParaRPr kumimoji="1"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r>
              <a:rPr kumimoji="1" lang="zh-CN" altLang="en-US" sz="3600" b="1">
                <a:latin typeface="楷体_GB2312" pitchFamily="49" charset="-122"/>
                <a:ea typeface="楷体_GB2312" pitchFamily="49" charset="-122"/>
              </a:rPr>
              <a:t>     （　　）的圆明园。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ext Box 2"/>
          <p:cNvSpPr txBox="1">
            <a:spLocks noChangeArrowheads="1"/>
          </p:cNvSpPr>
          <p:nvPr/>
        </p:nvSpPr>
        <p:spPr bwMode="auto">
          <a:xfrm>
            <a:off x="381000" y="457200"/>
            <a:ext cx="70707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accent2"/>
                </a:solidFill>
              </a:rPr>
              <a:t>我们的国宝在哪里？</a:t>
            </a:r>
          </a:p>
        </p:txBody>
      </p:sp>
      <p:sp>
        <p:nvSpPr>
          <p:cNvPr id="83971" name="Text Box 3"/>
          <p:cNvSpPr txBox="1">
            <a:spLocks noChangeArrowheads="1"/>
          </p:cNvSpPr>
          <p:nvPr/>
        </p:nvSpPr>
        <p:spPr bwMode="auto">
          <a:xfrm>
            <a:off x="228600" y="1828800"/>
            <a:ext cx="8589963" cy="411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0000FF"/>
                </a:solidFill>
              </a:rPr>
              <a:t>大英博物馆收藏的中国文物包括：</a:t>
            </a:r>
          </a:p>
          <a:p>
            <a:r>
              <a:rPr lang="zh-CN" altLang="en-US" sz="4400" b="1" dirty="0">
                <a:solidFill>
                  <a:srgbClr val="0000FF"/>
                </a:solidFill>
              </a:rPr>
              <a:t>青铜器、瓷器、玉器、书画、雕</a:t>
            </a:r>
          </a:p>
          <a:p>
            <a:r>
              <a:rPr lang="zh-CN" altLang="en-US" sz="4400" b="1" dirty="0">
                <a:solidFill>
                  <a:srgbClr val="0000FF"/>
                </a:solidFill>
              </a:rPr>
              <a:t>刻品等共计</a:t>
            </a:r>
            <a:r>
              <a:rPr lang="en-US" altLang="zh-CN" sz="4400" b="1" dirty="0">
                <a:solidFill>
                  <a:srgbClr val="FF0066"/>
                </a:solidFill>
              </a:rPr>
              <a:t>2.3</a:t>
            </a:r>
            <a:r>
              <a:rPr lang="zh-CN" altLang="en-US" sz="4400" b="1" dirty="0">
                <a:solidFill>
                  <a:srgbClr val="FF0066"/>
                </a:solidFill>
              </a:rPr>
              <a:t>万</a:t>
            </a:r>
            <a:r>
              <a:rPr lang="zh-CN" altLang="en-US" sz="4400" b="1" dirty="0">
                <a:solidFill>
                  <a:srgbClr val="0000FF"/>
                </a:solidFill>
              </a:rPr>
              <a:t>件。</a:t>
            </a:r>
          </a:p>
          <a:p>
            <a:endParaRPr lang="zh-CN" altLang="en-US" sz="4400" b="1" dirty="0">
              <a:solidFill>
                <a:srgbClr val="0000FF"/>
              </a:solidFill>
            </a:endParaRPr>
          </a:p>
          <a:p>
            <a:r>
              <a:rPr lang="zh-CN" altLang="en-US" sz="4400" b="1" dirty="0">
                <a:solidFill>
                  <a:srgbClr val="0000FF"/>
                </a:solidFill>
              </a:rPr>
              <a:t>英国大英图书馆藏有中国珍贵文献</a:t>
            </a:r>
          </a:p>
          <a:p>
            <a:r>
              <a:rPr lang="zh-CN" altLang="en-US" sz="4400" b="1" dirty="0">
                <a:solidFill>
                  <a:srgbClr val="0000FF"/>
                </a:solidFill>
              </a:rPr>
              <a:t>和古籍</a:t>
            </a:r>
            <a:r>
              <a:rPr lang="en-US" altLang="zh-CN" sz="4400" b="1" dirty="0">
                <a:solidFill>
                  <a:srgbClr val="FF0066"/>
                </a:solidFill>
              </a:rPr>
              <a:t>6</a:t>
            </a:r>
            <a:r>
              <a:rPr lang="zh-CN" altLang="en-US" sz="4400" b="1" dirty="0">
                <a:solidFill>
                  <a:srgbClr val="FF0066"/>
                </a:solidFill>
              </a:rPr>
              <a:t>万</a:t>
            </a:r>
            <a:r>
              <a:rPr lang="zh-CN" altLang="en-US" sz="4400" b="1" dirty="0">
                <a:solidFill>
                  <a:srgbClr val="0000FF"/>
                </a:solidFill>
              </a:rPr>
              <a:t>多种。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ext Box 2"/>
          <p:cNvSpPr txBox="1">
            <a:spLocks noChangeArrowheads="1"/>
          </p:cNvSpPr>
          <p:nvPr/>
        </p:nvSpPr>
        <p:spPr bwMode="auto">
          <a:xfrm>
            <a:off x="395288" y="476250"/>
            <a:ext cx="70707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FF0066"/>
                </a:solidFill>
              </a:rPr>
              <a:t>我们的国宝在哪里？</a:t>
            </a:r>
          </a:p>
        </p:txBody>
      </p:sp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457200" y="1828800"/>
            <a:ext cx="8839200" cy="448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0000FF"/>
                </a:solidFill>
              </a:rPr>
              <a:t>       </a:t>
            </a:r>
            <a:r>
              <a:rPr lang="zh-CN" altLang="en-US" sz="4800" b="1">
                <a:solidFill>
                  <a:srgbClr val="0000FF"/>
                </a:solidFill>
              </a:rPr>
              <a:t>法国丹枫白露宫：宫中的中国馆可以说是圆明园在西方的再</a:t>
            </a:r>
          </a:p>
          <a:p>
            <a:r>
              <a:rPr lang="zh-CN" altLang="en-US" sz="4800" b="1">
                <a:solidFill>
                  <a:srgbClr val="0000FF"/>
                </a:solidFill>
              </a:rPr>
              <a:t>现。收藏的中国历代名画、金</a:t>
            </a:r>
          </a:p>
          <a:p>
            <a:r>
              <a:rPr lang="zh-CN" altLang="en-US" sz="4800" b="1">
                <a:solidFill>
                  <a:srgbClr val="0000FF"/>
                </a:solidFill>
              </a:rPr>
              <a:t>银首饰、瓷器、香炉、编钟、</a:t>
            </a:r>
          </a:p>
          <a:p>
            <a:r>
              <a:rPr lang="zh-CN" altLang="en-US" sz="4800" b="1">
                <a:solidFill>
                  <a:srgbClr val="0000FF"/>
                </a:solidFill>
              </a:rPr>
              <a:t>宝石和金银器有</a:t>
            </a:r>
            <a:r>
              <a:rPr lang="en-US" altLang="zh-CN" sz="4800" b="1">
                <a:solidFill>
                  <a:srgbClr val="0000FF"/>
                </a:solidFill>
              </a:rPr>
              <a:t>3</a:t>
            </a:r>
            <a:r>
              <a:rPr lang="zh-CN" altLang="en-US" sz="4800" b="1">
                <a:solidFill>
                  <a:srgbClr val="0000FF"/>
                </a:solidFill>
              </a:rPr>
              <a:t>万件。</a:t>
            </a:r>
          </a:p>
          <a:p>
            <a:endParaRPr lang="en-US" altLang="zh-CN" sz="48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ext Box 2"/>
          <p:cNvSpPr txBox="1">
            <a:spLocks noChangeArrowheads="1"/>
          </p:cNvSpPr>
          <p:nvPr/>
        </p:nvSpPr>
        <p:spPr bwMode="auto">
          <a:xfrm>
            <a:off x="395288" y="476250"/>
            <a:ext cx="70707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FF0066"/>
                </a:solidFill>
              </a:rPr>
              <a:t>我们的国宝在哪里？</a:t>
            </a:r>
          </a:p>
        </p:txBody>
      </p:sp>
      <p:sp>
        <p:nvSpPr>
          <p:cNvPr id="86019" name="Text Box 3"/>
          <p:cNvSpPr txBox="1">
            <a:spLocks noChangeArrowheads="1"/>
          </p:cNvSpPr>
          <p:nvPr/>
        </p:nvSpPr>
        <p:spPr bwMode="auto">
          <a:xfrm>
            <a:off x="179388" y="1916113"/>
            <a:ext cx="8789987" cy="3751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0000FF"/>
                </a:solidFill>
              </a:rPr>
              <a:t>      </a:t>
            </a:r>
            <a:r>
              <a:rPr lang="zh-CN" altLang="en-US" sz="4800" b="1">
                <a:solidFill>
                  <a:srgbClr val="0000FF"/>
                </a:solidFill>
              </a:rPr>
              <a:t>日本东京国立博物馆：馆内的</a:t>
            </a:r>
            <a:r>
              <a:rPr lang="en-US" altLang="zh-CN" sz="4800" b="1">
                <a:solidFill>
                  <a:srgbClr val="0000FF"/>
                </a:solidFill>
              </a:rPr>
              <a:t>9</a:t>
            </a:r>
            <a:r>
              <a:rPr lang="zh-CN" altLang="en-US" sz="4800" b="1">
                <a:solidFill>
                  <a:srgbClr val="0000FF"/>
                </a:solidFill>
              </a:rPr>
              <a:t>万件藏品中，有上万件中国文物。日本各地上千座博物馆收藏有中国文物，珍品也是数不胜数，数量估计在数</a:t>
            </a:r>
            <a:r>
              <a:rPr lang="zh-CN" altLang="en-US" sz="4800" b="1">
                <a:solidFill>
                  <a:srgbClr val="CC3399"/>
                </a:solidFill>
              </a:rPr>
              <a:t>十万</a:t>
            </a:r>
            <a:r>
              <a:rPr lang="zh-CN" altLang="en-US" sz="4800" b="1">
                <a:solidFill>
                  <a:srgbClr val="0000FF"/>
                </a:solidFill>
              </a:rPr>
              <a:t>件。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3124200" cy="270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43" name="Picture 3" descr="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938" y="3141663"/>
            <a:ext cx="2736850" cy="3024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44" name="Picture 4" descr="2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00" y="188913"/>
            <a:ext cx="2792413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45" name="Picture 5" descr="2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3068638"/>
            <a:ext cx="3124200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046" name="Text Box 6"/>
          <p:cNvSpPr txBox="1">
            <a:spLocks noChangeArrowheads="1"/>
          </p:cNvSpPr>
          <p:nvPr/>
        </p:nvSpPr>
        <p:spPr bwMode="auto">
          <a:xfrm>
            <a:off x="7019925" y="1773238"/>
            <a:ext cx="1439863" cy="410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圆明园内海晏堂前喷水台上的</a:t>
            </a:r>
            <a:r>
              <a:rPr kumimoji="1" lang="en-US" altLang="zh-CN" sz="2400" b="1">
                <a:latin typeface="Times New Roman" pitchFamily="18" charset="0"/>
              </a:rPr>
              <a:t>4</a:t>
            </a:r>
            <a:r>
              <a:rPr kumimoji="1" lang="zh-CN" altLang="en-US" sz="2400" b="1">
                <a:latin typeface="Times New Roman" pitchFamily="18" charset="0"/>
              </a:rPr>
              <a:t>个生肖铜首，</a:t>
            </a:r>
            <a:r>
              <a:rPr kumimoji="1" lang="en-US" altLang="zh-CN" sz="2400" b="1">
                <a:latin typeface="Times New Roman" pitchFamily="18" charset="0"/>
              </a:rPr>
              <a:t>2000</a:t>
            </a:r>
            <a:r>
              <a:rPr kumimoji="1" lang="zh-CN" altLang="en-US" sz="2400" b="1">
                <a:latin typeface="Times New Roman" pitchFamily="18" charset="0"/>
              </a:rPr>
              <a:t>年的国际市场拍卖价就高达</a:t>
            </a:r>
            <a:r>
              <a:rPr kumimoji="1" lang="en-US" altLang="zh-CN" sz="2400" b="1">
                <a:latin typeface="Times New Roman" pitchFamily="18" charset="0"/>
              </a:rPr>
              <a:t>9000</a:t>
            </a:r>
            <a:r>
              <a:rPr kumimoji="1" lang="zh-CN" altLang="en-US" sz="2400" b="1">
                <a:latin typeface="Times New Roman" pitchFamily="18" charset="0"/>
              </a:rPr>
              <a:t>多万人民币！</a:t>
            </a: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2600" y="533400"/>
            <a:ext cx="2635250" cy="3382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8067" name="Rectangle 3"/>
          <p:cNvSpPr>
            <a:spLocks noChangeArrowheads="1"/>
          </p:cNvSpPr>
          <p:nvPr/>
        </p:nvSpPr>
        <p:spPr bwMode="auto">
          <a:xfrm>
            <a:off x="762000" y="4267200"/>
            <a:ext cx="7315200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3200" b="1">
                <a:latin typeface="Times New Roman" pitchFamily="18" charset="0"/>
              </a:rPr>
              <a:t>       2003</a:t>
            </a:r>
            <a:r>
              <a:rPr kumimoji="1" lang="zh-CN" altLang="en-US" sz="3200" b="1">
                <a:latin typeface="宋体" pitchFamily="2" charset="-122"/>
              </a:rPr>
              <a:t>年，何鸿燊出资</a:t>
            </a:r>
            <a:r>
              <a:rPr kumimoji="1" lang="en-US" altLang="zh-CN" sz="3200" b="1">
                <a:latin typeface="Times New Roman" pitchFamily="18" charset="0"/>
              </a:rPr>
              <a:t>600</a:t>
            </a:r>
            <a:r>
              <a:rPr kumimoji="1" lang="zh-CN" altLang="en-US" sz="3200" b="1">
                <a:latin typeface="宋体" pitchFamily="2" charset="-122"/>
              </a:rPr>
              <a:t>万人民币，自海外购回猪首铜像，捐献给国家。今年</a:t>
            </a:r>
            <a:r>
              <a:rPr kumimoji="1" lang="en-US" altLang="zh-CN" sz="3200" b="1">
                <a:latin typeface="宋体" pitchFamily="2" charset="-122"/>
              </a:rPr>
              <a:t>9</a:t>
            </a:r>
            <a:r>
              <a:rPr kumimoji="1" lang="zh-CN" altLang="en-US" sz="3200" b="1">
                <a:latin typeface="宋体" pitchFamily="2" charset="-122"/>
              </a:rPr>
              <a:t>月，再次出资</a:t>
            </a:r>
            <a:r>
              <a:rPr kumimoji="1" lang="en-US" altLang="zh-CN" sz="3200" b="1">
                <a:latin typeface="宋体" pitchFamily="2" charset="-122"/>
              </a:rPr>
              <a:t>6910</a:t>
            </a:r>
            <a:r>
              <a:rPr kumimoji="1" lang="zh-CN" altLang="en-US" sz="3200" b="1">
                <a:latin typeface="宋体" pitchFamily="2" charset="-122"/>
              </a:rPr>
              <a:t>万港元，购回圆明园马首铜像捐给国家。</a:t>
            </a:r>
            <a:r>
              <a:rPr kumimoji="1" lang="zh-CN" altLang="en-US" sz="3200" b="1">
                <a:latin typeface="Times New Roman" pitchFamily="18" charset="0"/>
              </a:rPr>
              <a:t> </a:t>
            </a:r>
          </a:p>
        </p:txBody>
      </p:sp>
      <p:pic>
        <p:nvPicPr>
          <p:cNvPr id="88068" name="Picture 4" descr="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4400" y="533400"/>
            <a:ext cx="2819400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ext Box 2"/>
          <p:cNvSpPr txBox="1">
            <a:spLocks noChangeArrowheads="1"/>
          </p:cNvSpPr>
          <p:nvPr/>
        </p:nvSpPr>
        <p:spPr bwMode="auto">
          <a:xfrm>
            <a:off x="1187450" y="908050"/>
            <a:ext cx="7129463" cy="4789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圆明园中，没有了金碧辉煌的殿堂，也没有了</a:t>
            </a:r>
            <a:r>
              <a:rPr kumimoji="1"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玲珑剔透的亭台楼阁。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/>
            </a:r>
            <a:b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</a:b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　  没有了象征着热闹街市的</a:t>
            </a:r>
            <a:r>
              <a:rPr kumimoji="1" lang="zh-CN" altLang="en-US" sz="2800" b="1" dirty="0">
                <a:latin typeface="Times New Roman"/>
                <a:ea typeface="楷体_GB2312" pitchFamily="49" charset="-122"/>
              </a:rPr>
              <a:t>“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买卖街</a:t>
            </a:r>
            <a:r>
              <a:rPr kumimoji="1" lang="zh-CN" altLang="en-US" sz="2800" b="1" dirty="0">
                <a:latin typeface="Times New Roman"/>
                <a:ea typeface="楷体_GB2312" pitchFamily="49" charset="-122"/>
              </a:rPr>
              <a:t>”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，也没有了</a:t>
            </a:r>
            <a:r>
              <a:rPr kumimoji="1"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象征着田园风光的山乡村野。</a:t>
            </a:r>
            <a:br>
              <a:rPr kumimoji="1"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　  还没有了</a:t>
            </a:r>
            <a:r>
              <a:rPr kumimoji="1"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根据古代诗人的诗情画意建造的景物。</a:t>
            </a:r>
            <a:br>
              <a:rPr kumimoji="1"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　  园中不仅没有了民族建筑，还没有了</a:t>
            </a:r>
            <a:r>
              <a:rPr kumimoji="1"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西洋景观。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/>
            </a:r>
            <a:b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</a:b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　 上自先秦时代的青铜礼器没有了，下至</a:t>
            </a:r>
            <a:r>
              <a:rPr kumimoji="1"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唐、宋、元、明、清历代名人书画、奇珍异宝也没有了。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8547" name="Text Box 3"/>
          <p:cNvSpPr txBox="1">
            <a:spLocks noChangeArrowheads="1"/>
          </p:cNvSpPr>
          <p:nvPr/>
        </p:nvSpPr>
        <p:spPr bwMode="auto">
          <a:xfrm>
            <a:off x="1476375" y="404813"/>
            <a:ext cx="6119813" cy="5847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 dirty="0">
                <a:latin typeface="Times New Roman" pitchFamily="18" charset="0"/>
                <a:ea typeface="隶书" pitchFamily="49" charset="-122"/>
              </a:rPr>
              <a:t>圆明园里，荒野的风，</a:t>
            </a:r>
          </a:p>
          <a:p>
            <a:pPr>
              <a:spcBef>
                <a:spcPct val="50000"/>
              </a:spcBef>
            </a:pPr>
            <a:r>
              <a:rPr kumimoji="1" lang="zh-CN" altLang="en-US" sz="4400" b="1" dirty="0">
                <a:latin typeface="Times New Roman" pitchFamily="18" charset="0"/>
                <a:ea typeface="隶书" pitchFamily="49" charset="-122"/>
              </a:rPr>
              <a:t>呜咽地讲述着</a:t>
            </a:r>
            <a:r>
              <a:rPr kumimoji="1" lang="en-US" altLang="zh-CN" sz="4400" b="1" dirty="0">
                <a:latin typeface="Times New Roman" pitchFamily="18" charset="0"/>
                <a:ea typeface="隶书" pitchFamily="49" charset="-122"/>
              </a:rPr>
              <a:t>——</a:t>
            </a:r>
          </a:p>
          <a:p>
            <a:pPr>
              <a:spcBef>
                <a:spcPct val="50000"/>
              </a:spcBef>
            </a:pPr>
            <a:r>
              <a:rPr kumimoji="1" lang="zh-CN" altLang="en-US" sz="4400" b="1" dirty="0">
                <a:latin typeface="Times New Roman" pitchFamily="18" charset="0"/>
                <a:ea typeface="隶书" pitchFamily="49" charset="-122"/>
              </a:rPr>
              <a:t>一个古老的故事；</a:t>
            </a:r>
          </a:p>
          <a:p>
            <a:pPr>
              <a:spcBef>
                <a:spcPct val="50000"/>
              </a:spcBef>
            </a:pPr>
            <a:r>
              <a:rPr kumimoji="1" lang="zh-CN" altLang="en-US" sz="4400" b="1" dirty="0">
                <a:latin typeface="Times New Roman" pitchFamily="18" charset="0"/>
                <a:ea typeface="隶书" pitchFamily="49" charset="-122"/>
              </a:rPr>
              <a:t>残留的柱，</a:t>
            </a:r>
          </a:p>
          <a:p>
            <a:pPr>
              <a:spcBef>
                <a:spcPct val="50000"/>
              </a:spcBef>
            </a:pPr>
            <a:r>
              <a:rPr kumimoji="1" lang="zh-CN" altLang="en-US" sz="4400" b="1" dirty="0">
                <a:latin typeface="Times New Roman" pitchFamily="18" charset="0"/>
                <a:ea typeface="隶书" pitchFamily="49" charset="-122"/>
              </a:rPr>
              <a:t>痛苦地书写着</a:t>
            </a:r>
            <a:r>
              <a:rPr kumimoji="1" lang="en-US" altLang="zh-CN" sz="4400" b="1" dirty="0">
                <a:latin typeface="Times New Roman" pitchFamily="18" charset="0"/>
                <a:ea typeface="隶书" pitchFamily="49" charset="-122"/>
              </a:rPr>
              <a:t>——</a:t>
            </a:r>
          </a:p>
          <a:p>
            <a:pPr>
              <a:spcBef>
                <a:spcPct val="50000"/>
              </a:spcBef>
            </a:pPr>
            <a:r>
              <a:rPr kumimoji="1" lang="zh-CN" altLang="en-US" sz="4400" b="1" dirty="0">
                <a:latin typeface="Times New Roman" pitchFamily="18" charset="0"/>
                <a:ea typeface="隶书" pitchFamily="49" charset="-122"/>
              </a:rPr>
              <a:t>一个国家的耻辱</a:t>
            </a:r>
            <a:r>
              <a:rPr kumimoji="1" lang="zh-CN" altLang="en-US" sz="4400" b="1" dirty="0" smtClean="0">
                <a:latin typeface="Times New Roman" pitchFamily="18" charset="0"/>
                <a:ea typeface="隶书" pitchFamily="49" charset="-122"/>
              </a:rPr>
              <a:t>。  </a:t>
            </a:r>
            <a:endParaRPr kumimoji="1" lang="zh-CN" altLang="en-US" sz="4400" b="1" dirty="0">
              <a:latin typeface="Times New Roman" pitchFamily="18" charset="0"/>
              <a:ea typeface="隶书" pitchFamily="49" charset="-122"/>
            </a:endParaRPr>
          </a:p>
        </p:txBody>
      </p:sp>
    </p:spTree>
  </p:cSld>
  <p:clrMapOvr>
    <a:masterClrMapping/>
  </p:clrMapOvr>
  <p:transition advTm="6688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716088"/>
            <a:ext cx="7559675" cy="4592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None/>
            </a:pPr>
            <a:r>
              <a:rPr lang="en-US" altLang="zh-CN" sz="2800" b="1" dirty="0">
                <a:solidFill>
                  <a:schemeClr val="accent2"/>
                </a:solidFill>
              </a:rPr>
              <a:t>        </a:t>
            </a:r>
            <a:r>
              <a:rPr lang="zh-CN" altLang="en-US" sz="2800" dirty="0">
                <a:solidFill>
                  <a:schemeClr val="accent2"/>
                </a:solidFill>
              </a:rPr>
              <a:t>博（       ）     销（        ）      幻（       ）</a:t>
            </a:r>
          </a:p>
          <a:p>
            <a:pPr>
              <a:buFontTx/>
              <a:buNone/>
            </a:pPr>
            <a:r>
              <a:rPr lang="zh-CN" altLang="en-US" sz="2800" dirty="0">
                <a:solidFill>
                  <a:schemeClr val="accent2"/>
                </a:solidFill>
              </a:rPr>
              <a:t>        搏（       ）     锁（        ）      幼（       ）</a:t>
            </a:r>
          </a:p>
          <a:p>
            <a:pPr>
              <a:buFontTx/>
              <a:buNone/>
            </a:pPr>
            <a:endParaRPr lang="zh-CN" altLang="en-US" sz="2800" dirty="0">
              <a:solidFill>
                <a:schemeClr val="accent2"/>
              </a:solidFill>
            </a:endParaRPr>
          </a:p>
          <a:p>
            <a:pPr>
              <a:buFontTx/>
              <a:buNone/>
            </a:pPr>
            <a:r>
              <a:rPr lang="zh-CN" altLang="en-US" sz="2800" dirty="0">
                <a:solidFill>
                  <a:schemeClr val="accent2"/>
                </a:solidFill>
              </a:rPr>
              <a:t>        流（       ）     奉（        ）       剔（      ）</a:t>
            </a:r>
          </a:p>
          <a:p>
            <a:pPr>
              <a:buFontTx/>
              <a:buNone/>
            </a:pPr>
            <a:r>
              <a:rPr lang="zh-CN" altLang="en-US" sz="2800" dirty="0">
                <a:solidFill>
                  <a:schemeClr val="accent2"/>
                </a:solidFill>
              </a:rPr>
              <a:t>        统（       ）     棒（        ）       踢（      ）</a:t>
            </a:r>
          </a:p>
          <a:p>
            <a:pPr>
              <a:buFontTx/>
              <a:buNone/>
            </a:pPr>
            <a:endParaRPr lang="zh-CN" altLang="en-US" sz="2800" dirty="0">
              <a:solidFill>
                <a:schemeClr val="accent2"/>
              </a:solidFill>
            </a:endParaRPr>
          </a:p>
          <a:p>
            <a:pPr>
              <a:buFontTx/>
              <a:buNone/>
            </a:pPr>
            <a:r>
              <a:rPr lang="zh-CN" altLang="en-US" sz="2800" dirty="0">
                <a:solidFill>
                  <a:schemeClr val="accent2"/>
                </a:solidFill>
              </a:rPr>
              <a:t>        损（       ）     瑶（        ）       珑（      ）</a:t>
            </a:r>
          </a:p>
          <a:p>
            <a:pPr>
              <a:buFontTx/>
              <a:buNone/>
            </a:pPr>
            <a:r>
              <a:rPr lang="zh-CN" altLang="en-US" sz="2800" dirty="0">
                <a:solidFill>
                  <a:schemeClr val="accent2"/>
                </a:solidFill>
              </a:rPr>
              <a:t>        捐（       ）     谣（        ）       咙（      ）</a:t>
            </a:r>
            <a:br>
              <a:rPr lang="zh-CN" altLang="en-US" sz="2800" dirty="0">
                <a:solidFill>
                  <a:schemeClr val="accent2"/>
                </a:solidFill>
              </a:rPr>
            </a:br>
            <a:endParaRPr lang="zh-CN" altLang="en-US" sz="2800" dirty="0">
              <a:solidFill>
                <a:schemeClr val="accent2"/>
              </a:solidFill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3276600" y="404813"/>
            <a:ext cx="2817813" cy="927100"/>
          </a:xfrm>
          <a:solidFill>
            <a:srgbClr val="FFFFFF"/>
          </a:solidFill>
          <a:ln>
            <a:solidFill>
              <a:schemeClr val="bg2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4800">
                <a:solidFill>
                  <a:srgbClr val="FF0066"/>
                </a:solidFill>
              </a:rPr>
              <a:t>词语积累</a:t>
            </a:r>
          </a:p>
        </p:txBody>
      </p:sp>
      <p:pic>
        <p:nvPicPr>
          <p:cNvPr id="5126" name="Picture 6" descr="按扭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2050" y="6491288"/>
            <a:ext cx="6810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2051050" y="1773238"/>
            <a:ext cx="9556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dirty="0"/>
              <a:t>渊博</a:t>
            </a: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2051050" y="2349500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搏斗</a:t>
            </a: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4427538" y="1773238"/>
            <a:ext cx="641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销售</a:t>
            </a:r>
          </a:p>
        </p:txBody>
      </p:sp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4427538" y="2349500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锁住</a:t>
            </a:r>
          </a:p>
        </p:txBody>
      </p:sp>
      <p:sp>
        <p:nvSpPr>
          <p:cNvPr id="5133" name="Text Box 13"/>
          <p:cNvSpPr txBox="1">
            <a:spLocks noChangeArrowheads="1"/>
          </p:cNvSpPr>
          <p:nvPr/>
        </p:nvSpPr>
        <p:spPr bwMode="auto">
          <a:xfrm>
            <a:off x="6804025" y="1773238"/>
            <a:ext cx="641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幻想</a:t>
            </a:r>
          </a:p>
        </p:txBody>
      </p:sp>
      <p:sp>
        <p:nvSpPr>
          <p:cNvPr id="5134" name="Text Box 14"/>
          <p:cNvSpPr txBox="1">
            <a:spLocks noChangeArrowheads="1"/>
          </p:cNvSpPr>
          <p:nvPr/>
        </p:nvSpPr>
        <p:spPr bwMode="auto">
          <a:xfrm>
            <a:off x="6804025" y="2349500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幼小</a:t>
            </a:r>
          </a:p>
        </p:txBody>
      </p:sp>
      <p:sp>
        <p:nvSpPr>
          <p:cNvPr id="5135" name="Text Box 15"/>
          <p:cNvSpPr txBox="1">
            <a:spLocks noChangeArrowheads="1"/>
          </p:cNvSpPr>
          <p:nvPr/>
        </p:nvSpPr>
        <p:spPr bwMode="auto">
          <a:xfrm>
            <a:off x="2051050" y="3357563"/>
            <a:ext cx="641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流水</a:t>
            </a:r>
          </a:p>
        </p:txBody>
      </p:sp>
      <p:sp>
        <p:nvSpPr>
          <p:cNvPr id="5136" name="Text Box 16"/>
          <p:cNvSpPr txBox="1">
            <a:spLocks noChangeArrowheads="1"/>
          </p:cNvSpPr>
          <p:nvPr/>
        </p:nvSpPr>
        <p:spPr bwMode="auto">
          <a:xfrm>
            <a:off x="2051050" y="3860800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统治</a:t>
            </a:r>
          </a:p>
        </p:txBody>
      </p:sp>
      <p:sp>
        <p:nvSpPr>
          <p:cNvPr id="5137" name="Text Box 17"/>
          <p:cNvSpPr txBox="1">
            <a:spLocks noChangeArrowheads="1"/>
          </p:cNvSpPr>
          <p:nvPr/>
        </p:nvSpPr>
        <p:spPr bwMode="auto">
          <a:xfrm>
            <a:off x="2124075" y="4862513"/>
            <a:ext cx="641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损失</a:t>
            </a:r>
          </a:p>
        </p:txBody>
      </p:sp>
      <p:sp>
        <p:nvSpPr>
          <p:cNvPr id="5138" name="Text Box 18"/>
          <p:cNvSpPr txBox="1">
            <a:spLocks noChangeArrowheads="1"/>
          </p:cNvSpPr>
          <p:nvPr/>
        </p:nvSpPr>
        <p:spPr bwMode="auto">
          <a:xfrm>
            <a:off x="2124075" y="5373688"/>
            <a:ext cx="641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捐赠</a:t>
            </a:r>
          </a:p>
        </p:txBody>
      </p:sp>
      <p:sp>
        <p:nvSpPr>
          <p:cNvPr id="5139" name="Text Box 19"/>
          <p:cNvSpPr txBox="1">
            <a:spLocks noChangeArrowheads="1"/>
          </p:cNvSpPr>
          <p:nvPr/>
        </p:nvSpPr>
        <p:spPr bwMode="auto">
          <a:xfrm>
            <a:off x="4408488" y="3290888"/>
            <a:ext cx="641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奉献</a:t>
            </a:r>
          </a:p>
        </p:txBody>
      </p:sp>
      <p:sp>
        <p:nvSpPr>
          <p:cNvPr id="5140" name="Text Box 20"/>
          <p:cNvSpPr txBox="1">
            <a:spLocks noChangeArrowheads="1"/>
          </p:cNvSpPr>
          <p:nvPr/>
        </p:nvSpPr>
        <p:spPr bwMode="auto">
          <a:xfrm>
            <a:off x="4427538" y="3860800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棍棒</a:t>
            </a:r>
          </a:p>
        </p:txBody>
      </p:sp>
      <p:sp>
        <p:nvSpPr>
          <p:cNvPr id="5141" name="Text Box 21"/>
          <p:cNvSpPr txBox="1">
            <a:spLocks noChangeArrowheads="1"/>
          </p:cNvSpPr>
          <p:nvPr/>
        </p:nvSpPr>
        <p:spPr bwMode="auto">
          <a:xfrm>
            <a:off x="6804025" y="3284538"/>
            <a:ext cx="641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挑剔</a:t>
            </a:r>
          </a:p>
        </p:txBody>
      </p:sp>
      <p:sp>
        <p:nvSpPr>
          <p:cNvPr id="5142" name="Text Box 22"/>
          <p:cNvSpPr txBox="1">
            <a:spLocks noChangeArrowheads="1"/>
          </p:cNvSpPr>
          <p:nvPr/>
        </p:nvSpPr>
        <p:spPr bwMode="auto">
          <a:xfrm>
            <a:off x="6856413" y="3789363"/>
            <a:ext cx="641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踢球</a:t>
            </a:r>
          </a:p>
        </p:txBody>
      </p:sp>
      <p:sp>
        <p:nvSpPr>
          <p:cNvPr id="5143" name="Text Box 23"/>
          <p:cNvSpPr txBox="1">
            <a:spLocks noChangeArrowheads="1"/>
          </p:cNvSpPr>
          <p:nvPr/>
        </p:nvSpPr>
        <p:spPr bwMode="auto">
          <a:xfrm>
            <a:off x="4362450" y="4862513"/>
            <a:ext cx="641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瑶池</a:t>
            </a:r>
          </a:p>
        </p:txBody>
      </p:sp>
      <p:sp>
        <p:nvSpPr>
          <p:cNvPr id="5144" name="Text Box 24"/>
          <p:cNvSpPr txBox="1">
            <a:spLocks noChangeArrowheads="1"/>
          </p:cNvSpPr>
          <p:nvPr/>
        </p:nvSpPr>
        <p:spPr bwMode="auto">
          <a:xfrm>
            <a:off x="4427538" y="5373688"/>
            <a:ext cx="641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歌谣</a:t>
            </a:r>
          </a:p>
        </p:txBody>
      </p:sp>
      <p:sp>
        <p:nvSpPr>
          <p:cNvPr id="5145" name="Text Box 25"/>
          <p:cNvSpPr txBox="1">
            <a:spLocks noChangeArrowheads="1"/>
          </p:cNvSpPr>
          <p:nvPr/>
        </p:nvSpPr>
        <p:spPr bwMode="auto">
          <a:xfrm>
            <a:off x="6804025" y="4868863"/>
            <a:ext cx="641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玲珑</a:t>
            </a:r>
          </a:p>
        </p:txBody>
      </p:sp>
      <p:sp>
        <p:nvSpPr>
          <p:cNvPr id="5146" name="Text Box 26"/>
          <p:cNvSpPr txBox="1">
            <a:spLocks noChangeArrowheads="1"/>
          </p:cNvSpPr>
          <p:nvPr/>
        </p:nvSpPr>
        <p:spPr bwMode="auto">
          <a:xfrm>
            <a:off x="6804025" y="5373688"/>
            <a:ext cx="641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喉咙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/>
      <p:bldP spid="5130" grpId="0"/>
      <p:bldP spid="5131" grpId="0"/>
      <p:bldP spid="5132" grpId="0"/>
      <p:bldP spid="5133" grpId="0"/>
      <p:bldP spid="5134" grpId="0"/>
      <p:bldP spid="5135" grpId="0"/>
      <p:bldP spid="5136" grpId="0"/>
      <p:bldP spid="5137" grpId="0"/>
      <p:bldP spid="5138" grpId="0"/>
      <p:bldP spid="5139" grpId="0"/>
      <p:bldP spid="5140" grpId="0"/>
      <p:bldP spid="5141" grpId="0"/>
      <p:bldP spid="5142" grpId="0"/>
      <p:bldP spid="5143" grpId="0"/>
      <p:bldP spid="5144" grpId="0"/>
      <p:bldP spid="5145" grpId="0"/>
      <p:bldP spid="51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03350" y="1484313"/>
            <a:ext cx="6562725" cy="47529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  <a:buFontTx/>
              <a:buNone/>
            </a:pPr>
            <a:r>
              <a:rPr lang="zh-CN" altLang="en-US" dirty="0">
                <a:solidFill>
                  <a:srgbClr val="FF0000"/>
                </a:solidFill>
              </a:rPr>
              <a:t>近义词</a:t>
            </a:r>
          </a:p>
          <a:p>
            <a:pPr algn="ctr">
              <a:lnSpc>
                <a:spcPct val="120000"/>
              </a:lnSpc>
              <a:buFontTx/>
              <a:buNone/>
            </a:pPr>
            <a:r>
              <a:rPr lang="zh-CN" altLang="en-US" sz="2800" dirty="0"/>
              <a:t>环绕（       ）       宏伟（        ）</a:t>
            </a:r>
          </a:p>
          <a:p>
            <a:pPr algn="ctr">
              <a:lnSpc>
                <a:spcPct val="120000"/>
              </a:lnSpc>
              <a:buFontTx/>
              <a:buNone/>
            </a:pPr>
            <a:r>
              <a:rPr lang="zh-CN" altLang="en-US" sz="2800" dirty="0"/>
              <a:t>估量（       ）       奉命（        ）</a:t>
            </a:r>
          </a:p>
          <a:p>
            <a:pPr algn="ctr">
              <a:lnSpc>
                <a:spcPct val="120000"/>
              </a:lnSpc>
              <a:buFontTx/>
              <a:buNone/>
            </a:pPr>
            <a:r>
              <a:rPr lang="zh-CN" altLang="en-US" sz="2800" dirty="0"/>
              <a:t>任意（       ）       珍贵（        ）</a:t>
            </a:r>
          </a:p>
          <a:p>
            <a:pPr algn="ctr">
              <a:lnSpc>
                <a:spcPct val="120000"/>
              </a:lnSpc>
              <a:buFontTx/>
              <a:buNone/>
            </a:pPr>
            <a:r>
              <a:rPr lang="zh-CN" altLang="en-US" dirty="0">
                <a:solidFill>
                  <a:srgbClr val="FF0000"/>
                </a:solidFill>
              </a:rPr>
              <a:t>反义词</a:t>
            </a:r>
          </a:p>
          <a:p>
            <a:pPr algn="ctr">
              <a:lnSpc>
                <a:spcPct val="120000"/>
              </a:lnSpc>
              <a:buFontTx/>
              <a:buNone/>
            </a:pPr>
            <a:r>
              <a:rPr lang="zh-CN" altLang="en-US" sz="2800" dirty="0"/>
              <a:t>损失（        ）       破坏（       ）</a:t>
            </a:r>
          </a:p>
          <a:p>
            <a:pPr algn="ctr">
              <a:lnSpc>
                <a:spcPct val="120000"/>
              </a:lnSpc>
              <a:buFontTx/>
              <a:buNone/>
            </a:pPr>
            <a:r>
              <a:rPr lang="zh-CN" altLang="en-US" sz="2800" dirty="0"/>
              <a:t>销毁（        ）       精华（       ）</a:t>
            </a: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3276600" y="404813"/>
            <a:ext cx="2817813" cy="927100"/>
          </a:xfrm>
          <a:prstGeom prst="rect">
            <a:avLst/>
          </a:prstGeom>
          <a:solidFill>
            <a:srgbClr val="FFFFFF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4800" dirty="0">
                <a:solidFill>
                  <a:srgbClr val="FF0066"/>
                </a:solidFill>
              </a:rPr>
              <a:t>词语积累</a:t>
            </a:r>
          </a:p>
        </p:txBody>
      </p:sp>
      <p:pic>
        <p:nvPicPr>
          <p:cNvPr id="10246" name="Picture 6" descr="按扭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2050" y="6491288"/>
            <a:ext cx="6810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3255963" y="2282825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围绕</a:t>
            </a: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6084888" y="2276475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雄伟</a:t>
            </a: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3276600" y="2852738"/>
            <a:ext cx="641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估计</a:t>
            </a:r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6084888" y="2924175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遵命</a:t>
            </a:r>
          </a:p>
        </p:txBody>
      </p:sp>
      <p:sp>
        <p:nvSpPr>
          <p:cNvPr id="10253" name="Text Box 13"/>
          <p:cNvSpPr txBox="1">
            <a:spLocks noChangeArrowheads="1"/>
          </p:cNvSpPr>
          <p:nvPr/>
        </p:nvSpPr>
        <p:spPr bwMode="auto">
          <a:xfrm>
            <a:off x="3255963" y="336232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10254" name="Text Box 14"/>
          <p:cNvSpPr txBox="1">
            <a:spLocks noChangeArrowheads="1"/>
          </p:cNvSpPr>
          <p:nvPr/>
        </p:nvSpPr>
        <p:spPr bwMode="auto">
          <a:xfrm>
            <a:off x="6084888" y="3500438"/>
            <a:ext cx="641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宝贵</a:t>
            </a:r>
          </a:p>
        </p:txBody>
      </p:sp>
      <p:sp>
        <p:nvSpPr>
          <p:cNvPr id="10255" name="Text Box 15"/>
          <p:cNvSpPr txBox="1">
            <a:spLocks noChangeArrowheads="1"/>
          </p:cNvSpPr>
          <p:nvPr/>
        </p:nvSpPr>
        <p:spPr bwMode="auto">
          <a:xfrm>
            <a:off x="3276600" y="3500438"/>
            <a:ext cx="641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随意</a:t>
            </a:r>
          </a:p>
        </p:txBody>
      </p:sp>
      <p:sp>
        <p:nvSpPr>
          <p:cNvPr id="10259" name="Text Box 19"/>
          <p:cNvSpPr txBox="1">
            <a:spLocks noChangeArrowheads="1"/>
          </p:cNvSpPr>
          <p:nvPr/>
        </p:nvSpPr>
        <p:spPr bwMode="auto">
          <a:xfrm>
            <a:off x="6156325" y="4797425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保护</a:t>
            </a:r>
          </a:p>
        </p:txBody>
      </p:sp>
      <p:sp>
        <p:nvSpPr>
          <p:cNvPr id="10260" name="Text Box 20"/>
          <p:cNvSpPr txBox="1">
            <a:spLocks noChangeArrowheads="1"/>
          </p:cNvSpPr>
          <p:nvPr/>
        </p:nvSpPr>
        <p:spPr bwMode="auto">
          <a:xfrm>
            <a:off x="3276600" y="5373688"/>
            <a:ext cx="641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保存</a:t>
            </a:r>
          </a:p>
        </p:txBody>
      </p:sp>
      <p:sp>
        <p:nvSpPr>
          <p:cNvPr id="10261" name="Text Box 21"/>
          <p:cNvSpPr txBox="1">
            <a:spLocks noChangeArrowheads="1"/>
          </p:cNvSpPr>
          <p:nvPr/>
        </p:nvSpPr>
        <p:spPr bwMode="auto">
          <a:xfrm>
            <a:off x="6156325" y="5373688"/>
            <a:ext cx="641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糟粕</a:t>
            </a:r>
          </a:p>
        </p:txBody>
      </p:sp>
      <p:sp>
        <p:nvSpPr>
          <p:cNvPr id="10262" name="Text Box 22"/>
          <p:cNvSpPr txBox="1">
            <a:spLocks noChangeArrowheads="1"/>
          </p:cNvSpPr>
          <p:nvPr/>
        </p:nvSpPr>
        <p:spPr bwMode="auto">
          <a:xfrm>
            <a:off x="3276600" y="4724400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收获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/>
      <p:bldP spid="10250" grpId="0"/>
      <p:bldP spid="10251" grpId="0"/>
      <p:bldP spid="10252" grpId="0"/>
      <p:bldP spid="10254" grpId="0"/>
      <p:bldP spid="10255" grpId="0"/>
      <p:bldP spid="10259" grpId="0"/>
      <p:bldP spid="10260" grpId="0"/>
      <p:bldP spid="10261" grpId="0"/>
      <p:bldP spid="1026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5650" y="1341438"/>
            <a:ext cx="7920038" cy="46815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None/>
            </a:pPr>
            <a:r>
              <a:rPr lang="zh-CN" altLang="en-US" sz="2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众星拱月：</a:t>
            </a:r>
            <a:r>
              <a:rPr lang="zh-CN" altLang="en-US" sz="2600" dirty="0">
                <a:latin typeface="楷体_GB2312" pitchFamily="49" charset="-122"/>
                <a:ea typeface="楷体_GB2312" pitchFamily="49" charset="-122"/>
              </a:rPr>
              <a:t>群星环绕着月亮。比喻许多事物围绕着</a:t>
            </a:r>
          </a:p>
          <a:p>
            <a:pPr>
              <a:buFontTx/>
              <a:buNone/>
            </a:pPr>
            <a:r>
              <a:rPr lang="zh-CN" altLang="en-US" sz="2600" dirty="0">
                <a:latin typeface="楷体_GB2312" pitchFamily="49" charset="-122"/>
                <a:ea typeface="楷体_GB2312" pitchFamily="49" charset="-122"/>
              </a:rPr>
              <a:t>          一个中心。</a:t>
            </a:r>
          </a:p>
          <a:p>
            <a:pPr>
              <a:buFontTx/>
              <a:buNone/>
            </a:pPr>
            <a:r>
              <a:rPr lang="zh-CN" altLang="en-US" sz="2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玲珑剔透：</a:t>
            </a:r>
            <a:r>
              <a:rPr lang="zh-CN" altLang="en-US" sz="2600" dirty="0">
                <a:latin typeface="楷体_GB2312" pitchFamily="49" charset="-122"/>
                <a:ea typeface="楷体_GB2312" pitchFamily="49" charset="-122"/>
              </a:rPr>
              <a:t>形容精工制作、内部镂空的工艺品。</a:t>
            </a:r>
          </a:p>
          <a:p>
            <a:pPr>
              <a:buFontTx/>
              <a:buNone/>
            </a:pPr>
            <a:r>
              <a:rPr lang="zh-CN" altLang="en-US" sz="2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流连：</a:t>
            </a:r>
            <a:r>
              <a:rPr lang="zh-CN" altLang="en-US" sz="2600" dirty="0">
                <a:latin typeface="楷体_GB2312" pitchFamily="49" charset="-122"/>
                <a:ea typeface="楷体_GB2312" pitchFamily="49" charset="-122"/>
              </a:rPr>
              <a:t>留恋，舍不得离开。</a:t>
            </a:r>
          </a:p>
          <a:p>
            <a:pPr>
              <a:buFontTx/>
              <a:buNone/>
            </a:pPr>
            <a:r>
              <a:rPr lang="zh-CN" altLang="en-US" sz="2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瑰宝：</a:t>
            </a:r>
            <a:r>
              <a:rPr lang="zh-CN" altLang="en-US" sz="2600" dirty="0">
                <a:latin typeface="楷体_GB2312" pitchFamily="49" charset="-122"/>
                <a:ea typeface="楷体_GB2312" pitchFamily="49" charset="-122"/>
              </a:rPr>
              <a:t>珍奇的宝物。</a:t>
            </a:r>
          </a:p>
          <a:p>
            <a:pPr>
              <a:buFontTx/>
              <a:buNone/>
            </a:pPr>
            <a:r>
              <a:rPr lang="zh-CN" altLang="en-US" sz="2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金碧辉煌：</a:t>
            </a:r>
            <a:r>
              <a:rPr lang="zh-CN" altLang="en-US" sz="2600" dirty="0">
                <a:latin typeface="楷体_GB2312" pitchFamily="49" charset="-122"/>
                <a:ea typeface="楷体_GB2312" pitchFamily="49" charset="-122"/>
              </a:rPr>
              <a:t>形容建筑物异常华丽，光彩夺目。</a:t>
            </a:r>
          </a:p>
          <a:p>
            <a:pPr>
              <a:buFontTx/>
              <a:buNone/>
            </a:pPr>
            <a:r>
              <a:rPr lang="zh-CN" altLang="en-US" sz="2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象征：</a:t>
            </a:r>
            <a:r>
              <a:rPr lang="zh-CN" altLang="en-US" sz="2600" dirty="0">
                <a:latin typeface="楷体_GB2312" pitchFamily="49" charset="-122"/>
                <a:ea typeface="楷体_GB2312" pitchFamily="49" charset="-122"/>
              </a:rPr>
              <a:t>用具体东西表现事物的某种意义。</a:t>
            </a:r>
          </a:p>
          <a:p>
            <a:pPr>
              <a:buFontTx/>
              <a:buNone/>
            </a:pPr>
            <a:r>
              <a:rPr lang="zh-CN" altLang="en-US" sz="2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宏伟：</a:t>
            </a:r>
            <a:r>
              <a:rPr lang="zh-CN" altLang="en-US" sz="2600" dirty="0">
                <a:latin typeface="楷体_GB2312" pitchFamily="49" charset="-122"/>
                <a:ea typeface="楷体_GB2312" pitchFamily="49" charset="-122"/>
              </a:rPr>
              <a:t>（规模、计划等）雄壮伟大。</a:t>
            </a:r>
          </a:p>
          <a:p>
            <a:pPr>
              <a:buFontTx/>
              <a:buNone/>
            </a:pPr>
            <a:r>
              <a:rPr lang="zh-CN" altLang="en-US" sz="2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举世闻名：</a:t>
            </a:r>
            <a:r>
              <a:rPr lang="zh-CN" altLang="en-US" sz="2600" dirty="0">
                <a:latin typeface="楷体_GB2312" pitchFamily="49" charset="-122"/>
                <a:ea typeface="楷体_GB2312" pitchFamily="49" charset="-122"/>
              </a:rPr>
              <a:t>举，全。全世界都知道。形容名望极大。</a:t>
            </a:r>
          </a:p>
          <a:p>
            <a:pPr>
              <a:buFontTx/>
              <a:buNone/>
            </a:pPr>
            <a:r>
              <a:rPr lang="zh-CN" altLang="en-US" sz="2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饱览：</a:t>
            </a:r>
            <a:r>
              <a:rPr lang="zh-CN" altLang="en-US" sz="2600" dirty="0">
                <a:latin typeface="楷体_GB2312" pitchFamily="49" charset="-122"/>
                <a:ea typeface="楷体_GB2312" pitchFamily="49" charset="-122"/>
              </a:rPr>
              <a:t>饱，足足地、充分地。览，看。充分地观看。</a:t>
            </a:r>
            <a:r>
              <a:rPr lang="zh-CN" altLang="en-US" sz="2600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2600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600" dirty="0">
                <a:latin typeface="楷体_GB2312" pitchFamily="49" charset="-122"/>
                <a:ea typeface="楷体_GB2312" pitchFamily="49" charset="-122"/>
              </a:rPr>
              <a:t>　</a:t>
            </a: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3276600" y="404813"/>
            <a:ext cx="2817813" cy="927100"/>
          </a:xfrm>
          <a:prstGeom prst="rect">
            <a:avLst/>
          </a:prstGeom>
          <a:solidFill>
            <a:srgbClr val="FFFFFF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4800" dirty="0">
                <a:solidFill>
                  <a:srgbClr val="FF0000"/>
                </a:solidFill>
              </a:rPr>
              <a:t>理解词义</a:t>
            </a:r>
          </a:p>
        </p:txBody>
      </p:sp>
      <p:pic>
        <p:nvPicPr>
          <p:cNvPr id="6149" name="Picture 5" descr="按扭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2050" y="6491288"/>
            <a:ext cx="6810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92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80"/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80"/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80"/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6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6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6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4" dur="80"/>
                                        <p:tgtEl>
                                          <p:spTgt spid="61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5" dur="80"/>
                                        <p:tgtEl>
                                          <p:spTgt spid="61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80"/>
                                        <p:tgtEl>
                                          <p:spTgt spid="61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uiExpand="1" build="p"/>
      <p:bldP spid="614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979613" y="549275"/>
            <a:ext cx="5184775" cy="777875"/>
          </a:xfrm>
          <a:solidFill>
            <a:srgbClr val="FFFFFF"/>
          </a:solidFill>
          <a:ln>
            <a:solidFill>
              <a:schemeClr val="bg2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初读课文  整体感知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16013" y="2060575"/>
            <a:ext cx="6911975" cy="3888705"/>
          </a:xfrm>
          <a:solidFill>
            <a:srgbClr val="FFFFFF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15000"/>
              </a:lnSpc>
              <a:buFontTx/>
              <a:buNone/>
            </a:pPr>
            <a:r>
              <a:rPr lang="zh-CN" altLang="en-US" dirty="0">
                <a:solidFill>
                  <a:srgbClr val="FF0066"/>
                </a:solidFill>
              </a:rPr>
              <a:t>这篇课文讲了一件什么事？</a:t>
            </a:r>
          </a:p>
          <a:p>
            <a:pPr>
              <a:lnSpc>
                <a:spcPct val="115000"/>
              </a:lnSpc>
              <a:buFontTx/>
              <a:buNone/>
            </a:pPr>
            <a:r>
              <a:rPr lang="zh-CN" altLang="en-US" dirty="0">
                <a:solidFill>
                  <a:srgbClr val="FF0000"/>
                </a:solidFill>
              </a:rPr>
              <a:t>       </a:t>
            </a:r>
            <a:r>
              <a:rPr lang="zh-CN" altLang="en-US" dirty="0">
                <a:solidFill>
                  <a:schemeClr val="hlink"/>
                </a:solidFill>
                <a:ea typeface="楷体_GB2312" pitchFamily="49" charset="-122"/>
              </a:rPr>
              <a:t>课文记叙了圆明园</a:t>
            </a:r>
            <a:r>
              <a:rPr lang="zh-CN" altLang="en-US" u="sng" dirty="0">
                <a:solidFill>
                  <a:schemeClr val="hlink"/>
                </a:solidFill>
                <a:ea typeface="楷体_GB2312" pitchFamily="49" charset="-122"/>
              </a:rPr>
              <a:t>当年的辉煌</a:t>
            </a:r>
            <a:r>
              <a:rPr lang="zh-CN" altLang="en-US" dirty="0">
                <a:solidFill>
                  <a:schemeClr val="hlink"/>
                </a:solidFill>
                <a:ea typeface="楷体_GB2312" pitchFamily="49" charset="-122"/>
              </a:rPr>
              <a:t>和</a:t>
            </a:r>
          </a:p>
          <a:p>
            <a:pPr>
              <a:lnSpc>
                <a:spcPct val="115000"/>
              </a:lnSpc>
              <a:buFontTx/>
              <a:buNone/>
            </a:pPr>
            <a:r>
              <a:rPr lang="zh-CN" altLang="en-US" u="sng" dirty="0">
                <a:solidFill>
                  <a:schemeClr val="hlink"/>
                </a:solidFill>
                <a:ea typeface="楷体_GB2312" pitchFamily="49" charset="-122"/>
              </a:rPr>
              <a:t>遭毁灭的历史</a:t>
            </a:r>
            <a:r>
              <a:rPr lang="zh-CN" altLang="en-US" dirty="0" smtClean="0">
                <a:solidFill>
                  <a:schemeClr val="hlink"/>
                </a:solidFill>
                <a:ea typeface="楷体_GB2312" pitchFamily="49" charset="-122"/>
              </a:rPr>
              <a:t>。表达了作者对</a:t>
            </a:r>
            <a:r>
              <a:rPr lang="zh-CN" altLang="en-US" u="sng" dirty="0" smtClean="0">
                <a:solidFill>
                  <a:schemeClr val="hlink"/>
                </a:solidFill>
                <a:ea typeface="楷体_GB2312" pitchFamily="49" charset="-122"/>
              </a:rPr>
              <a:t>祖国</a:t>
            </a:r>
            <a:r>
              <a:rPr lang="zh-CN" altLang="en-US" dirty="0" smtClean="0">
                <a:solidFill>
                  <a:schemeClr val="hlink"/>
                </a:solidFill>
                <a:ea typeface="楷体_GB2312" pitchFamily="49" charset="-122"/>
              </a:rPr>
              <a:t>的</a:t>
            </a:r>
            <a:r>
              <a:rPr lang="zh-CN" altLang="en-US" u="sng" dirty="0" smtClean="0">
                <a:solidFill>
                  <a:schemeClr val="hlink"/>
                </a:solidFill>
                <a:ea typeface="楷体_GB2312" pitchFamily="49" charset="-122"/>
              </a:rPr>
              <a:t>热爱</a:t>
            </a:r>
            <a:r>
              <a:rPr lang="zh-CN" altLang="en-US" dirty="0" smtClean="0">
                <a:solidFill>
                  <a:schemeClr val="hlink"/>
                </a:solidFill>
                <a:ea typeface="楷体_GB2312" pitchFamily="49" charset="-122"/>
              </a:rPr>
              <a:t>和对</a:t>
            </a:r>
            <a:r>
              <a:rPr lang="zh-CN" altLang="en-US" u="sng" dirty="0" smtClean="0">
                <a:solidFill>
                  <a:schemeClr val="hlink"/>
                </a:solidFill>
                <a:ea typeface="楷体_GB2312" pitchFamily="49" charset="-122"/>
              </a:rPr>
              <a:t>侵略者</a:t>
            </a:r>
            <a:r>
              <a:rPr lang="zh-CN" altLang="en-US" dirty="0" smtClean="0">
                <a:solidFill>
                  <a:schemeClr val="hlink"/>
                </a:solidFill>
                <a:ea typeface="楷体_GB2312" pitchFamily="49" charset="-122"/>
              </a:rPr>
              <a:t>的</a:t>
            </a:r>
            <a:r>
              <a:rPr lang="zh-CN" altLang="en-US" u="sng" dirty="0" smtClean="0">
                <a:solidFill>
                  <a:schemeClr val="hlink"/>
                </a:solidFill>
                <a:ea typeface="楷体_GB2312" pitchFamily="49" charset="-122"/>
              </a:rPr>
              <a:t>憎恨</a:t>
            </a:r>
            <a:r>
              <a:rPr lang="zh-CN" altLang="en-US" dirty="0" smtClean="0">
                <a:solidFill>
                  <a:schemeClr val="hlink"/>
                </a:solidFill>
                <a:ea typeface="楷体_GB2312" pitchFamily="49" charset="-122"/>
              </a:rPr>
              <a:t>。</a:t>
            </a:r>
            <a:r>
              <a:rPr lang="zh-CN" altLang="en-US" dirty="0">
                <a:solidFill>
                  <a:schemeClr val="hlink"/>
                </a:solidFill>
              </a:rPr>
              <a:t>　　</a:t>
            </a:r>
          </a:p>
          <a:p>
            <a:pPr>
              <a:lnSpc>
                <a:spcPct val="115000"/>
              </a:lnSpc>
              <a:buFontTx/>
              <a:buNone/>
            </a:pPr>
            <a:r>
              <a:rPr lang="zh-CN" altLang="en-US" dirty="0">
                <a:solidFill>
                  <a:srgbClr val="FF0066"/>
                </a:solidFill>
              </a:rPr>
              <a:t>对照书上的插图，想象当年圆明园的</a:t>
            </a:r>
          </a:p>
          <a:p>
            <a:pPr>
              <a:lnSpc>
                <a:spcPct val="115000"/>
              </a:lnSpc>
              <a:buFontTx/>
              <a:buNone/>
            </a:pPr>
            <a:r>
              <a:rPr lang="zh-CN" altLang="en-US" dirty="0">
                <a:solidFill>
                  <a:srgbClr val="FF0066"/>
                </a:solidFill>
              </a:rPr>
              <a:t>壮观景象，你有什么感受？</a:t>
            </a:r>
          </a:p>
        </p:txBody>
      </p:sp>
      <p:pic>
        <p:nvPicPr>
          <p:cNvPr id="7172" name="Picture 4" descr="按扭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2050" y="6491288"/>
            <a:ext cx="6810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704</TotalTime>
  <Words>2125</Words>
  <Application>Microsoft Office PowerPoint</Application>
  <PresentationFormat>全屏显示(4:3)</PresentationFormat>
  <Paragraphs>293</Paragraphs>
  <Slides>59</Slides>
  <Notes>10</Notes>
  <HiddenSlides>0</HiddenSlides>
  <MMClips>2</MMClips>
  <ScaleCrop>false</ScaleCrop>
  <HeadingPairs>
    <vt:vector size="6" baseType="variant"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64" baseType="lpstr">
      <vt:lpstr>默认设计模板</vt:lpstr>
      <vt:lpstr>1_默认设计模板</vt:lpstr>
      <vt:lpstr>2_默认设计模板</vt:lpstr>
      <vt:lpstr>3_默认设计模板</vt:lpstr>
      <vt:lpstr>位图图像</vt:lpstr>
      <vt:lpstr>PowerPoint 演示文稿</vt:lpstr>
      <vt:lpstr>21 圆明园的毁灭</vt:lpstr>
      <vt:lpstr>导入课题</vt:lpstr>
      <vt:lpstr>学习生字</vt:lpstr>
      <vt:lpstr>多音字辨析</vt:lpstr>
      <vt:lpstr>词语积累</vt:lpstr>
      <vt:lpstr>PowerPoint 演示文稿</vt:lpstr>
      <vt:lpstr>PowerPoint 演示文稿</vt:lpstr>
      <vt:lpstr>初读课文  整体感知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分析课文  品读语言</vt:lpstr>
      <vt:lpstr>分析课文  品读语言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分析课文  品读语言</vt:lpstr>
      <vt:lpstr>PowerPoint 演示文稿</vt:lpstr>
      <vt:lpstr>总结全文   概括中心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第一PPT模板网-WWW.1PPT.COM</dc:description>
  <cp:lastModifiedBy>Air</cp:lastModifiedBy>
  <cp:revision>50</cp:revision>
  <dcterms:created xsi:type="dcterms:W3CDTF">2008-08-17T01:03:34Z</dcterms:created>
  <dcterms:modified xsi:type="dcterms:W3CDTF">2016-11-21T16:06:43Z</dcterms:modified>
  <cp:category>第一PPT模板网-WWW.1PPT.COM</cp:category>
  <cp:version>第一PPT模板网-WWW.1PPT.COM</cp:version>
</cp:coreProperties>
</file>