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0F902-E79B-4322-B6B4-981273A09FCB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4AD24-B969-471A-BB4D-D2BC20D2D7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2754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27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A3967D-581E-4E53-984C-B6C2DD36F53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40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60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81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D95E6-1C4B-4BBB-B6BA-AB6CDB49EA17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2C664-9150-42AD-AE6A-627FE3520B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88169" y="2357755"/>
            <a:ext cx="4725974" cy="193899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8.</a:t>
            </a:r>
            <a:r>
              <a:rPr lang="zh-CN" altLang="en-US" sz="60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池子与河流</a:t>
            </a:r>
            <a:endParaRPr lang="en-US" altLang="zh-CN" sz="6000" b="1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</a:t>
            </a:r>
          </a:p>
        </p:txBody>
      </p:sp>
      <p:sp>
        <p:nvSpPr>
          <p:cNvPr id="5" name="矩形 4"/>
          <p:cNvSpPr/>
          <p:nvPr/>
        </p:nvSpPr>
        <p:spPr>
          <a:xfrm>
            <a:off x="47625" y="120650"/>
            <a:ext cx="5330825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部编版三年级语文下册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4538" y="1838325"/>
            <a:ext cx="7753350" cy="1241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735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我们要（尊  遵  ）守交通规则，（尊  遵  ）敬老师。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52825" y="1798638"/>
            <a:ext cx="612775" cy="747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51688" y="1838325"/>
            <a:ext cx="614362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25488" y="3506788"/>
            <a:ext cx="8129587" cy="1241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这清闲的生活无忧无虑，还有什么能够代替？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（反问句）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17800" y="4983163"/>
            <a:ext cx="6156325" cy="1241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这清闲的生活无忧无虑，没有什么能够代替。</a:t>
            </a:r>
          </a:p>
        </p:txBody>
      </p:sp>
      <p:sp>
        <p:nvSpPr>
          <p:cNvPr id="207878" name="文本框 5"/>
          <p:cNvSpPr txBox="1">
            <a:spLocks noChangeArrowheads="1"/>
          </p:cNvSpPr>
          <p:nvPr/>
        </p:nvSpPr>
        <p:spPr bwMode="auto">
          <a:xfrm>
            <a:off x="819150" y="4983163"/>
            <a:ext cx="26558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  <a:sym typeface="+mn-ea"/>
              </a:rPr>
              <a:t>改为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陈述句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sym typeface="+mn-ea"/>
              </a:rPr>
              <a:t>：</a:t>
            </a:r>
          </a:p>
        </p:txBody>
      </p:sp>
      <p:sp>
        <p:nvSpPr>
          <p:cNvPr id="48129" name="文本框 10"/>
          <p:cNvSpPr txBox="1"/>
          <p:nvPr/>
        </p:nvSpPr>
        <p:spPr>
          <a:xfrm>
            <a:off x="211138" y="714375"/>
            <a:ext cx="7458075" cy="74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八、按要求填空。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10"/>
          <p:cNvSpPr txBox="1"/>
          <p:nvPr/>
        </p:nvSpPr>
        <p:spPr>
          <a:xfrm>
            <a:off x="606425" y="819150"/>
            <a:ext cx="8091488" cy="1404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九、思考：快要完全枯干的时候，池子可能会想些什么？</a:t>
            </a:r>
          </a:p>
        </p:txBody>
      </p:sp>
      <p:pic>
        <p:nvPicPr>
          <p:cNvPr id="14338" name="Picture 2" descr="https://timgsa.baidu.com/timg?image&amp;quality=80&amp;size=b9999_10000&amp;sec=1538614382993&amp;di=e191288946f5fe865a6daecc8b5c0cc1&amp;imgtype=0&amp;src=http%3A%2F%2Fpic30.photophoto.cn%2F20140329%2F0046043356124131_b.jpg"/>
          <p:cNvPicPr>
            <a:picLocks noChangeAspect="1" noChangeArrowheads="1"/>
          </p:cNvPicPr>
          <p:nvPr/>
        </p:nvPicPr>
        <p:blipFill>
          <a:blip r:embed="rId2" cstate="print"/>
          <a:srcRect b="2366"/>
          <a:stretch>
            <a:fillRect/>
          </a:stretch>
        </p:blipFill>
        <p:spPr bwMode="auto">
          <a:xfrm>
            <a:off x="4214810" y="2285993"/>
            <a:ext cx="4559301" cy="3674751"/>
          </a:xfrm>
          <a:prstGeom prst="roundRect">
            <a:avLst/>
          </a:prstGeom>
          <a:noFill/>
        </p:spPr>
      </p:pic>
      <p:sp>
        <p:nvSpPr>
          <p:cNvPr id="15" name="云形标注 14"/>
          <p:cNvSpPr/>
          <p:nvPr/>
        </p:nvSpPr>
        <p:spPr>
          <a:xfrm>
            <a:off x="244475" y="2468034"/>
            <a:ext cx="3438525" cy="3077633"/>
          </a:xfrm>
          <a:prstGeom prst="cloudCallout">
            <a:avLst>
              <a:gd name="adj1" fmla="val 84287"/>
              <a:gd name="adj2" fmla="val 24119"/>
            </a:avLst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noProof="1">
                <a:solidFill>
                  <a:sysClr val="windowText" lastClr="000000"/>
                </a:solidFill>
              </a:rPr>
              <a:t>       </a:t>
            </a:r>
            <a:r>
              <a:rPr lang="zh-CN" altLang="en-US" sz="2665" b="1" noProof="1">
                <a:solidFill>
                  <a:srgbClr val="FF0000"/>
                </a:solidFill>
              </a:rPr>
              <a:t>如果我当初听了河流的话，改正自己的错误想法，积极进取，就不会落到今天这步田地。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文本框 99"/>
          <p:cNvSpPr txBox="1">
            <a:spLocks noChangeArrowheads="1"/>
          </p:cNvSpPr>
          <p:nvPr/>
        </p:nvSpPr>
        <p:spPr bwMode="auto">
          <a:xfrm>
            <a:off x="1385888" y="1268413"/>
            <a:ext cx="6318250" cy="747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微软雅黑" pitchFamily="34" charset="-122"/>
              </a:rPr>
              <a:t>选择每组中加点字读音正确的一项。</a:t>
            </a:r>
          </a:p>
          <a:p>
            <a:pPr>
              <a:lnSpc>
                <a:spcPct val="20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  )A.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滔滔江水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dāo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     B.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生涯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yá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C.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妇人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fū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  )A.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忙碌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lù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	      B.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遵守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zhūn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          </a:t>
            </a:r>
          </a:p>
          <a:p>
            <a:pPr>
              <a:lnSpc>
                <a:spcPct val="20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C.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循环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xuán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</a:p>
        </p:txBody>
      </p:sp>
      <p:sp>
        <p:nvSpPr>
          <p:cNvPr id="209922" name="TextBox 16"/>
          <p:cNvSpPr txBox="1">
            <a:spLocks noChangeArrowheads="1"/>
          </p:cNvSpPr>
          <p:nvPr/>
        </p:nvSpPr>
        <p:spPr bwMode="auto">
          <a:xfrm>
            <a:off x="5705475" y="2636838"/>
            <a:ext cx="325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9923" name="TextBox 17"/>
          <p:cNvSpPr txBox="1">
            <a:spLocks noChangeArrowheads="1"/>
          </p:cNvSpPr>
          <p:nvPr/>
        </p:nvSpPr>
        <p:spPr bwMode="auto">
          <a:xfrm>
            <a:off x="2303463" y="2636838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9924" name="TextBox 18"/>
          <p:cNvSpPr txBox="1">
            <a:spLocks noChangeArrowheads="1"/>
          </p:cNvSpPr>
          <p:nvPr/>
        </p:nvSpPr>
        <p:spPr bwMode="auto">
          <a:xfrm>
            <a:off x="2303463" y="3573463"/>
            <a:ext cx="32385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9925" name="TextBox 10"/>
          <p:cNvSpPr txBox="1">
            <a:spLocks noChangeArrowheads="1"/>
          </p:cNvSpPr>
          <p:nvPr/>
        </p:nvSpPr>
        <p:spPr bwMode="auto">
          <a:xfrm>
            <a:off x="2573338" y="4581525"/>
            <a:ext cx="32385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9926" name="TextBox 11"/>
          <p:cNvSpPr txBox="1">
            <a:spLocks noChangeArrowheads="1"/>
          </p:cNvSpPr>
          <p:nvPr/>
        </p:nvSpPr>
        <p:spPr bwMode="auto">
          <a:xfrm>
            <a:off x="2573338" y="5589588"/>
            <a:ext cx="32385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9927" name="TextBox 12"/>
          <p:cNvSpPr txBox="1">
            <a:spLocks noChangeArrowheads="1"/>
          </p:cNvSpPr>
          <p:nvPr/>
        </p:nvSpPr>
        <p:spPr bwMode="auto">
          <a:xfrm>
            <a:off x="5381625" y="4652963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01788" y="2349500"/>
            <a:ext cx="32385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601788" y="4364038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129" name="文本框 10"/>
          <p:cNvSpPr txBox="1"/>
          <p:nvPr/>
        </p:nvSpPr>
        <p:spPr>
          <a:xfrm>
            <a:off x="211138" y="714375"/>
            <a:ext cx="7458075" cy="74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十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、按要求完成下列练习题。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文本框 99"/>
          <p:cNvSpPr txBox="1">
            <a:spLocks noChangeArrowheads="1"/>
          </p:cNvSpPr>
          <p:nvPr/>
        </p:nvSpPr>
        <p:spPr bwMode="auto">
          <a:xfrm>
            <a:off x="1385888" y="981075"/>
            <a:ext cx="63182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  )A.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尊敬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zūn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	B.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应验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jiǎn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	</a:t>
            </a:r>
          </a:p>
          <a:p>
            <a:pPr>
              <a:lnSpc>
                <a:spcPct val="20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C.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支配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>
                <a:latin typeface="宋体" pitchFamily="2" charset="-122"/>
                <a:cs typeface="Arial" pitchFamily="34" charset="0"/>
              </a:rPr>
              <a:t>bèi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endParaRPr lang="en-US" altLang="zh-CN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0946" name="TextBox 16"/>
          <p:cNvSpPr txBox="1">
            <a:spLocks noChangeArrowheads="1"/>
          </p:cNvSpPr>
          <p:nvPr/>
        </p:nvSpPr>
        <p:spPr bwMode="auto">
          <a:xfrm>
            <a:off x="2303463" y="1700213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0947" name="TextBox 17"/>
          <p:cNvSpPr txBox="1">
            <a:spLocks noChangeArrowheads="1"/>
          </p:cNvSpPr>
          <p:nvPr/>
        </p:nvSpPr>
        <p:spPr bwMode="auto">
          <a:xfrm>
            <a:off x="4733925" y="1628775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0948" name="TextBox 18"/>
          <p:cNvSpPr txBox="1">
            <a:spLocks noChangeArrowheads="1"/>
          </p:cNvSpPr>
          <p:nvPr/>
        </p:nvSpPr>
        <p:spPr bwMode="auto">
          <a:xfrm>
            <a:off x="2573338" y="2636838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01788" y="1268413"/>
            <a:ext cx="323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文本框 1"/>
          <p:cNvSpPr txBox="1">
            <a:spLocks noChangeArrowheads="1"/>
          </p:cNvSpPr>
          <p:nvPr/>
        </p:nvSpPr>
        <p:spPr bwMode="auto">
          <a:xfrm>
            <a:off x="1385888" y="692150"/>
            <a:ext cx="63484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楷体" pitchFamily="49" charset="-122"/>
                <a:ea typeface="楷体" pitchFamily="49" charset="-122"/>
                <a:cs typeface="微软雅黑" pitchFamily="34" charset="-122"/>
                <a:sym typeface="+mn-ea"/>
              </a:rPr>
              <a:t>2.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微软雅黑" pitchFamily="34" charset="-122"/>
                <a:sym typeface="+mn-ea"/>
              </a:rPr>
              <a:t>根据课文内容</a:t>
            </a:r>
            <a:r>
              <a:rPr lang="en-US" altLang="zh-CN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微软雅黑" pitchFamily="34" charset="-122"/>
                <a:sym typeface="+mn-ea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微软雅黑" pitchFamily="34" charset="-122"/>
                <a:sym typeface="+mn-ea"/>
              </a:rPr>
              <a:t>连一连。</a:t>
            </a:r>
          </a:p>
        </p:txBody>
      </p:sp>
      <p:pic>
        <p:nvPicPr>
          <p:cNvPr id="21197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439863" y="1989138"/>
            <a:ext cx="3154362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5165725" y="1989138"/>
            <a:ext cx="26733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直接连接符 16"/>
          <p:cNvCxnSpPr/>
          <p:nvPr/>
        </p:nvCxnSpPr>
        <p:spPr>
          <a:xfrm>
            <a:off x="2303463" y="2276475"/>
            <a:ext cx="1566862" cy="2160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357438" y="3068638"/>
            <a:ext cx="1566862" cy="647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357438" y="2924175"/>
            <a:ext cx="1566862" cy="8651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357438" y="2276475"/>
            <a:ext cx="1620837" cy="2160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13425" y="2276475"/>
            <a:ext cx="1243013" cy="720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5867400" y="2276475"/>
            <a:ext cx="1243013" cy="7921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813425" y="3644900"/>
            <a:ext cx="1189038" cy="720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867400" y="3716338"/>
            <a:ext cx="1189038" cy="720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文本框 99"/>
          <p:cNvSpPr txBox="1">
            <a:spLocks noChangeArrowheads="1"/>
          </p:cNvSpPr>
          <p:nvPr/>
        </p:nvSpPr>
        <p:spPr bwMode="auto">
          <a:xfrm>
            <a:off x="1331913" y="765175"/>
            <a:ext cx="6448425" cy="895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读句子</a:t>
            </a:r>
            <a:r>
              <a:rPr lang="en-US" altLang="zh-CN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根据画线部分的意思写四字词语。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这清闲的生活没有一点儿忧愁和顾虑。	               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                          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我用接连不断、连绵不绝的清洁的水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年年给人们带来利益。	   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任凭人世间事务繁忙、辛辛苦苦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我只在睡梦中推究哲理。	   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30913" y="2420938"/>
            <a:ext cx="15652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无忧无虑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38863" y="5300663"/>
            <a:ext cx="14843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忙忙碌碌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84888" y="3933825"/>
            <a:ext cx="13763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源源不断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330575" y="5157788"/>
            <a:ext cx="280828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519363" y="3644900"/>
            <a:ext cx="3024187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62375" y="2205038"/>
            <a:ext cx="302418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文本框 99"/>
          <p:cNvSpPr txBox="1">
            <a:spLocks noChangeArrowheads="1"/>
          </p:cNvSpPr>
          <p:nvPr/>
        </p:nvSpPr>
        <p:spPr bwMode="auto">
          <a:xfrm>
            <a:off x="1144588" y="849313"/>
            <a:ext cx="6854825" cy="747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根据课文内容</a:t>
            </a:r>
            <a:r>
              <a:rPr lang="en-US" altLang="zh-CN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选择正确的答案。</a:t>
            </a:r>
            <a:endParaRPr lang="en-US" altLang="en-US" sz="3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课文中的池子和河流有哪些不同呢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?(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多选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做法不同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池子终日过得清闲安逸、无所事事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河流则忙忙碌碌、十分辛苦。</a:t>
            </a:r>
          </a:p>
          <a:p>
            <a:r>
              <a:rPr lang="en-US" altLang="zh-CN" sz="320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志向不同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池子得过且过、贪图安逸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河流胸怀大志、奔流不息。</a:t>
            </a:r>
          </a:p>
          <a:p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C.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命运不同</a:t>
            </a:r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: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池子完全枯干、被人遗忘</a:t>
            </a:r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河流长流不断、受人尊敬。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D.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才能不同</a:t>
            </a:r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: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池子承载树叶、力量微小</a:t>
            </a:r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河流承载货船、力量巨大。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504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549275"/>
            <a:ext cx="18224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83463" y="1733550"/>
            <a:ext cx="8905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ABC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文本框 99"/>
          <p:cNvSpPr txBox="1">
            <a:spLocks noChangeArrowheads="1"/>
          </p:cNvSpPr>
          <p:nvPr/>
        </p:nvSpPr>
        <p:spPr bwMode="auto">
          <a:xfrm>
            <a:off x="1331913" y="550863"/>
            <a:ext cx="6480175" cy="723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楷体" pitchFamily="49" charset="-122"/>
                <a:ea typeface="楷体" pitchFamily="49" charset="-122"/>
              </a:rPr>
              <a:t>(2)“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才能不利用就要衰退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它会逐渐磨灭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才能一旦让懒惰支配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它就一无所为。”对这句话理解错误的一项是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3200">
                <a:latin typeface="楷体" pitchFamily="49" charset="-122"/>
                <a:ea typeface="楷体" pitchFamily="49" charset="-122"/>
              </a:rPr>
              <a:t>  A.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这句话点明了文章的主旨。</a:t>
            </a:r>
          </a:p>
          <a:p>
            <a:r>
              <a:rPr lang="en-US" altLang="zh-CN" sz="3200">
                <a:latin typeface="楷体" pitchFamily="49" charset="-122"/>
                <a:ea typeface="楷体" pitchFamily="49" charset="-122"/>
              </a:rPr>
              <a:t>  B.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这句话告诉我们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才能也是要不断运用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不断积累的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这样才会创造生命的价值。</a:t>
            </a:r>
          </a:p>
          <a:p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  C.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这句话告诉我们</a:t>
            </a:r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: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才能就是辛勤的劳动</a:t>
            </a:r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懒惰会让你一无所有。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  D.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这句话告诉我们</a:t>
            </a:r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: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才能不是天生的</a:t>
            </a:r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它需要辛勤的劳动来创造</a:t>
            </a:r>
            <a:r>
              <a:rPr lang="en-US" altLang="zh-CN" sz="320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+mn-ea"/>
              </a:rPr>
              <a:t>懒惰会毁灭了才能。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71888" y="1530350"/>
            <a:ext cx="4318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493838" y="4941888"/>
            <a:ext cx="63182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9138" name="文本框 99"/>
          <p:cNvSpPr txBox="1">
            <a:spLocks noChangeArrowheads="1"/>
          </p:cNvSpPr>
          <p:nvPr/>
        </p:nvSpPr>
        <p:spPr bwMode="auto">
          <a:xfrm>
            <a:off x="1277938" y="549275"/>
            <a:ext cx="6588125" cy="747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FFFF"/>
                </a:solidFill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说一说池子和河流分别象征生活中的哪一类人</a:t>
            </a:r>
            <a:r>
              <a:rPr lang="en-US" altLang="zh-CN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你欣赏哪一类人</a:t>
            </a:r>
            <a:r>
              <a:rPr lang="en-US" altLang="zh-CN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说说理由。</a:t>
            </a:r>
            <a:endParaRPr lang="en-US" altLang="zh-CN" sz="3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池子象征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                   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河流象征</a:t>
            </a:r>
          </a:p>
          <a:p>
            <a:pPr>
              <a:lnSpc>
                <a:spcPct val="150000"/>
              </a:lnSpc>
            </a:pP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我欣赏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            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理由</a:t>
            </a:r>
            <a:r>
              <a:rPr lang="en-US" altLang="zh-CN" sz="32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  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913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2897188" y="2852738"/>
            <a:ext cx="48609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55763" y="4795838"/>
            <a:ext cx="610235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那样的人永不满足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锐意进取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奋斗不息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会为社会创造更大的价值。</a:t>
            </a:r>
          </a:p>
          <a:p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59113" y="2133600"/>
            <a:ext cx="6049962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那些贪图安逸、不思进取的人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93838" y="2708275"/>
            <a:ext cx="62642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那些永不满足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锐意进取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永远创造快乐和幸福的人</a:t>
            </a:r>
          </a:p>
        </p:txBody>
      </p:sp>
      <p:pic>
        <p:nvPicPr>
          <p:cNvPr id="21914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493838" y="3573463"/>
            <a:ext cx="63182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14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547813" y="5734050"/>
            <a:ext cx="63182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81288" y="4292600"/>
            <a:ext cx="27003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像河流一样的人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2"/>
          <p:cNvSpPr txBox="1"/>
          <p:nvPr/>
        </p:nvSpPr>
        <p:spPr>
          <a:xfrm>
            <a:off x="438150" y="1676400"/>
            <a:ext cx="6407150" cy="1404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一、给加点字选择正确的读音。</a:t>
            </a:r>
          </a:p>
        </p:txBody>
      </p:sp>
      <p:grpSp>
        <p:nvGrpSpPr>
          <p:cNvPr id="2" name="组合 6"/>
          <p:cNvGrpSpPr>
            <a:grpSpLocks/>
          </p:cNvGrpSpPr>
          <p:nvPr/>
        </p:nvGrpSpPr>
        <p:grpSpPr bwMode="auto">
          <a:xfrm>
            <a:off x="179388" y="260350"/>
            <a:ext cx="2593975" cy="1717675"/>
            <a:chOff x="286873" y="205103"/>
            <a:chExt cx="2593611" cy="1288649"/>
          </a:xfrm>
        </p:grpSpPr>
        <p:sp>
          <p:nvSpPr>
            <p:cNvPr id="35843" name="文本框 2"/>
            <p:cNvSpPr txBox="1"/>
            <p:nvPr/>
          </p:nvSpPr>
          <p:spPr>
            <a:xfrm>
              <a:off x="982100" y="439728"/>
              <a:ext cx="1898384" cy="10540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26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en-US" altLang="zh-CN" sz="4265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8670" name="图片 2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1266825" y="2709863"/>
            <a:ext cx="7127875" cy="166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265" b="1" dirty="0" err="1">
                <a:solidFill>
                  <a:srgbClr val="333333"/>
                </a:solidFill>
                <a:latin typeface="+mj-ea"/>
                <a:ea typeface="+mj-ea"/>
              </a:rPr>
              <a:t>lù</a:t>
            </a:r>
            <a:r>
              <a:rPr lang="en-US" altLang="zh-CN" sz="4265" b="1" dirty="0">
                <a:solidFill>
                  <a:srgbClr val="333333"/>
                </a:solidFill>
                <a:latin typeface="+mj-ea"/>
                <a:ea typeface="+mj-ea"/>
              </a:rPr>
              <a:t>  </a:t>
            </a:r>
            <a:r>
              <a:rPr lang="en-US" altLang="zh-CN" sz="4265" b="1" dirty="0" err="1">
                <a:solidFill>
                  <a:srgbClr val="333333"/>
                </a:solidFill>
                <a:latin typeface="+mj-ea"/>
                <a:ea typeface="+mj-ea"/>
              </a:rPr>
              <a:t>lǜ</a:t>
            </a: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尊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</a:t>
            </a: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265" b="1" dirty="0" err="1">
                <a:solidFill>
                  <a:srgbClr val="333333"/>
                </a:solidFill>
                <a:latin typeface="+mj-ea"/>
                <a:ea typeface="+mj-ea"/>
              </a:rPr>
              <a:t>xún</a:t>
            </a:r>
            <a:r>
              <a:rPr lang="en-US" altLang="zh-CN" sz="4265" b="1" dirty="0">
                <a:solidFill>
                  <a:srgbClr val="333333"/>
                </a:solidFill>
                <a:latin typeface="+mj-ea"/>
                <a:ea typeface="+mj-ea"/>
              </a:rPr>
              <a:t>  </a:t>
            </a:r>
            <a:r>
              <a:rPr lang="en-US" altLang="zh-CN" sz="4265" b="1" dirty="0" err="1">
                <a:solidFill>
                  <a:srgbClr val="333333"/>
                </a:solidFill>
                <a:latin typeface="+mj-ea"/>
                <a:ea typeface="+mj-ea"/>
              </a:rPr>
              <a:t>sún</a:t>
            </a: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4265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895475" y="3455988"/>
            <a:ext cx="122238" cy="1651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2400"/>
          </a:p>
        </p:txBody>
      </p:sp>
      <p:sp>
        <p:nvSpPr>
          <p:cNvPr id="32" name="椭圆 31"/>
          <p:cNvSpPr/>
          <p:nvPr/>
        </p:nvSpPr>
        <p:spPr>
          <a:xfrm>
            <a:off x="5580063" y="3455988"/>
            <a:ext cx="122237" cy="1651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1258888" y="3725863"/>
            <a:ext cx="7424737" cy="3044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你既然答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en-US" altLang="zh-CN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4265" b="1" dirty="0" err="1">
                <a:solidFill>
                  <a:srgbClr val="333333"/>
                </a:solidFill>
                <a:latin typeface="+mj-ea"/>
              </a:rPr>
              <a:t>yīnɡ</a:t>
            </a:r>
            <a:r>
              <a:rPr lang="en-US" altLang="zh-CN" sz="4265" b="1" dirty="0">
                <a:solidFill>
                  <a:srgbClr val="333333"/>
                </a:solidFill>
                <a:latin typeface="+mj-ea"/>
              </a:rPr>
              <a:t> </a:t>
            </a:r>
            <a:r>
              <a:rPr lang="en-US" altLang="zh-CN" sz="4265" b="1" dirty="0" err="1">
                <a:solidFill>
                  <a:srgbClr val="333333"/>
                </a:solidFill>
                <a:latin typeface="+mj-ea"/>
                <a:ea typeface="+mj-ea"/>
              </a:rPr>
              <a:t>yìnɡ</a:t>
            </a:r>
            <a:r>
              <a:rPr lang="en-US" altLang="zh-CN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了别人一起去图书馆就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en-US" altLang="zh-CN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4265" b="1" dirty="0" err="1">
                <a:solidFill>
                  <a:srgbClr val="333333"/>
                </a:solidFill>
                <a:latin typeface="+mj-ea"/>
                <a:ea typeface="+mj-ea"/>
              </a:rPr>
              <a:t>yīnɡ</a:t>
            </a:r>
            <a:r>
              <a:rPr lang="en-US" altLang="zh-CN" sz="4265" b="1" dirty="0">
                <a:solidFill>
                  <a:srgbClr val="333333"/>
                </a:solidFill>
                <a:latin typeface="+mj-ea"/>
              </a:rPr>
              <a:t> </a:t>
            </a:r>
            <a:r>
              <a:rPr lang="en-US" altLang="zh-CN" sz="4265" b="1" dirty="0" err="1">
                <a:solidFill>
                  <a:srgbClr val="333333"/>
                </a:solidFill>
                <a:latin typeface="+mj-ea"/>
              </a:rPr>
              <a:t>yìnɡ</a:t>
            </a:r>
            <a:r>
              <a:rPr lang="en-US" altLang="zh-CN" sz="4265" b="1" dirty="0">
                <a:solidFill>
                  <a:srgbClr val="333333"/>
                </a:solidFill>
                <a:latin typeface="+mj-ea"/>
                <a:ea typeface="+mj-ea"/>
              </a:rPr>
              <a:t>)</a:t>
            </a: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该准时赴约。</a:t>
            </a:r>
          </a:p>
        </p:txBody>
      </p:sp>
      <p:sp>
        <p:nvSpPr>
          <p:cNvPr id="34" name="椭圆 33"/>
          <p:cNvSpPr/>
          <p:nvPr/>
        </p:nvSpPr>
        <p:spPr>
          <a:xfrm>
            <a:off x="3954463" y="4614863"/>
            <a:ext cx="122237" cy="1651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2400"/>
          </a:p>
        </p:txBody>
      </p:sp>
      <p:sp>
        <p:nvSpPr>
          <p:cNvPr id="35" name="椭圆 34"/>
          <p:cNvSpPr/>
          <p:nvPr/>
        </p:nvSpPr>
        <p:spPr>
          <a:xfrm>
            <a:off x="3536950" y="5600700"/>
            <a:ext cx="123825" cy="16351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2400"/>
          </a:p>
        </p:txBody>
      </p:sp>
      <p:sp>
        <p:nvSpPr>
          <p:cNvPr id="36" name="TextBox 7"/>
          <p:cNvSpPr txBox="1"/>
          <p:nvPr/>
        </p:nvSpPr>
        <p:spPr>
          <a:xfrm>
            <a:off x="2411413" y="2711450"/>
            <a:ext cx="792162" cy="10763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33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533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7"/>
          <p:cNvSpPr txBox="1"/>
          <p:nvPr/>
        </p:nvSpPr>
        <p:spPr>
          <a:xfrm>
            <a:off x="6251575" y="2711450"/>
            <a:ext cx="792163" cy="10763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33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533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7"/>
          <p:cNvSpPr txBox="1"/>
          <p:nvPr/>
        </p:nvSpPr>
        <p:spPr>
          <a:xfrm>
            <a:off x="5507038" y="3898900"/>
            <a:ext cx="792162" cy="10763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33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533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7"/>
          <p:cNvSpPr txBox="1"/>
          <p:nvPr/>
        </p:nvSpPr>
        <p:spPr>
          <a:xfrm>
            <a:off x="3968750" y="4897438"/>
            <a:ext cx="790575" cy="1077912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33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533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4"/>
          <p:cNvSpPr txBox="1"/>
          <p:nvPr/>
        </p:nvSpPr>
        <p:spPr>
          <a:xfrm>
            <a:off x="508000" y="1296988"/>
            <a:ext cx="8251825" cy="1404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二、给加点字选择正确的读音，打“√</a:t>
            </a:r>
            <a:r>
              <a:rPr lang="en-US" altLang="zh-CN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”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。</a:t>
            </a: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031875" y="2065338"/>
            <a:ext cx="8034338" cy="5672137"/>
            <a:chOff x="2426" y="3022"/>
            <a:chExt cx="12651" cy="6697"/>
          </a:xfrm>
        </p:grpSpPr>
        <p:grpSp>
          <p:nvGrpSpPr>
            <p:cNvPr id="3" name="组合 5"/>
            <p:cNvGrpSpPr>
              <a:grpSpLocks/>
            </p:cNvGrpSpPr>
            <p:nvPr/>
          </p:nvGrpSpPr>
          <p:grpSpPr bwMode="auto">
            <a:xfrm>
              <a:off x="2426" y="3022"/>
              <a:ext cx="12651" cy="6697"/>
              <a:chOff x="1593209" y="1805320"/>
              <a:chExt cx="8033539" cy="4252061"/>
            </a:xfrm>
          </p:grpSpPr>
          <p:sp>
            <p:nvSpPr>
              <p:cNvPr id="32772" name="矩形 9"/>
              <p:cNvSpPr/>
              <p:nvPr/>
            </p:nvSpPr>
            <p:spPr>
              <a:xfrm>
                <a:off x="1593209" y="1805320"/>
                <a:ext cx="8033539" cy="42520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fontAlgn="auto" hangingPunct="0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4265" b="1" dirty="0">
                    <a:latin typeface="宋体" panose="02010600030101010101" pitchFamily="2" charset="-122"/>
                  </a:rPr>
                  <a:t>妇人（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f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ù  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h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ù）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    </a:t>
                </a:r>
                <a:r>
                  <a:rPr lang="zh-CN" altLang="en-US" sz="4265" b="1" dirty="0">
                    <a:latin typeface="宋体" panose="02010600030101010101" pitchFamily="2" charset="-122"/>
                  </a:rPr>
                  <a:t>生涯（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ái  yá</a:t>
                </a:r>
                <a:r>
                  <a:rPr lang="zh-CN" altLang="en-US" sz="4265" b="1" dirty="0">
                    <a:latin typeface="宋体" panose="02010600030101010101" pitchFamily="2" charset="-122"/>
                  </a:rPr>
                  <a:t>）</a:t>
                </a:r>
                <a:endParaRPr lang="zh-CN" altLang="zh-CN" sz="4265" b="1" dirty="0">
                  <a:latin typeface="宋体" panose="02010600030101010101" pitchFamily="2" charset="-122"/>
                </a:endParaRPr>
              </a:p>
              <a:p>
                <a:pPr eaLnBrk="0" fontAlgn="auto" hangingPunct="0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265" b="1" dirty="0">
                    <a:latin typeface="宋体" panose="02010600030101010101" pitchFamily="2" charset="-122"/>
                  </a:rPr>
                  <a:t>忙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碌（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l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ù  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n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ù）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    </a:t>
                </a:r>
                <a:r>
                  <a:rPr lang="zh-CN" altLang="en-US" sz="4265" b="1" dirty="0">
                    <a:latin typeface="宋体" panose="02010600030101010101" pitchFamily="2" charset="-122"/>
                  </a:rPr>
                  <a:t>应验（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yiàn  yàn</a:t>
                </a:r>
                <a:r>
                  <a:rPr lang="zh-CN" altLang="en-US" sz="4265" b="1" dirty="0">
                    <a:latin typeface="宋体" panose="02010600030101010101" pitchFamily="2" charset="-122"/>
                  </a:rPr>
                  <a:t>）</a:t>
                </a:r>
                <a:endParaRPr lang="zh-CN" altLang="zh-CN" sz="4265" b="1" dirty="0">
                  <a:latin typeface="宋体" panose="02010600030101010101" pitchFamily="2" charset="-122"/>
                </a:endParaRPr>
              </a:p>
              <a:p>
                <a:pPr eaLnBrk="0" fontAlgn="auto" hangingPunct="0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4265" b="1" dirty="0">
                    <a:latin typeface="宋体" panose="02010600030101010101" pitchFamily="2" charset="-122"/>
                  </a:rPr>
                  <a:t>遵循（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z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ū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n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 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x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ú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n  zh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ū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n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 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x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ǘ</a:t>
                </a:r>
                <a:r>
                  <a:rPr lang="en-US" altLang="zh-CN" sz="4265" b="1" dirty="0">
                    <a:latin typeface="宋体" panose="02010600030101010101" pitchFamily="2" charset="-122"/>
                  </a:rPr>
                  <a:t>n</a:t>
                </a:r>
                <a:r>
                  <a:rPr lang="zh-CN" altLang="zh-CN" sz="4265" b="1" dirty="0">
                    <a:latin typeface="宋体" panose="02010600030101010101" pitchFamily="2" charset="-122"/>
                  </a:rPr>
                  <a:t>）</a:t>
                </a:r>
              </a:p>
            </p:txBody>
          </p:sp>
          <p:sp>
            <p:nvSpPr>
              <p:cNvPr id="32773" name="文本框 3"/>
              <p:cNvSpPr txBox="1"/>
              <p:nvPr/>
            </p:nvSpPr>
            <p:spPr>
              <a:xfrm>
                <a:off x="1593209" y="2282531"/>
                <a:ext cx="576206" cy="5617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265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·</a:t>
                </a:r>
                <a:endParaRPr lang="zh-CN" altLang="en-US" sz="4265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2774" name="文本框 7"/>
              <p:cNvSpPr txBox="1"/>
              <p:nvPr/>
            </p:nvSpPr>
            <p:spPr>
              <a:xfrm>
                <a:off x="2007506" y="3135800"/>
                <a:ext cx="576205" cy="5617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265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·</a:t>
                </a:r>
                <a:endParaRPr lang="zh-CN" altLang="en-US" sz="4265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2775" name="文本框 7"/>
              <p:cNvSpPr txBox="1"/>
              <p:nvPr/>
            </p:nvSpPr>
            <p:spPr>
              <a:xfrm>
                <a:off x="5717124" y="2303952"/>
                <a:ext cx="576206" cy="5617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265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·</a:t>
                </a:r>
                <a:endParaRPr lang="zh-CN" altLang="en-US" sz="4265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2776" name="文本框 7"/>
              <p:cNvSpPr txBox="1"/>
              <p:nvPr/>
            </p:nvSpPr>
            <p:spPr>
              <a:xfrm>
                <a:off x="5717124" y="3117949"/>
                <a:ext cx="576206" cy="5617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4265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·</a:t>
                </a:r>
                <a:endParaRPr lang="zh-CN" altLang="en-US" sz="4265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32777" name="文本框 7"/>
            <p:cNvSpPr txBox="1"/>
            <p:nvPr/>
          </p:nvSpPr>
          <p:spPr>
            <a:xfrm>
              <a:off x="2426" y="6456"/>
              <a:ext cx="907" cy="8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5" dirty="0">
                  <a:solidFill>
                    <a:srgbClr val="FF0000"/>
                  </a:solidFill>
                  <a:latin typeface="宋体" panose="02010600030101010101" pitchFamily="2" charset="-122"/>
                </a:rPr>
                <a:t>·</a:t>
              </a:r>
              <a:endParaRPr lang="zh-CN" altLang="en-US" sz="4265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778" name="文本框 7"/>
            <p:cNvSpPr txBox="1"/>
            <p:nvPr/>
          </p:nvSpPr>
          <p:spPr>
            <a:xfrm>
              <a:off x="3078" y="6454"/>
              <a:ext cx="907" cy="8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5" dirty="0">
                  <a:solidFill>
                    <a:srgbClr val="FF0000"/>
                  </a:solidFill>
                  <a:latin typeface="宋体" panose="02010600030101010101" pitchFamily="2" charset="-122"/>
                </a:rPr>
                <a:t>·</a:t>
              </a:r>
              <a:endParaRPr lang="zh-CN" altLang="en-US" sz="4265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222500" y="2497138"/>
            <a:ext cx="939800" cy="995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sym typeface="等线" panose="02010600030101010101" pitchFamily="2" charset="-122"/>
              </a:rPr>
              <a:t>√</a:t>
            </a:r>
          </a:p>
        </p:txBody>
      </p:sp>
      <p:sp>
        <p:nvSpPr>
          <p:cNvPr id="16" name="矩形 15"/>
          <p:cNvSpPr/>
          <p:nvPr/>
        </p:nvSpPr>
        <p:spPr>
          <a:xfrm>
            <a:off x="2222500" y="3524250"/>
            <a:ext cx="939800" cy="995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sym typeface="等线" panose="02010600030101010101" pitchFamily="2" charset="-122"/>
              </a:rPr>
              <a:t>√</a:t>
            </a:r>
          </a:p>
        </p:txBody>
      </p:sp>
      <p:sp>
        <p:nvSpPr>
          <p:cNvPr id="17" name="矩形 16"/>
          <p:cNvSpPr/>
          <p:nvPr/>
        </p:nvSpPr>
        <p:spPr>
          <a:xfrm>
            <a:off x="2598738" y="4687888"/>
            <a:ext cx="939800" cy="995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sym typeface="等线" panose="02010600030101010101" pitchFamily="2" charset="-122"/>
              </a:rPr>
              <a:t>√</a:t>
            </a:r>
          </a:p>
        </p:txBody>
      </p:sp>
      <p:sp>
        <p:nvSpPr>
          <p:cNvPr id="18" name="矩形 17"/>
          <p:cNvSpPr/>
          <p:nvPr/>
        </p:nvSpPr>
        <p:spPr>
          <a:xfrm>
            <a:off x="6767513" y="2401888"/>
            <a:ext cx="939800" cy="995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sym typeface="等线" panose="02010600030101010101" pitchFamily="2" charset="-122"/>
              </a:rPr>
              <a:t>√</a:t>
            </a:r>
          </a:p>
        </p:txBody>
      </p:sp>
      <p:sp>
        <p:nvSpPr>
          <p:cNvPr id="19" name="矩形 18"/>
          <p:cNvSpPr/>
          <p:nvPr/>
        </p:nvSpPr>
        <p:spPr>
          <a:xfrm>
            <a:off x="7323138" y="3524250"/>
            <a:ext cx="939800" cy="995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sym typeface="等线" panose="02010600030101010101" pitchFamily="2" charset="-122"/>
              </a:rPr>
              <a:t>√</a:t>
            </a: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4"/>
          <p:cNvSpPr txBox="1"/>
          <p:nvPr/>
        </p:nvSpPr>
        <p:spPr>
          <a:xfrm>
            <a:off x="209550" y="677863"/>
            <a:ext cx="9082088" cy="1404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三、判断对错，对的打“√</a:t>
            </a:r>
            <a:r>
              <a:rPr lang="en-US" altLang="zh-CN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”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，错的打“</a:t>
            </a:r>
            <a:r>
              <a:rPr lang="en-US" altLang="zh-CN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×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”。</a:t>
            </a:r>
          </a:p>
        </p:txBody>
      </p:sp>
      <p:sp>
        <p:nvSpPr>
          <p:cNvPr id="33794" name="矩形 1"/>
          <p:cNvSpPr/>
          <p:nvPr/>
        </p:nvSpPr>
        <p:spPr>
          <a:xfrm>
            <a:off x="614363" y="1481138"/>
            <a:ext cx="8037512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dirty="0">
                <a:latin typeface="宋体" panose="02010600030101010101" pitchFamily="2" charset="-122"/>
              </a:rPr>
              <a:t>1.</a:t>
            </a:r>
            <a:r>
              <a:rPr lang="zh-CN" altLang="en-US" sz="4265" b="1" dirty="0">
                <a:latin typeface="宋体" panose="02010600030101010101" pitchFamily="2" charset="-122"/>
              </a:rPr>
              <a:t>河流长流不断、池子完全干枯的原因是河</a:t>
            </a:r>
            <a:endParaRPr lang="en-US" altLang="zh-CN" sz="4265" b="1" dirty="0">
              <a:latin typeface="宋体" panose="02010600030101010101" pitchFamily="2" charset="-122"/>
            </a:endParaRPr>
          </a:p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dirty="0">
                <a:latin typeface="宋体" panose="02010600030101010101" pitchFamily="2" charset="-122"/>
              </a:rPr>
              <a:t>  </a:t>
            </a:r>
            <a:r>
              <a:rPr lang="zh-CN" altLang="en-US" sz="4265" b="1" dirty="0">
                <a:latin typeface="宋体" panose="02010600030101010101" pitchFamily="2" charset="-122"/>
              </a:rPr>
              <a:t>流贯穿全国。</a:t>
            </a:r>
            <a:endParaRPr lang="zh-CN" altLang="en-US" sz="4265" dirty="0">
              <a:latin typeface="宋体" panose="02010600030101010101" pitchFamily="2" charset="-122"/>
            </a:endParaRPr>
          </a:p>
        </p:txBody>
      </p:sp>
      <p:sp>
        <p:nvSpPr>
          <p:cNvPr id="33795" name="矩形 20"/>
          <p:cNvSpPr/>
          <p:nvPr/>
        </p:nvSpPr>
        <p:spPr>
          <a:xfrm>
            <a:off x="614363" y="3198813"/>
            <a:ext cx="8332787" cy="245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dirty="0">
                <a:latin typeface="宋体" panose="02010600030101010101" pitchFamily="2" charset="-122"/>
              </a:rPr>
              <a:t>2.</a:t>
            </a:r>
            <a:r>
              <a:rPr lang="zh-CN" altLang="en-US" sz="4265" b="1" dirty="0">
                <a:latin typeface="宋体" panose="02010600030101010101" pitchFamily="2" charset="-122"/>
              </a:rPr>
              <a:t>本诗告诉我们不要贪图安逸、虚度年华，</a:t>
            </a:r>
            <a:endParaRPr lang="en-US" altLang="zh-CN" sz="4265" b="1" dirty="0">
              <a:latin typeface="宋体" panose="02010600030101010101" pitchFamily="2" charset="-122"/>
            </a:endParaRPr>
          </a:p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dirty="0">
                <a:latin typeface="宋体" panose="02010600030101010101" pitchFamily="2" charset="-122"/>
              </a:rPr>
              <a:t>  </a:t>
            </a:r>
            <a:r>
              <a:rPr lang="zh-CN" altLang="en-US" sz="4265" b="1" dirty="0">
                <a:latin typeface="宋体" panose="02010600030101010101" pitchFamily="2" charset="-122"/>
              </a:rPr>
              <a:t>要为社会多作贡献。</a:t>
            </a:r>
            <a:endParaRPr lang="zh-CN" altLang="en-US" sz="4265" dirty="0">
              <a:latin typeface="宋体" panose="02010600030101010101" pitchFamily="2" charset="-122"/>
            </a:endParaRPr>
          </a:p>
        </p:txBody>
      </p:sp>
      <p:sp>
        <p:nvSpPr>
          <p:cNvPr id="33796" name="矩形 21"/>
          <p:cNvSpPr/>
          <p:nvPr/>
        </p:nvSpPr>
        <p:spPr>
          <a:xfrm>
            <a:off x="614363" y="4862513"/>
            <a:ext cx="8037512" cy="166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dirty="0">
                <a:latin typeface="宋体" panose="02010600030101010101" pitchFamily="2" charset="-122"/>
              </a:rPr>
              <a:t>3.</a:t>
            </a:r>
            <a:r>
              <a:rPr lang="zh-CN" altLang="en-US" sz="4265" b="1" dirty="0">
                <a:latin typeface="宋体" panose="02010600030101010101" pitchFamily="2" charset="-122"/>
              </a:rPr>
              <a:t>不同的人生态度会导致不同的人生结局。</a:t>
            </a:r>
            <a:endParaRPr lang="zh-CN" altLang="en-US" sz="4265" dirty="0">
              <a:latin typeface="宋体" panose="02010600030101010101" pitchFamily="2" charset="-122"/>
            </a:endParaRPr>
          </a:p>
        </p:txBody>
      </p:sp>
      <p:sp>
        <p:nvSpPr>
          <p:cNvPr id="33797" name="矩形 25"/>
          <p:cNvSpPr/>
          <p:nvPr/>
        </p:nvSpPr>
        <p:spPr>
          <a:xfrm>
            <a:off x="6862763" y="2335213"/>
            <a:ext cx="2011362" cy="166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宋体" panose="02010600030101010101" pitchFamily="2" charset="-122"/>
              </a:rPr>
              <a:t>（  </a:t>
            </a:r>
            <a:r>
              <a:rPr lang="en-US" altLang="zh-CN" sz="4265" b="1" dirty="0">
                <a:latin typeface="宋体" panose="02010600030101010101" pitchFamily="2" charset="-122"/>
              </a:rPr>
              <a:t> </a:t>
            </a:r>
            <a:r>
              <a:rPr lang="zh-CN" altLang="en-US" sz="4265" b="1" dirty="0">
                <a:latin typeface="宋体" panose="02010600030101010101" pitchFamily="2" charset="-122"/>
              </a:rPr>
              <a:t> ）</a:t>
            </a:r>
            <a:endParaRPr lang="zh-CN" altLang="en-US" sz="4265" dirty="0">
              <a:latin typeface="宋体" panose="02010600030101010101" pitchFamily="2" charset="-122"/>
            </a:endParaRPr>
          </a:p>
        </p:txBody>
      </p:sp>
      <p:sp>
        <p:nvSpPr>
          <p:cNvPr id="33798" name="矩形 26"/>
          <p:cNvSpPr/>
          <p:nvPr/>
        </p:nvSpPr>
        <p:spPr>
          <a:xfrm>
            <a:off x="6862763" y="3981450"/>
            <a:ext cx="2011362" cy="166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宋体" panose="02010600030101010101" pitchFamily="2" charset="-122"/>
              </a:rPr>
              <a:t>（  </a:t>
            </a:r>
            <a:r>
              <a:rPr lang="en-US" altLang="zh-CN" sz="4265" b="1" dirty="0">
                <a:latin typeface="宋体" panose="02010600030101010101" pitchFamily="2" charset="-122"/>
              </a:rPr>
              <a:t> </a:t>
            </a:r>
            <a:r>
              <a:rPr lang="zh-CN" altLang="en-US" sz="4265" b="1" dirty="0">
                <a:latin typeface="宋体" panose="02010600030101010101" pitchFamily="2" charset="-122"/>
              </a:rPr>
              <a:t> ）</a:t>
            </a:r>
            <a:endParaRPr lang="zh-CN" altLang="en-US" sz="4265" dirty="0">
              <a:latin typeface="宋体" panose="02010600030101010101" pitchFamily="2" charset="-122"/>
            </a:endParaRPr>
          </a:p>
        </p:txBody>
      </p:sp>
      <p:sp>
        <p:nvSpPr>
          <p:cNvPr id="33799" name="矩形 27"/>
          <p:cNvSpPr/>
          <p:nvPr/>
        </p:nvSpPr>
        <p:spPr>
          <a:xfrm>
            <a:off x="6862763" y="5545138"/>
            <a:ext cx="2011362" cy="166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宋体" panose="02010600030101010101" pitchFamily="2" charset="-122"/>
              </a:rPr>
              <a:t>（  </a:t>
            </a:r>
            <a:r>
              <a:rPr lang="en-US" altLang="zh-CN" sz="4265" b="1" dirty="0">
                <a:latin typeface="宋体" panose="02010600030101010101" pitchFamily="2" charset="-122"/>
              </a:rPr>
              <a:t> </a:t>
            </a:r>
            <a:r>
              <a:rPr lang="zh-CN" altLang="en-US" sz="4265" b="1" dirty="0">
                <a:latin typeface="宋体" panose="02010600030101010101" pitchFamily="2" charset="-122"/>
              </a:rPr>
              <a:t> ）</a:t>
            </a:r>
            <a:endParaRPr lang="zh-CN" altLang="en-US" sz="4265" dirty="0"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89813" y="3859213"/>
            <a:ext cx="939800" cy="993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sym typeface="等线" panose="02010600030101010101" pitchFamily="2" charset="-122"/>
              </a:rPr>
              <a:t>√</a:t>
            </a:r>
          </a:p>
        </p:txBody>
      </p:sp>
      <p:sp>
        <p:nvSpPr>
          <p:cNvPr id="25" name="矩形 24"/>
          <p:cNvSpPr/>
          <p:nvPr/>
        </p:nvSpPr>
        <p:spPr>
          <a:xfrm>
            <a:off x="7412038" y="2216150"/>
            <a:ext cx="939800" cy="995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865" b="1" dirty="0">
                <a:solidFill>
                  <a:srgbClr val="FF00FF"/>
                </a:solidFill>
                <a:latin typeface="宋体" panose="02010600030101010101" pitchFamily="2" charset="-122"/>
                <a:sym typeface="等线" panose="02010600030101010101" pitchFamily="2" charset="-122"/>
              </a:rPr>
              <a:t>×</a:t>
            </a:r>
            <a:endParaRPr lang="zh-CN" altLang="en-US" sz="5865" b="1" dirty="0">
              <a:solidFill>
                <a:srgbClr val="FF00FF"/>
              </a:solidFill>
              <a:latin typeface="宋体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89813" y="5410200"/>
            <a:ext cx="939800" cy="995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sym typeface="等线" panose="02010600030101010101" pitchFamily="2" charset="-122"/>
              </a:rPr>
              <a:t>√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7"/>
          <p:cNvSpPr/>
          <p:nvPr/>
        </p:nvSpPr>
        <p:spPr>
          <a:xfrm>
            <a:off x="714375" y="1506538"/>
            <a:ext cx="7286625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三、读一读，连一连。</a:t>
            </a:r>
          </a:p>
        </p:txBody>
      </p:sp>
      <p:sp>
        <p:nvSpPr>
          <p:cNvPr id="45060" name="矩形 14"/>
          <p:cNvSpPr/>
          <p:nvPr/>
        </p:nvSpPr>
        <p:spPr>
          <a:xfrm>
            <a:off x="1574800" y="2476500"/>
            <a:ext cx="2143125" cy="1404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波浪滔天</a:t>
            </a:r>
          </a:p>
        </p:txBody>
      </p:sp>
      <p:sp>
        <p:nvSpPr>
          <p:cNvPr id="45061" name="矩形 15"/>
          <p:cNvSpPr/>
          <p:nvPr/>
        </p:nvSpPr>
        <p:spPr>
          <a:xfrm>
            <a:off x="1574800" y="4064000"/>
            <a:ext cx="2143125" cy="74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贵妇</a:t>
            </a:r>
          </a:p>
        </p:txBody>
      </p:sp>
      <p:sp>
        <p:nvSpPr>
          <p:cNvPr id="45062" name="矩形 16"/>
          <p:cNvSpPr/>
          <p:nvPr/>
        </p:nvSpPr>
        <p:spPr>
          <a:xfrm>
            <a:off x="1574800" y="3270250"/>
            <a:ext cx="2143125" cy="74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遵循</a:t>
            </a:r>
          </a:p>
        </p:txBody>
      </p:sp>
      <p:sp>
        <p:nvSpPr>
          <p:cNvPr id="45063" name="矩形 17"/>
          <p:cNvSpPr/>
          <p:nvPr/>
        </p:nvSpPr>
        <p:spPr>
          <a:xfrm>
            <a:off x="1574800" y="4857750"/>
            <a:ext cx="2143125" cy="74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忙碌</a:t>
            </a:r>
          </a:p>
        </p:txBody>
      </p:sp>
      <p:sp>
        <p:nvSpPr>
          <p:cNvPr id="45064" name="矩形 18"/>
          <p:cNvSpPr/>
          <p:nvPr/>
        </p:nvSpPr>
        <p:spPr>
          <a:xfrm>
            <a:off x="4360863" y="2381250"/>
            <a:ext cx="2143125" cy="74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zūn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xún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5" name="矩形 19"/>
          <p:cNvSpPr/>
          <p:nvPr/>
        </p:nvSpPr>
        <p:spPr>
          <a:xfrm>
            <a:off x="4360863" y="3238500"/>
            <a:ext cx="2143125" cy="74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máng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lù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6" name="矩形 20"/>
          <p:cNvSpPr/>
          <p:nvPr/>
        </p:nvSpPr>
        <p:spPr>
          <a:xfrm>
            <a:off x="4432300" y="4856163"/>
            <a:ext cx="1474788" cy="1404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guì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7" name="矩形 21"/>
          <p:cNvSpPr/>
          <p:nvPr/>
        </p:nvSpPr>
        <p:spPr>
          <a:xfrm>
            <a:off x="4432300" y="4095750"/>
            <a:ext cx="3857625" cy="1404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bō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làng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tāo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tiān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205163" y="2892425"/>
            <a:ext cx="1155700" cy="14398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736850" y="3044825"/>
            <a:ext cx="1781175" cy="7667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641600" y="4332288"/>
            <a:ext cx="1876425" cy="7588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508250" y="3709988"/>
            <a:ext cx="1852613" cy="15208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文本框 2"/>
          <p:cNvSpPr txBox="1">
            <a:spLocks noChangeArrowheads="1"/>
          </p:cNvSpPr>
          <p:nvPr/>
        </p:nvSpPr>
        <p:spPr bwMode="auto">
          <a:xfrm>
            <a:off x="419100" y="519113"/>
            <a:ext cx="4535488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四、照样子，写句子。</a:t>
            </a:r>
          </a:p>
        </p:txBody>
      </p:sp>
      <p:sp>
        <p:nvSpPr>
          <p:cNvPr id="203778" name="矩形 1"/>
          <p:cNvSpPr>
            <a:spLocks noChangeArrowheads="1"/>
          </p:cNvSpPr>
          <p:nvPr/>
        </p:nvSpPr>
        <p:spPr bwMode="auto">
          <a:xfrm>
            <a:off x="1187450" y="1262063"/>
            <a:ext cx="5040313" cy="5262562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我差不多老是看见，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4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一会儿</a:t>
            </a: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背着沉重的货船，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一会儿</a:t>
            </a: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驮着长串的木筏，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还有</a:t>
            </a: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小划子啊小船，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简直数也数不完。</a:t>
            </a:r>
          </a:p>
        </p:txBody>
      </p:sp>
      <p:sp>
        <p:nvSpPr>
          <p:cNvPr id="203779" name="矩形 2"/>
          <p:cNvSpPr>
            <a:spLocks noChangeArrowheads="1"/>
          </p:cNvSpPr>
          <p:nvPr/>
        </p:nvSpPr>
        <p:spPr bwMode="auto">
          <a:xfrm>
            <a:off x="1217613" y="4926013"/>
            <a:ext cx="7099300" cy="156845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    一会儿</a:t>
            </a:r>
            <a:r>
              <a:rPr lang="en-US" altLang="zh-CN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一会儿</a:t>
            </a:r>
            <a:r>
              <a:rPr lang="en-US" altLang="zh-CN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还有</a:t>
            </a:r>
            <a:r>
              <a:rPr lang="en-US" altLang="zh-CN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en-US" sz="4000" b="1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/>
          <a:srcRect t="11132"/>
          <a:stretch>
            <a:fillRect/>
          </a:stretch>
        </p:blipFill>
        <p:spPr>
          <a:xfrm>
            <a:off x="5674521" y="1224807"/>
            <a:ext cx="3050794" cy="3699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32"/>
          <p:cNvSpPr txBox="1"/>
          <p:nvPr/>
        </p:nvSpPr>
        <p:spPr>
          <a:xfrm>
            <a:off x="4475163" y="39004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0" name="文本框 34"/>
          <p:cNvSpPr txBox="1"/>
          <p:nvPr/>
        </p:nvSpPr>
        <p:spPr>
          <a:xfrm rot="-280097">
            <a:off x="3616325" y="16383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1" name="文本框 36"/>
          <p:cNvSpPr txBox="1"/>
          <p:nvPr/>
        </p:nvSpPr>
        <p:spPr>
          <a:xfrm rot="-5350866">
            <a:off x="6044407" y="175180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2" name="文本框 37"/>
          <p:cNvSpPr txBox="1"/>
          <p:nvPr/>
        </p:nvSpPr>
        <p:spPr>
          <a:xfrm rot="-4150866">
            <a:off x="5513388" y="229552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3" name="文本框 45"/>
          <p:cNvSpPr txBox="1"/>
          <p:nvPr/>
        </p:nvSpPr>
        <p:spPr>
          <a:xfrm rot="-5350866">
            <a:off x="6604794" y="1783557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4" name="文本框 46"/>
          <p:cNvSpPr txBox="1"/>
          <p:nvPr/>
        </p:nvSpPr>
        <p:spPr>
          <a:xfrm rot="-424911">
            <a:off x="7251700" y="209232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5" name="文本框 47"/>
          <p:cNvSpPr txBox="1"/>
          <p:nvPr/>
        </p:nvSpPr>
        <p:spPr>
          <a:xfrm rot="-4150866">
            <a:off x="7837488" y="3328987"/>
            <a:ext cx="185738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6" name="文本框 49"/>
          <p:cNvSpPr txBox="1"/>
          <p:nvPr/>
        </p:nvSpPr>
        <p:spPr>
          <a:xfrm rot="657351">
            <a:off x="5632450" y="17795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7" name="文本框 50"/>
          <p:cNvSpPr txBox="1"/>
          <p:nvPr/>
        </p:nvSpPr>
        <p:spPr>
          <a:xfrm rot="1480325">
            <a:off x="7575550" y="16589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8" name="文本框 51"/>
          <p:cNvSpPr txBox="1"/>
          <p:nvPr/>
        </p:nvSpPr>
        <p:spPr>
          <a:xfrm rot="-5350866">
            <a:off x="6163469" y="2901157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899" name="文本框 32"/>
          <p:cNvSpPr txBox="1"/>
          <p:nvPr/>
        </p:nvSpPr>
        <p:spPr>
          <a:xfrm>
            <a:off x="3262313" y="4748213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0" name="文本框 15"/>
          <p:cNvSpPr txBox="1"/>
          <p:nvPr/>
        </p:nvSpPr>
        <p:spPr>
          <a:xfrm rot="4149897">
            <a:off x="4646613" y="466407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1" name="文本框 36"/>
          <p:cNvSpPr txBox="1"/>
          <p:nvPr/>
        </p:nvSpPr>
        <p:spPr>
          <a:xfrm rot="-1380000">
            <a:off x="4084638" y="17351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2" name="文本框 37"/>
          <p:cNvSpPr txBox="1"/>
          <p:nvPr/>
        </p:nvSpPr>
        <p:spPr>
          <a:xfrm rot="-180000">
            <a:off x="4314825" y="27384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3" name="文本框 45"/>
          <p:cNvSpPr txBox="1"/>
          <p:nvPr/>
        </p:nvSpPr>
        <p:spPr>
          <a:xfrm rot="-1380000">
            <a:off x="4645025" y="17653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4" name="文本框 46"/>
          <p:cNvSpPr txBox="1"/>
          <p:nvPr/>
        </p:nvSpPr>
        <p:spPr>
          <a:xfrm rot="-1380000">
            <a:off x="5014913" y="205105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5" name="文本框 47"/>
          <p:cNvSpPr txBox="1"/>
          <p:nvPr/>
        </p:nvSpPr>
        <p:spPr>
          <a:xfrm rot="-180000">
            <a:off x="5248275" y="29797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6" name="文本框 49"/>
          <p:cNvSpPr txBox="1"/>
          <p:nvPr/>
        </p:nvSpPr>
        <p:spPr>
          <a:xfrm rot="-5350866">
            <a:off x="6493669" y="2812257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7" name="文本框 50"/>
          <p:cNvSpPr txBox="1"/>
          <p:nvPr/>
        </p:nvSpPr>
        <p:spPr>
          <a:xfrm rot="-170103">
            <a:off x="5773738" y="34544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8" name="文本框 51"/>
          <p:cNvSpPr txBox="1"/>
          <p:nvPr/>
        </p:nvSpPr>
        <p:spPr>
          <a:xfrm rot="-5350866">
            <a:off x="6027738" y="457517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09" name="文本框 32"/>
          <p:cNvSpPr txBox="1"/>
          <p:nvPr/>
        </p:nvSpPr>
        <p:spPr>
          <a:xfrm rot="1209897">
            <a:off x="1684338" y="38560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0" name="文本框 34"/>
          <p:cNvSpPr txBox="1"/>
          <p:nvPr/>
        </p:nvSpPr>
        <p:spPr>
          <a:xfrm rot="4149897">
            <a:off x="2325688" y="460692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1" name="文本框 36"/>
          <p:cNvSpPr txBox="1"/>
          <p:nvPr/>
        </p:nvSpPr>
        <p:spPr>
          <a:xfrm rot="-1380000">
            <a:off x="1789113" y="43053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2" name="文本框 37"/>
          <p:cNvSpPr txBox="1"/>
          <p:nvPr/>
        </p:nvSpPr>
        <p:spPr>
          <a:xfrm rot="1029897">
            <a:off x="2670175" y="36718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3" name="文本框 45"/>
          <p:cNvSpPr txBox="1"/>
          <p:nvPr/>
        </p:nvSpPr>
        <p:spPr>
          <a:xfrm rot="-1380000">
            <a:off x="3346450" y="419417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4" name="文本框 46"/>
          <p:cNvSpPr txBox="1"/>
          <p:nvPr/>
        </p:nvSpPr>
        <p:spPr>
          <a:xfrm rot="-170103">
            <a:off x="971550" y="20399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5" name="文本框 47"/>
          <p:cNvSpPr txBox="1"/>
          <p:nvPr/>
        </p:nvSpPr>
        <p:spPr>
          <a:xfrm rot="1029897">
            <a:off x="1012825" y="45339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6" name="文本框 49"/>
          <p:cNvSpPr txBox="1"/>
          <p:nvPr/>
        </p:nvSpPr>
        <p:spPr>
          <a:xfrm rot="-170103">
            <a:off x="3194050" y="511492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7" name="文本框 50"/>
          <p:cNvSpPr txBox="1"/>
          <p:nvPr/>
        </p:nvSpPr>
        <p:spPr>
          <a:xfrm rot="-170103">
            <a:off x="4341813" y="422592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8" name="文本框 51"/>
          <p:cNvSpPr txBox="1"/>
          <p:nvPr/>
        </p:nvSpPr>
        <p:spPr>
          <a:xfrm rot="-170103">
            <a:off x="4508500" y="523875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19" name="文本框 32"/>
          <p:cNvSpPr txBox="1"/>
          <p:nvPr/>
        </p:nvSpPr>
        <p:spPr>
          <a:xfrm rot="-5070842">
            <a:off x="504825" y="2719388"/>
            <a:ext cx="185738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0" name="文本框 35"/>
          <p:cNvSpPr txBox="1"/>
          <p:nvPr/>
        </p:nvSpPr>
        <p:spPr>
          <a:xfrm rot="4149897">
            <a:off x="1522413" y="2878137"/>
            <a:ext cx="185738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1" name="文本框 36"/>
          <p:cNvSpPr txBox="1"/>
          <p:nvPr/>
        </p:nvSpPr>
        <p:spPr>
          <a:xfrm rot="-170103">
            <a:off x="1427163" y="17033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2" name="文本框 37"/>
          <p:cNvSpPr txBox="1"/>
          <p:nvPr/>
        </p:nvSpPr>
        <p:spPr>
          <a:xfrm rot="1029897">
            <a:off x="1522413" y="224472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3" name="文本框 45"/>
          <p:cNvSpPr txBox="1"/>
          <p:nvPr/>
        </p:nvSpPr>
        <p:spPr>
          <a:xfrm rot="-1380000">
            <a:off x="2301875" y="152717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4" name="文本框 46"/>
          <p:cNvSpPr txBox="1"/>
          <p:nvPr/>
        </p:nvSpPr>
        <p:spPr>
          <a:xfrm rot="-1380000">
            <a:off x="2871788" y="17541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5" name="文本框 47"/>
          <p:cNvSpPr txBox="1"/>
          <p:nvPr/>
        </p:nvSpPr>
        <p:spPr>
          <a:xfrm rot="-180000">
            <a:off x="2600325" y="250507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6" name="文本框 49"/>
          <p:cNvSpPr txBox="1"/>
          <p:nvPr/>
        </p:nvSpPr>
        <p:spPr>
          <a:xfrm rot="-1380000">
            <a:off x="3460750" y="205105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7" name="文本框 50"/>
          <p:cNvSpPr txBox="1"/>
          <p:nvPr/>
        </p:nvSpPr>
        <p:spPr>
          <a:xfrm rot="-1380000">
            <a:off x="3033713" y="282575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8" name="文本框 51"/>
          <p:cNvSpPr txBox="1"/>
          <p:nvPr/>
        </p:nvSpPr>
        <p:spPr>
          <a:xfrm rot="-1380000">
            <a:off x="3668713" y="300672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29" name="文本框 32"/>
          <p:cNvSpPr txBox="1"/>
          <p:nvPr/>
        </p:nvSpPr>
        <p:spPr>
          <a:xfrm rot="1209897">
            <a:off x="5299075" y="471805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0" name="文本框 34"/>
          <p:cNvSpPr txBox="1"/>
          <p:nvPr/>
        </p:nvSpPr>
        <p:spPr>
          <a:xfrm rot="-1030866">
            <a:off x="6496050" y="519112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1" name="文本框 36"/>
          <p:cNvSpPr txBox="1"/>
          <p:nvPr/>
        </p:nvSpPr>
        <p:spPr>
          <a:xfrm rot="368503">
            <a:off x="5957888" y="38115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2" name="文本框 37"/>
          <p:cNvSpPr txBox="1"/>
          <p:nvPr/>
        </p:nvSpPr>
        <p:spPr>
          <a:xfrm rot="829244">
            <a:off x="5468938" y="52974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3" name="文本框 45"/>
          <p:cNvSpPr txBox="1"/>
          <p:nvPr/>
        </p:nvSpPr>
        <p:spPr>
          <a:xfrm rot="-4502722">
            <a:off x="6961188" y="333057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4" name="文本框 46"/>
          <p:cNvSpPr txBox="1"/>
          <p:nvPr/>
        </p:nvSpPr>
        <p:spPr>
          <a:xfrm rot="2702238">
            <a:off x="7750969" y="4082257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5" name="文本框 47"/>
          <p:cNvSpPr txBox="1"/>
          <p:nvPr/>
        </p:nvSpPr>
        <p:spPr>
          <a:xfrm rot="-3456638">
            <a:off x="6926263" y="4535487"/>
            <a:ext cx="185738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6" name="文本框 49"/>
          <p:cNvSpPr txBox="1"/>
          <p:nvPr/>
        </p:nvSpPr>
        <p:spPr>
          <a:xfrm rot="-3180423">
            <a:off x="2146300" y="3095626"/>
            <a:ext cx="185737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7" name="文本框 50"/>
          <p:cNvSpPr txBox="1"/>
          <p:nvPr/>
        </p:nvSpPr>
        <p:spPr>
          <a:xfrm rot="-3640556">
            <a:off x="7421563" y="478472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8" name="文本框 51"/>
          <p:cNvSpPr txBox="1"/>
          <p:nvPr/>
        </p:nvSpPr>
        <p:spPr>
          <a:xfrm rot="1549510">
            <a:off x="7939088" y="289877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39" name="文本框 32"/>
          <p:cNvSpPr txBox="1"/>
          <p:nvPr/>
        </p:nvSpPr>
        <p:spPr>
          <a:xfrm rot="4190103">
            <a:off x="4470400" y="3341688"/>
            <a:ext cx="185738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0" name="文本框 34"/>
          <p:cNvSpPr txBox="1"/>
          <p:nvPr/>
        </p:nvSpPr>
        <p:spPr>
          <a:xfrm rot="8340000">
            <a:off x="5105400" y="418465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1" name="文本框 36"/>
          <p:cNvSpPr txBox="1"/>
          <p:nvPr/>
        </p:nvSpPr>
        <p:spPr>
          <a:xfrm rot="-1160763">
            <a:off x="5957888" y="233362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2" name="文本框 37"/>
          <p:cNvSpPr txBox="1"/>
          <p:nvPr/>
        </p:nvSpPr>
        <p:spPr>
          <a:xfrm rot="39237">
            <a:off x="5834063" y="30305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3" name="文本框 45"/>
          <p:cNvSpPr txBox="1"/>
          <p:nvPr/>
        </p:nvSpPr>
        <p:spPr>
          <a:xfrm rot="-1160763">
            <a:off x="6518275" y="23637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4" name="文本框 46"/>
          <p:cNvSpPr txBox="1"/>
          <p:nvPr/>
        </p:nvSpPr>
        <p:spPr>
          <a:xfrm rot="-1160763">
            <a:off x="6888163" y="26495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5" name="文本框 47"/>
          <p:cNvSpPr txBox="1"/>
          <p:nvPr/>
        </p:nvSpPr>
        <p:spPr>
          <a:xfrm rot="39237">
            <a:off x="7369175" y="32766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6" name="文本框 49"/>
          <p:cNvSpPr txBox="1"/>
          <p:nvPr/>
        </p:nvSpPr>
        <p:spPr>
          <a:xfrm rot="-1160763">
            <a:off x="7223125" y="28781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7" name="文本框 50"/>
          <p:cNvSpPr txBox="1"/>
          <p:nvPr/>
        </p:nvSpPr>
        <p:spPr>
          <a:xfrm rot="-1160763">
            <a:off x="7672388" y="25781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8" name="文本框 51"/>
          <p:cNvSpPr txBox="1"/>
          <p:nvPr/>
        </p:nvSpPr>
        <p:spPr>
          <a:xfrm rot="-1160763">
            <a:off x="7473950" y="372427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49" name="文本框 32"/>
          <p:cNvSpPr txBox="1"/>
          <p:nvPr/>
        </p:nvSpPr>
        <p:spPr>
          <a:xfrm rot="4190103">
            <a:off x="2948782" y="445055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0" name="文本框 34"/>
          <p:cNvSpPr txBox="1"/>
          <p:nvPr/>
        </p:nvSpPr>
        <p:spPr>
          <a:xfrm rot="8340000">
            <a:off x="4106863" y="37544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1" name="文本框 36"/>
          <p:cNvSpPr txBox="1"/>
          <p:nvPr/>
        </p:nvSpPr>
        <p:spPr>
          <a:xfrm rot="2810103">
            <a:off x="3996532" y="231060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2" name="文本框 37"/>
          <p:cNvSpPr txBox="1"/>
          <p:nvPr/>
        </p:nvSpPr>
        <p:spPr>
          <a:xfrm rot="4010103">
            <a:off x="3996532" y="303450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3" name="文本框 45"/>
          <p:cNvSpPr txBox="1"/>
          <p:nvPr/>
        </p:nvSpPr>
        <p:spPr>
          <a:xfrm rot="2810103">
            <a:off x="4556919" y="2342357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4" name="文本框 46"/>
          <p:cNvSpPr txBox="1"/>
          <p:nvPr/>
        </p:nvSpPr>
        <p:spPr>
          <a:xfrm rot="2810103">
            <a:off x="4926013" y="262572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5" name="文本框 47"/>
          <p:cNvSpPr txBox="1"/>
          <p:nvPr/>
        </p:nvSpPr>
        <p:spPr>
          <a:xfrm rot="4010103">
            <a:off x="4926013" y="334962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6" name="文本框 49"/>
          <p:cNvSpPr txBox="1"/>
          <p:nvPr/>
        </p:nvSpPr>
        <p:spPr>
          <a:xfrm rot="-1160763">
            <a:off x="6408738" y="33924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7" name="文本框 50"/>
          <p:cNvSpPr txBox="1"/>
          <p:nvPr/>
        </p:nvSpPr>
        <p:spPr>
          <a:xfrm rot="4020000">
            <a:off x="5400675" y="3506788"/>
            <a:ext cx="185738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8" name="文本框 51"/>
          <p:cNvSpPr txBox="1"/>
          <p:nvPr/>
        </p:nvSpPr>
        <p:spPr>
          <a:xfrm rot="-1160763">
            <a:off x="5783263" y="42926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59" name="文本框 32"/>
          <p:cNvSpPr txBox="1"/>
          <p:nvPr/>
        </p:nvSpPr>
        <p:spPr>
          <a:xfrm rot="5400000">
            <a:off x="1323975" y="4302126"/>
            <a:ext cx="185737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0" name="文本框 34"/>
          <p:cNvSpPr txBox="1"/>
          <p:nvPr/>
        </p:nvSpPr>
        <p:spPr>
          <a:xfrm rot="8340000">
            <a:off x="2063750" y="47371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1" name="文本框 36"/>
          <p:cNvSpPr txBox="1"/>
          <p:nvPr/>
        </p:nvSpPr>
        <p:spPr>
          <a:xfrm rot="2810103">
            <a:off x="2044700" y="3641726"/>
            <a:ext cx="185737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2" name="文本框 37"/>
          <p:cNvSpPr txBox="1"/>
          <p:nvPr/>
        </p:nvSpPr>
        <p:spPr>
          <a:xfrm rot="5220000">
            <a:off x="2480469" y="4018757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3" name="文本框 45"/>
          <p:cNvSpPr txBox="1"/>
          <p:nvPr/>
        </p:nvSpPr>
        <p:spPr>
          <a:xfrm rot="2810103">
            <a:off x="2992438" y="3659187"/>
            <a:ext cx="185738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4" name="文本框 46"/>
          <p:cNvSpPr txBox="1"/>
          <p:nvPr/>
        </p:nvSpPr>
        <p:spPr>
          <a:xfrm rot="4020000">
            <a:off x="882650" y="2617788"/>
            <a:ext cx="185738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5" name="文本框 47"/>
          <p:cNvSpPr txBox="1"/>
          <p:nvPr/>
        </p:nvSpPr>
        <p:spPr>
          <a:xfrm rot="5220000">
            <a:off x="885032" y="386000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6" name="文本框 49"/>
          <p:cNvSpPr txBox="1"/>
          <p:nvPr/>
        </p:nvSpPr>
        <p:spPr>
          <a:xfrm rot="4020000">
            <a:off x="2647157" y="498395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7" name="文本框 50"/>
          <p:cNvSpPr txBox="1"/>
          <p:nvPr/>
        </p:nvSpPr>
        <p:spPr>
          <a:xfrm rot="4020000">
            <a:off x="3884613" y="448627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8" name="文本框 51"/>
          <p:cNvSpPr txBox="1"/>
          <p:nvPr/>
        </p:nvSpPr>
        <p:spPr>
          <a:xfrm rot="4020000">
            <a:off x="4254500" y="4772026"/>
            <a:ext cx="185737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69" name="文本框 32"/>
          <p:cNvSpPr txBox="1"/>
          <p:nvPr/>
        </p:nvSpPr>
        <p:spPr>
          <a:xfrm rot="-880739">
            <a:off x="698500" y="33528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0" name="文本框 34"/>
          <p:cNvSpPr txBox="1"/>
          <p:nvPr/>
        </p:nvSpPr>
        <p:spPr>
          <a:xfrm rot="8340000">
            <a:off x="1436688" y="34559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1" name="文本框 36"/>
          <p:cNvSpPr txBox="1"/>
          <p:nvPr/>
        </p:nvSpPr>
        <p:spPr>
          <a:xfrm rot="4020000">
            <a:off x="1853407" y="201215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2" name="文本框 37"/>
          <p:cNvSpPr txBox="1"/>
          <p:nvPr/>
        </p:nvSpPr>
        <p:spPr>
          <a:xfrm rot="5220000">
            <a:off x="1853407" y="273605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3" name="文本框 45"/>
          <p:cNvSpPr txBox="1"/>
          <p:nvPr/>
        </p:nvSpPr>
        <p:spPr>
          <a:xfrm rot="2810103">
            <a:off x="2413000" y="2041526"/>
            <a:ext cx="185737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4" name="文本框 46"/>
          <p:cNvSpPr txBox="1"/>
          <p:nvPr/>
        </p:nvSpPr>
        <p:spPr>
          <a:xfrm rot="2810103">
            <a:off x="2782888" y="232727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5" name="文本框 47"/>
          <p:cNvSpPr txBox="1"/>
          <p:nvPr/>
        </p:nvSpPr>
        <p:spPr>
          <a:xfrm rot="4010103">
            <a:off x="2511425" y="3082926"/>
            <a:ext cx="185737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6" name="文本框 49"/>
          <p:cNvSpPr txBox="1"/>
          <p:nvPr/>
        </p:nvSpPr>
        <p:spPr>
          <a:xfrm rot="2810103">
            <a:off x="3370263" y="2625725"/>
            <a:ext cx="185737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7" name="文本框 50"/>
          <p:cNvSpPr txBox="1"/>
          <p:nvPr/>
        </p:nvSpPr>
        <p:spPr>
          <a:xfrm rot="2810103">
            <a:off x="3258344" y="3205957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8" name="文本框 51"/>
          <p:cNvSpPr txBox="1"/>
          <p:nvPr/>
        </p:nvSpPr>
        <p:spPr>
          <a:xfrm rot="2810103">
            <a:off x="3628232" y="349170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79" name="文本框 32"/>
          <p:cNvSpPr txBox="1"/>
          <p:nvPr/>
        </p:nvSpPr>
        <p:spPr>
          <a:xfrm rot="5400000">
            <a:off x="4934744" y="4907757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0" name="文本框 34"/>
          <p:cNvSpPr txBox="1"/>
          <p:nvPr/>
        </p:nvSpPr>
        <p:spPr>
          <a:xfrm rot="3159237">
            <a:off x="6002338" y="5341937"/>
            <a:ext cx="185738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1" name="文本框 36"/>
          <p:cNvSpPr txBox="1"/>
          <p:nvPr/>
        </p:nvSpPr>
        <p:spPr>
          <a:xfrm rot="-1160763">
            <a:off x="6421438" y="39004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2" name="文本框 37"/>
          <p:cNvSpPr txBox="1"/>
          <p:nvPr/>
        </p:nvSpPr>
        <p:spPr>
          <a:xfrm rot="39237">
            <a:off x="6421438" y="46243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3" name="文本框 45"/>
          <p:cNvSpPr txBox="1"/>
          <p:nvPr/>
        </p:nvSpPr>
        <p:spPr>
          <a:xfrm rot="-1160763">
            <a:off x="6981825" y="393065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4" name="文本框 46"/>
          <p:cNvSpPr txBox="1"/>
          <p:nvPr/>
        </p:nvSpPr>
        <p:spPr>
          <a:xfrm rot="-1160763">
            <a:off x="7351713" y="42164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5" name="文本框 47"/>
          <p:cNvSpPr txBox="1"/>
          <p:nvPr/>
        </p:nvSpPr>
        <p:spPr>
          <a:xfrm rot="39237">
            <a:off x="7038975" y="49736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6" name="文本框 49"/>
          <p:cNvSpPr txBox="1"/>
          <p:nvPr/>
        </p:nvSpPr>
        <p:spPr>
          <a:xfrm rot="-1160763">
            <a:off x="7872413" y="460375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7" name="文本框 50"/>
          <p:cNvSpPr txBox="1"/>
          <p:nvPr/>
        </p:nvSpPr>
        <p:spPr>
          <a:xfrm rot="-1160763">
            <a:off x="7826375" y="509428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8" name="文本框 51"/>
          <p:cNvSpPr txBox="1"/>
          <p:nvPr/>
        </p:nvSpPr>
        <p:spPr>
          <a:xfrm rot="-1160763">
            <a:off x="6964363" y="152717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89" name="文本框 104"/>
          <p:cNvSpPr txBox="1"/>
          <p:nvPr/>
        </p:nvSpPr>
        <p:spPr>
          <a:xfrm>
            <a:off x="3995738" y="-876300"/>
            <a:ext cx="1184275" cy="37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90" name="文本框 105"/>
          <p:cNvSpPr txBox="1"/>
          <p:nvPr/>
        </p:nvSpPr>
        <p:spPr>
          <a:xfrm>
            <a:off x="-931863" y="2660650"/>
            <a:ext cx="403225" cy="37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903" name="图片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8575" y="7269163"/>
            <a:ext cx="118427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4" name="图片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12313" y="2554288"/>
            <a:ext cx="401637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93" name="文本框 51"/>
          <p:cNvSpPr txBox="1"/>
          <p:nvPr/>
        </p:nvSpPr>
        <p:spPr>
          <a:xfrm rot="-1160763">
            <a:off x="1495425" y="-771525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94" name="文本框 50"/>
          <p:cNvSpPr txBox="1"/>
          <p:nvPr/>
        </p:nvSpPr>
        <p:spPr>
          <a:xfrm rot="1480325">
            <a:off x="6099175" y="-746125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95" name="文本框 46"/>
          <p:cNvSpPr txBox="1"/>
          <p:nvPr/>
        </p:nvSpPr>
        <p:spPr>
          <a:xfrm rot="-170103">
            <a:off x="-741363" y="947738"/>
            <a:ext cx="184150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96" name="文本框 32"/>
          <p:cNvSpPr txBox="1"/>
          <p:nvPr/>
        </p:nvSpPr>
        <p:spPr>
          <a:xfrm rot="-880739">
            <a:off x="-800100" y="600710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97" name="文本框 49"/>
          <p:cNvSpPr txBox="1"/>
          <p:nvPr/>
        </p:nvSpPr>
        <p:spPr>
          <a:xfrm rot="-170103">
            <a:off x="965200" y="7156450"/>
            <a:ext cx="18415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98" name="文本框 45"/>
          <p:cNvSpPr txBox="1"/>
          <p:nvPr/>
        </p:nvSpPr>
        <p:spPr>
          <a:xfrm rot="-1380000">
            <a:off x="7756525" y="7172325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7999" name="文本框 47"/>
          <p:cNvSpPr txBox="1"/>
          <p:nvPr/>
        </p:nvSpPr>
        <p:spPr>
          <a:xfrm rot="-3456638">
            <a:off x="9747250" y="5741988"/>
            <a:ext cx="185738" cy="19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8000" name="文本框 45"/>
          <p:cNvSpPr txBox="1"/>
          <p:nvPr/>
        </p:nvSpPr>
        <p:spPr>
          <a:xfrm rot="-4502722">
            <a:off x="9689307" y="1612106"/>
            <a:ext cx="184150" cy="195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665" dirty="0">
              <a:solidFill>
                <a:srgbClr val="FFFFFF"/>
              </a:solidFill>
            </a:endParaRPr>
          </a:p>
        </p:txBody>
      </p:sp>
      <p:sp>
        <p:nvSpPr>
          <p:cNvPr id="38001" name="文本框 2"/>
          <p:cNvSpPr txBox="1"/>
          <p:nvPr/>
        </p:nvSpPr>
        <p:spPr>
          <a:xfrm>
            <a:off x="323850" y="730250"/>
            <a:ext cx="4672013" cy="74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五、名言积累。</a:t>
            </a:r>
          </a:p>
        </p:txBody>
      </p:sp>
      <p:sp>
        <p:nvSpPr>
          <p:cNvPr id="38002" name="矩形 1"/>
          <p:cNvSpPr/>
          <p:nvPr/>
        </p:nvSpPr>
        <p:spPr>
          <a:xfrm>
            <a:off x="3211513" y="1481138"/>
            <a:ext cx="3262312" cy="1668462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克雷洛夫名言录</a:t>
            </a:r>
          </a:p>
        </p:txBody>
      </p:sp>
      <p:sp>
        <p:nvSpPr>
          <p:cNvPr id="38003" name="矩形 2"/>
          <p:cNvSpPr/>
          <p:nvPr/>
        </p:nvSpPr>
        <p:spPr>
          <a:xfrm>
            <a:off x="1187450" y="2316163"/>
            <a:ext cx="7200900" cy="4818062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charset="0"/>
              <a:buAutoNum type="arabicPeriod"/>
              <a:defRPr/>
            </a:pP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现实是此岸，理想是彼岸。中间隔着湍急的河流，行动则是架在川上的桥梁。</a:t>
            </a:r>
            <a:endParaRPr lang="en-US" altLang="zh-CN" sz="4265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charset="0"/>
              <a:buAutoNum type="arabicPeriod"/>
              <a:defRPr/>
            </a:pP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伟人不只在事业上惊天动地，他时常不声不响地深思熟虑。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14"/>
          <p:cNvSpPr/>
          <p:nvPr/>
        </p:nvSpPr>
        <p:spPr>
          <a:xfrm>
            <a:off x="357188" y="855663"/>
            <a:ext cx="8143875" cy="747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六、按要求写句子。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60450" y="3397250"/>
            <a:ext cx="5143500" cy="1241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这个自然规律，你忘记了。</a:t>
            </a:r>
          </a:p>
        </p:txBody>
      </p:sp>
      <p:sp>
        <p:nvSpPr>
          <p:cNvPr id="7" name="矩形 6"/>
          <p:cNvSpPr/>
          <p:nvPr/>
        </p:nvSpPr>
        <p:spPr>
          <a:xfrm>
            <a:off x="355600" y="1998663"/>
            <a:ext cx="8399463" cy="140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这个自然规律，难道你忘记了？（改为陈述句）</a:t>
            </a:r>
          </a:p>
        </p:txBody>
      </p:sp>
      <p:sp>
        <p:nvSpPr>
          <p:cNvPr id="8" name="矩形 7"/>
          <p:cNvSpPr/>
          <p:nvPr/>
        </p:nvSpPr>
        <p:spPr>
          <a:xfrm>
            <a:off x="285750" y="4094163"/>
            <a:ext cx="8469313" cy="1404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水要流动才能保持清洁。（改为反问句）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3150" y="4951413"/>
            <a:ext cx="5929313" cy="1241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难道水不是需要流动才能保持清洁吗？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49" name="图片 32" descr="71bOOOPIC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5538" y="5387975"/>
            <a:ext cx="14859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46063" y="350838"/>
            <a:ext cx="8080375" cy="5743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七、选字填空。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尊     遵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1. 我们应该（ 遵 ）循自然规律,而不能破坏生物链。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2.我们是莘莘学子,我们要（ 尊 ）师重道,以回报老师们的付出。 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应该    应验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3.在世界上我们只活一次，所以（ 应该 ）爱惜光阴。必须过真实的生活，过有价值的生活。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4.他的话（ 应验 ）了。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</Words>
  <Application>Microsoft Office PowerPoint</Application>
  <PresentationFormat>全屏显示(4:3)</PresentationFormat>
  <Paragraphs>131</Paragraphs>
  <Slides>18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ProBook</dc:creator>
  <cp:lastModifiedBy>ProBook</cp:lastModifiedBy>
  <cp:revision>2</cp:revision>
  <dcterms:created xsi:type="dcterms:W3CDTF">2020-02-27T06:12:01Z</dcterms:created>
  <dcterms:modified xsi:type="dcterms:W3CDTF">2020-02-27T06:12:41Z</dcterms:modified>
</cp:coreProperties>
</file>