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13"/>
  </p:notesMasterIdLst>
  <p:sldIdLst>
    <p:sldId id="268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112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wmf"/><Relationship Id="rId1" Type="http://schemas.openxmlformats.org/officeDocument/2006/relationships/image" Target="../media/image5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1C36492-766D-4A94-BE12-07E4D6D15E74}" type="datetimeFigureOut">
              <a:rPr lang="zh-CN" altLang="en-US" smtClean="0"/>
              <a:t>2011-9-27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A9DE8E-0657-4462-8063-A34E5452A272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24DF2AB-EE77-45AF-A0E5-8926197498A6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49154" name="Rectangle 2"/>
          <p:cNvSpPr>
            <a:spLocks noRo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kumimoji="0" lang="en-US" altLang="zh-CN"/>
              <a:t>www.gzsxw.net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9" name="副标题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zh-CN" altLang="en-US" smtClean="0"/>
              <a:t>单击此处编辑母版副标题样式</a:t>
            </a:r>
            <a:endParaRPr kumimoji="0" lang="en-US"/>
          </a:p>
        </p:txBody>
      </p:sp>
      <p:sp>
        <p:nvSpPr>
          <p:cNvPr id="28" name="日期占位符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2011-9-27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10" name="矩形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矩形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矩形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直接连接符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直接连接符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矩形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椭圆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椭圆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椭圆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灯片编号占位符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2011-9-27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2011-9-27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8" name="内容占位符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2011-9-27</a:t>
            </a:fld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0" name="页脚占位符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2011-9-27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9" name="矩形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直接连接符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直接连接符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直接连接符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矩形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椭圆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椭圆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椭圆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椭圆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椭圆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直接连接符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2011-9-27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9" name="内容占位符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2011-9-27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11" name="内容占位符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3" name="内容占位符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12" name="文本占位符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4" name="文本占位符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6" name="日期占位符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2011-9-27</a:t>
            </a:fld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2011-9-27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8" name="直接连接符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矩形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直接连接符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椭圆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内容占位符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zh-CN" altLang="en-US" smtClean="0"/>
              <a:t>单击此处编辑母版文本样式</a:t>
            </a:r>
          </a:p>
          <a:p>
            <a:pPr lvl="1" eaLnBrk="1" latinLnBrk="0" hangingPunct="1"/>
            <a:r>
              <a:rPr lang="zh-CN" altLang="en-US" smtClean="0"/>
              <a:t>第二级</a:t>
            </a:r>
          </a:p>
          <a:p>
            <a:pPr lvl="2" eaLnBrk="1" latinLnBrk="0" hangingPunct="1"/>
            <a:r>
              <a:rPr lang="zh-CN" altLang="en-US" smtClean="0"/>
              <a:t>第三级</a:t>
            </a:r>
          </a:p>
          <a:p>
            <a:pPr lvl="3" eaLnBrk="1" latinLnBrk="0" hangingPunct="1"/>
            <a:r>
              <a:rPr lang="zh-CN" altLang="en-US" smtClean="0"/>
              <a:t>第四级</a:t>
            </a:r>
          </a:p>
          <a:p>
            <a:pPr lvl="4" eaLnBrk="1" latinLnBrk="0" hangingPunct="1"/>
            <a:r>
              <a:rPr lang="zh-CN" altLang="en-US" smtClean="0"/>
              <a:t>第五级</a:t>
            </a:r>
            <a:endParaRPr kumimoji="0" lang="en-US"/>
          </a:p>
        </p:txBody>
      </p:sp>
      <p:sp>
        <p:nvSpPr>
          <p:cNvPr id="21" name="日期占位符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2011-9-27</a:t>
            </a:fld>
            <a:endParaRPr lang="zh-CN" altLang="en-US"/>
          </a:p>
        </p:txBody>
      </p:sp>
      <p:sp>
        <p:nvSpPr>
          <p:cNvPr id="22" name="灯片编号占位符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3" name="页脚占位符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椭圆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zh-CN" altLang="en-US" smtClean="0"/>
              <a:t>单击图标添加图片</a:t>
            </a:r>
            <a:endParaRPr kumimoji="0" lang="en-US" dirty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</p:txBody>
      </p:sp>
      <p:sp>
        <p:nvSpPr>
          <p:cNvPr id="10" name="直接连接符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矩形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直接连接符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直接连接符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直接连接符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日期占位符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530820CF-B880-4189-942D-D702A7CBA730}" type="datetimeFigureOut">
              <a:rPr lang="zh-CN" altLang="en-US" smtClean="0"/>
              <a:pPr/>
              <a:t>2011-9-27</a:t>
            </a:fld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  <p:sp>
        <p:nvSpPr>
          <p:cNvPr id="21" name="页脚占位符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直接连接符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标题占位符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zh-CN" altLang="en-US" smtClean="0"/>
              <a:t>单击此处编辑母版标题样式</a:t>
            </a:r>
            <a:endParaRPr kumimoji="0" lang="en-US"/>
          </a:p>
        </p:txBody>
      </p:sp>
      <p:sp>
        <p:nvSpPr>
          <p:cNvPr id="13" name="文本占位符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zh-CN" altLang="en-US" smtClean="0"/>
              <a:t>单击此处编辑母版文本样式</a:t>
            </a:r>
          </a:p>
          <a:p>
            <a:pPr lvl="1" eaLnBrk="1" latinLnBrk="0" hangingPunct="1"/>
            <a:r>
              <a:rPr kumimoji="0" lang="zh-CN" altLang="en-US" smtClean="0"/>
              <a:t>第二级</a:t>
            </a:r>
          </a:p>
          <a:p>
            <a:pPr lvl="2" eaLnBrk="1" latinLnBrk="0" hangingPunct="1"/>
            <a:r>
              <a:rPr kumimoji="0" lang="zh-CN" altLang="en-US" smtClean="0"/>
              <a:t>第三级</a:t>
            </a:r>
          </a:p>
          <a:p>
            <a:pPr lvl="3" eaLnBrk="1" latinLnBrk="0" hangingPunct="1"/>
            <a:r>
              <a:rPr kumimoji="0" lang="zh-CN" altLang="en-US" smtClean="0"/>
              <a:t>第四级</a:t>
            </a:r>
          </a:p>
          <a:p>
            <a:pPr lvl="4" eaLnBrk="1" latinLnBrk="0" hangingPunct="1"/>
            <a:r>
              <a:rPr kumimoji="0" lang="zh-CN" altLang="en-US" smtClean="0"/>
              <a:t>第五级</a:t>
            </a:r>
            <a:endParaRPr kumimoji="0" lang="en-US"/>
          </a:p>
        </p:txBody>
      </p:sp>
      <p:sp>
        <p:nvSpPr>
          <p:cNvPr id="14" name="日期占位符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2011-9-27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直接连接符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直接连接符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矩形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直接连接符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椭圆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灯片编号占位符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why\why\my%20heart%20will%20go%20on.mp3" TargetMode="Externa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3.bin"/><Relationship Id="rId5" Type="http://schemas.openxmlformats.org/officeDocument/2006/relationships/oleObject" Target="../embeddings/oleObject2.bin"/><Relationship Id="rId4" Type="http://schemas.openxmlformats.org/officeDocument/2006/relationships/oleObject" Target="../embeddings/oleObject1.bin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2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9.png"/><Relationship Id="rId4" Type="http://schemas.openxmlformats.org/officeDocument/2006/relationships/image" Target="../media/image8.gi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WordArt 3"/>
          <p:cNvSpPr>
            <a:spLocks noChangeArrowheads="1" noChangeShapeType="1" noTextEdit="1"/>
          </p:cNvSpPr>
          <p:nvPr/>
        </p:nvSpPr>
        <p:spPr bwMode="auto">
          <a:xfrm>
            <a:off x="1071538" y="2214554"/>
            <a:ext cx="6919937" cy="122237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80000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勾股定理</a:t>
            </a:r>
          </a:p>
        </p:txBody>
      </p:sp>
      <p:sp>
        <p:nvSpPr>
          <p:cNvPr id="6" name="Text Box 12"/>
          <p:cNvSpPr txBox="1">
            <a:spLocks noChangeArrowheads="1"/>
          </p:cNvSpPr>
          <p:nvPr/>
        </p:nvSpPr>
        <p:spPr bwMode="auto">
          <a:xfrm>
            <a:off x="642910" y="571480"/>
            <a:ext cx="8286808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/>
              <a:t>义务教育课程标准实验教科书  </a:t>
            </a:r>
            <a:r>
              <a:rPr lang="zh-CN" altLang="en-US" sz="3200" b="1" dirty="0" smtClean="0"/>
              <a:t>八</a:t>
            </a:r>
            <a:r>
              <a:rPr lang="zh-CN" altLang="en-US" sz="3200" b="1" dirty="0"/>
              <a:t>年</a:t>
            </a:r>
            <a:r>
              <a:rPr lang="zh-CN" altLang="en-US" sz="3200" b="1" dirty="0" smtClean="0"/>
              <a:t>级 </a:t>
            </a:r>
            <a:r>
              <a:rPr lang="zh-CN" altLang="en-US" sz="3200" b="1" dirty="0"/>
              <a:t>下册  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WordArt 2"/>
          <p:cNvSpPr>
            <a:spLocks noChangeArrowheads="1" noChangeShapeType="1" noTextEdit="1"/>
          </p:cNvSpPr>
          <p:nvPr/>
        </p:nvSpPr>
        <p:spPr bwMode="auto">
          <a:xfrm>
            <a:off x="1643042" y="1857364"/>
            <a:ext cx="5429288" cy="1271590"/>
          </a:xfrm>
          <a:prstGeom prst="rect">
            <a:avLst/>
          </a:prstGeom>
        </p:spPr>
        <p:txBody>
          <a:bodyPr wrap="none" fromWordArt="1">
            <a:prstTxWarp prst="textWave1">
              <a:avLst>
                <a:gd name="adj1" fmla="val 13005"/>
                <a:gd name="adj2" fmla="val 0"/>
              </a:avLst>
            </a:prstTxWarp>
          </a:bodyPr>
          <a:lstStyle/>
          <a:p>
            <a:pPr algn="ctr" rtl="0"/>
            <a:r>
              <a:rPr lang="zh-CN" altLang="en-US" sz="4800" b="1" kern="10" spc="0" smtClean="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9BBB59"/>
                </a:solidFill>
                <a:effectLst>
                  <a:outerShdw dist="107763" dir="18900000" algn="ctr" rotWithShape="0">
                    <a:srgbClr val="868686">
                      <a:alpha val="50000"/>
                    </a:srgbClr>
                  </a:outerShdw>
                </a:effectLst>
                <a:latin typeface="宋体"/>
                <a:ea typeface="宋体"/>
              </a:rPr>
              <a:t>谈谈你的收获</a:t>
            </a:r>
            <a:endParaRPr lang="zh-CN" altLang="en-US" sz="4800" b="1" kern="10" spc="0">
              <a:ln w="9525">
                <a:solidFill>
                  <a:srgbClr val="000000"/>
                </a:solidFill>
                <a:round/>
                <a:headEnd/>
                <a:tailEnd/>
              </a:ln>
              <a:solidFill>
                <a:srgbClr val="9BBB59"/>
              </a:solidFill>
              <a:effectLst>
                <a:outerShdw dist="107763" dir="18900000" algn="ctr" rotWithShape="0">
                  <a:srgbClr val="868686">
                    <a:alpha val="50000"/>
                  </a:srgbClr>
                </a:outerShdw>
              </a:effectLst>
              <a:latin typeface="宋体"/>
              <a:ea typeface="宋体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52400" y="142852"/>
            <a:ext cx="1309662" cy="923948"/>
            <a:chOff x="152400" y="142852"/>
            <a:chExt cx="1309662" cy="923948"/>
          </a:xfrm>
        </p:grpSpPr>
        <p:pic>
          <p:nvPicPr>
            <p:cNvPr id="5" name="Picture 18" descr="RW_021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57224" y="142852"/>
              <a:ext cx="604838" cy="604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8" name="组合 7"/>
            <p:cNvGrpSpPr/>
            <p:nvPr/>
          </p:nvGrpSpPr>
          <p:grpSpPr>
            <a:xfrm>
              <a:off x="152400" y="152400"/>
              <a:ext cx="990600" cy="914400"/>
              <a:chOff x="152400" y="152400"/>
              <a:chExt cx="990600" cy="914400"/>
            </a:xfrm>
          </p:grpSpPr>
          <p:sp>
            <p:nvSpPr>
              <p:cNvPr id="6" name="Freeform 16" descr="插入图片2"/>
              <p:cNvSpPr>
                <a:spLocks/>
              </p:cNvSpPr>
              <p:nvPr/>
            </p:nvSpPr>
            <p:spPr bwMode="auto">
              <a:xfrm>
                <a:off x="228600" y="152400"/>
                <a:ext cx="533400" cy="533400"/>
              </a:xfrm>
              <a:custGeom>
                <a:avLst/>
                <a:gdLst/>
                <a:ahLst/>
                <a:cxnLst>
                  <a:cxn ang="0">
                    <a:pos x="0" y="336"/>
                  </a:cxn>
                  <a:cxn ang="0">
                    <a:pos x="336" y="0"/>
                  </a:cxn>
                  <a:cxn ang="0">
                    <a:pos x="336" y="336"/>
                  </a:cxn>
                  <a:cxn ang="0">
                    <a:pos x="0" y="336"/>
                  </a:cxn>
                </a:cxnLst>
                <a:rect l="0" t="0" r="r" b="b"/>
                <a:pathLst>
                  <a:path w="336" h="336">
                    <a:moveTo>
                      <a:pt x="0" y="336"/>
                    </a:moveTo>
                    <a:lnTo>
                      <a:pt x="336" y="0"/>
                    </a:lnTo>
                    <a:lnTo>
                      <a:pt x="336" y="336"/>
                    </a:lnTo>
                    <a:lnTo>
                      <a:pt x="0" y="336"/>
                    </a:lnTo>
                    <a:close/>
                  </a:path>
                </a:pathLst>
              </a:custGeom>
              <a:blipFill dpi="0" rotWithShape="0">
                <a:blip r:embed="rId3"/>
                <a:srcRect/>
                <a:stretch>
                  <a:fillRect/>
                </a:stretch>
              </a:blipFill>
              <a:ln w="9525" cap="flat" cmpd="sng">
                <a:noFill/>
                <a:prstDash val="solid"/>
                <a:round/>
                <a:headEnd/>
                <a:tailEnd/>
              </a:ln>
              <a:effectLst>
                <a:prstShdw prst="shdw17" dist="17961" dir="2700000">
                  <a:srgbClr val="FFFFFF">
                    <a:gamma/>
                    <a:shade val="60000"/>
                    <a:invGamma/>
                  </a:srgbClr>
                </a:prst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" name="Freeform 17" descr="插入图片2"/>
              <p:cNvSpPr>
                <a:spLocks/>
              </p:cNvSpPr>
              <p:nvPr/>
            </p:nvSpPr>
            <p:spPr bwMode="auto">
              <a:xfrm>
                <a:off x="152400" y="685800"/>
                <a:ext cx="990600" cy="3810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24" y="0"/>
                  </a:cxn>
                  <a:cxn ang="0">
                    <a:pos x="432" y="240"/>
                  </a:cxn>
                  <a:cxn ang="0">
                    <a:pos x="0" y="0"/>
                  </a:cxn>
                </a:cxnLst>
                <a:rect l="0" t="0" r="r" b="b"/>
                <a:pathLst>
                  <a:path w="624" h="240">
                    <a:moveTo>
                      <a:pt x="0" y="0"/>
                    </a:moveTo>
                    <a:lnTo>
                      <a:pt x="624" y="0"/>
                    </a:lnTo>
                    <a:lnTo>
                      <a:pt x="432" y="240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0">
                <a:blip r:embed="rId3"/>
                <a:srcRect/>
                <a:stretch>
                  <a:fillRect/>
                </a:stretch>
              </a:blipFill>
              <a:ln w="9525" cap="flat" cmpd="sng">
                <a:noFill/>
                <a:prstDash val="solid"/>
                <a:round/>
                <a:headEnd/>
                <a:tailEnd/>
              </a:ln>
              <a:effectLst>
                <a:prstShdw prst="shdw17" dist="17961" dir="2700000">
                  <a:srgbClr val="FFFFFF">
                    <a:gamma/>
                    <a:shade val="60000"/>
                    <a:invGamma/>
                  </a:srgbClr>
                </a:prst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>
    <p:blinds dir="vert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778" name="Picture 2" descr="fj01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5779" name="Text Box 3"/>
          <p:cNvSpPr txBox="1">
            <a:spLocks noChangeArrowheads="1"/>
          </p:cNvSpPr>
          <p:nvPr/>
        </p:nvSpPr>
        <p:spPr bwMode="auto">
          <a:xfrm>
            <a:off x="3962400" y="2667000"/>
            <a:ext cx="2632075" cy="155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9600" b="1" dirty="0">
                <a:solidFill>
                  <a:schemeClr val="bg1"/>
                </a:solidFill>
                <a:ea typeface="幼圆" pitchFamily="49" charset="-122"/>
              </a:rPr>
              <a:t>再见</a:t>
            </a:r>
          </a:p>
        </p:txBody>
      </p:sp>
      <p:pic>
        <p:nvPicPr>
          <p:cNvPr id="75780" name="my heart will go on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077200" y="6019800"/>
            <a:ext cx="838200" cy="838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757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57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5780"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5780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0" name="Text Box 162"/>
          <p:cNvSpPr txBox="1">
            <a:spLocks noChangeArrowheads="1"/>
          </p:cNvSpPr>
          <p:nvPr/>
        </p:nvSpPr>
        <p:spPr bwMode="auto">
          <a:xfrm>
            <a:off x="1371600" y="1447800"/>
            <a:ext cx="6705600" cy="4486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altLang="zh-CN" sz="3600" b="1" dirty="0">
                <a:solidFill>
                  <a:srgbClr val="3333FF"/>
                </a:solidFill>
              </a:rPr>
              <a:t>1</a:t>
            </a:r>
            <a:r>
              <a:rPr lang="zh-CN" altLang="en-US" sz="3600" b="1" dirty="0">
                <a:solidFill>
                  <a:srgbClr val="3333FF"/>
                </a:solidFill>
              </a:rPr>
              <a:t>、通过观察方格图</a:t>
            </a:r>
            <a:r>
              <a:rPr lang="en-US" altLang="zh-CN" sz="3600" b="1" dirty="0">
                <a:solidFill>
                  <a:srgbClr val="3333FF"/>
                </a:solidFill>
              </a:rPr>
              <a:t>,</a:t>
            </a:r>
            <a:r>
              <a:rPr lang="zh-CN" altLang="en-US" sz="3600" b="1" dirty="0">
                <a:solidFill>
                  <a:srgbClr val="3333FF"/>
                </a:solidFill>
              </a:rPr>
              <a:t>能说出直角三角形的三边关系</a:t>
            </a:r>
            <a:r>
              <a:rPr lang="en-US" altLang="zh-CN" sz="3600" b="1" dirty="0">
                <a:solidFill>
                  <a:srgbClr val="3333FF"/>
                </a:solidFill>
              </a:rPr>
              <a:t>;</a:t>
            </a:r>
            <a:r>
              <a:rPr lang="zh-CN" altLang="en-US" sz="3600" b="1" dirty="0">
                <a:solidFill>
                  <a:srgbClr val="3333FF"/>
                </a:solidFill>
              </a:rPr>
              <a:t>说出定理的定义。</a:t>
            </a:r>
          </a:p>
          <a:p>
            <a:pPr algn="l"/>
            <a:r>
              <a:rPr lang="en-US" altLang="zh-CN" sz="3600" b="1" dirty="0">
                <a:solidFill>
                  <a:srgbClr val="3333FF"/>
                </a:solidFill>
              </a:rPr>
              <a:t>2</a:t>
            </a:r>
            <a:r>
              <a:rPr lang="zh-CN" altLang="en-US" sz="3600" b="1" dirty="0">
                <a:solidFill>
                  <a:srgbClr val="3333FF"/>
                </a:solidFill>
              </a:rPr>
              <a:t>、能利用材料</a:t>
            </a:r>
            <a:r>
              <a:rPr lang="en-US" altLang="zh-CN" sz="3600" b="1" dirty="0">
                <a:solidFill>
                  <a:srgbClr val="3333FF"/>
                </a:solidFill>
              </a:rPr>
              <a:t>,</a:t>
            </a:r>
            <a:r>
              <a:rPr lang="zh-CN" altLang="en-US" sz="3600" b="1" dirty="0">
                <a:solidFill>
                  <a:srgbClr val="3333FF"/>
                </a:solidFill>
              </a:rPr>
              <a:t>通过拼赵爽弦图验证勾股定理。</a:t>
            </a:r>
          </a:p>
          <a:p>
            <a:pPr algn="l"/>
            <a:r>
              <a:rPr lang="en-US" altLang="zh-CN" sz="3600" b="1" dirty="0">
                <a:solidFill>
                  <a:srgbClr val="3333FF"/>
                </a:solidFill>
              </a:rPr>
              <a:t>3</a:t>
            </a:r>
            <a:r>
              <a:rPr lang="zh-CN" altLang="en-US" sz="3600" b="1" dirty="0">
                <a:solidFill>
                  <a:srgbClr val="3333FF"/>
                </a:solidFill>
              </a:rPr>
              <a:t>、通过拼图活动，在自学探索中，体验数学乐趣以及数学思维的严谨性。</a:t>
            </a:r>
          </a:p>
        </p:txBody>
      </p:sp>
      <p:sp>
        <p:nvSpPr>
          <p:cNvPr id="2211" name="WordArt 163"/>
          <p:cNvSpPr>
            <a:spLocks noChangeArrowheads="1" noChangeShapeType="1" noTextEdit="1"/>
          </p:cNvSpPr>
          <p:nvPr/>
        </p:nvSpPr>
        <p:spPr bwMode="auto">
          <a:xfrm>
            <a:off x="2286000" y="228600"/>
            <a:ext cx="4076700" cy="101917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80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/>
                <a:ea typeface="宋体"/>
              </a:rPr>
              <a:t>学习目标</a:t>
            </a:r>
          </a:p>
        </p:txBody>
      </p:sp>
    </p:spTree>
  </p:cSld>
  <p:clrMapOvr>
    <a:masterClrMapping/>
  </p:clrMapOvr>
  <p:transition>
    <p:blinds dir="vert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026"/>
          <p:cNvSpPr>
            <a:spLocks noGrp="1" noChangeArrowheads="1"/>
          </p:cNvSpPr>
          <p:nvPr>
            <p:ph type="title"/>
          </p:nvPr>
        </p:nvSpPr>
        <p:spPr>
          <a:xfrm>
            <a:off x="1428728" y="214290"/>
            <a:ext cx="5715040" cy="1285884"/>
          </a:xfrm>
          <a:ln>
            <a:solidFill>
              <a:schemeClr val="bg1"/>
            </a:solidFill>
          </a:ln>
        </p:spPr>
        <p:txBody>
          <a:bodyPr>
            <a:normAutofit/>
          </a:bodyPr>
          <a:lstStyle/>
          <a:p>
            <a:pPr algn="ctr"/>
            <a:r>
              <a:rPr lang="zh-CN" altLang="en-US" sz="6600" b="1" dirty="0">
                <a:solidFill>
                  <a:schemeClr val="tx1"/>
                </a:solidFill>
              </a:rPr>
              <a:t>自学指导</a:t>
            </a:r>
            <a:r>
              <a:rPr lang="zh-CN" altLang="en-US" sz="4800" b="1" dirty="0">
                <a:solidFill>
                  <a:schemeClr val="accent2"/>
                </a:solidFill>
              </a:rPr>
              <a:t> </a:t>
            </a:r>
          </a:p>
        </p:txBody>
      </p:sp>
      <p:sp>
        <p:nvSpPr>
          <p:cNvPr id="51203" name="Rectangle 1027"/>
          <p:cNvSpPr>
            <a:spLocks noGrp="1" noChangeArrowheads="1"/>
          </p:cNvSpPr>
          <p:nvPr>
            <p:ph sz="quarter" idx="1"/>
          </p:nvPr>
        </p:nvSpPr>
        <p:spPr>
          <a:xfrm>
            <a:off x="285720" y="1714488"/>
            <a:ext cx="8648700" cy="4114800"/>
          </a:xfrm>
        </p:spPr>
        <p:txBody>
          <a:bodyPr>
            <a:normAutofit/>
          </a:bodyPr>
          <a:lstStyle/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en-US" altLang="zh-CN" sz="2800" dirty="0"/>
              <a:t>     </a:t>
            </a:r>
            <a:r>
              <a:rPr lang="zh-CN" altLang="en-US" b="1" dirty="0" smtClean="0"/>
              <a:t>认</a:t>
            </a:r>
            <a:r>
              <a:rPr lang="zh-CN" altLang="en-US" b="1" dirty="0"/>
              <a:t>真看</a:t>
            </a:r>
            <a:r>
              <a:rPr lang="en-US" altLang="zh-CN" b="1" dirty="0"/>
              <a:t>P72~74</a:t>
            </a:r>
            <a:r>
              <a:rPr lang="zh-CN" altLang="en-US" b="1" dirty="0"/>
              <a:t>探究</a:t>
            </a:r>
            <a:r>
              <a:rPr lang="en-US" altLang="zh-CN" b="1" dirty="0"/>
              <a:t>1</a:t>
            </a:r>
            <a:r>
              <a:rPr lang="zh-CN" altLang="en-US" b="1" dirty="0"/>
              <a:t>前的内容。在看</a:t>
            </a:r>
            <a:r>
              <a:rPr lang="en-US" altLang="zh-CN" b="1" dirty="0"/>
              <a:t>P73</a:t>
            </a:r>
            <a:r>
              <a:rPr lang="zh-CN" altLang="en-US" b="1" dirty="0"/>
              <a:t>探究时，并思考问题：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dirty="0"/>
              <a:t>      </a:t>
            </a:r>
            <a:r>
              <a:rPr lang="zh-CN" altLang="en-US" b="1" dirty="0" smtClean="0"/>
              <a:t>问</a:t>
            </a:r>
            <a:r>
              <a:rPr lang="zh-CN" altLang="en-US" b="1" dirty="0"/>
              <a:t>题</a:t>
            </a:r>
            <a:r>
              <a:rPr lang="en-US" altLang="zh-CN" b="1" dirty="0"/>
              <a:t>1</a:t>
            </a:r>
            <a:r>
              <a:rPr lang="zh-CN" altLang="en-US" b="1" dirty="0"/>
              <a:t>：由观察活动你发现图形中的三边          存在什么关系？为什么？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dirty="0"/>
              <a:t>      </a:t>
            </a:r>
            <a:r>
              <a:rPr lang="zh-CN" altLang="en-US" b="1" dirty="0" smtClean="0"/>
              <a:t>问</a:t>
            </a:r>
            <a:r>
              <a:rPr lang="zh-CN" altLang="en-US" b="1" dirty="0"/>
              <a:t>题</a:t>
            </a:r>
            <a:r>
              <a:rPr lang="en-US" altLang="zh-CN" b="1" dirty="0"/>
              <a:t>2</a:t>
            </a:r>
            <a:r>
              <a:rPr lang="zh-CN" altLang="en-US" b="1" dirty="0"/>
              <a:t>：在探究活动中，你能用学具拼出这两个图形吗？两图形的面积有什么关系？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r>
              <a:rPr lang="zh-CN" altLang="en-US" b="1" dirty="0"/>
              <a:t>     </a:t>
            </a:r>
            <a:r>
              <a:rPr lang="zh-CN" altLang="en-US" b="1" dirty="0" smtClean="0"/>
              <a:t> </a:t>
            </a:r>
            <a:r>
              <a:rPr lang="en-US" altLang="zh-CN" b="1" dirty="0"/>
              <a:t>8</a:t>
            </a:r>
            <a:r>
              <a:rPr lang="zh-CN" altLang="en-US" b="1" dirty="0"/>
              <a:t>分钟后，比一比谁能说出勾股定理，并能做对相关练习！</a:t>
            </a:r>
          </a:p>
        </p:txBody>
      </p:sp>
    </p:spTree>
  </p:cSld>
  <p:clrMapOvr>
    <a:masterClrMapping/>
  </p:clrMapOvr>
  <p:transition>
    <p:blinds dir="vert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073" name="AutoShape 185"/>
          <p:cNvSpPr>
            <a:spLocks noChangeArrowheads="1"/>
          </p:cNvSpPr>
          <p:nvPr/>
        </p:nvSpPr>
        <p:spPr bwMode="auto">
          <a:xfrm>
            <a:off x="0" y="188913"/>
            <a:ext cx="2268538" cy="1268412"/>
          </a:xfrm>
          <a:prstGeom prst="cloudCallout">
            <a:avLst>
              <a:gd name="adj1" fmla="val 43981"/>
              <a:gd name="adj2" fmla="val 80537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r>
              <a:rPr kumimoji="0" lang="zh-CN" altLang="en-US" sz="3200" dirty="0">
                <a:solidFill>
                  <a:srgbClr val="CC3300"/>
                </a:solidFill>
                <a:latin typeface="Tahoma" pitchFamily="34" charset="0"/>
                <a:ea typeface="隶书" pitchFamily="49" charset="-122"/>
              </a:rPr>
              <a:t>探究与猜想</a:t>
            </a:r>
          </a:p>
        </p:txBody>
      </p:sp>
      <p:sp>
        <p:nvSpPr>
          <p:cNvPr id="38113" name="Text Box 225"/>
          <p:cNvSpPr txBox="1">
            <a:spLocks noChangeArrowheads="1"/>
          </p:cNvSpPr>
          <p:nvPr/>
        </p:nvSpPr>
        <p:spPr bwMode="auto">
          <a:xfrm>
            <a:off x="714348" y="4038600"/>
            <a:ext cx="7896252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</a:rPr>
              <a:t>通过观察，你得到直角三角形三边有什么关系？为什么？</a:t>
            </a:r>
          </a:p>
        </p:txBody>
      </p:sp>
      <p:pic>
        <p:nvPicPr>
          <p:cNvPr id="38119" name="Picture 231" descr="F:\Documents and Settings\yao.WW9\桌面\why\zuobiao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62200" y="304800"/>
            <a:ext cx="5537200" cy="3708400"/>
          </a:xfrm>
          <a:prstGeom prst="rect">
            <a:avLst/>
          </a:prstGeom>
          <a:noFill/>
        </p:spPr>
      </p:pic>
      <p:pic>
        <p:nvPicPr>
          <p:cNvPr id="6" name="图片 5" descr="图片2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910" y="5047029"/>
            <a:ext cx="7641851" cy="12018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026"/>
          <p:cNvGrpSpPr>
            <a:grpSpLocks/>
          </p:cNvGrpSpPr>
          <p:nvPr/>
        </p:nvGrpSpPr>
        <p:grpSpPr bwMode="auto">
          <a:xfrm>
            <a:off x="1343025" y="1506538"/>
            <a:ext cx="2390775" cy="2379662"/>
            <a:chOff x="340" y="2385"/>
            <a:chExt cx="1506" cy="1499"/>
          </a:xfrm>
        </p:grpSpPr>
        <p:sp>
          <p:nvSpPr>
            <p:cNvPr id="38915" name="AutoShape 1027"/>
            <p:cNvSpPr>
              <a:spLocks noChangeArrowheads="1"/>
            </p:cNvSpPr>
            <p:nvPr/>
          </p:nvSpPr>
          <p:spPr bwMode="auto">
            <a:xfrm>
              <a:off x="938" y="2386"/>
              <a:ext cx="908" cy="590"/>
            </a:xfrm>
            <a:prstGeom prst="rtTriangl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kumimoji="0" lang="zh-CN" altLang="zh-CN">
                <a:latin typeface="Tahoma" pitchFamily="34" charset="0"/>
              </a:endParaRPr>
            </a:p>
          </p:txBody>
        </p:sp>
        <p:sp>
          <p:nvSpPr>
            <p:cNvPr id="38916" name="AutoShape 1028"/>
            <p:cNvSpPr>
              <a:spLocks noChangeArrowheads="1"/>
            </p:cNvSpPr>
            <p:nvPr/>
          </p:nvSpPr>
          <p:spPr bwMode="auto">
            <a:xfrm rot="5400000">
              <a:off x="1089" y="3135"/>
              <a:ext cx="908" cy="590"/>
            </a:xfrm>
            <a:prstGeom prst="rtTriangl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17" name="AutoShape 1029"/>
            <p:cNvSpPr>
              <a:spLocks noChangeArrowheads="1"/>
            </p:cNvSpPr>
            <p:nvPr/>
          </p:nvSpPr>
          <p:spPr bwMode="auto">
            <a:xfrm rot="10800000">
              <a:off x="340" y="3292"/>
              <a:ext cx="908" cy="590"/>
            </a:xfrm>
            <a:prstGeom prst="rtTriangl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rot="10800000" wrap="none" anchor="ctr"/>
            <a:lstStyle/>
            <a:p>
              <a:endParaRPr kumimoji="0" lang="zh-CN" altLang="zh-CN" sz="1800">
                <a:latin typeface="Tahoma" pitchFamily="34" charset="0"/>
              </a:endParaRPr>
            </a:p>
          </p:txBody>
        </p:sp>
        <p:sp>
          <p:nvSpPr>
            <p:cNvPr id="38918" name="AutoShape 1030"/>
            <p:cNvSpPr>
              <a:spLocks noChangeArrowheads="1"/>
            </p:cNvSpPr>
            <p:nvPr/>
          </p:nvSpPr>
          <p:spPr bwMode="auto">
            <a:xfrm rot="16200000">
              <a:off x="189" y="2544"/>
              <a:ext cx="908" cy="590"/>
            </a:xfrm>
            <a:prstGeom prst="rtTriangle">
              <a:avLst/>
            </a:prstGeom>
            <a:solidFill>
              <a:srgbClr val="CC0066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vert="eaVert" wrap="none" anchor="ctr"/>
            <a:lstStyle/>
            <a:p>
              <a:endParaRPr kumimoji="0" lang="zh-CN" altLang="zh-CN" sz="1800">
                <a:latin typeface="Tahoma" pitchFamily="34" charset="0"/>
              </a:endParaRPr>
            </a:p>
          </p:txBody>
        </p:sp>
        <p:sp>
          <p:nvSpPr>
            <p:cNvPr id="38919" name="Rectangle 1031"/>
            <p:cNvSpPr>
              <a:spLocks noChangeArrowheads="1"/>
            </p:cNvSpPr>
            <p:nvPr/>
          </p:nvSpPr>
          <p:spPr bwMode="auto">
            <a:xfrm>
              <a:off x="938" y="2976"/>
              <a:ext cx="318" cy="318"/>
            </a:xfrm>
            <a:prstGeom prst="rect">
              <a:avLst/>
            </a:prstGeom>
            <a:solidFill>
              <a:srgbClr val="FFFF00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20" name="Line 1032"/>
            <p:cNvSpPr>
              <a:spLocks noChangeShapeType="1"/>
            </p:cNvSpPr>
            <p:nvPr/>
          </p:nvSpPr>
          <p:spPr bwMode="auto">
            <a:xfrm flipH="1">
              <a:off x="930" y="2414"/>
              <a:ext cx="9" cy="88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1" name="Line 1033"/>
            <p:cNvSpPr>
              <a:spLocks noChangeShapeType="1"/>
            </p:cNvSpPr>
            <p:nvPr/>
          </p:nvSpPr>
          <p:spPr bwMode="auto">
            <a:xfrm flipH="1">
              <a:off x="1247" y="2986"/>
              <a:ext cx="9" cy="88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2" name="Line 1034"/>
            <p:cNvSpPr>
              <a:spLocks noChangeShapeType="1"/>
            </p:cNvSpPr>
            <p:nvPr/>
          </p:nvSpPr>
          <p:spPr bwMode="auto">
            <a:xfrm>
              <a:off x="340" y="3294"/>
              <a:ext cx="907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3" name="Line 1035"/>
            <p:cNvSpPr>
              <a:spLocks noChangeShapeType="1"/>
            </p:cNvSpPr>
            <p:nvPr/>
          </p:nvSpPr>
          <p:spPr bwMode="auto">
            <a:xfrm>
              <a:off x="939" y="2977"/>
              <a:ext cx="907" cy="0"/>
            </a:xfrm>
            <a:prstGeom prst="line">
              <a:avLst/>
            </a:prstGeom>
            <a:noFill/>
            <a:ln w="28575">
              <a:solidFill>
                <a:srgbClr val="000000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924" name="Text Box 1036"/>
            <p:cNvSpPr txBox="1">
              <a:spLocks noChangeArrowheads="1"/>
            </p:cNvSpPr>
            <p:nvPr/>
          </p:nvSpPr>
          <p:spPr bwMode="auto">
            <a:xfrm>
              <a:off x="893" y="3012"/>
              <a:ext cx="54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kumimoji="0" lang="zh-CN" altLang="en-US" sz="1800">
                  <a:solidFill>
                    <a:srgbClr val="000000"/>
                  </a:solidFill>
                  <a:latin typeface="Tahoma" pitchFamily="34" charset="0"/>
                </a:rPr>
                <a:t>黄实</a:t>
              </a:r>
            </a:p>
          </p:txBody>
        </p:sp>
        <p:sp>
          <p:nvSpPr>
            <p:cNvPr id="38925" name="Text Box 1037"/>
            <p:cNvSpPr txBox="1">
              <a:spLocks noChangeArrowheads="1"/>
            </p:cNvSpPr>
            <p:nvPr/>
          </p:nvSpPr>
          <p:spPr bwMode="auto">
            <a:xfrm>
              <a:off x="930" y="2659"/>
              <a:ext cx="5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kumimoji="0" lang="zh-CN" alt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朱实</a:t>
              </a:r>
            </a:p>
          </p:txBody>
        </p:sp>
        <p:sp>
          <p:nvSpPr>
            <p:cNvPr id="38926" name="Text Box 1038"/>
            <p:cNvSpPr txBox="1">
              <a:spLocks noChangeArrowheads="1"/>
            </p:cNvSpPr>
            <p:nvPr/>
          </p:nvSpPr>
          <p:spPr bwMode="auto">
            <a:xfrm>
              <a:off x="476" y="2961"/>
              <a:ext cx="5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kumimoji="0" lang="zh-CN" alt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朱实</a:t>
              </a:r>
            </a:p>
          </p:txBody>
        </p:sp>
        <p:sp>
          <p:nvSpPr>
            <p:cNvPr id="38927" name="Text Box 1039"/>
            <p:cNvSpPr txBox="1">
              <a:spLocks noChangeArrowheads="1"/>
            </p:cNvSpPr>
            <p:nvPr/>
          </p:nvSpPr>
          <p:spPr bwMode="auto">
            <a:xfrm>
              <a:off x="703" y="3294"/>
              <a:ext cx="5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kumimoji="0" lang="zh-CN" alt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朱实</a:t>
              </a:r>
            </a:p>
          </p:txBody>
        </p:sp>
        <p:sp>
          <p:nvSpPr>
            <p:cNvPr id="38928" name="Text Box 1040"/>
            <p:cNvSpPr txBox="1">
              <a:spLocks noChangeArrowheads="1"/>
            </p:cNvSpPr>
            <p:nvPr/>
          </p:nvSpPr>
          <p:spPr bwMode="auto">
            <a:xfrm>
              <a:off x="1202" y="2976"/>
              <a:ext cx="544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kumimoji="0" lang="zh-CN" altLang="en-US" b="1">
                  <a:solidFill>
                    <a:srgbClr val="FFFFFF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latin typeface="Tahoma" pitchFamily="34" charset="0"/>
                </a:rPr>
                <a:t>朱实</a:t>
              </a:r>
            </a:p>
          </p:txBody>
        </p:sp>
      </p:grpSp>
      <p:sp>
        <p:nvSpPr>
          <p:cNvPr id="38929" name="Rectangle 1041"/>
          <p:cNvSpPr>
            <a:spLocks noChangeArrowheads="1"/>
          </p:cNvSpPr>
          <p:nvPr/>
        </p:nvSpPr>
        <p:spPr bwMode="auto">
          <a:xfrm>
            <a:off x="4592638" y="1981200"/>
            <a:ext cx="1655762" cy="1655763"/>
          </a:xfrm>
          <a:prstGeom prst="rect">
            <a:avLst/>
          </a:prstGeom>
          <a:solidFill>
            <a:srgbClr val="CC0066"/>
          </a:solidFill>
          <a:ln w="38100">
            <a:solidFill>
              <a:schemeClr val="tx2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0" name="Rectangle 1042"/>
          <p:cNvSpPr>
            <a:spLocks noChangeArrowheads="1"/>
          </p:cNvSpPr>
          <p:nvPr/>
        </p:nvSpPr>
        <p:spPr bwMode="auto">
          <a:xfrm>
            <a:off x="5940425" y="2682875"/>
            <a:ext cx="936625" cy="936625"/>
          </a:xfrm>
          <a:prstGeom prst="rect">
            <a:avLst/>
          </a:prstGeom>
          <a:solidFill>
            <a:srgbClr val="CC00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1" name="Text Box 1043"/>
          <p:cNvSpPr txBox="1">
            <a:spLocks noChangeArrowheads="1"/>
          </p:cNvSpPr>
          <p:nvPr/>
        </p:nvSpPr>
        <p:spPr bwMode="auto">
          <a:xfrm>
            <a:off x="4303713" y="2540000"/>
            <a:ext cx="649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en-US" altLang="zh-CN">
                <a:latin typeface="Tahoma" pitchFamily="34" charset="0"/>
              </a:rPr>
              <a:t>b</a:t>
            </a:r>
          </a:p>
        </p:txBody>
      </p:sp>
      <p:sp>
        <p:nvSpPr>
          <p:cNvPr id="38932" name="Text Box 1044"/>
          <p:cNvSpPr txBox="1">
            <a:spLocks noChangeArrowheads="1"/>
          </p:cNvSpPr>
          <p:nvPr/>
        </p:nvSpPr>
        <p:spPr bwMode="auto">
          <a:xfrm>
            <a:off x="6875463" y="2946400"/>
            <a:ext cx="649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en-US" altLang="zh-CN">
                <a:latin typeface="Tahoma" pitchFamily="34" charset="0"/>
              </a:rPr>
              <a:t>a</a:t>
            </a:r>
          </a:p>
        </p:txBody>
      </p:sp>
      <p:graphicFrame>
        <p:nvGraphicFramePr>
          <p:cNvPr id="38933" name="Object 1045"/>
          <p:cNvGraphicFramePr>
            <a:graphicFrameLocks noChangeAspect="1"/>
          </p:cNvGraphicFramePr>
          <p:nvPr/>
        </p:nvGraphicFramePr>
        <p:xfrm>
          <a:off x="3810000" y="228600"/>
          <a:ext cx="4429125" cy="660400"/>
        </p:xfrm>
        <a:graphic>
          <a:graphicData uri="http://schemas.openxmlformats.org/presentationml/2006/ole">
            <p:oleObj spid="_x0000_s2050" name="Microsoft 公式 3.0" r:id="rId4" imgW="1447560" imgH="215640" progId="Equation.3">
              <p:embed/>
            </p:oleObj>
          </a:graphicData>
        </a:graphic>
      </p:graphicFrame>
      <p:sp>
        <p:nvSpPr>
          <p:cNvPr id="38934" name="Text Box 1046"/>
          <p:cNvSpPr txBox="1">
            <a:spLocks noChangeArrowheads="1"/>
          </p:cNvSpPr>
          <p:nvPr/>
        </p:nvSpPr>
        <p:spPr bwMode="auto">
          <a:xfrm>
            <a:off x="4989513" y="3548063"/>
            <a:ext cx="64928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en-US" altLang="zh-CN">
                <a:latin typeface="Tahoma" pitchFamily="34" charset="0"/>
              </a:rPr>
              <a:t>a</a:t>
            </a:r>
          </a:p>
        </p:txBody>
      </p:sp>
      <p:sp>
        <p:nvSpPr>
          <p:cNvPr id="38935" name="Line 1047"/>
          <p:cNvSpPr>
            <a:spLocks noChangeShapeType="1"/>
          </p:cNvSpPr>
          <p:nvPr/>
        </p:nvSpPr>
        <p:spPr bwMode="auto">
          <a:xfrm flipV="1">
            <a:off x="5562600" y="1963738"/>
            <a:ext cx="0" cy="1655762"/>
          </a:xfrm>
          <a:prstGeom prst="line">
            <a:avLst/>
          </a:prstGeom>
          <a:noFill/>
          <a:ln w="19050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36" name="Line 1048"/>
          <p:cNvSpPr>
            <a:spLocks noChangeShapeType="1"/>
          </p:cNvSpPr>
          <p:nvPr/>
        </p:nvSpPr>
        <p:spPr bwMode="auto">
          <a:xfrm>
            <a:off x="4572000" y="1963738"/>
            <a:ext cx="935038" cy="1655762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37" name="Rectangle 1049"/>
          <p:cNvSpPr>
            <a:spLocks noChangeArrowheads="1"/>
          </p:cNvSpPr>
          <p:nvPr/>
        </p:nvSpPr>
        <p:spPr bwMode="auto">
          <a:xfrm flipV="1">
            <a:off x="5562600" y="1981200"/>
            <a:ext cx="762000" cy="684213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8" name="Rectangle 1050"/>
          <p:cNvSpPr>
            <a:spLocks noChangeArrowheads="1"/>
          </p:cNvSpPr>
          <p:nvPr/>
        </p:nvSpPr>
        <p:spPr bwMode="auto">
          <a:xfrm>
            <a:off x="5562600" y="2667000"/>
            <a:ext cx="1676400" cy="990600"/>
          </a:xfrm>
          <a:prstGeom prst="rect">
            <a:avLst/>
          </a:prstGeom>
          <a:solidFill>
            <a:srgbClr val="CC0066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8939" name="Line 1051"/>
          <p:cNvSpPr>
            <a:spLocks noChangeShapeType="1"/>
          </p:cNvSpPr>
          <p:nvPr/>
        </p:nvSpPr>
        <p:spPr bwMode="auto">
          <a:xfrm flipV="1">
            <a:off x="5581650" y="2667000"/>
            <a:ext cx="1657350" cy="936625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38940" name="AutoShape 1052"/>
          <p:cNvSpPr>
            <a:spLocks noChangeArrowheads="1"/>
          </p:cNvSpPr>
          <p:nvPr/>
        </p:nvSpPr>
        <p:spPr bwMode="auto">
          <a:xfrm>
            <a:off x="6248400" y="990600"/>
            <a:ext cx="990600" cy="1655763"/>
          </a:xfrm>
          <a:prstGeom prst="rtTriangle">
            <a:avLst/>
          </a:prstGeom>
          <a:solidFill>
            <a:srgbClr val="CC0066"/>
          </a:solidFill>
          <a:ln w="2857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zh-CN" altLang="en-US"/>
          </a:p>
        </p:txBody>
      </p:sp>
      <p:grpSp>
        <p:nvGrpSpPr>
          <p:cNvPr id="3" name="Group 1053"/>
          <p:cNvGrpSpPr>
            <a:grpSpLocks/>
          </p:cNvGrpSpPr>
          <p:nvPr/>
        </p:nvGrpSpPr>
        <p:grpSpPr bwMode="auto">
          <a:xfrm>
            <a:off x="4572000" y="990600"/>
            <a:ext cx="1958975" cy="1022350"/>
            <a:chOff x="2417" y="981"/>
            <a:chExt cx="1234" cy="644"/>
          </a:xfrm>
        </p:grpSpPr>
        <p:sp>
          <p:nvSpPr>
            <p:cNvPr id="38942" name="AutoShape 1054"/>
            <p:cNvSpPr>
              <a:spLocks noChangeArrowheads="1"/>
            </p:cNvSpPr>
            <p:nvPr/>
          </p:nvSpPr>
          <p:spPr bwMode="auto">
            <a:xfrm rot="16200000">
              <a:off x="2644" y="772"/>
              <a:ext cx="589" cy="1043"/>
            </a:xfrm>
            <a:prstGeom prst="rtTriangle">
              <a:avLst/>
            </a:prstGeom>
            <a:solidFill>
              <a:srgbClr val="CC0066"/>
            </a:solidFill>
            <a:ln w="2857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zh-CN" altLang="en-US"/>
            </a:p>
          </p:txBody>
        </p:sp>
        <p:sp>
          <p:nvSpPr>
            <p:cNvPr id="38943" name="Text Box 1055"/>
            <p:cNvSpPr txBox="1">
              <a:spLocks noChangeArrowheads="1"/>
            </p:cNvSpPr>
            <p:nvPr/>
          </p:nvSpPr>
          <p:spPr bwMode="auto">
            <a:xfrm>
              <a:off x="2708" y="981"/>
              <a:ext cx="45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kumimoji="0" lang="en-US" altLang="zh-CN" sz="2800">
                  <a:latin typeface="Tahoma" pitchFamily="34" charset="0"/>
                </a:rPr>
                <a:t>c</a:t>
              </a:r>
            </a:p>
          </p:txBody>
        </p:sp>
        <p:sp>
          <p:nvSpPr>
            <p:cNvPr id="38944" name="Text Box 1056"/>
            <p:cNvSpPr txBox="1">
              <a:spLocks noChangeArrowheads="1"/>
            </p:cNvSpPr>
            <p:nvPr/>
          </p:nvSpPr>
          <p:spPr bwMode="auto">
            <a:xfrm>
              <a:off x="3198" y="1162"/>
              <a:ext cx="45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kumimoji="0" lang="en-US" altLang="zh-CN" sz="2800">
                  <a:solidFill>
                    <a:srgbClr val="FFFFFF"/>
                  </a:solidFill>
                  <a:latin typeface="Tahoma" pitchFamily="34" charset="0"/>
                </a:rPr>
                <a:t>a</a:t>
              </a:r>
            </a:p>
          </p:txBody>
        </p:sp>
        <p:sp>
          <p:nvSpPr>
            <p:cNvPr id="38945" name="Text Box 1057"/>
            <p:cNvSpPr txBox="1">
              <a:spLocks noChangeArrowheads="1"/>
            </p:cNvSpPr>
            <p:nvPr/>
          </p:nvSpPr>
          <p:spPr bwMode="auto">
            <a:xfrm>
              <a:off x="2880" y="1298"/>
              <a:ext cx="453" cy="32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kumimoji="0" lang="en-US" altLang="zh-CN" sz="2800">
                  <a:solidFill>
                    <a:srgbClr val="FFFFFF"/>
                  </a:solidFill>
                  <a:latin typeface="Tahoma" pitchFamily="34" charset="0"/>
                </a:rPr>
                <a:t>b</a:t>
              </a:r>
            </a:p>
          </p:txBody>
        </p:sp>
      </p:grpSp>
      <p:graphicFrame>
        <p:nvGraphicFramePr>
          <p:cNvPr id="38946" name="Object 1058"/>
          <p:cNvGraphicFramePr>
            <a:graphicFrameLocks noChangeAspect="1"/>
          </p:cNvGraphicFramePr>
          <p:nvPr/>
        </p:nvGraphicFramePr>
        <p:xfrm>
          <a:off x="971550" y="5445125"/>
          <a:ext cx="6702425" cy="1165225"/>
        </p:xfrm>
        <a:graphic>
          <a:graphicData uri="http://schemas.openxmlformats.org/presentationml/2006/ole">
            <p:oleObj spid="_x0000_s2051" name="Microsoft 公式 3.0" r:id="rId5" imgW="2628720" imgH="457200" progId="Equation.3">
              <p:embed/>
            </p:oleObj>
          </a:graphicData>
        </a:graphic>
      </p:graphicFrame>
      <p:graphicFrame>
        <p:nvGraphicFramePr>
          <p:cNvPr id="38947" name="Object 1059"/>
          <p:cNvGraphicFramePr>
            <a:graphicFrameLocks noChangeAspect="1"/>
          </p:cNvGraphicFramePr>
          <p:nvPr/>
        </p:nvGraphicFramePr>
        <p:xfrm>
          <a:off x="468313" y="5391150"/>
          <a:ext cx="8197850" cy="1277938"/>
        </p:xfrm>
        <a:graphic>
          <a:graphicData uri="http://schemas.openxmlformats.org/presentationml/2006/ole">
            <p:oleObj spid="_x0000_s2052" name="Microsoft 公式 3.0" r:id="rId6" imgW="2933640" imgH="457200" progId="Equation.3">
              <p:embed/>
            </p:oleObj>
          </a:graphicData>
        </a:graphic>
      </p:graphicFrame>
      <p:sp>
        <p:nvSpPr>
          <p:cNvPr id="38948" name="Text Box 1060"/>
          <p:cNvSpPr txBox="1">
            <a:spLocks noChangeArrowheads="1"/>
          </p:cNvSpPr>
          <p:nvPr/>
        </p:nvSpPr>
        <p:spPr bwMode="auto">
          <a:xfrm>
            <a:off x="1116013" y="4508500"/>
            <a:ext cx="6480175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kumimoji="0" lang="zh-CN" altLang="en-US" sz="2800" b="1">
                <a:effectLst>
                  <a:outerShdw blurRad="38100" dist="38100" dir="2700000" algn="tl">
                    <a:srgbClr val="FFFFFF"/>
                  </a:outerShdw>
                </a:effectLst>
                <a:latin typeface="Tahoma" pitchFamily="34" charset="0"/>
              </a:rPr>
              <a:t>经过证明被确认正确的命题叫做</a:t>
            </a:r>
            <a:r>
              <a:rPr kumimoji="0"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隶书" pitchFamily="49" charset="-122"/>
              </a:rPr>
              <a:t>定理</a:t>
            </a:r>
            <a:r>
              <a:rPr kumimoji="0" lang="en-US" altLang="zh-CN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ahoma" pitchFamily="34" charset="0"/>
                <a:ea typeface="隶书" pitchFamily="49" charset="-122"/>
              </a:rPr>
              <a:t>.</a:t>
            </a:r>
          </a:p>
        </p:txBody>
      </p:sp>
      <p:sp>
        <p:nvSpPr>
          <p:cNvPr id="38950" name="Rectangle 1062"/>
          <p:cNvSpPr>
            <a:spLocks noChangeArrowheads="1"/>
          </p:cNvSpPr>
          <p:nvPr/>
        </p:nvSpPr>
        <p:spPr bwMode="auto">
          <a:xfrm>
            <a:off x="0" y="0"/>
            <a:ext cx="2667000" cy="914400"/>
          </a:xfrm>
          <a:prstGeom prst="rect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6600">
                <a:solidFill>
                  <a:srgbClr val="0000FF"/>
                </a:solidFill>
                <a:ea typeface="隶书" pitchFamily="49" charset="-122"/>
              </a:rPr>
              <a:t>看一看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89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9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9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9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9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75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74"/>
                                          </p:stCondLst>
                                        </p:cTn>
                                        <p:tgtEl>
                                          <p:spTgt spid="389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89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89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940" grpId="0" animBg="1"/>
      <p:bldP spid="38948" grpId="0" autoUpdateAnimBg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Text Box 2"/>
          <p:cNvSpPr txBox="1">
            <a:spLocks noChangeArrowheads="1"/>
          </p:cNvSpPr>
          <p:nvPr/>
        </p:nvSpPr>
        <p:spPr bwMode="auto">
          <a:xfrm>
            <a:off x="457200" y="1066800"/>
            <a:ext cx="6705600" cy="1066800"/>
          </a:xfrm>
          <a:prstGeom prst="rect">
            <a:avLst/>
          </a:prstGeom>
          <a:solidFill>
            <a:srgbClr val="FFFF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FF0066"/>
                </a:solidFill>
                <a:ea typeface="黑体" pitchFamily="2" charset="-122"/>
              </a:rPr>
              <a:t>如果直角三角形两直角边分别为</a:t>
            </a:r>
            <a:r>
              <a:rPr lang="en-US" altLang="zh-CN" sz="3200" b="1">
                <a:solidFill>
                  <a:srgbClr val="FF0066"/>
                </a:solidFill>
                <a:ea typeface="黑体" pitchFamily="2" charset="-122"/>
              </a:rPr>
              <a:t>a</a:t>
            </a:r>
            <a:r>
              <a:rPr lang="zh-CN" altLang="en-US" sz="3200" b="1">
                <a:solidFill>
                  <a:srgbClr val="FF0066"/>
                </a:solidFill>
                <a:ea typeface="黑体" pitchFamily="2" charset="-122"/>
              </a:rPr>
              <a:t>，</a:t>
            </a:r>
            <a:r>
              <a:rPr lang="en-US" altLang="zh-CN" sz="3200" b="1">
                <a:solidFill>
                  <a:srgbClr val="FF0066"/>
                </a:solidFill>
                <a:ea typeface="黑体" pitchFamily="2" charset="-122"/>
              </a:rPr>
              <a:t>b</a:t>
            </a:r>
            <a:r>
              <a:rPr lang="zh-CN" altLang="en-US" sz="3200" b="1">
                <a:solidFill>
                  <a:srgbClr val="FF0066"/>
                </a:solidFill>
                <a:ea typeface="黑体" pitchFamily="2" charset="-122"/>
              </a:rPr>
              <a:t>，斜边为</a:t>
            </a:r>
            <a:r>
              <a:rPr lang="en-US" altLang="zh-CN" sz="3200" b="1">
                <a:solidFill>
                  <a:srgbClr val="FF0066"/>
                </a:solidFill>
                <a:ea typeface="黑体" pitchFamily="2" charset="-122"/>
              </a:rPr>
              <a:t>c</a:t>
            </a:r>
            <a:r>
              <a:rPr lang="zh-CN" altLang="en-US" sz="3200" b="1">
                <a:solidFill>
                  <a:srgbClr val="FF0066"/>
                </a:solidFill>
                <a:ea typeface="黑体" pitchFamily="2" charset="-122"/>
              </a:rPr>
              <a:t>，那么</a:t>
            </a:r>
          </a:p>
        </p:txBody>
      </p:sp>
      <p:sp>
        <p:nvSpPr>
          <p:cNvPr id="26627" name="Text Box 3"/>
          <p:cNvSpPr txBox="1">
            <a:spLocks noChangeArrowheads="1"/>
          </p:cNvSpPr>
          <p:nvPr/>
        </p:nvSpPr>
        <p:spPr bwMode="auto">
          <a:xfrm>
            <a:off x="4191000" y="1524000"/>
            <a:ext cx="2743200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>
                <a:solidFill>
                  <a:srgbClr val="FF0066"/>
                </a:solidFill>
              </a:rPr>
              <a:t>a</a:t>
            </a:r>
            <a:r>
              <a:rPr lang="en-US" altLang="zh-CN" sz="3600" b="1" baseline="30000">
                <a:solidFill>
                  <a:srgbClr val="FF0066"/>
                </a:solidFill>
              </a:rPr>
              <a:t>2 </a:t>
            </a:r>
            <a:r>
              <a:rPr lang="en-US" altLang="zh-CN" sz="3600" b="1">
                <a:solidFill>
                  <a:srgbClr val="FF0066"/>
                </a:solidFill>
              </a:rPr>
              <a:t>+ b</a:t>
            </a:r>
            <a:r>
              <a:rPr lang="en-US" altLang="zh-CN" sz="3600" b="1" baseline="30000">
                <a:solidFill>
                  <a:srgbClr val="FF0066"/>
                </a:solidFill>
              </a:rPr>
              <a:t>2 </a:t>
            </a:r>
            <a:r>
              <a:rPr lang="en-US" altLang="zh-CN" sz="3600" b="1">
                <a:solidFill>
                  <a:srgbClr val="FF0066"/>
                </a:solidFill>
              </a:rPr>
              <a:t>= c</a:t>
            </a:r>
            <a:r>
              <a:rPr lang="en-US" altLang="zh-CN" sz="3600" b="1" baseline="30000">
                <a:solidFill>
                  <a:srgbClr val="FF0066"/>
                </a:solidFill>
              </a:rPr>
              <a:t>2</a:t>
            </a:r>
          </a:p>
        </p:txBody>
      </p:sp>
      <p:sp>
        <p:nvSpPr>
          <p:cNvPr id="26628" name="Text Box 4"/>
          <p:cNvSpPr txBox="1">
            <a:spLocks noChangeArrowheads="1"/>
          </p:cNvSpPr>
          <p:nvPr/>
        </p:nvSpPr>
        <p:spPr bwMode="auto">
          <a:xfrm>
            <a:off x="304800" y="2362200"/>
            <a:ext cx="88392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>
                <a:solidFill>
                  <a:srgbClr val="000099"/>
                </a:solidFill>
              </a:rPr>
              <a:t>即直角三角形两直角边的平方和等于斜边的平方</a:t>
            </a:r>
            <a:r>
              <a:rPr lang="en-US" altLang="zh-CN" sz="3200" b="1">
                <a:solidFill>
                  <a:srgbClr val="6600FF"/>
                </a:solidFill>
              </a:rPr>
              <a:t>.</a:t>
            </a:r>
          </a:p>
        </p:txBody>
      </p:sp>
      <p:sp>
        <p:nvSpPr>
          <p:cNvPr id="26629" name="AutoShape 5"/>
          <p:cNvSpPr>
            <a:spLocks noChangeArrowheads="1"/>
          </p:cNvSpPr>
          <p:nvPr/>
        </p:nvSpPr>
        <p:spPr bwMode="auto">
          <a:xfrm>
            <a:off x="2786050" y="357166"/>
            <a:ext cx="2976570" cy="609600"/>
          </a:xfrm>
          <a:prstGeom prst="roundRect">
            <a:avLst>
              <a:gd name="adj" fmla="val 16667"/>
            </a:avLst>
          </a:prstGeom>
          <a:solidFill>
            <a:schemeClr val="accent6">
              <a:lumMod val="40000"/>
              <a:lumOff val="60000"/>
            </a:schemeClr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r>
              <a:rPr lang="zh-CN" altLang="en-US" sz="3600" b="1" dirty="0" smtClean="0">
                <a:solidFill>
                  <a:schemeClr val="accent2"/>
                </a:solidFill>
              </a:rPr>
              <a:t>  勾</a:t>
            </a:r>
            <a:r>
              <a:rPr lang="zh-CN" altLang="en-US" sz="3600" b="1" dirty="0">
                <a:solidFill>
                  <a:schemeClr val="accent2"/>
                </a:solidFill>
              </a:rPr>
              <a:t>股定理</a:t>
            </a:r>
          </a:p>
        </p:txBody>
      </p:sp>
      <p:grpSp>
        <p:nvGrpSpPr>
          <p:cNvPr id="2" name="Group 6"/>
          <p:cNvGrpSpPr>
            <a:grpSpLocks/>
          </p:cNvGrpSpPr>
          <p:nvPr/>
        </p:nvGrpSpPr>
        <p:grpSpPr bwMode="auto">
          <a:xfrm>
            <a:off x="4214810" y="3357562"/>
            <a:ext cx="3810000" cy="2595563"/>
            <a:chOff x="2256" y="2304"/>
            <a:chExt cx="2400" cy="1635"/>
          </a:xfrm>
        </p:grpSpPr>
        <p:sp>
          <p:nvSpPr>
            <p:cNvPr id="26631" name="Line 7"/>
            <p:cNvSpPr>
              <a:spLocks noChangeShapeType="1"/>
            </p:cNvSpPr>
            <p:nvPr/>
          </p:nvSpPr>
          <p:spPr bwMode="auto">
            <a:xfrm>
              <a:off x="2281" y="2304"/>
              <a:ext cx="0" cy="1557"/>
            </a:xfrm>
            <a:prstGeom prst="line">
              <a:avLst/>
            </a:prstGeom>
            <a:noFill/>
            <a:ln w="28575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6632" name="Line 8"/>
            <p:cNvSpPr>
              <a:spLocks noChangeShapeType="1"/>
            </p:cNvSpPr>
            <p:nvPr/>
          </p:nvSpPr>
          <p:spPr bwMode="auto">
            <a:xfrm>
              <a:off x="2281" y="3861"/>
              <a:ext cx="2375" cy="0"/>
            </a:xfrm>
            <a:prstGeom prst="line">
              <a:avLst/>
            </a:prstGeom>
            <a:noFill/>
            <a:ln w="28575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6633" name="Line 9"/>
            <p:cNvSpPr>
              <a:spLocks noChangeShapeType="1"/>
            </p:cNvSpPr>
            <p:nvPr/>
          </p:nvSpPr>
          <p:spPr bwMode="auto">
            <a:xfrm>
              <a:off x="2281" y="2304"/>
              <a:ext cx="2375" cy="1557"/>
            </a:xfrm>
            <a:prstGeom prst="line">
              <a:avLst/>
            </a:prstGeom>
            <a:noFill/>
            <a:ln w="28575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6634" name="Line 10"/>
            <p:cNvSpPr>
              <a:spLocks noChangeShapeType="1"/>
            </p:cNvSpPr>
            <p:nvPr/>
          </p:nvSpPr>
          <p:spPr bwMode="auto">
            <a:xfrm>
              <a:off x="2284" y="3696"/>
              <a:ext cx="164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6635" name="Line 11"/>
            <p:cNvSpPr>
              <a:spLocks noChangeShapeType="1"/>
            </p:cNvSpPr>
            <p:nvPr/>
          </p:nvSpPr>
          <p:spPr bwMode="auto">
            <a:xfrm>
              <a:off x="2448" y="3696"/>
              <a:ext cx="0" cy="15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26636" name="Text Box 12"/>
            <p:cNvSpPr txBox="1">
              <a:spLocks noChangeArrowheads="1"/>
            </p:cNvSpPr>
            <p:nvPr/>
          </p:nvSpPr>
          <p:spPr bwMode="auto">
            <a:xfrm>
              <a:off x="3336" y="2979"/>
              <a:ext cx="360" cy="58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5400" b="1" dirty="0"/>
                <a:t>c</a:t>
              </a:r>
            </a:p>
          </p:txBody>
        </p:sp>
        <p:sp>
          <p:nvSpPr>
            <p:cNvPr id="26637" name="Rectangle 13"/>
            <p:cNvSpPr>
              <a:spLocks noChangeArrowheads="1"/>
            </p:cNvSpPr>
            <p:nvPr/>
          </p:nvSpPr>
          <p:spPr bwMode="auto">
            <a:xfrm>
              <a:off x="2256" y="2804"/>
              <a:ext cx="308" cy="519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4800" b="1"/>
                <a:t>a</a:t>
              </a:r>
            </a:p>
          </p:txBody>
        </p:sp>
        <p:sp>
          <p:nvSpPr>
            <p:cNvPr id="26638" name="Rectangle 14"/>
            <p:cNvSpPr>
              <a:spLocks noChangeArrowheads="1"/>
            </p:cNvSpPr>
            <p:nvPr/>
          </p:nvSpPr>
          <p:spPr bwMode="auto">
            <a:xfrm>
              <a:off x="3103" y="3459"/>
              <a:ext cx="312" cy="480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4400" b="1" dirty="0"/>
                <a:t>b</a:t>
              </a:r>
            </a:p>
          </p:txBody>
        </p:sp>
      </p:grpSp>
      <p:sp>
        <p:nvSpPr>
          <p:cNvPr id="26639" name="Text Box 15"/>
          <p:cNvSpPr txBox="1">
            <a:spLocks noChangeArrowheads="1"/>
          </p:cNvSpPr>
          <p:nvPr/>
        </p:nvSpPr>
        <p:spPr bwMode="auto">
          <a:xfrm>
            <a:off x="3571868" y="4429132"/>
            <a:ext cx="609600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600" b="1" dirty="0"/>
              <a:t>勾</a:t>
            </a:r>
          </a:p>
        </p:txBody>
      </p:sp>
      <p:sp>
        <p:nvSpPr>
          <p:cNvPr id="26640" name="Rectangle 16"/>
          <p:cNvSpPr>
            <a:spLocks noChangeArrowheads="1"/>
          </p:cNvSpPr>
          <p:nvPr/>
        </p:nvSpPr>
        <p:spPr bwMode="auto">
          <a:xfrm>
            <a:off x="5429256" y="5929330"/>
            <a:ext cx="642937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/>
            <a:r>
              <a:rPr lang="zh-CN" altLang="en-US" sz="3600" b="1" dirty="0"/>
              <a:t>股</a:t>
            </a:r>
          </a:p>
        </p:txBody>
      </p:sp>
      <p:sp>
        <p:nvSpPr>
          <p:cNvPr id="26641" name="Rectangle 17"/>
          <p:cNvSpPr>
            <a:spLocks noChangeArrowheads="1"/>
          </p:cNvSpPr>
          <p:nvPr/>
        </p:nvSpPr>
        <p:spPr bwMode="auto">
          <a:xfrm>
            <a:off x="5786446" y="3786190"/>
            <a:ext cx="642937" cy="64135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zh-CN" altLang="en-US" sz="3600" b="1" dirty="0"/>
              <a:t>弦</a:t>
            </a:r>
          </a:p>
        </p:txBody>
      </p:sp>
      <p:sp>
        <p:nvSpPr>
          <p:cNvPr id="26643" name="Text Box 19"/>
          <p:cNvSpPr txBox="1">
            <a:spLocks noChangeArrowheads="1"/>
          </p:cNvSpPr>
          <p:nvPr/>
        </p:nvSpPr>
        <p:spPr bwMode="auto">
          <a:xfrm>
            <a:off x="1219200" y="3124200"/>
            <a:ext cx="1752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/>
          </a:p>
        </p:txBody>
      </p:sp>
      <p:sp>
        <p:nvSpPr>
          <p:cNvPr id="26644" name="Text Box 20"/>
          <p:cNvSpPr txBox="1">
            <a:spLocks noChangeArrowheads="1"/>
          </p:cNvSpPr>
          <p:nvPr/>
        </p:nvSpPr>
        <p:spPr bwMode="auto">
          <a:xfrm>
            <a:off x="457200" y="3505200"/>
            <a:ext cx="3025775" cy="23083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600" b="1" dirty="0">
                <a:solidFill>
                  <a:srgbClr val="FF0000"/>
                </a:solidFill>
                <a:ea typeface="华文细黑" pitchFamily="2" charset="-122"/>
              </a:rPr>
              <a:t>∵ </a:t>
            </a:r>
            <a:r>
              <a:rPr lang="en-US" altLang="zh-CN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∠C</a:t>
            </a:r>
            <a:r>
              <a:rPr lang="zh-CN" altLang="en-US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＝</a:t>
            </a:r>
            <a:r>
              <a:rPr lang="en-US" altLang="zh-CN" sz="36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90°    </a:t>
            </a:r>
          </a:p>
          <a:p>
            <a:pPr algn="l">
              <a:spcBef>
                <a:spcPct val="50000"/>
              </a:spcBef>
            </a:pPr>
            <a:r>
              <a:rPr lang="en-US" altLang="zh-CN" sz="3600" b="1" dirty="0" smtClean="0">
                <a:solidFill>
                  <a:srgbClr val="FF0000"/>
                </a:solidFill>
                <a:ea typeface="华文细黑" pitchFamily="2" charset="-122"/>
              </a:rPr>
              <a:t>∴</a:t>
            </a:r>
            <a:r>
              <a:rPr lang="en-US" altLang="zh-CN" sz="3600" b="1" dirty="0" smtClean="0">
                <a:solidFill>
                  <a:srgbClr val="FF0000"/>
                </a:solidFill>
              </a:rPr>
              <a:t>a</a:t>
            </a:r>
            <a:r>
              <a:rPr lang="en-US" altLang="zh-CN" sz="3600" b="1" baseline="30000" dirty="0" smtClean="0">
                <a:solidFill>
                  <a:srgbClr val="FF0000"/>
                </a:solidFill>
              </a:rPr>
              <a:t>2 </a:t>
            </a:r>
            <a:r>
              <a:rPr lang="en-US" altLang="zh-CN" sz="3600" b="1" dirty="0">
                <a:solidFill>
                  <a:srgbClr val="FF0000"/>
                </a:solidFill>
              </a:rPr>
              <a:t>+ b</a:t>
            </a:r>
            <a:r>
              <a:rPr lang="en-US" altLang="zh-CN" sz="3600" b="1" baseline="30000" dirty="0">
                <a:solidFill>
                  <a:srgbClr val="FF0000"/>
                </a:solidFill>
              </a:rPr>
              <a:t>2 </a:t>
            </a:r>
            <a:r>
              <a:rPr lang="en-US" altLang="zh-CN" sz="3600" b="1" dirty="0">
                <a:solidFill>
                  <a:srgbClr val="FF0000"/>
                </a:solidFill>
              </a:rPr>
              <a:t>= c</a:t>
            </a:r>
            <a:r>
              <a:rPr lang="en-US" altLang="zh-CN" sz="3600" b="1" baseline="30000" dirty="0">
                <a:solidFill>
                  <a:srgbClr val="FF0000"/>
                </a:solidFill>
              </a:rPr>
              <a:t>2</a:t>
            </a:r>
          </a:p>
          <a:p>
            <a:pPr algn="l">
              <a:spcBef>
                <a:spcPct val="50000"/>
              </a:spcBef>
            </a:pPr>
            <a:endParaRPr lang="en-US" altLang="zh-CN" sz="3600" b="1" dirty="0">
              <a:solidFill>
                <a:srgbClr val="FF0000"/>
              </a:solidFill>
              <a:ea typeface="华文细黑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152400" y="142852"/>
            <a:ext cx="1309662" cy="923948"/>
            <a:chOff x="152400" y="142852"/>
            <a:chExt cx="1309662" cy="923948"/>
          </a:xfrm>
        </p:grpSpPr>
        <p:pic>
          <p:nvPicPr>
            <p:cNvPr id="21" name="Picture 18" descr="RW_021"/>
            <p:cNvPicPr>
              <a:picLocks noChangeAspect="1" noChangeArrowheads="1" noCrop="1"/>
            </p:cNvPicPr>
            <p:nvPr/>
          </p:nvPicPr>
          <p:blipFill>
            <a:blip r:embed="rId4"/>
            <a:srcRect/>
            <a:stretch>
              <a:fillRect/>
            </a:stretch>
          </p:blipFill>
          <p:spPr bwMode="auto">
            <a:xfrm>
              <a:off x="857224" y="142852"/>
              <a:ext cx="604838" cy="604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22" name="组合 7"/>
            <p:cNvGrpSpPr/>
            <p:nvPr/>
          </p:nvGrpSpPr>
          <p:grpSpPr>
            <a:xfrm>
              <a:off x="152400" y="152400"/>
              <a:ext cx="990600" cy="914400"/>
              <a:chOff x="152400" y="152400"/>
              <a:chExt cx="990600" cy="914400"/>
            </a:xfrm>
          </p:grpSpPr>
          <p:sp>
            <p:nvSpPr>
              <p:cNvPr id="23" name="Freeform 16" descr="插入图片2"/>
              <p:cNvSpPr>
                <a:spLocks/>
              </p:cNvSpPr>
              <p:nvPr/>
            </p:nvSpPr>
            <p:spPr bwMode="auto">
              <a:xfrm>
                <a:off x="228600" y="152400"/>
                <a:ext cx="533400" cy="533400"/>
              </a:xfrm>
              <a:custGeom>
                <a:avLst/>
                <a:gdLst/>
                <a:ahLst/>
                <a:cxnLst>
                  <a:cxn ang="0">
                    <a:pos x="0" y="336"/>
                  </a:cxn>
                  <a:cxn ang="0">
                    <a:pos x="336" y="0"/>
                  </a:cxn>
                  <a:cxn ang="0">
                    <a:pos x="336" y="336"/>
                  </a:cxn>
                  <a:cxn ang="0">
                    <a:pos x="0" y="336"/>
                  </a:cxn>
                </a:cxnLst>
                <a:rect l="0" t="0" r="r" b="b"/>
                <a:pathLst>
                  <a:path w="336" h="336">
                    <a:moveTo>
                      <a:pt x="0" y="336"/>
                    </a:moveTo>
                    <a:lnTo>
                      <a:pt x="336" y="0"/>
                    </a:lnTo>
                    <a:lnTo>
                      <a:pt x="336" y="336"/>
                    </a:lnTo>
                    <a:lnTo>
                      <a:pt x="0" y="336"/>
                    </a:lnTo>
                    <a:close/>
                  </a:path>
                </a:pathLst>
              </a:custGeom>
              <a:blipFill dpi="0" rotWithShape="0">
                <a:blip r:embed="rId5"/>
                <a:srcRect/>
                <a:stretch>
                  <a:fillRect/>
                </a:stretch>
              </a:blipFill>
              <a:ln w="9525" cap="flat" cmpd="sng">
                <a:noFill/>
                <a:prstDash val="solid"/>
                <a:round/>
                <a:headEnd/>
                <a:tailEnd/>
              </a:ln>
              <a:effectLst>
                <a:prstShdw prst="shdw17" dist="17961" dir="2700000">
                  <a:srgbClr val="FFFFFF">
                    <a:gamma/>
                    <a:shade val="60000"/>
                    <a:invGamma/>
                  </a:srgbClr>
                </a:prst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24" name="Freeform 17" descr="插入图片2"/>
              <p:cNvSpPr>
                <a:spLocks/>
              </p:cNvSpPr>
              <p:nvPr/>
            </p:nvSpPr>
            <p:spPr bwMode="auto">
              <a:xfrm>
                <a:off x="152400" y="685800"/>
                <a:ext cx="990600" cy="3810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24" y="0"/>
                  </a:cxn>
                  <a:cxn ang="0">
                    <a:pos x="432" y="240"/>
                  </a:cxn>
                  <a:cxn ang="0">
                    <a:pos x="0" y="0"/>
                  </a:cxn>
                </a:cxnLst>
                <a:rect l="0" t="0" r="r" b="b"/>
                <a:pathLst>
                  <a:path w="624" h="240">
                    <a:moveTo>
                      <a:pt x="0" y="0"/>
                    </a:moveTo>
                    <a:lnTo>
                      <a:pt x="624" y="0"/>
                    </a:lnTo>
                    <a:lnTo>
                      <a:pt x="432" y="240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0">
                <a:blip r:embed="rId5"/>
                <a:srcRect/>
                <a:stretch>
                  <a:fillRect/>
                </a:stretch>
              </a:blipFill>
              <a:ln w="9525" cap="flat" cmpd="sng">
                <a:noFill/>
                <a:prstDash val="solid"/>
                <a:round/>
                <a:headEnd/>
                <a:tailEnd/>
              </a:ln>
              <a:effectLst>
                <a:prstShdw prst="shdw17" dist="17961" dir="2700000">
                  <a:srgbClr val="FFFFFF">
                    <a:gamma/>
                    <a:shade val="60000"/>
                    <a:invGamma/>
                  </a:srgbClr>
                </a:prst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ransition>
    <p:blinds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664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cashreg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9" grpId="0" autoUpdateAnimBg="0"/>
      <p:bldP spid="26640" grpId="0" autoUpdateAnimBg="0"/>
      <p:bldP spid="26641" grpId="0" autoUpdateAnimBg="0"/>
      <p:bldP spid="26644" grpId="0" autoUpdateAnimBg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3" name="Text Box 5"/>
          <p:cNvSpPr txBox="1">
            <a:spLocks noChangeArrowheads="1"/>
          </p:cNvSpPr>
          <p:nvPr/>
        </p:nvSpPr>
        <p:spPr bwMode="auto">
          <a:xfrm>
            <a:off x="0" y="1143000"/>
            <a:ext cx="9144000" cy="112871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/>
              <a:t>    </a:t>
            </a:r>
            <a:r>
              <a:rPr lang="zh-CN" altLang="en-US" sz="3200" b="1"/>
              <a:t>利用</a:t>
            </a:r>
            <a:r>
              <a:rPr lang="en-US" altLang="zh-CN" sz="3600" b="1">
                <a:latin typeface="黑体" pitchFamily="2" charset="-122"/>
                <a:ea typeface="黑体" pitchFamily="2" charset="-122"/>
              </a:rPr>
              <a:t>(      )</a:t>
            </a:r>
            <a:r>
              <a:rPr lang="zh-CN" altLang="en-US" sz="3200" b="1"/>
              <a:t>法，探索了直角三角形的三边关系，得到勾股定理：</a:t>
            </a:r>
          </a:p>
        </p:txBody>
      </p:sp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228600" y="2362200"/>
            <a:ext cx="8763000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3200" b="1" dirty="0">
                <a:solidFill>
                  <a:srgbClr val="FF0000"/>
                </a:solidFill>
              </a:rPr>
              <a:t>即直角三角形两直角边的平方和等于斜边的平方</a:t>
            </a:r>
            <a:endParaRPr lang="zh-CN" altLang="en-US" sz="3200" b="1" dirty="0">
              <a:solidFill>
                <a:schemeClr val="bg1"/>
              </a:solidFill>
            </a:endParaRPr>
          </a:p>
        </p:txBody>
      </p:sp>
      <p:grpSp>
        <p:nvGrpSpPr>
          <p:cNvPr id="2" name="Group 41"/>
          <p:cNvGrpSpPr>
            <a:grpSpLocks/>
          </p:cNvGrpSpPr>
          <p:nvPr/>
        </p:nvGrpSpPr>
        <p:grpSpPr bwMode="auto">
          <a:xfrm>
            <a:off x="228600" y="3352800"/>
            <a:ext cx="3570288" cy="3200400"/>
            <a:chOff x="144" y="2112"/>
            <a:chExt cx="2249" cy="2016"/>
          </a:xfrm>
        </p:grpSpPr>
        <p:sp>
          <p:nvSpPr>
            <p:cNvPr id="12297" name="Line 9"/>
            <p:cNvSpPr>
              <a:spLocks noChangeShapeType="1"/>
            </p:cNvSpPr>
            <p:nvPr/>
          </p:nvSpPr>
          <p:spPr bwMode="auto">
            <a:xfrm rot="5400000" flipV="1">
              <a:off x="1270" y="3847"/>
              <a:ext cx="6" cy="55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8" name="Line 10"/>
            <p:cNvSpPr>
              <a:spLocks noChangeShapeType="1"/>
            </p:cNvSpPr>
            <p:nvPr/>
          </p:nvSpPr>
          <p:spPr bwMode="auto">
            <a:xfrm rot="-5400000">
              <a:off x="1260" y="3838"/>
              <a:ext cx="578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99" name="Line 11"/>
            <p:cNvSpPr>
              <a:spLocks noChangeShapeType="1"/>
            </p:cNvSpPr>
            <p:nvPr/>
          </p:nvSpPr>
          <p:spPr bwMode="auto">
            <a:xfrm rot="5400000" flipH="1" flipV="1">
              <a:off x="1274" y="3273"/>
              <a:ext cx="4" cy="54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0" name="Line 12"/>
            <p:cNvSpPr>
              <a:spLocks noChangeShapeType="1"/>
            </p:cNvSpPr>
            <p:nvPr/>
          </p:nvSpPr>
          <p:spPr bwMode="auto">
            <a:xfrm rot="-5400000">
              <a:off x="698" y="3834"/>
              <a:ext cx="585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1" name="Line 13"/>
            <p:cNvSpPr>
              <a:spLocks noChangeShapeType="1"/>
            </p:cNvSpPr>
            <p:nvPr/>
          </p:nvSpPr>
          <p:spPr bwMode="auto">
            <a:xfrm rot="-5400000">
              <a:off x="1965" y="3131"/>
              <a:ext cx="1" cy="83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2" name="Line 14"/>
            <p:cNvSpPr>
              <a:spLocks noChangeShapeType="1"/>
            </p:cNvSpPr>
            <p:nvPr/>
          </p:nvSpPr>
          <p:spPr bwMode="auto">
            <a:xfrm rot="-5400000">
              <a:off x="1119" y="3119"/>
              <a:ext cx="860" cy="1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3" name="Line 15"/>
            <p:cNvSpPr>
              <a:spLocks noChangeShapeType="1"/>
            </p:cNvSpPr>
            <p:nvPr/>
          </p:nvSpPr>
          <p:spPr bwMode="auto">
            <a:xfrm rot="-5400000">
              <a:off x="1970" y="2266"/>
              <a:ext cx="1" cy="845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4" name="Line 16"/>
            <p:cNvSpPr>
              <a:spLocks noChangeShapeType="1"/>
            </p:cNvSpPr>
            <p:nvPr/>
          </p:nvSpPr>
          <p:spPr bwMode="auto">
            <a:xfrm rot="5400000" flipH="1" flipV="1">
              <a:off x="1952" y="3125"/>
              <a:ext cx="856" cy="0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5" name="Line 17"/>
            <p:cNvSpPr>
              <a:spLocks noChangeShapeType="1"/>
            </p:cNvSpPr>
            <p:nvPr/>
          </p:nvSpPr>
          <p:spPr bwMode="auto">
            <a:xfrm rot="-5400000">
              <a:off x="842" y="2837"/>
              <a:ext cx="853" cy="558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6" name="Line 18"/>
            <p:cNvSpPr>
              <a:spLocks noChangeShapeType="1"/>
            </p:cNvSpPr>
            <p:nvPr/>
          </p:nvSpPr>
          <p:spPr bwMode="auto">
            <a:xfrm rot="16200000" flipV="1">
              <a:off x="285" y="2837"/>
              <a:ext cx="564" cy="846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7" name="Line 19"/>
            <p:cNvSpPr>
              <a:spLocks noChangeShapeType="1"/>
            </p:cNvSpPr>
            <p:nvPr/>
          </p:nvSpPr>
          <p:spPr bwMode="auto">
            <a:xfrm rot="-5400000">
              <a:off x="-11" y="2267"/>
              <a:ext cx="867" cy="55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8" name="Line 20"/>
            <p:cNvSpPr>
              <a:spLocks noChangeShapeType="1"/>
            </p:cNvSpPr>
            <p:nvPr/>
          </p:nvSpPr>
          <p:spPr bwMode="auto">
            <a:xfrm rot="16200000" flipH="1">
              <a:off x="836" y="1977"/>
              <a:ext cx="578" cy="847"/>
            </a:xfrm>
            <a:prstGeom prst="line">
              <a:avLst/>
            </a:prstGeom>
            <a:noFill/>
            <a:ln w="38100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309" name="Line 21"/>
            <p:cNvSpPr>
              <a:spLocks noChangeShapeType="1"/>
            </p:cNvSpPr>
            <p:nvPr/>
          </p:nvSpPr>
          <p:spPr bwMode="auto">
            <a:xfrm rot="-5400000">
              <a:off x="1361" y="3479"/>
              <a:ext cx="104" cy="0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2310" name="Line 22"/>
            <p:cNvSpPr>
              <a:spLocks noChangeShapeType="1"/>
            </p:cNvSpPr>
            <p:nvPr/>
          </p:nvSpPr>
          <p:spPr bwMode="auto">
            <a:xfrm rot="-5400000">
              <a:off x="1480" y="3369"/>
              <a:ext cx="0" cy="102"/>
            </a:xfrm>
            <a:prstGeom prst="line">
              <a:avLst/>
            </a:prstGeom>
            <a:noFill/>
            <a:ln w="381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12311" name="Text Box 23"/>
            <p:cNvSpPr txBox="1">
              <a:spLocks noChangeArrowheads="1"/>
            </p:cNvSpPr>
            <p:nvPr/>
          </p:nvSpPr>
          <p:spPr bwMode="auto">
            <a:xfrm>
              <a:off x="673" y="2732"/>
              <a:ext cx="302" cy="36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3200" b="1"/>
                <a:t>C</a:t>
              </a:r>
            </a:p>
          </p:txBody>
        </p:sp>
        <p:sp>
          <p:nvSpPr>
            <p:cNvPr id="12312" name="Rectangle 24"/>
            <p:cNvSpPr>
              <a:spLocks noChangeArrowheads="1"/>
            </p:cNvSpPr>
            <p:nvPr/>
          </p:nvSpPr>
          <p:spPr bwMode="auto">
            <a:xfrm>
              <a:off x="1185" y="3001"/>
              <a:ext cx="198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000" b="1" dirty="0">
                  <a:cs typeface="Times New Roman" pitchFamily="18" charset="0"/>
                </a:rPr>
                <a:t>c</a:t>
              </a:r>
            </a:p>
          </p:txBody>
        </p:sp>
        <p:sp>
          <p:nvSpPr>
            <p:cNvPr id="12313" name="Rectangle 25"/>
            <p:cNvSpPr>
              <a:spLocks noChangeArrowheads="1"/>
            </p:cNvSpPr>
            <p:nvPr/>
          </p:nvSpPr>
          <p:spPr bwMode="auto">
            <a:xfrm>
              <a:off x="1395" y="3060"/>
              <a:ext cx="135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>
              <a:spAutoFit/>
            </a:bodyPr>
            <a:lstStyle/>
            <a:p>
              <a:pPr algn="l"/>
              <a:r>
                <a:rPr lang="en-US" altLang="zh-CN" sz="2000" b="1" dirty="0">
                  <a:cs typeface="Times New Roman" pitchFamily="18" charset="0"/>
                </a:rPr>
                <a:t>b</a:t>
              </a:r>
            </a:p>
          </p:txBody>
        </p:sp>
        <p:sp>
          <p:nvSpPr>
            <p:cNvPr id="12314" name="Rectangle 26"/>
            <p:cNvSpPr>
              <a:spLocks noChangeArrowheads="1"/>
            </p:cNvSpPr>
            <p:nvPr/>
          </p:nvSpPr>
          <p:spPr bwMode="auto">
            <a:xfrm>
              <a:off x="1170" y="3330"/>
              <a:ext cx="180" cy="252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>
              <a:spAutoFit/>
            </a:bodyPr>
            <a:lstStyle/>
            <a:p>
              <a:pPr algn="l"/>
              <a:r>
                <a:rPr lang="en-US" altLang="zh-CN" sz="2000" b="1" dirty="0">
                  <a:cs typeface="Times New Roman" pitchFamily="18" charset="0"/>
                </a:rPr>
                <a:t>a</a:t>
              </a:r>
            </a:p>
          </p:txBody>
        </p:sp>
        <p:sp>
          <p:nvSpPr>
            <p:cNvPr id="12315" name="Rectangle 27"/>
            <p:cNvSpPr>
              <a:spLocks noChangeArrowheads="1"/>
            </p:cNvSpPr>
            <p:nvPr/>
          </p:nvSpPr>
          <p:spPr bwMode="auto">
            <a:xfrm>
              <a:off x="1076" y="3596"/>
              <a:ext cx="301" cy="36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3200" b="1"/>
                <a:t>A</a:t>
              </a:r>
            </a:p>
          </p:txBody>
        </p:sp>
        <p:sp>
          <p:nvSpPr>
            <p:cNvPr id="12316" name="Rectangle 28"/>
            <p:cNvSpPr>
              <a:spLocks noChangeArrowheads="1"/>
            </p:cNvSpPr>
            <p:nvPr/>
          </p:nvSpPr>
          <p:spPr bwMode="auto">
            <a:xfrm>
              <a:off x="1780" y="2926"/>
              <a:ext cx="287" cy="365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3200" b="1"/>
                <a:t>B</a:t>
              </a:r>
            </a:p>
          </p:txBody>
        </p:sp>
      </p:grpSp>
      <p:sp>
        <p:nvSpPr>
          <p:cNvPr id="12317" name="Rectangle 29"/>
          <p:cNvSpPr>
            <a:spLocks noChangeArrowheads="1"/>
          </p:cNvSpPr>
          <p:nvPr/>
        </p:nvSpPr>
        <p:spPr bwMode="auto">
          <a:xfrm>
            <a:off x="3276600" y="3429000"/>
            <a:ext cx="5178425" cy="579438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3200" b="1"/>
              <a:t>A</a:t>
            </a:r>
            <a:r>
              <a:rPr lang="zh-CN" altLang="en-US" sz="3200" b="1"/>
              <a:t>的面积</a:t>
            </a:r>
            <a:r>
              <a:rPr lang="en-US" altLang="zh-CN" sz="3200" b="1"/>
              <a:t>+B</a:t>
            </a:r>
            <a:r>
              <a:rPr lang="zh-CN" altLang="en-US" sz="3200" b="1"/>
              <a:t>的面积</a:t>
            </a:r>
            <a:r>
              <a:rPr lang="en-US" altLang="zh-CN" sz="3200" b="1"/>
              <a:t>=C</a:t>
            </a:r>
            <a:r>
              <a:rPr lang="zh-CN" altLang="en-US" sz="3200" b="1"/>
              <a:t>的面积</a:t>
            </a:r>
          </a:p>
        </p:txBody>
      </p:sp>
      <p:sp>
        <p:nvSpPr>
          <p:cNvPr id="12318" name="Rectangle 30"/>
          <p:cNvSpPr>
            <a:spLocks noChangeArrowheads="1"/>
          </p:cNvSpPr>
          <p:nvPr/>
        </p:nvSpPr>
        <p:spPr bwMode="auto">
          <a:xfrm>
            <a:off x="4800600" y="4572000"/>
            <a:ext cx="2212975" cy="762000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4400" b="1" dirty="0"/>
              <a:t>a</a:t>
            </a:r>
            <a:r>
              <a:rPr lang="en-US" altLang="zh-CN" sz="4400" b="1" baseline="30000" dirty="0"/>
              <a:t>2</a:t>
            </a:r>
            <a:r>
              <a:rPr lang="en-US" altLang="zh-CN" sz="4400" b="1" dirty="0"/>
              <a:t>+b</a:t>
            </a:r>
            <a:r>
              <a:rPr lang="en-US" altLang="zh-CN" sz="4400" b="1" baseline="30000" dirty="0"/>
              <a:t>2</a:t>
            </a:r>
            <a:r>
              <a:rPr lang="en-US" altLang="zh-CN" sz="4400" b="1" dirty="0"/>
              <a:t>=c</a:t>
            </a:r>
            <a:r>
              <a:rPr lang="en-US" altLang="zh-CN" sz="4400" b="1" baseline="30000" dirty="0"/>
              <a:t>2</a:t>
            </a:r>
          </a:p>
        </p:txBody>
      </p:sp>
      <p:sp>
        <p:nvSpPr>
          <p:cNvPr id="12334" name="WordArt 46"/>
          <p:cNvSpPr>
            <a:spLocks noChangeArrowheads="1" noChangeShapeType="1" noTextEdit="1"/>
          </p:cNvSpPr>
          <p:nvPr/>
        </p:nvSpPr>
        <p:spPr bwMode="auto">
          <a:xfrm>
            <a:off x="2819400" y="228600"/>
            <a:ext cx="2314575" cy="7620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r>
              <a:rPr lang="zh-CN" altLang="en-US" sz="6000" b="1" i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隶书"/>
              </a:rPr>
              <a:t>谈一谈</a:t>
            </a:r>
          </a:p>
        </p:txBody>
      </p:sp>
      <p:grpSp>
        <p:nvGrpSpPr>
          <p:cNvPr id="29" name="组合 28"/>
          <p:cNvGrpSpPr/>
          <p:nvPr/>
        </p:nvGrpSpPr>
        <p:grpSpPr>
          <a:xfrm>
            <a:off x="152400" y="142852"/>
            <a:ext cx="1309662" cy="923948"/>
            <a:chOff x="152400" y="142852"/>
            <a:chExt cx="1309662" cy="923948"/>
          </a:xfrm>
        </p:grpSpPr>
        <p:pic>
          <p:nvPicPr>
            <p:cNvPr id="30" name="Picture 18" descr="RW_021"/>
            <p:cNvPicPr>
              <a:picLocks noChangeAspect="1" noChangeArrowheads="1" noCrop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857224" y="142852"/>
              <a:ext cx="604838" cy="6048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grpSp>
          <p:nvGrpSpPr>
            <p:cNvPr id="31" name="组合 7"/>
            <p:cNvGrpSpPr/>
            <p:nvPr/>
          </p:nvGrpSpPr>
          <p:grpSpPr>
            <a:xfrm>
              <a:off x="152400" y="152400"/>
              <a:ext cx="990600" cy="914400"/>
              <a:chOff x="152400" y="152400"/>
              <a:chExt cx="990600" cy="914400"/>
            </a:xfrm>
          </p:grpSpPr>
          <p:sp>
            <p:nvSpPr>
              <p:cNvPr id="32" name="Freeform 16" descr="插入图片2"/>
              <p:cNvSpPr>
                <a:spLocks/>
              </p:cNvSpPr>
              <p:nvPr/>
            </p:nvSpPr>
            <p:spPr bwMode="auto">
              <a:xfrm>
                <a:off x="228600" y="152400"/>
                <a:ext cx="533400" cy="533400"/>
              </a:xfrm>
              <a:custGeom>
                <a:avLst/>
                <a:gdLst/>
                <a:ahLst/>
                <a:cxnLst>
                  <a:cxn ang="0">
                    <a:pos x="0" y="336"/>
                  </a:cxn>
                  <a:cxn ang="0">
                    <a:pos x="336" y="0"/>
                  </a:cxn>
                  <a:cxn ang="0">
                    <a:pos x="336" y="336"/>
                  </a:cxn>
                  <a:cxn ang="0">
                    <a:pos x="0" y="336"/>
                  </a:cxn>
                </a:cxnLst>
                <a:rect l="0" t="0" r="r" b="b"/>
                <a:pathLst>
                  <a:path w="336" h="336">
                    <a:moveTo>
                      <a:pt x="0" y="336"/>
                    </a:moveTo>
                    <a:lnTo>
                      <a:pt x="336" y="0"/>
                    </a:lnTo>
                    <a:lnTo>
                      <a:pt x="336" y="336"/>
                    </a:lnTo>
                    <a:lnTo>
                      <a:pt x="0" y="336"/>
                    </a:lnTo>
                    <a:close/>
                  </a:path>
                </a:pathLst>
              </a:custGeom>
              <a:blipFill dpi="0" rotWithShape="0">
                <a:blip r:embed="rId3"/>
                <a:srcRect/>
                <a:stretch>
                  <a:fillRect/>
                </a:stretch>
              </a:blipFill>
              <a:ln w="9525" cap="flat" cmpd="sng">
                <a:noFill/>
                <a:prstDash val="solid"/>
                <a:round/>
                <a:headEnd/>
                <a:tailEnd/>
              </a:ln>
              <a:effectLst>
                <a:prstShdw prst="shdw17" dist="17961" dir="2700000">
                  <a:srgbClr val="FFFFFF">
                    <a:gamma/>
                    <a:shade val="60000"/>
                    <a:invGamma/>
                  </a:srgbClr>
                </a:prst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33" name="Freeform 17" descr="插入图片2"/>
              <p:cNvSpPr>
                <a:spLocks/>
              </p:cNvSpPr>
              <p:nvPr/>
            </p:nvSpPr>
            <p:spPr bwMode="auto">
              <a:xfrm>
                <a:off x="152400" y="685800"/>
                <a:ext cx="990600" cy="38100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24" y="0"/>
                  </a:cxn>
                  <a:cxn ang="0">
                    <a:pos x="432" y="240"/>
                  </a:cxn>
                  <a:cxn ang="0">
                    <a:pos x="0" y="0"/>
                  </a:cxn>
                </a:cxnLst>
                <a:rect l="0" t="0" r="r" b="b"/>
                <a:pathLst>
                  <a:path w="624" h="240">
                    <a:moveTo>
                      <a:pt x="0" y="0"/>
                    </a:moveTo>
                    <a:lnTo>
                      <a:pt x="624" y="0"/>
                    </a:lnTo>
                    <a:lnTo>
                      <a:pt x="432" y="240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0">
                <a:blip r:embed="rId3"/>
                <a:srcRect/>
                <a:stretch>
                  <a:fillRect/>
                </a:stretch>
              </a:blipFill>
              <a:ln w="9525" cap="flat" cmpd="sng">
                <a:noFill/>
                <a:prstDash val="solid"/>
                <a:round/>
                <a:headEnd/>
                <a:tailEnd/>
              </a:ln>
              <a:effectLst>
                <a:prstShdw prst="shdw17" dist="17961" dir="2700000">
                  <a:srgbClr val="FFFFFF">
                    <a:gamma/>
                    <a:shade val="60000"/>
                    <a:invGamma/>
                  </a:srgbClr>
                </a:prst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</p:grp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500"/>
                                        <p:tgtEl>
                                          <p:spTgt spid="123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4" dur="500"/>
                                        <p:tgtEl>
                                          <p:spTgt spid="123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3" grpId="0" autoUpdateAnimBg="0"/>
      <p:bldP spid="12294" grpId="0" autoUpdateAnimBg="0"/>
      <p:bldP spid="12317" grpId="0" autoUpdateAnimBg="0"/>
      <p:bldP spid="12318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>
            <a:grpSpLocks/>
          </p:cNvGrpSpPr>
          <p:nvPr/>
        </p:nvGrpSpPr>
        <p:grpSpPr bwMode="auto">
          <a:xfrm>
            <a:off x="1071538" y="3071810"/>
            <a:ext cx="1752600" cy="2667000"/>
            <a:chOff x="816" y="1776"/>
            <a:chExt cx="1104" cy="1680"/>
          </a:xfrm>
        </p:grpSpPr>
        <p:sp>
          <p:nvSpPr>
            <p:cNvPr id="70659" name="Line 3"/>
            <p:cNvSpPr>
              <a:spLocks noChangeShapeType="1"/>
            </p:cNvSpPr>
            <p:nvPr/>
          </p:nvSpPr>
          <p:spPr bwMode="auto">
            <a:xfrm>
              <a:off x="912" y="1824"/>
              <a:ext cx="0" cy="1632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60" name="Line 4"/>
            <p:cNvSpPr>
              <a:spLocks noChangeShapeType="1"/>
            </p:cNvSpPr>
            <p:nvPr/>
          </p:nvSpPr>
          <p:spPr bwMode="auto">
            <a:xfrm flipH="1">
              <a:off x="816" y="1824"/>
              <a:ext cx="96" cy="96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61" name="Line 5"/>
            <p:cNvSpPr>
              <a:spLocks noChangeShapeType="1"/>
            </p:cNvSpPr>
            <p:nvPr/>
          </p:nvSpPr>
          <p:spPr bwMode="auto">
            <a:xfrm flipH="1">
              <a:off x="816" y="1968"/>
              <a:ext cx="96" cy="96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62" name="Line 6"/>
            <p:cNvSpPr>
              <a:spLocks noChangeShapeType="1"/>
            </p:cNvSpPr>
            <p:nvPr/>
          </p:nvSpPr>
          <p:spPr bwMode="auto">
            <a:xfrm flipH="1">
              <a:off x="816" y="2112"/>
              <a:ext cx="96" cy="96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63" name="Line 7"/>
            <p:cNvSpPr>
              <a:spLocks noChangeShapeType="1"/>
            </p:cNvSpPr>
            <p:nvPr/>
          </p:nvSpPr>
          <p:spPr bwMode="auto">
            <a:xfrm flipH="1">
              <a:off x="816" y="2256"/>
              <a:ext cx="96" cy="96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64" name="Line 8"/>
            <p:cNvSpPr>
              <a:spLocks noChangeShapeType="1"/>
            </p:cNvSpPr>
            <p:nvPr/>
          </p:nvSpPr>
          <p:spPr bwMode="auto">
            <a:xfrm flipH="1">
              <a:off x="816" y="2400"/>
              <a:ext cx="96" cy="96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65" name="Line 9"/>
            <p:cNvSpPr>
              <a:spLocks noChangeShapeType="1"/>
            </p:cNvSpPr>
            <p:nvPr/>
          </p:nvSpPr>
          <p:spPr bwMode="auto">
            <a:xfrm flipH="1">
              <a:off x="816" y="2544"/>
              <a:ext cx="96" cy="96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66" name="Line 10"/>
            <p:cNvSpPr>
              <a:spLocks noChangeShapeType="1"/>
            </p:cNvSpPr>
            <p:nvPr/>
          </p:nvSpPr>
          <p:spPr bwMode="auto">
            <a:xfrm flipH="1">
              <a:off x="816" y="3264"/>
              <a:ext cx="96" cy="96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67" name="Line 11"/>
            <p:cNvSpPr>
              <a:spLocks noChangeShapeType="1"/>
            </p:cNvSpPr>
            <p:nvPr/>
          </p:nvSpPr>
          <p:spPr bwMode="auto">
            <a:xfrm flipH="1">
              <a:off x="816" y="2688"/>
              <a:ext cx="96" cy="96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68" name="Line 12"/>
            <p:cNvSpPr>
              <a:spLocks noChangeShapeType="1"/>
            </p:cNvSpPr>
            <p:nvPr/>
          </p:nvSpPr>
          <p:spPr bwMode="auto">
            <a:xfrm flipH="1">
              <a:off x="816" y="2832"/>
              <a:ext cx="96" cy="96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69" name="Line 13"/>
            <p:cNvSpPr>
              <a:spLocks noChangeShapeType="1"/>
            </p:cNvSpPr>
            <p:nvPr/>
          </p:nvSpPr>
          <p:spPr bwMode="auto">
            <a:xfrm flipH="1">
              <a:off x="816" y="2976"/>
              <a:ext cx="96" cy="96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70" name="Line 14"/>
            <p:cNvSpPr>
              <a:spLocks noChangeShapeType="1"/>
            </p:cNvSpPr>
            <p:nvPr/>
          </p:nvSpPr>
          <p:spPr bwMode="auto">
            <a:xfrm flipH="1">
              <a:off x="816" y="3120"/>
              <a:ext cx="96" cy="96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71" name="Line 15"/>
            <p:cNvSpPr>
              <a:spLocks noChangeShapeType="1"/>
            </p:cNvSpPr>
            <p:nvPr/>
          </p:nvSpPr>
          <p:spPr bwMode="auto">
            <a:xfrm>
              <a:off x="912" y="1824"/>
              <a:ext cx="912" cy="1632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72" name="Line 16"/>
            <p:cNvSpPr>
              <a:spLocks noChangeShapeType="1"/>
            </p:cNvSpPr>
            <p:nvPr/>
          </p:nvSpPr>
          <p:spPr bwMode="auto">
            <a:xfrm>
              <a:off x="1008" y="1776"/>
              <a:ext cx="912" cy="1632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73" name="Line 17"/>
            <p:cNvSpPr>
              <a:spLocks noChangeShapeType="1"/>
            </p:cNvSpPr>
            <p:nvPr/>
          </p:nvSpPr>
          <p:spPr bwMode="auto">
            <a:xfrm flipH="1">
              <a:off x="1728" y="3264"/>
              <a:ext cx="96" cy="4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74" name="Line 18"/>
            <p:cNvSpPr>
              <a:spLocks noChangeShapeType="1"/>
            </p:cNvSpPr>
            <p:nvPr/>
          </p:nvSpPr>
          <p:spPr bwMode="auto">
            <a:xfrm flipH="1">
              <a:off x="1632" y="3120"/>
              <a:ext cx="96" cy="4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75" name="Line 19"/>
            <p:cNvSpPr>
              <a:spLocks noChangeShapeType="1"/>
            </p:cNvSpPr>
            <p:nvPr/>
          </p:nvSpPr>
          <p:spPr bwMode="auto">
            <a:xfrm flipH="1">
              <a:off x="1536" y="2928"/>
              <a:ext cx="96" cy="4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76" name="Line 20"/>
            <p:cNvSpPr>
              <a:spLocks noChangeShapeType="1"/>
            </p:cNvSpPr>
            <p:nvPr/>
          </p:nvSpPr>
          <p:spPr bwMode="auto">
            <a:xfrm flipH="1">
              <a:off x="1440" y="2736"/>
              <a:ext cx="96" cy="4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77" name="Line 21"/>
            <p:cNvSpPr>
              <a:spLocks noChangeShapeType="1"/>
            </p:cNvSpPr>
            <p:nvPr/>
          </p:nvSpPr>
          <p:spPr bwMode="auto">
            <a:xfrm flipH="1">
              <a:off x="1344" y="2544"/>
              <a:ext cx="96" cy="4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78" name="Line 22"/>
            <p:cNvSpPr>
              <a:spLocks noChangeShapeType="1"/>
            </p:cNvSpPr>
            <p:nvPr/>
          </p:nvSpPr>
          <p:spPr bwMode="auto">
            <a:xfrm flipH="1">
              <a:off x="1056" y="2016"/>
              <a:ext cx="96" cy="4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79" name="Line 23"/>
            <p:cNvSpPr>
              <a:spLocks noChangeShapeType="1"/>
            </p:cNvSpPr>
            <p:nvPr/>
          </p:nvSpPr>
          <p:spPr bwMode="auto">
            <a:xfrm flipH="1">
              <a:off x="1248" y="2400"/>
              <a:ext cx="96" cy="4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80" name="Line 24"/>
            <p:cNvSpPr>
              <a:spLocks noChangeShapeType="1"/>
            </p:cNvSpPr>
            <p:nvPr/>
          </p:nvSpPr>
          <p:spPr bwMode="auto">
            <a:xfrm flipH="1">
              <a:off x="1152" y="2208"/>
              <a:ext cx="96" cy="4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81" name="Line 25"/>
            <p:cNvSpPr>
              <a:spLocks noChangeShapeType="1"/>
            </p:cNvSpPr>
            <p:nvPr/>
          </p:nvSpPr>
          <p:spPr bwMode="auto">
            <a:xfrm flipH="1">
              <a:off x="960" y="1872"/>
              <a:ext cx="96" cy="48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70682" name="Line 26"/>
            <p:cNvSpPr>
              <a:spLocks noChangeShapeType="1"/>
            </p:cNvSpPr>
            <p:nvPr/>
          </p:nvSpPr>
          <p:spPr bwMode="auto">
            <a:xfrm>
              <a:off x="912" y="3456"/>
              <a:ext cx="912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prstDash val="dash"/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</p:grpSp>
      <p:sp>
        <p:nvSpPr>
          <p:cNvPr id="70683" name="Text Box 27"/>
          <p:cNvSpPr txBox="1">
            <a:spLocks noChangeArrowheads="1"/>
          </p:cNvSpPr>
          <p:nvPr/>
        </p:nvSpPr>
        <p:spPr bwMode="auto">
          <a:xfrm>
            <a:off x="2362200" y="1066800"/>
            <a:ext cx="6781800" cy="2379663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en-US" altLang="zh-CN" sz="3200" b="1" dirty="0"/>
          </a:p>
          <a:p>
            <a:pPr algn="l">
              <a:spcBef>
                <a:spcPct val="50000"/>
              </a:spcBef>
            </a:pPr>
            <a:endParaRPr lang="en-US" altLang="zh-CN" sz="3200" b="1" dirty="0"/>
          </a:p>
          <a:p>
            <a:pPr algn="l">
              <a:spcBef>
                <a:spcPct val="50000"/>
              </a:spcBef>
            </a:pPr>
            <a:r>
              <a:rPr lang="en-US" altLang="zh-CN" sz="2800" b="1" dirty="0"/>
              <a:t>3</a:t>
            </a:r>
            <a:r>
              <a:rPr lang="zh-CN" altLang="en-US" sz="2800" b="1" dirty="0"/>
              <a:t>、一高为</a:t>
            </a:r>
            <a:r>
              <a:rPr lang="en-US" altLang="zh-CN" sz="2800" b="1" dirty="0"/>
              <a:t>2.5</a:t>
            </a:r>
            <a:r>
              <a:rPr lang="zh-CN" altLang="en-US" sz="2800" b="1" dirty="0"/>
              <a:t>米的木梯</a:t>
            </a:r>
            <a:r>
              <a:rPr lang="en-US" altLang="zh-CN" sz="2800" b="1" dirty="0"/>
              <a:t>,</a:t>
            </a:r>
            <a:r>
              <a:rPr lang="zh-CN" altLang="en-US" sz="2800" b="1" dirty="0"/>
              <a:t>架在高为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米的墙上</a:t>
            </a:r>
            <a:r>
              <a:rPr lang="en-US" altLang="zh-CN" sz="2800" b="1" dirty="0"/>
              <a:t>(</a:t>
            </a:r>
            <a:r>
              <a:rPr lang="zh-CN" altLang="en-US" sz="2800" b="1" dirty="0"/>
              <a:t>如图</a:t>
            </a:r>
            <a:r>
              <a:rPr lang="en-US" altLang="zh-CN" sz="2800" b="1" dirty="0"/>
              <a:t>),</a:t>
            </a:r>
            <a:r>
              <a:rPr lang="zh-CN" altLang="en-US" sz="2800" b="1" dirty="0"/>
              <a:t>这时梯脚与墙的距离是多少米</a:t>
            </a:r>
            <a:r>
              <a:rPr lang="en-US" altLang="zh-CN" sz="2800" b="1" dirty="0"/>
              <a:t>? </a:t>
            </a:r>
          </a:p>
        </p:txBody>
      </p:sp>
      <p:sp>
        <p:nvSpPr>
          <p:cNvPr id="70684" name="Rectangle 28"/>
          <p:cNvSpPr>
            <a:spLocks noChangeArrowheads="1"/>
          </p:cNvSpPr>
          <p:nvPr/>
        </p:nvSpPr>
        <p:spPr bwMode="auto">
          <a:xfrm>
            <a:off x="1071538" y="2500306"/>
            <a:ext cx="571504" cy="584775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square">
            <a:spAutoFit/>
          </a:bodyPr>
          <a:lstStyle/>
          <a:p>
            <a:pPr algn="l"/>
            <a:r>
              <a:rPr lang="en-US" altLang="zh-CN" sz="3200" b="1" dirty="0"/>
              <a:t>A</a:t>
            </a:r>
          </a:p>
        </p:txBody>
      </p:sp>
      <p:sp>
        <p:nvSpPr>
          <p:cNvPr id="70685" name="Rectangle 29"/>
          <p:cNvSpPr>
            <a:spLocks noChangeArrowheads="1"/>
          </p:cNvSpPr>
          <p:nvPr/>
        </p:nvSpPr>
        <p:spPr bwMode="auto">
          <a:xfrm>
            <a:off x="2928926" y="5500702"/>
            <a:ext cx="455613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3200" b="1" dirty="0"/>
              <a:t>B</a:t>
            </a:r>
          </a:p>
        </p:txBody>
      </p:sp>
      <p:sp>
        <p:nvSpPr>
          <p:cNvPr id="70686" name="Rectangle 30"/>
          <p:cNvSpPr>
            <a:spLocks noChangeArrowheads="1"/>
          </p:cNvSpPr>
          <p:nvPr/>
        </p:nvSpPr>
        <p:spPr bwMode="auto">
          <a:xfrm>
            <a:off x="714348" y="5429264"/>
            <a:ext cx="477837" cy="579437"/>
          </a:xfrm>
          <a:prstGeom prst="rect">
            <a:avLst/>
          </a:prstGeom>
          <a:noFill/>
          <a:ln w="12700" cap="sq">
            <a:noFill/>
            <a:miter lim="800000"/>
            <a:headEnd type="none" w="sm" len="sm"/>
            <a:tailEnd type="none" w="sm" len="sm"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altLang="zh-CN" sz="3200" b="1" dirty="0"/>
              <a:t>C</a:t>
            </a:r>
          </a:p>
        </p:txBody>
      </p:sp>
      <p:grpSp>
        <p:nvGrpSpPr>
          <p:cNvPr id="3" name="Group 31"/>
          <p:cNvGrpSpPr>
            <a:grpSpLocks/>
          </p:cNvGrpSpPr>
          <p:nvPr/>
        </p:nvGrpSpPr>
        <p:grpSpPr bwMode="auto">
          <a:xfrm>
            <a:off x="0" y="142852"/>
            <a:ext cx="3829050" cy="958850"/>
            <a:chOff x="432" y="720"/>
            <a:chExt cx="2412" cy="604"/>
          </a:xfrm>
        </p:grpSpPr>
        <p:grpSp>
          <p:nvGrpSpPr>
            <p:cNvPr id="4" name="Group 32"/>
            <p:cNvGrpSpPr>
              <a:grpSpLocks/>
            </p:cNvGrpSpPr>
            <p:nvPr/>
          </p:nvGrpSpPr>
          <p:grpSpPr bwMode="auto">
            <a:xfrm>
              <a:off x="432" y="720"/>
              <a:ext cx="768" cy="576"/>
              <a:chOff x="144" y="864"/>
              <a:chExt cx="768" cy="576"/>
            </a:xfrm>
          </p:grpSpPr>
          <p:sp>
            <p:nvSpPr>
              <p:cNvPr id="70689" name="Freeform 33" descr="插入图片2"/>
              <p:cNvSpPr>
                <a:spLocks/>
              </p:cNvSpPr>
              <p:nvPr/>
            </p:nvSpPr>
            <p:spPr bwMode="auto">
              <a:xfrm>
                <a:off x="192" y="864"/>
                <a:ext cx="336" cy="336"/>
              </a:xfrm>
              <a:custGeom>
                <a:avLst/>
                <a:gdLst/>
                <a:ahLst/>
                <a:cxnLst>
                  <a:cxn ang="0">
                    <a:pos x="0" y="336"/>
                  </a:cxn>
                  <a:cxn ang="0">
                    <a:pos x="336" y="0"/>
                  </a:cxn>
                  <a:cxn ang="0">
                    <a:pos x="336" y="336"/>
                  </a:cxn>
                  <a:cxn ang="0">
                    <a:pos x="0" y="336"/>
                  </a:cxn>
                </a:cxnLst>
                <a:rect l="0" t="0" r="r" b="b"/>
                <a:pathLst>
                  <a:path w="336" h="336">
                    <a:moveTo>
                      <a:pt x="0" y="336"/>
                    </a:moveTo>
                    <a:lnTo>
                      <a:pt x="336" y="0"/>
                    </a:lnTo>
                    <a:lnTo>
                      <a:pt x="336" y="336"/>
                    </a:lnTo>
                    <a:lnTo>
                      <a:pt x="0" y="336"/>
                    </a:lnTo>
                    <a:close/>
                  </a:path>
                </a:pathLst>
              </a:custGeom>
              <a:blipFill dpi="0" rotWithShape="0">
                <a:blip r:embed="rId2"/>
                <a:srcRect/>
                <a:stretch>
                  <a:fillRect/>
                </a:stretch>
              </a:blipFill>
              <a:ln w="9525" cap="flat" cmpd="sng">
                <a:noFill/>
                <a:prstDash val="solid"/>
                <a:round/>
                <a:headEnd/>
                <a:tailEnd/>
              </a:ln>
              <a:effectLst>
                <a:prstShdw prst="shdw17" dist="17961" dir="2700000">
                  <a:srgbClr val="FFFFFF">
                    <a:gamma/>
                    <a:shade val="60000"/>
                    <a:invGamma/>
                  </a:srgbClr>
                </a:prst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70690" name="Freeform 34" descr="插入图片2"/>
              <p:cNvSpPr>
                <a:spLocks/>
              </p:cNvSpPr>
              <p:nvPr/>
            </p:nvSpPr>
            <p:spPr bwMode="auto">
              <a:xfrm>
                <a:off x="144" y="1200"/>
                <a:ext cx="624" cy="24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24" y="0"/>
                  </a:cxn>
                  <a:cxn ang="0">
                    <a:pos x="432" y="240"/>
                  </a:cxn>
                  <a:cxn ang="0">
                    <a:pos x="0" y="0"/>
                  </a:cxn>
                </a:cxnLst>
                <a:rect l="0" t="0" r="r" b="b"/>
                <a:pathLst>
                  <a:path w="624" h="240">
                    <a:moveTo>
                      <a:pt x="0" y="0"/>
                    </a:moveTo>
                    <a:lnTo>
                      <a:pt x="624" y="0"/>
                    </a:lnTo>
                    <a:lnTo>
                      <a:pt x="432" y="240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0">
                <a:blip r:embed="rId2"/>
                <a:srcRect/>
                <a:stretch>
                  <a:fillRect/>
                </a:stretch>
              </a:blipFill>
              <a:ln w="9525" cap="flat" cmpd="sng">
                <a:noFill/>
                <a:prstDash val="solid"/>
                <a:round/>
                <a:headEnd/>
                <a:tailEnd/>
              </a:ln>
              <a:effectLst>
                <a:prstShdw prst="shdw17" dist="17961" dir="2700000">
                  <a:srgbClr val="FFFFFF">
                    <a:gamma/>
                    <a:shade val="60000"/>
                    <a:invGamma/>
                  </a:srgbClr>
                </a:prst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70691" name="Picture 35" descr="RW_02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576" y="864"/>
                <a:ext cx="336" cy="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70692" name="Rectangle 36" descr="底色1"/>
            <p:cNvSpPr>
              <a:spLocks noChangeArrowheads="1"/>
            </p:cNvSpPr>
            <p:nvPr/>
          </p:nvSpPr>
          <p:spPr bwMode="auto">
            <a:xfrm>
              <a:off x="784" y="748"/>
              <a:ext cx="2060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0" lang="en-US" altLang="zh-CN" sz="5400" b="1">
                  <a:solidFill>
                    <a:srgbClr val="8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黑体" pitchFamily="2" charset="-122"/>
                </a:rPr>
                <a:t>   </a:t>
              </a:r>
              <a:r>
                <a:rPr kumimoji="0" lang="zh-CN" altLang="en-US" sz="5400" b="1">
                  <a:solidFill>
                    <a:srgbClr val="8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黑体" pitchFamily="2" charset="-122"/>
                </a:rPr>
                <a:t>练一练   </a:t>
              </a:r>
              <a:endParaRPr kumimoji="0" lang="zh-CN" altLang="en-US" sz="5400" b="1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黑体" pitchFamily="2" charset="-122"/>
              </a:endParaRPr>
            </a:p>
          </p:txBody>
        </p:sp>
      </p:grpSp>
      <p:sp>
        <p:nvSpPr>
          <p:cNvPr id="70693" name="Text Box 37"/>
          <p:cNvSpPr txBox="1">
            <a:spLocks noChangeArrowheads="1"/>
          </p:cNvSpPr>
          <p:nvPr/>
        </p:nvSpPr>
        <p:spPr bwMode="auto">
          <a:xfrm>
            <a:off x="1546225" y="6088063"/>
            <a:ext cx="59975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/>
          </a:p>
        </p:txBody>
      </p:sp>
      <p:sp>
        <p:nvSpPr>
          <p:cNvPr id="70694" name="Text Box 38"/>
          <p:cNvSpPr txBox="1">
            <a:spLocks noChangeArrowheads="1"/>
          </p:cNvSpPr>
          <p:nvPr/>
        </p:nvSpPr>
        <p:spPr bwMode="auto">
          <a:xfrm>
            <a:off x="2286000" y="1000108"/>
            <a:ext cx="6705600" cy="1600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altLang="zh-CN" sz="2800" b="1" dirty="0" smtClean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、写出勾股定理。</a:t>
            </a:r>
          </a:p>
          <a:p>
            <a:pPr algn="l">
              <a:spcBef>
                <a:spcPct val="50000"/>
              </a:spcBef>
            </a:pPr>
            <a:r>
              <a:rPr lang="zh-CN" altLang="en-US" dirty="0"/>
              <a:t> 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、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直角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  <a:sym typeface="Symbol" pitchFamily="18" charset="2"/>
              </a:rPr>
              <a:t>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ABC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的两条直角边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a=3, b=4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，求斜边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。</a:t>
            </a:r>
          </a:p>
        </p:txBody>
      </p:sp>
      <p:sp>
        <p:nvSpPr>
          <p:cNvPr id="70696" name="Text Box 40"/>
          <p:cNvSpPr txBox="1">
            <a:spLocks noChangeArrowheads="1"/>
          </p:cNvSpPr>
          <p:nvPr/>
        </p:nvSpPr>
        <p:spPr bwMode="auto">
          <a:xfrm>
            <a:off x="3643306" y="3500438"/>
            <a:ext cx="5267356" cy="3084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l">
              <a:spcBef>
                <a:spcPct val="50000"/>
              </a:spcBef>
            </a:pPr>
            <a:r>
              <a:rPr lang="zh-CN" altLang="en-US" sz="2800" dirty="0"/>
              <a:t>解：</a:t>
            </a:r>
            <a:r>
              <a:rPr lang="zh-CN" altLang="en-US" sz="2800" b="1" dirty="0">
                <a:ea typeface="华文细黑" pitchFamily="2" charset="-122"/>
              </a:rPr>
              <a:t>∵ 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∠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＝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90° </a:t>
            </a:r>
          </a:p>
          <a:p>
            <a:pPr algn="l">
              <a:spcBef>
                <a:spcPct val="50000"/>
              </a:spcBef>
            </a:pPr>
            <a:r>
              <a:rPr lang="en-US" altLang="zh-CN" sz="2800" b="1" dirty="0">
                <a:ea typeface="华文细黑" pitchFamily="2" charset="-122"/>
              </a:rPr>
              <a:t>     ∴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sz="2800" b="1" dirty="0"/>
              <a:t>BC</a:t>
            </a:r>
            <a:r>
              <a:rPr lang="en-US" altLang="zh-CN" sz="2800" b="1" baseline="30000" dirty="0"/>
              <a:t>2 </a:t>
            </a:r>
            <a:r>
              <a:rPr lang="en-US" altLang="zh-CN" sz="2800" b="1" dirty="0"/>
              <a:t>+ AC</a:t>
            </a:r>
            <a:r>
              <a:rPr lang="en-US" altLang="zh-CN" sz="2800" b="1" baseline="30000" dirty="0"/>
              <a:t>2 </a:t>
            </a:r>
            <a:r>
              <a:rPr lang="en-US" altLang="zh-CN" sz="2800" b="1" dirty="0"/>
              <a:t>= AB</a:t>
            </a:r>
            <a:r>
              <a:rPr lang="en-US" altLang="zh-CN" sz="2800" b="1" baseline="30000" dirty="0"/>
              <a:t>2</a:t>
            </a:r>
          </a:p>
          <a:p>
            <a:pPr algn="l">
              <a:spcBef>
                <a:spcPct val="50000"/>
              </a:spcBef>
            </a:pPr>
            <a:r>
              <a:rPr lang="en-US" altLang="zh-CN" sz="2800" dirty="0">
                <a:ea typeface="华文细黑" pitchFamily="2" charset="-122"/>
              </a:rPr>
              <a:t>   </a:t>
            </a:r>
            <a:r>
              <a:rPr lang="zh-CN" altLang="en-US" sz="2800" dirty="0">
                <a:ea typeface="华文细黑" pitchFamily="2" charset="-122"/>
              </a:rPr>
              <a:t>又</a:t>
            </a:r>
            <a:r>
              <a:rPr lang="zh-CN" altLang="en-US" sz="2800" b="1" dirty="0">
                <a:ea typeface="华文细黑" pitchFamily="2" charset="-122"/>
              </a:rPr>
              <a:t>∵</a:t>
            </a:r>
            <a:r>
              <a:rPr lang="en-US" altLang="zh-CN" sz="2800" b="1" dirty="0">
                <a:ea typeface="华文细黑" pitchFamily="2" charset="-122"/>
              </a:rPr>
              <a:t>AC=2 </a:t>
            </a:r>
            <a:r>
              <a:rPr lang="zh-CN" altLang="en-US" sz="2800" b="1" dirty="0">
                <a:ea typeface="华文细黑" pitchFamily="2" charset="-122"/>
              </a:rPr>
              <a:t>米    </a:t>
            </a:r>
            <a:r>
              <a:rPr lang="en-US" altLang="zh-CN" sz="2800" b="1" dirty="0">
                <a:ea typeface="华文细黑" pitchFamily="2" charset="-122"/>
              </a:rPr>
              <a:t>AB=2.5</a:t>
            </a:r>
            <a:r>
              <a:rPr lang="zh-CN" altLang="en-US" sz="2800" b="1" dirty="0">
                <a:ea typeface="华文细黑" pitchFamily="2" charset="-122"/>
              </a:rPr>
              <a:t>米</a:t>
            </a:r>
          </a:p>
          <a:p>
            <a:pPr algn="l">
              <a:spcBef>
                <a:spcPct val="50000"/>
              </a:spcBef>
            </a:pPr>
            <a:r>
              <a:rPr lang="zh-CN" altLang="en-US" sz="2800" b="1" dirty="0">
                <a:solidFill>
                  <a:srgbClr val="0000FF"/>
                </a:solidFill>
                <a:ea typeface="华文细黑" pitchFamily="2" charset="-122"/>
              </a:rPr>
              <a:t>     </a:t>
            </a:r>
            <a:r>
              <a:rPr lang="zh-CN" altLang="en-US" sz="2800" b="1" dirty="0" smtClean="0">
                <a:ea typeface="华文细黑" pitchFamily="2" charset="-122"/>
              </a:rPr>
              <a:t>∴</a:t>
            </a:r>
            <a:endParaRPr lang="en-US" altLang="zh-CN" sz="2800" dirty="0"/>
          </a:p>
          <a:p>
            <a:pPr algn="l">
              <a:spcBef>
                <a:spcPct val="50000"/>
              </a:spcBef>
            </a:pPr>
            <a:r>
              <a:rPr lang="en-US" altLang="zh-CN" sz="2800" dirty="0"/>
              <a:t>         </a:t>
            </a:r>
            <a:r>
              <a:rPr lang="en-US" altLang="zh-CN" sz="2800" b="1" dirty="0" smtClean="0"/>
              <a:t>=</a:t>
            </a:r>
            <a:r>
              <a:rPr lang="en-US" altLang="zh-CN" sz="2800" b="1" dirty="0"/>
              <a:t>1.5</a:t>
            </a:r>
            <a:r>
              <a:rPr lang="zh-CN" altLang="en-US" sz="2800" b="1" dirty="0"/>
              <a:t>米</a:t>
            </a:r>
          </a:p>
        </p:txBody>
      </p:sp>
      <p:sp>
        <p:nvSpPr>
          <p:cNvPr id="70697" name="Line 41"/>
          <p:cNvSpPr>
            <a:spLocks noChangeShapeType="1"/>
          </p:cNvSpPr>
          <p:nvPr/>
        </p:nvSpPr>
        <p:spPr bwMode="auto">
          <a:xfrm>
            <a:off x="5715000" y="6858000"/>
            <a:ext cx="76200" cy="0"/>
          </a:xfrm>
          <a:prstGeom prst="line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/>
          <a:lstStyle/>
          <a:p>
            <a:endParaRPr lang="zh-CN" altLang="en-US"/>
          </a:p>
        </p:txBody>
      </p:sp>
      <p:pic>
        <p:nvPicPr>
          <p:cNvPr id="48" name="图片 47" descr="图片1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43504" y="5429264"/>
            <a:ext cx="2753609" cy="57150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706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96" grpId="0" autoUpdateAnimBg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52500" y="990600"/>
            <a:ext cx="8191500" cy="3810000"/>
          </a:xfrm>
        </p:spPr>
        <p:txBody>
          <a:bodyPr/>
          <a:lstStyle/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2000" dirty="0"/>
              <a:t> </a:t>
            </a: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b="1" dirty="0">
                <a:latin typeface="黑体" pitchFamily="2" charset="-122"/>
                <a:ea typeface="黑体" pitchFamily="2" charset="-122"/>
              </a:rPr>
              <a:t>1</a:t>
            </a:r>
            <a:r>
              <a:rPr lang="zh-CN" altLang="en-US" b="1" dirty="0">
                <a:latin typeface="黑体" pitchFamily="2" charset="-122"/>
                <a:ea typeface="黑体" pitchFamily="2" charset="-122"/>
              </a:rPr>
              <a:t>、直角</a:t>
            </a:r>
            <a:r>
              <a:rPr lang="zh-CN" altLang="en-US" b="1" dirty="0">
                <a:latin typeface="黑体" pitchFamily="2" charset="-122"/>
                <a:ea typeface="黑体" pitchFamily="2" charset="-122"/>
                <a:sym typeface="Symbol" pitchFamily="18" charset="2"/>
              </a:rPr>
              <a:t></a:t>
            </a:r>
            <a:r>
              <a:rPr lang="en-US" altLang="zh-CN" b="1" dirty="0">
                <a:latin typeface="黑体" pitchFamily="2" charset="-122"/>
                <a:ea typeface="黑体" pitchFamily="2" charset="-122"/>
              </a:rPr>
              <a:t>ABC</a:t>
            </a:r>
            <a:r>
              <a:rPr lang="zh-CN" altLang="en-US" b="1" dirty="0">
                <a:latin typeface="黑体" pitchFamily="2" charset="-122"/>
                <a:ea typeface="黑体" pitchFamily="2" charset="-122"/>
              </a:rPr>
              <a:t>的两直角边</a:t>
            </a:r>
            <a:r>
              <a:rPr lang="en-US" altLang="zh-CN" b="1" dirty="0">
                <a:latin typeface="黑体" pitchFamily="2" charset="-122"/>
                <a:ea typeface="黑体" pitchFamily="2" charset="-122"/>
              </a:rPr>
              <a:t>a=5,b=12,c</a:t>
            </a:r>
            <a:r>
              <a:rPr lang="en-US" altLang="zh-CN" b="1" dirty="0" smtClean="0">
                <a:latin typeface="黑体" pitchFamily="2" charset="-122"/>
                <a:ea typeface="黑体" pitchFamily="2" charset="-122"/>
              </a:rPr>
              <a:t>=__</a:t>
            </a:r>
            <a:endParaRPr lang="en-US" altLang="zh-CN" b="1" dirty="0">
              <a:latin typeface="黑体" pitchFamily="2" charset="-122"/>
              <a:ea typeface="黑体" pitchFamily="2" charset="-122"/>
            </a:endParaRPr>
          </a:p>
          <a:p>
            <a:pPr>
              <a:spcBef>
                <a:spcPct val="50000"/>
              </a:spcBef>
              <a:buFont typeface="Wingdings" pitchFamily="2" charset="2"/>
              <a:buNone/>
            </a:pPr>
            <a:r>
              <a:rPr lang="en-US" altLang="zh-CN" sz="2800" b="1" dirty="0">
                <a:solidFill>
                  <a:schemeClr val="tx2"/>
                </a:solidFill>
              </a:rPr>
              <a:t> 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、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直角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  <a:sym typeface="Symbol" pitchFamily="18" charset="2"/>
              </a:rPr>
              <a:t>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ABC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的一条直角边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a=10,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斜边 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c=26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，则</a:t>
            </a:r>
            <a:r>
              <a:rPr lang="en-US" altLang="zh-CN" sz="2800" b="1" dirty="0">
                <a:latin typeface="黑体" pitchFamily="2" charset="-122"/>
                <a:ea typeface="黑体" pitchFamily="2" charset="-122"/>
              </a:rPr>
              <a:t>b= (     )</a:t>
            </a:r>
            <a:r>
              <a:rPr lang="zh-CN" altLang="en-US" sz="2800" b="1" dirty="0">
                <a:latin typeface="黑体" pitchFamily="2" charset="-122"/>
                <a:ea typeface="黑体" pitchFamily="2" charset="-122"/>
              </a:rPr>
              <a:t>。</a:t>
            </a:r>
          </a:p>
          <a:p>
            <a:pPr>
              <a:buFont typeface="Wingdings" pitchFamily="2" charset="2"/>
              <a:buNone/>
            </a:pPr>
            <a:r>
              <a:rPr lang="zh-CN" altLang="en-US" b="1" dirty="0">
                <a:latin typeface="黑体" pitchFamily="2" charset="-122"/>
                <a:ea typeface="黑体" pitchFamily="2" charset="-122"/>
              </a:rPr>
              <a:t>３、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已知：∠</a:t>
            </a:r>
            <a:r>
              <a:rPr lang="en-US" altLang="zh-CN" dirty="0"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＝</a:t>
            </a:r>
            <a:r>
              <a:rPr lang="en-US" altLang="zh-CN" dirty="0">
                <a:latin typeface="黑体" pitchFamily="2" charset="-122"/>
                <a:ea typeface="黑体" pitchFamily="2" charset="-122"/>
              </a:rPr>
              <a:t>90°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，</a:t>
            </a:r>
            <a:r>
              <a:rPr lang="en-US" altLang="zh-CN" b="1" dirty="0">
                <a:latin typeface="黑体" pitchFamily="2" charset="-122"/>
                <a:ea typeface="黑体" pitchFamily="2" charset="-122"/>
              </a:rPr>
              <a:t>a=6</a:t>
            </a:r>
            <a:r>
              <a:rPr lang="zh-CN" altLang="en-US" b="1" dirty="0">
                <a:latin typeface="黑体" pitchFamily="2" charset="-122"/>
                <a:ea typeface="黑体" pitchFamily="2" charset="-122"/>
              </a:rPr>
              <a:t>，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 </a:t>
            </a:r>
            <a:r>
              <a:rPr lang="en-US" altLang="zh-CN" dirty="0">
                <a:latin typeface="黑体" pitchFamily="2" charset="-122"/>
                <a:ea typeface="黑体" pitchFamily="2" charset="-122"/>
              </a:rPr>
              <a:t>a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：</a:t>
            </a:r>
            <a:r>
              <a:rPr lang="en-US" altLang="zh-CN" dirty="0"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＝</a:t>
            </a:r>
            <a:r>
              <a:rPr lang="en-US" altLang="zh-CN" dirty="0">
                <a:latin typeface="黑体" pitchFamily="2" charset="-122"/>
                <a:ea typeface="黑体" pitchFamily="2" charset="-122"/>
              </a:rPr>
              <a:t>3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：</a:t>
            </a:r>
            <a:r>
              <a:rPr lang="en-US" altLang="zh-CN" dirty="0">
                <a:latin typeface="黑体" pitchFamily="2" charset="-122"/>
                <a:ea typeface="黑体" pitchFamily="2" charset="-122"/>
              </a:rPr>
              <a:t>4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，求</a:t>
            </a:r>
            <a:r>
              <a:rPr lang="en-US" altLang="zh-CN" dirty="0">
                <a:latin typeface="黑体" pitchFamily="2" charset="-122"/>
                <a:ea typeface="黑体" pitchFamily="2" charset="-122"/>
              </a:rPr>
              <a:t>b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和</a:t>
            </a:r>
            <a:r>
              <a:rPr lang="en-US" altLang="zh-CN" dirty="0">
                <a:latin typeface="黑体" pitchFamily="2" charset="-122"/>
                <a:ea typeface="黑体" pitchFamily="2" charset="-122"/>
              </a:rPr>
              <a:t>c</a:t>
            </a:r>
            <a:r>
              <a:rPr lang="zh-CN" altLang="en-US" dirty="0">
                <a:latin typeface="黑体" pitchFamily="2" charset="-122"/>
                <a:ea typeface="黑体" pitchFamily="2" charset="-122"/>
              </a:rPr>
              <a:t>。</a:t>
            </a:r>
          </a:p>
          <a:p>
            <a:pPr>
              <a:buFont typeface="Wingdings" pitchFamily="2" charset="2"/>
              <a:buNone/>
            </a:pPr>
            <a:endParaRPr lang="en-US" altLang="zh-CN" b="1" dirty="0">
              <a:latin typeface="黑体" pitchFamily="2" charset="-122"/>
              <a:ea typeface="黑体" pitchFamily="2" charset="-122"/>
            </a:endParaRPr>
          </a:p>
        </p:txBody>
      </p:sp>
      <p:grpSp>
        <p:nvGrpSpPr>
          <p:cNvPr id="2" name="Group 14"/>
          <p:cNvGrpSpPr>
            <a:grpSpLocks/>
          </p:cNvGrpSpPr>
          <p:nvPr/>
        </p:nvGrpSpPr>
        <p:grpSpPr bwMode="auto">
          <a:xfrm>
            <a:off x="152400" y="152400"/>
            <a:ext cx="4178300" cy="958850"/>
            <a:chOff x="432" y="720"/>
            <a:chExt cx="2632" cy="604"/>
          </a:xfrm>
        </p:grpSpPr>
        <p:grpSp>
          <p:nvGrpSpPr>
            <p:cNvPr id="3" name="Group 15"/>
            <p:cNvGrpSpPr>
              <a:grpSpLocks/>
            </p:cNvGrpSpPr>
            <p:nvPr/>
          </p:nvGrpSpPr>
          <p:grpSpPr bwMode="auto">
            <a:xfrm>
              <a:off x="432" y="720"/>
              <a:ext cx="768" cy="576"/>
              <a:chOff x="144" y="864"/>
              <a:chExt cx="768" cy="576"/>
            </a:xfrm>
          </p:grpSpPr>
          <p:sp>
            <p:nvSpPr>
              <p:cNvPr id="53264" name="Freeform 16" descr="插入图片2"/>
              <p:cNvSpPr>
                <a:spLocks/>
              </p:cNvSpPr>
              <p:nvPr/>
            </p:nvSpPr>
            <p:spPr bwMode="auto">
              <a:xfrm>
                <a:off x="192" y="864"/>
                <a:ext cx="336" cy="336"/>
              </a:xfrm>
              <a:custGeom>
                <a:avLst/>
                <a:gdLst/>
                <a:ahLst/>
                <a:cxnLst>
                  <a:cxn ang="0">
                    <a:pos x="0" y="336"/>
                  </a:cxn>
                  <a:cxn ang="0">
                    <a:pos x="336" y="0"/>
                  </a:cxn>
                  <a:cxn ang="0">
                    <a:pos x="336" y="336"/>
                  </a:cxn>
                  <a:cxn ang="0">
                    <a:pos x="0" y="336"/>
                  </a:cxn>
                </a:cxnLst>
                <a:rect l="0" t="0" r="r" b="b"/>
                <a:pathLst>
                  <a:path w="336" h="336">
                    <a:moveTo>
                      <a:pt x="0" y="336"/>
                    </a:moveTo>
                    <a:lnTo>
                      <a:pt x="336" y="0"/>
                    </a:lnTo>
                    <a:lnTo>
                      <a:pt x="336" y="336"/>
                    </a:lnTo>
                    <a:lnTo>
                      <a:pt x="0" y="336"/>
                    </a:lnTo>
                    <a:close/>
                  </a:path>
                </a:pathLst>
              </a:custGeom>
              <a:blipFill dpi="0" rotWithShape="0">
                <a:blip r:embed="rId2"/>
                <a:srcRect/>
                <a:stretch>
                  <a:fillRect/>
                </a:stretch>
              </a:blipFill>
              <a:ln w="9525" cap="flat" cmpd="sng">
                <a:noFill/>
                <a:prstDash val="solid"/>
                <a:round/>
                <a:headEnd/>
                <a:tailEnd/>
              </a:ln>
              <a:effectLst>
                <a:prstShdw prst="shdw17" dist="17961" dir="2700000">
                  <a:srgbClr val="FFFFFF">
                    <a:gamma/>
                    <a:shade val="60000"/>
                    <a:invGamma/>
                  </a:srgbClr>
                </a:prst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sp>
            <p:nvSpPr>
              <p:cNvPr id="53265" name="Freeform 17" descr="插入图片2"/>
              <p:cNvSpPr>
                <a:spLocks/>
              </p:cNvSpPr>
              <p:nvPr/>
            </p:nvSpPr>
            <p:spPr bwMode="auto">
              <a:xfrm>
                <a:off x="144" y="1200"/>
                <a:ext cx="624" cy="24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624" y="0"/>
                  </a:cxn>
                  <a:cxn ang="0">
                    <a:pos x="432" y="240"/>
                  </a:cxn>
                  <a:cxn ang="0">
                    <a:pos x="0" y="0"/>
                  </a:cxn>
                </a:cxnLst>
                <a:rect l="0" t="0" r="r" b="b"/>
                <a:pathLst>
                  <a:path w="624" h="240">
                    <a:moveTo>
                      <a:pt x="0" y="0"/>
                    </a:moveTo>
                    <a:lnTo>
                      <a:pt x="624" y="0"/>
                    </a:lnTo>
                    <a:lnTo>
                      <a:pt x="432" y="240"/>
                    </a:lnTo>
                    <a:lnTo>
                      <a:pt x="0" y="0"/>
                    </a:lnTo>
                    <a:close/>
                  </a:path>
                </a:pathLst>
              </a:custGeom>
              <a:blipFill dpi="0" rotWithShape="0">
                <a:blip r:embed="rId2"/>
                <a:srcRect/>
                <a:stretch>
                  <a:fillRect/>
                </a:stretch>
              </a:blipFill>
              <a:ln w="9525" cap="flat" cmpd="sng">
                <a:noFill/>
                <a:prstDash val="solid"/>
                <a:round/>
                <a:headEnd/>
                <a:tailEnd/>
              </a:ln>
              <a:effectLst>
                <a:prstShdw prst="shdw17" dist="17961" dir="2700000">
                  <a:srgbClr val="FFFFFF">
                    <a:gamma/>
                    <a:shade val="60000"/>
                    <a:invGamma/>
                  </a:srgbClr>
                </a:prstShdw>
              </a:effectLst>
            </p:spPr>
            <p:txBody>
              <a:bodyPr wrap="none" anchor="ctr"/>
              <a:lstStyle/>
              <a:p>
                <a:endParaRPr lang="zh-CN" altLang="en-US"/>
              </a:p>
            </p:txBody>
          </p:sp>
          <p:pic>
            <p:nvPicPr>
              <p:cNvPr id="53266" name="Picture 18" descr="RW_021"/>
              <p:cNvPicPr>
                <a:picLocks noChangeAspect="1" noChangeArrowheads="1" noCrop="1"/>
              </p:cNvPicPr>
              <p:nvPr/>
            </p:nvPicPr>
            <p:blipFill>
              <a:blip r:embed="rId3"/>
              <a:srcRect/>
              <a:stretch>
                <a:fillRect/>
              </a:stretch>
            </p:blipFill>
            <p:spPr bwMode="auto">
              <a:xfrm>
                <a:off x="576" y="864"/>
                <a:ext cx="336" cy="336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sp>
          <p:nvSpPr>
            <p:cNvPr id="53267" name="Rectangle 19" descr="底色1"/>
            <p:cNvSpPr>
              <a:spLocks noChangeArrowheads="1"/>
            </p:cNvSpPr>
            <p:nvPr/>
          </p:nvSpPr>
          <p:spPr bwMode="auto">
            <a:xfrm>
              <a:off x="564" y="748"/>
              <a:ext cx="2500" cy="57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eaLnBrk="0" hangingPunct="0"/>
              <a:r>
                <a:rPr kumimoji="0" lang="en-US" altLang="zh-CN" sz="5400" b="1" dirty="0">
                  <a:solidFill>
                    <a:srgbClr val="80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黑体" pitchFamily="2" charset="-122"/>
                </a:rPr>
                <a:t>      </a:t>
              </a:r>
              <a:r>
                <a:rPr kumimoji="0" lang="zh-CN" altLang="en-US" sz="5400" b="1" dirty="0">
                  <a:solidFill>
                    <a:srgbClr val="FF0000"/>
                  </a:solidFill>
                  <a:effectLst>
                    <a:outerShdw blurRad="38100" dist="38100" dir="2700000" algn="tl">
                      <a:srgbClr val="000000"/>
                    </a:outerShdw>
                  </a:effectLst>
                  <a:ea typeface="黑体" pitchFamily="2" charset="-122"/>
                </a:rPr>
                <a:t>自学测试</a:t>
              </a:r>
            </a:p>
          </p:txBody>
        </p:sp>
      </p:grpSp>
      <p:grpSp>
        <p:nvGrpSpPr>
          <p:cNvPr id="4" name="Group 107"/>
          <p:cNvGrpSpPr>
            <a:grpSpLocks/>
          </p:cNvGrpSpPr>
          <p:nvPr/>
        </p:nvGrpSpPr>
        <p:grpSpPr bwMode="auto">
          <a:xfrm>
            <a:off x="5214942" y="4214818"/>
            <a:ext cx="3429000" cy="2207284"/>
            <a:chOff x="2256" y="2304"/>
            <a:chExt cx="2400" cy="1575"/>
          </a:xfrm>
        </p:grpSpPr>
        <p:sp>
          <p:nvSpPr>
            <p:cNvPr id="53356" name="Line 108"/>
            <p:cNvSpPr>
              <a:spLocks noChangeShapeType="1"/>
            </p:cNvSpPr>
            <p:nvPr/>
          </p:nvSpPr>
          <p:spPr bwMode="auto">
            <a:xfrm>
              <a:off x="2281" y="2304"/>
              <a:ext cx="0" cy="1557"/>
            </a:xfrm>
            <a:prstGeom prst="line">
              <a:avLst/>
            </a:prstGeom>
            <a:noFill/>
            <a:ln w="28575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3357" name="Line 109"/>
            <p:cNvSpPr>
              <a:spLocks noChangeShapeType="1"/>
            </p:cNvSpPr>
            <p:nvPr/>
          </p:nvSpPr>
          <p:spPr bwMode="auto">
            <a:xfrm>
              <a:off x="2281" y="3861"/>
              <a:ext cx="2375" cy="0"/>
            </a:xfrm>
            <a:prstGeom prst="line">
              <a:avLst/>
            </a:prstGeom>
            <a:noFill/>
            <a:ln w="28575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3358" name="Line 110"/>
            <p:cNvSpPr>
              <a:spLocks noChangeShapeType="1"/>
            </p:cNvSpPr>
            <p:nvPr/>
          </p:nvSpPr>
          <p:spPr bwMode="auto">
            <a:xfrm>
              <a:off x="2281" y="2304"/>
              <a:ext cx="2375" cy="1557"/>
            </a:xfrm>
            <a:prstGeom prst="line">
              <a:avLst/>
            </a:prstGeom>
            <a:noFill/>
            <a:ln w="28575" cap="sq">
              <a:solidFill>
                <a:srgbClr val="FF0000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3359" name="Line 111"/>
            <p:cNvSpPr>
              <a:spLocks noChangeShapeType="1"/>
            </p:cNvSpPr>
            <p:nvPr/>
          </p:nvSpPr>
          <p:spPr bwMode="auto">
            <a:xfrm>
              <a:off x="2284" y="3696"/>
              <a:ext cx="164" cy="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3360" name="Line 112"/>
            <p:cNvSpPr>
              <a:spLocks noChangeShapeType="1"/>
            </p:cNvSpPr>
            <p:nvPr/>
          </p:nvSpPr>
          <p:spPr bwMode="auto">
            <a:xfrm>
              <a:off x="2448" y="3696"/>
              <a:ext cx="0" cy="150"/>
            </a:xfrm>
            <a:prstGeom prst="line">
              <a:avLst/>
            </a:prstGeom>
            <a:noFill/>
            <a:ln w="12700" cap="sq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</p:spPr>
          <p:txBody>
            <a:bodyPr wrap="none"/>
            <a:lstStyle/>
            <a:p>
              <a:endParaRPr lang="zh-CN" altLang="en-US"/>
            </a:p>
          </p:txBody>
        </p:sp>
        <p:sp>
          <p:nvSpPr>
            <p:cNvPr id="53361" name="Text Box 113"/>
            <p:cNvSpPr txBox="1">
              <a:spLocks noChangeArrowheads="1"/>
            </p:cNvSpPr>
            <p:nvPr/>
          </p:nvSpPr>
          <p:spPr bwMode="auto">
            <a:xfrm>
              <a:off x="3279" y="2976"/>
              <a:ext cx="417" cy="329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2400" b="1" dirty="0"/>
                <a:t>c</a:t>
              </a:r>
            </a:p>
          </p:txBody>
        </p:sp>
        <p:sp>
          <p:nvSpPr>
            <p:cNvPr id="53362" name="Rectangle 114"/>
            <p:cNvSpPr>
              <a:spLocks noChangeArrowheads="1"/>
            </p:cNvSpPr>
            <p:nvPr/>
          </p:nvSpPr>
          <p:spPr bwMode="auto">
            <a:xfrm>
              <a:off x="2256" y="2804"/>
              <a:ext cx="238" cy="329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 altLang="zh-CN" sz="2400" b="1" dirty="0"/>
                <a:t>a</a:t>
              </a:r>
            </a:p>
          </p:txBody>
        </p:sp>
        <p:sp>
          <p:nvSpPr>
            <p:cNvPr id="53363" name="Rectangle 115"/>
            <p:cNvSpPr>
              <a:spLocks noChangeArrowheads="1"/>
            </p:cNvSpPr>
            <p:nvPr/>
          </p:nvSpPr>
          <p:spPr bwMode="auto">
            <a:xfrm>
              <a:off x="3129" y="3550"/>
              <a:ext cx="212" cy="329"/>
            </a:xfrm>
            <a:prstGeom prst="rect">
              <a:avLst/>
            </a:prstGeom>
            <a:noFill/>
            <a:ln w="12700" cap="sq">
              <a:noFill/>
              <a:miter lim="800000"/>
              <a:headEnd type="none" w="sm" len="sm"/>
              <a:tailEnd type="none" w="sm" len="sm"/>
            </a:ln>
            <a:effectLst/>
          </p:spPr>
          <p:txBody>
            <a:bodyPr wrap="square">
              <a:spAutoFit/>
            </a:bodyPr>
            <a:lstStyle/>
            <a:p>
              <a:pPr algn="l"/>
              <a:r>
                <a:rPr lang="en-US" altLang="zh-CN" sz="2400" b="1" dirty="0"/>
                <a:t>b</a:t>
              </a:r>
            </a:p>
          </p:txBody>
        </p:sp>
      </p:grpSp>
      <p:sp>
        <p:nvSpPr>
          <p:cNvPr id="53369" name="Text Box 121"/>
          <p:cNvSpPr txBox="1">
            <a:spLocks noChangeArrowheads="1"/>
          </p:cNvSpPr>
          <p:nvPr/>
        </p:nvSpPr>
        <p:spPr bwMode="auto">
          <a:xfrm>
            <a:off x="1546225" y="5630863"/>
            <a:ext cx="2644775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50000"/>
              </a:spcBef>
            </a:pPr>
            <a:endParaRPr lang="zh-CN" altLang="zh-CN"/>
          </a:p>
        </p:txBody>
      </p:sp>
      <p:sp>
        <p:nvSpPr>
          <p:cNvPr id="53377" name="WordArt 129"/>
          <p:cNvSpPr>
            <a:spLocks noChangeArrowheads="1" noChangeShapeType="1" noTextEdit="1"/>
          </p:cNvSpPr>
          <p:nvPr/>
        </p:nvSpPr>
        <p:spPr bwMode="auto">
          <a:xfrm>
            <a:off x="6858000" y="381000"/>
            <a:ext cx="1543050" cy="803275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r>
              <a:rPr lang="zh-CN" altLang="en-US" sz="4000" b="1" kern="10" dirty="0">
                <a:ln w="9525">
                  <a:miter lim="800000"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latin typeface="华文行楷"/>
              </a:rPr>
              <a:t>比一比</a:t>
            </a:r>
          </a:p>
        </p:txBody>
      </p:sp>
    </p:spTree>
  </p:cSld>
  <p:clrMapOvr>
    <a:masterClrMapping/>
  </p:clrMapOvr>
  <p:transition>
    <p:blinds dir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凸显">
  <a:themeElements>
    <a:clrScheme name="凸显">
      <a:dk1>
        <a:sysClr val="windowText" lastClr="000000"/>
      </a:dk1>
      <a:lt1>
        <a:sysClr val="window" lastClr="FFFFFF"/>
      </a:lt1>
      <a:dk2>
        <a:srgbClr val="575F6D"/>
      </a:dk2>
      <a:lt2>
        <a:srgbClr val="FFF39D"/>
      </a:lt2>
      <a:accent1>
        <a:srgbClr val="FE8637"/>
      </a:accent1>
      <a:accent2>
        <a:srgbClr val="7598D9"/>
      </a:accent2>
      <a:accent3>
        <a:srgbClr val="B32C16"/>
      </a:accent3>
      <a:accent4>
        <a:srgbClr val="F5CD2D"/>
      </a:accent4>
      <a:accent5>
        <a:srgbClr val="AEBAD5"/>
      </a:accent5>
      <a:accent6>
        <a:srgbClr val="777C84"/>
      </a:accent6>
      <a:hlink>
        <a:srgbClr val="D2611C"/>
      </a:hlink>
      <a:folHlink>
        <a:srgbClr val="3B435B"/>
      </a:folHlink>
    </a:clrScheme>
    <a:fontScheme name="凸显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暗香扑面">
      <a:fillStyleLst>
        <a:solidFill>
          <a:schemeClr val="phClr"/>
        </a:solidFill>
        <a:gradFill rotWithShape="1">
          <a:gsLst>
            <a:gs pos="0">
              <a:schemeClr val="phClr">
                <a:tint val="98000"/>
                <a:satMod val="220000"/>
              </a:schemeClr>
            </a:gs>
            <a:gs pos="31000">
              <a:schemeClr val="phClr">
                <a:tint val="30000"/>
                <a:satMod val="150000"/>
              </a:schemeClr>
            </a:gs>
            <a:gs pos="91000">
              <a:schemeClr val="phClr">
                <a:tint val="96000"/>
              </a:schemeClr>
            </a:gs>
          </a:gsLst>
          <a:path path="circle">
            <a:fillToRect l="50000" t="150000" r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28000"/>
                <a:satMod val="100000"/>
              </a:schemeClr>
              <a:schemeClr val="phClr">
                <a:tint val="100000"/>
                <a:satMod val="200000"/>
              </a:schemeClr>
            </a:duotone>
          </a:blip>
          <a:tile tx="0" ty="0" sx="80000" sy="8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10000"/>
              </a:schemeClr>
            </a:glow>
          </a:effectLst>
        </a:effectStyle>
        <a:effectStyle>
          <a:effectLst>
            <a:outerShdw blurRad="34925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9525" prstMaterial="dkEdge">
            <a:bevelT w="12000" h="24150"/>
            <a:contourClr>
              <a:schemeClr val="phClr">
                <a:satMod val="110000"/>
              </a:schemeClr>
            </a:contourClr>
          </a:sp3d>
        </a:effectStyle>
        <a:effectStyle>
          <a:effectLst>
            <a:outerShdw blurRad="50800" dist="31750" dir="5400000" algn="tl" rotWithShape="0">
              <a:srgbClr val="000000">
                <a:alpha val="50000"/>
              </a:srgbClr>
            </a:outerShdw>
          </a:effectLst>
          <a:scene3d>
            <a:camera prst="orthographicFront">
              <a:rot lat="0" lon="0" rev="0"/>
            </a:camera>
            <a:lightRig rig="flood" dir="t">
              <a:rot lat="0" lon="0" rev="5400000"/>
            </a:lightRig>
          </a:scene3d>
          <a:sp3d contourW="18700" prstMaterial="dkEdge">
            <a:bevelT w="44450" h="80600"/>
            <a:contourClr>
              <a:schemeClr val="phClr"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2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30</TotalTime>
  <Words>642</Words>
  <PresentationFormat>全屏显示(4:3)</PresentationFormat>
  <Paragraphs>76</Paragraphs>
  <Slides>11</Slides>
  <Notes>1</Notes>
  <HiddenSlides>0</HiddenSlides>
  <MMClips>1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3" baseType="lpstr">
      <vt:lpstr>凸显</vt:lpstr>
      <vt:lpstr>Microsoft 公式 3.0</vt:lpstr>
      <vt:lpstr>幻灯片 1</vt:lpstr>
      <vt:lpstr>幻灯片 2</vt:lpstr>
      <vt:lpstr>自学指导 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cp:lastModifiedBy>wangba</cp:lastModifiedBy>
  <cp:revision>5</cp:revision>
  <dcterms:modified xsi:type="dcterms:W3CDTF">2011-09-27T03:25:51Z</dcterms:modified>
</cp:coreProperties>
</file>