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11"/>
  </p:notesMasterIdLst>
  <p:sldIdLst>
    <p:sldId id="337" r:id="rId6"/>
    <p:sldId id="448" r:id="rId7"/>
    <p:sldId id="439" r:id="rId8"/>
    <p:sldId id="449" r:id="rId9"/>
    <p:sldId id="354" r:id="rId10"/>
    <p:sldId id="351" r:id="rId12"/>
    <p:sldId id="423" r:id="rId13"/>
    <p:sldId id="367" r:id="rId14"/>
    <p:sldId id="314" r:id="rId15"/>
    <p:sldId id="446" r:id="rId16"/>
    <p:sldId id="369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00CC66"/>
    <a:srgbClr val="FF00FF"/>
    <a:srgbClr val="0000FF"/>
    <a:srgbClr val="FFFF00"/>
    <a:srgbClr val="E5F2B0"/>
    <a:srgbClr val="FF3399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84"/>
        <p:guide pos="284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>
            <a:off x="19050" y="1109663"/>
            <a:ext cx="9156700" cy="757237"/>
            <a:chOff x="0" y="0"/>
            <a:chExt cx="5768" cy="477"/>
          </a:xfrm>
        </p:grpSpPr>
        <p:sp>
          <p:nvSpPr>
            <p:cNvPr id="35" name="未知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未知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未知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未知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未知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未知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未知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未知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未知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未知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未知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未知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未知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未知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未知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未知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未知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未知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未知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未知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未知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未知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25"/>
          <p:cNvGrpSpPr/>
          <p:nvPr/>
        </p:nvGrpSpPr>
        <p:grpSpPr>
          <a:xfrm>
            <a:off x="20638" y="6161088"/>
            <a:ext cx="9169400" cy="138112"/>
            <a:chOff x="0" y="0"/>
            <a:chExt cx="5776" cy="87"/>
          </a:xfrm>
        </p:grpSpPr>
        <p:sp>
          <p:nvSpPr>
            <p:cNvPr id="58" name="未知"/>
            <p:cNvSpPr/>
            <p:nvPr/>
          </p:nvSpPr>
          <p:spPr bwMode="auto">
            <a:xfrm>
              <a:off x="4041" y="15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未知"/>
            <p:cNvSpPr/>
            <p:nvPr/>
          </p:nvSpPr>
          <p:spPr bwMode="auto">
            <a:xfrm>
              <a:off x="1727" y="6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未知"/>
            <p:cNvSpPr/>
            <p:nvPr/>
          </p:nvSpPr>
          <p:spPr bwMode="auto">
            <a:xfrm>
              <a:off x="0" y="0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77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68488"/>
            <a:ext cx="77724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078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73175" y="3729038"/>
            <a:ext cx="64008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61" name="Rectangle 3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348413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48413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48413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768350"/>
            <a:ext cx="1943100" cy="532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768350"/>
            <a:ext cx="5676900" cy="532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>
            <a:off x="19050" y="1109663"/>
            <a:ext cx="9156700" cy="757237"/>
            <a:chOff x="0" y="0"/>
            <a:chExt cx="5768" cy="477"/>
          </a:xfrm>
        </p:grpSpPr>
        <p:sp>
          <p:nvSpPr>
            <p:cNvPr id="35" name="未知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未知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未知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未知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未知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未知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未知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未知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未知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未知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未知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未知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未知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未知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未知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未知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未知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未知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未知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未知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未知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未知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25"/>
          <p:cNvGrpSpPr/>
          <p:nvPr/>
        </p:nvGrpSpPr>
        <p:grpSpPr>
          <a:xfrm>
            <a:off x="20638" y="6161088"/>
            <a:ext cx="9169400" cy="138112"/>
            <a:chOff x="0" y="0"/>
            <a:chExt cx="5776" cy="87"/>
          </a:xfrm>
        </p:grpSpPr>
        <p:sp>
          <p:nvSpPr>
            <p:cNvPr id="58" name="未知"/>
            <p:cNvSpPr/>
            <p:nvPr/>
          </p:nvSpPr>
          <p:spPr bwMode="auto">
            <a:xfrm>
              <a:off x="4041" y="15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未知"/>
            <p:cNvSpPr/>
            <p:nvPr/>
          </p:nvSpPr>
          <p:spPr bwMode="auto">
            <a:xfrm>
              <a:off x="1727" y="6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未知"/>
            <p:cNvSpPr/>
            <p:nvPr/>
          </p:nvSpPr>
          <p:spPr bwMode="auto">
            <a:xfrm>
              <a:off x="0" y="0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77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68488"/>
            <a:ext cx="77724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078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73175" y="3729038"/>
            <a:ext cx="64008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61" name="Rectangle 3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348413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48413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48413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768350"/>
            <a:ext cx="1943100" cy="532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768350"/>
            <a:ext cx="5676900" cy="532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>
            <a:off x="19050" y="1109663"/>
            <a:ext cx="9156700" cy="757237"/>
            <a:chOff x="0" y="0"/>
            <a:chExt cx="5768" cy="477"/>
          </a:xfrm>
        </p:grpSpPr>
        <p:sp>
          <p:nvSpPr>
            <p:cNvPr id="35" name="未知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未知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未知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未知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未知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未知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未知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未知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未知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未知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未知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未知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未知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未知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未知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未知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未知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未知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未知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未知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未知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未知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25"/>
          <p:cNvGrpSpPr/>
          <p:nvPr/>
        </p:nvGrpSpPr>
        <p:grpSpPr>
          <a:xfrm>
            <a:off x="20638" y="6161088"/>
            <a:ext cx="9169400" cy="138112"/>
            <a:chOff x="0" y="0"/>
            <a:chExt cx="5776" cy="87"/>
          </a:xfrm>
        </p:grpSpPr>
        <p:sp>
          <p:nvSpPr>
            <p:cNvPr id="58" name="未知"/>
            <p:cNvSpPr/>
            <p:nvPr/>
          </p:nvSpPr>
          <p:spPr bwMode="auto">
            <a:xfrm>
              <a:off x="4041" y="15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未知"/>
            <p:cNvSpPr/>
            <p:nvPr/>
          </p:nvSpPr>
          <p:spPr bwMode="auto">
            <a:xfrm>
              <a:off x="1727" y="6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未知"/>
            <p:cNvSpPr/>
            <p:nvPr/>
          </p:nvSpPr>
          <p:spPr bwMode="auto">
            <a:xfrm>
              <a:off x="0" y="0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77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68488"/>
            <a:ext cx="77724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078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73175" y="3729038"/>
            <a:ext cx="64008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61" name="Rectangle 3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348413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48413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48413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768350"/>
            <a:ext cx="1943100" cy="532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768350"/>
            <a:ext cx="5676900" cy="532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>
            <a:off x="19050" y="1109663"/>
            <a:ext cx="9156700" cy="757237"/>
            <a:chOff x="0" y="0"/>
            <a:chExt cx="5768" cy="477"/>
          </a:xfrm>
        </p:grpSpPr>
        <p:sp>
          <p:nvSpPr>
            <p:cNvPr id="35" name="未知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未知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未知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未知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未知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未知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未知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未知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未知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未知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未知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未知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未知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未知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未知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未知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未知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未知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未知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未知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未知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未知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25"/>
          <p:cNvGrpSpPr/>
          <p:nvPr/>
        </p:nvGrpSpPr>
        <p:grpSpPr>
          <a:xfrm>
            <a:off x="20638" y="6161088"/>
            <a:ext cx="9169400" cy="138112"/>
            <a:chOff x="0" y="0"/>
            <a:chExt cx="5776" cy="87"/>
          </a:xfrm>
        </p:grpSpPr>
        <p:sp>
          <p:nvSpPr>
            <p:cNvPr id="58" name="未知"/>
            <p:cNvSpPr/>
            <p:nvPr/>
          </p:nvSpPr>
          <p:spPr bwMode="auto">
            <a:xfrm>
              <a:off x="4041" y="15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未知"/>
            <p:cNvSpPr/>
            <p:nvPr/>
          </p:nvSpPr>
          <p:spPr bwMode="auto">
            <a:xfrm>
              <a:off x="1727" y="6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未知"/>
            <p:cNvSpPr/>
            <p:nvPr/>
          </p:nvSpPr>
          <p:spPr bwMode="auto">
            <a:xfrm>
              <a:off x="0" y="0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77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68488"/>
            <a:ext cx="77724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078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73175" y="3729038"/>
            <a:ext cx="64008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61" name="Rectangle 3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348413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48413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48413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768350"/>
            <a:ext cx="1943100" cy="532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768350"/>
            <a:ext cx="5676900" cy="532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6.png"/><Relationship Id="rId16" Type="http://schemas.openxmlformats.org/officeDocument/2006/relationships/image" Target="../media/image5.png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image" Target="../media/image6.png"/><Relationship Id="rId16" Type="http://schemas.openxmlformats.org/officeDocument/2006/relationships/image" Target="../media/image5.png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8" Type="http://schemas.openxmlformats.org/officeDocument/2006/relationships/theme" Target="../theme/theme3.xml"/><Relationship Id="rId17" Type="http://schemas.openxmlformats.org/officeDocument/2006/relationships/image" Target="../media/image6.png"/><Relationship Id="rId16" Type="http://schemas.openxmlformats.org/officeDocument/2006/relationships/image" Target="../media/image5.png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8" Type="http://schemas.openxmlformats.org/officeDocument/2006/relationships/theme" Target="../theme/theme4.xml"/><Relationship Id="rId17" Type="http://schemas.openxmlformats.org/officeDocument/2006/relationships/image" Target="../media/image6.png"/><Relationship Id="rId16" Type="http://schemas.openxmlformats.org/officeDocument/2006/relationships/image" Target="../media/image5.png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>
            <a:off x="0" y="0"/>
            <a:ext cx="9156700" cy="757238"/>
            <a:chOff x="0" y="0"/>
            <a:chExt cx="5768" cy="477"/>
          </a:xfrm>
        </p:grpSpPr>
        <p:sp>
          <p:nvSpPr>
            <p:cNvPr id="1027" name="未知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8" name="未知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9" name="未知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0" name="未知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1" name="未知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2" name="未知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3" name="未知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4" name="未知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未知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未知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未知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未知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未知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未知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未知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未知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未知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未知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未知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未知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未知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未知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25"/>
          <p:cNvGrpSpPr/>
          <p:nvPr/>
        </p:nvGrpSpPr>
        <p:grpSpPr>
          <a:xfrm>
            <a:off x="0" y="6180138"/>
            <a:ext cx="9169400" cy="138112"/>
            <a:chOff x="0" y="0"/>
            <a:chExt cx="5776" cy="87"/>
          </a:xfrm>
        </p:grpSpPr>
        <p:sp>
          <p:nvSpPr>
            <p:cNvPr id="1050" name="未知"/>
            <p:cNvSpPr/>
            <p:nvPr/>
          </p:nvSpPr>
          <p:spPr bwMode="auto">
            <a:xfrm>
              <a:off x="4041" y="15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未知"/>
            <p:cNvSpPr/>
            <p:nvPr/>
          </p:nvSpPr>
          <p:spPr bwMode="auto">
            <a:xfrm>
              <a:off x="1727" y="6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未知"/>
            <p:cNvSpPr/>
            <p:nvPr/>
          </p:nvSpPr>
          <p:spPr bwMode="auto">
            <a:xfrm>
              <a:off x="0" y="0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Rectangle 29"/>
          <p:cNvSpPr>
            <a:spLocks noGrp="1"/>
          </p:cNvSpPr>
          <p:nvPr>
            <p:ph type="title"/>
          </p:nvPr>
        </p:nvSpPr>
        <p:spPr>
          <a:xfrm>
            <a:off x="685800" y="76835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1" name="Rectangle 30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55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51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6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7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325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90000"/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90000"/>
        <a:buBlip>
          <a:blip r:embed="rId14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5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6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>
            <a:off x="0" y="0"/>
            <a:ext cx="9156700" cy="757238"/>
            <a:chOff x="0" y="0"/>
            <a:chExt cx="5768" cy="477"/>
          </a:xfrm>
        </p:grpSpPr>
        <p:sp>
          <p:nvSpPr>
            <p:cNvPr id="1027" name="未知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8" name="未知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9" name="未知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0" name="未知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1" name="未知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2" name="未知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3" name="未知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4" name="未知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未知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未知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未知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未知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未知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未知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未知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未知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未知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未知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未知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未知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未知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未知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25"/>
          <p:cNvGrpSpPr/>
          <p:nvPr/>
        </p:nvGrpSpPr>
        <p:grpSpPr>
          <a:xfrm>
            <a:off x="0" y="6180138"/>
            <a:ext cx="9169400" cy="138112"/>
            <a:chOff x="0" y="0"/>
            <a:chExt cx="5776" cy="87"/>
          </a:xfrm>
        </p:grpSpPr>
        <p:sp>
          <p:nvSpPr>
            <p:cNvPr id="1050" name="未知"/>
            <p:cNvSpPr/>
            <p:nvPr/>
          </p:nvSpPr>
          <p:spPr bwMode="auto">
            <a:xfrm>
              <a:off x="4041" y="15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未知"/>
            <p:cNvSpPr/>
            <p:nvPr/>
          </p:nvSpPr>
          <p:spPr bwMode="auto">
            <a:xfrm>
              <a:off x="1727" y="6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未知"/>
            <p:cNvSpPr/>
            <p:nvPr/>
          </p:nvSpPr>
          <p:spPr bwMode="auto">
            <a:xfrm>
              <a:off x="0" y="0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Rectangle 29"/>
          <p:cNvSpPr>
            <a:spLocks noGrp="1"/>
          </p:cNvSpPr>
          <p:nvPr>
            <p:ph type="title"/>
          </p:nvPr>
        </p:nvSpPr>
        <p:spPr>
          <a:xfrm>
            <a:off x="685800" y="76835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1" name="Rectangle 30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55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51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6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7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325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90000"/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90000"/>
        <a:buBlip>
          <a:blip r:embed="rId14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5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6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>
            <a:off x="0" y="0"/>
            <a:ext cx="9156700" cy="757238"/>
            <a:chOff x="0" y="0"/>
            <a:chExt cx="5768" cy="477"/>
          </a:xfrm>
        </p:grpSpPr>
        <p:sp>
          <p:nvSpPr>
            <p:cNvPr id="1027" name="未知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8" name="未知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9" name="未知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0" name="未知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1" name="未知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2" name="未知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3" name="未知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4" name="未知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未知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未知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未知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未知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未知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未知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未知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未知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未知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未知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未知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未知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未知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未知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25"/>
          <p:cNvGrpSpPr/>
          <p:nvPr/>
        </p:nvGrpSpPr>
        <p:grpSpPr>
          <a:xfrm>
            <a:off x="0" y="6180138"/>
            <a:ext cx="9169400" cy="138112"/>
            <a:chOff x="0" y="0"/>
            <a:chExt cx="5776" cy="87"/>
          </a:xfrm>
        </p:grpSpPr>
        <p:sp>
          <p:nvSpPr>
            <p:cNvPr id="1050" name="未知"/>
            <p:cNvSpPr/>
            <p:nvPr/>
          </p:nvSpPr>
          <p:spPr bwMode="auto">
            <a:xfrm>
              <a:off x="4041" y="15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未知"/>
            <p:cNvSpPr/>
            <p:nvPr/>
          </p:nvSpPr>
          <p:spPr bwMode="auto">
            <a:xfrm>
              <a:off x="1727" y="6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未知"/>
            <p:cNvSpPr/>
            <p:nvPr/>
          </p:nvSpPr>
          <p:spPr bwMode="auto">
            <a:xfrm>
              <a:off x="0" y="0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Rectangle 29"/>
          <p:cNvSpPr>
            <a:spLocks noGrp="1"/>
          </p:cNvSpPr>
          <p:nvPr>
            <p:ph type="title"/>
          </p:nvPr>
        </p:nvSpPr>
        <p:spPr>
          <a:xfrm>
            <a:off x="685800" y="76835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1" name="Rectangle 30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55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51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6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7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325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90000"/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90000"/>
        <a:buBlip>
          <a:blip r:embed="rId14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5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6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>
            <a:off x="0" y="0"/>
            <a:ext cx="9156700" cy="757238"/>
            <a:chOff x="0" y="0"/>
            <a:chExt cx="5768" cy="477"/>
          </a:xfrm>
        </p:grpSpPr>
        <p:sp>
          <p:nvSpPr>
            <p:cNvPr id="1027" name="未知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8" name="未知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9" name="未知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0" name="未知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1" name="未知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2" name="未知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3" name="未知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4" name="未知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未知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未知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未知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未知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未知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未知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未知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未知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未知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未知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未知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未知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未知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未知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25"/>
          <p:cNvGrpSpPr/>
          <p:nvPr/>
        </p:nvGrpSpPr>
        <p:grpSpPr>
          <a:xfrm>
            <a:off x="0" y="6180138"/>
            <a:ext cx="9169400" cy="138112"/>
            <a:chOff x="0" y="0"/>
            <a:chExt cx="5776" cy="87"/>
          </a:xfrm>
        </p:grpSpPr>
        <p:sp>
          <p:nvSpPr>
            <p:cNvPr id="1050" name="未知"/>
            <p:cNvSpPr/>
            <p:nvPr/>
          </p:nvSpPr>
          <p:spPr bwMode="auto">
            <a:xfrm>
              <a:off x="4041" y="15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未知"/>
            <p:cNvSpPr/>
            <p:nvPr/>
          </p:nvSpPr>
          <p:spPr bwMode="auto">
            <a:xfrm>
              <a:off x="1727" y="6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未知"/>
            <p:cNvSpPr/>
            <p:nvPr/>
          </p:nvSpPr>
          <p:spPr bwMode="auto">
            <a:xfrm>
              <a:off x="0" y="0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Rectangle 29"/>
          <p:cNvSpPr>
            <a:spLocks noGrp="1"/>
          </p:cNvSpPr>
          <p:nvPr>
            <p:ph type="title"/>
          </p:nvPr>
        </p:nvSpPr>
        <p:spPr>
          <a:xfrm>
            <a:off x="685800" y="76835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1" name="Rectangle 30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55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51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6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7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325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90000"/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90000"/>
        <a:buBlip>
          <a:blip r:embed="rId14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5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6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GIF"/><Relationship Id="rId1" Type="http://schemas.openxmlformats.org/officeDocument/2006/relationships/image" Target="../media/image20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9.jpe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13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0.wmf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4.w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9.jpe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hyperlink" Target="..\11&#26032;&#22411;&#29627;&#29827;\&#20998;&#35299;\1\1.swf" TargetMode="Externa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oleObject" Target="../embeddings/oleObject10.bin"/><Relationship Id="rId7" Type="http://schemas.openxmlformats.org/officeDocument/2006/relationships/image" Target="../media/image12.wmf"/><Relationship Id="rId6" Type="http://schemas.openxmlformats.org/officeDocument/2006/relationships/oleObject" Target="../embeddings/oleObject9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8.bin"/><Relationship Id="rId3" Type="http://schemas.openxmlformats.org/officeDocument/2006/relationships/image" Target="../media/image10.wmf"/><Relationship Id="rId2" Type="http://schemas.openxmlformats.org/officeDocument/2006/relationships/oleObject" Target="../embeddings/oleObject7.bin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95300"/>
            <a:ext cx="9144000" cy="58674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0" y="914400"/>
          <a:ext cx="228600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2" imgW="2176780" imgH="1631950" progId="PowerPoint.Slide.8">
                  <p:embed/>
                </p:oleObj>
              </mc:Choice>
              <mc:Fallback>
                <p:oleObj name="" r:id="rId2" imgW="2176780" imgH="1631950" progId="PowerPoint.Slide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/>
                      <a:srcRect l="27777" t="14285" b="28572"/>
                      <a:stretch>
                        <a:fillRect/>
                      </a:stretch>
                    </p:blipFill>
                    <p:spPr>
                      <a:xfrm>
                        <a:off x="0" y="914400"/>
                        <a:ext cx="2286000" cy="4572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Text Box 4"/>
          <p:cNvSpPr txBox="1"/>
          <p:nvPr/>
        </p:nvSpPr>
        <p:spPr>
          <a:xfrm>
            <a:off x="1143000" y="914400"/>
            <a:ext cx="1066800" cy="4707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505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23</a:t>
            </a:r>
            <a:r>
              <a:rPr lang="zh-CN" altLang="en-US" sz="6000" b="1" dirty="0">
                <a:solidFill>
                  <a:srgbClr val="FF505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新型玻璃</a:t>
            </a:r>
            <a:endParaRPr lang="zh-CN" altLang="en-US" sz="6000" b="1" dirty="0">
              <a:solidFill>
                <a:srgbClr val="FF505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100000">
              <a:srgbClr val="99CCF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20482" name="Picture 2" descr="PE01561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0" y="3505200"/>
            <a:ext cx="4583113" cy="304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3"/>
          <p:cNvSpPr txBox="1"/>
          <p:nvPr/>
        </p:nvSpPr>
        <p:spPr>
          <a:xfrm>
            <a:off x="262255" y="721995"/>
            <a:ext cx="7614285" cy="304609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4800" b="1" dirty="0">
                <a:latin typeface="Times New Roman" panose="02020603050405020304" pitchFamily="18" charset="0"/>
              </a:rPr>
              <a:t>老师希望每一位同学在今后的学习和生活中，不断探索，让理想成为现实，为人类创造出更多的奇迹。</a:t>
            </a:r>
            <a:endParaRPr lang="zh-CN" altLang="en-US" sz="4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100000">
              <a:srgbClr val="99CCF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20482" name="Picture 2" descr="PE01561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0" y="3505200"/>
            <a:ext cx="4583113" cy="304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3"/>
          <p:cNvSpPr txBox="1"/>
          <p:nvPr/>
        </p:nvSpPr>
        <p:spPr>
          <a:xfrm>
            <a:off x="2268538" y="2349500"/>
            <a:ext cx="4873625" cy="10985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latin typeface="Times New Roman" panose="02020603050405020304" pitchFamily="18" charset="0"/>
              </a:rPr>
              <a:t>谢谢大家！</a:t>
            </a:r>
            <a:endParaRPr lang="zh-CN" altLang="en-US" sz="6600" b="1" dirty="0">
              <a:latin typeface="Times New Roman" panose="02020603050405020304" pitchFamily="18" charset="0"/>
            </a:endParaRPr>
          </a:p>
        </p:txBody>
      </p:sp>
      <p:pic>
        <p:nvPicPr>
          <p:cNvPr id="20484" name="Picture 4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27088" y="333375"/>
            <a:ext cx="1800225" cy="134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2" name="Picture 4" descr="9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61620" y="1228725"/>
            <a:ext cx="820229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tx1">
                    <a:lumMod val="50000"/>
                  </a:schemeClr>
                </a:solidFill>
                <a:uFillTx/>
              </a:rPr>
              <a:t>自学提示：</a:t>
            </a:r>
            <a:endParaRPr lang="zh-CN" altLang="en-US" sz="4000">
              <a:solidFill>
                <a:schemeClr val="tx1">
                  <a:lumMod val="50000"/>
                </a:schemeClr>
              </a:solidFill>
              <a:uFillTx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uFillTx/>
              </a:rPr>
              <a:t>1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uFillTx/>
              </a:rPr>
              <a:t>、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uFillTx/>
                <a:sym typeface="+mn-ea"/>
              </a:rPr>
              <a:t>请同学们快速、自由地朗读课文，注意读通句子，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uFillTx/>
              </a:rPr>
              <a:t> 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uFillTx/>
              </a:rPr>
              <a:t>读准字音。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uFillTx/>
              </a:rPr>
              <a:t>  </a:t>
            </a:r>
            <a:endParaRPr lang="en-US" altLang="zh-CN" sz="3200">
              <a:solidFill>
                <a:schemeClr val="tx1">
                  <a:lumMod val="50000"/>
                </a:schemeClr>
              </a:solidFill>
              <a:uFillTx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uFillTx/>
              </a:rPr>
              <a:t>2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uFillTx/>
              </a:rPr>
              <a:t>、给课文标出自然段。</a:t>
            </a:r>
            <a:endParaRPr lang="zh-CN" altLang="en-US" sz="3200">
              <a:solidFill>
                <a:schemeClr val="tx1">
                  <a:lumMod val="50000"/>
                </a:schemeClr>
              </a:solidFill>
              <a:uFillTx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uFillTx/>
              </a:rPr>
              <a:t>3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uFillTx/>
              </a:rPr>
              <a:t>、找出课文中给我们，介绍了哪几种新型玻璃？（请用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uFillTx/>
              </a:rPr>
              <a:t>“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uFillTx/>
              </a:rPr>
              <a:t>        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uFillTx/>
              </a:rPr>
              <a:t>”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uFillTx/>
              </a:rPr>
              <a:t>   圈出来 ）</a:t>
            </a:r>
            <a:endParaRPr lang="zh-CN" altLang="en-US" sz="3200">
              <a:solidFill>
                <a:schemeClr val="tx1">
                  <a:lumMod val="50000"/>
                </a:schemeClr>
              </a:solidFill>
              <a:uFillTx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714625" y="5128895"/>
            <a:ext cx="538480" cy="28765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baseline="0" smtClean="0">
              <a:ln>
                <a:noFill/>
              </a:ln>
              <a:solidFill>
                <a:srgbClr val="FF0000"/>
              </a:solidFill>
              <a:effectLst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8255" y="5715"/>
          <a:ext cx="4225290" cy="2138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1984375" imgH="1487805" progId="PowerPoint.Slide.8">
                  <p:embed/>
                </p:oleObj>
              </mc:Choice>
              <mc:Fallback>
                <p:oleObj name="" r:id="rId1" imgW="1984375" imgH="1487805" progId="PowerPoint.Slide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55" y="5715"/>
                        <a:ext cx="4225290" cy="21380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4812030" y="5715"/>
          <a:ext cx="4300220" cy="2138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4572000" imgH="3429000" progId="PowerPoint.Slide.8">
                  <p:embed/>
                </p:oleObj>
              </mc:Choice>
              <mc:Fallback>
                <p:oleObj name="" r:id="rId3" imgW="4572000" imgH="3429000" progId="PowerPoint.Slid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12030" y="5715"/>
                        <a:ext cx="4300220" cy="21380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8255" y="4415790"/>
          <a:ext cx="4302125" cy="2459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4572000" imgH="3429000" progId="PowerPoint.Slide.8">
                  <p:embed/>
                </p:oleObj>
              </mc:Choice>
              <mc:Fallback>
                <p:oleObj name="" r:id="rId5" imgW="4572000" imgH="3429000" progId="PowerPoint.Slide.8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55" y="4415790"/>
                        <a:ext cx="4302125" cy="24593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4872355" y="4507865"/>
          <a:ext cx="4239895" cy="236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7" imgW="4572000" imgH="3429000" progId="PowerPoint.Slide.8">
                  <p:embed/>
                </p:oleObj>
              </mc:Choice>
              <mc:Fallback>
                <p:oleObj name="" r:id="rId7" imgW="4572000" imgH="3429000" progId="PowerPoint.Slide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72355" y="4507865"/>
                        <a:ext cx="4239895" cy="2367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6"/>
          <p:cNvGraphicFramePr>
            <a:graphicFrameLocks noChangeAspect="1"/>
          </p:cNvGraphicFramePr>
          <p:nvPr/>
        </p:nvGraphicFramePr>
        <p:xfrm>
          <a:off x="2072640" y="2143760"/>
          <a:ext cx="4693920" cy="2364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9" imgW="4572000" imgH="3429000" progId="PowerPoint.Slide.8">
                  <p:embed/>
                </p:oleObj>
              </mc:Choice>
              <mc:Fallback>
                <p:oleObj name="" r:id="rId9" imgW="4572000" imgH="3429000" progId="PowerPoint.Slide.8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72640" y="2143760"/>
                        <a:ext cx="4693920" cy="23641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2" name="Picture 4" descr="9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41350" y="1670685"/>
            <a:ext cx="74428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/>
              <a:t>         </a:t>
            </a:r>
            <a:r>
              <a:rPr lang="zh-CN" altLang="en-US" sz="3200"/>
              <a:t>请同学们认真听，并用</a:t>
            </a:r>
            <a:r>
              <a:rPr lang="en-US" altLang="zh-CN" sz="3200"/>
              <a:t>“——”</a:t>
            </a:r>
            <a:r>
              <a:rPr lang="zh-CN" altLang="en-US" sz="3200"/>
              <a:t>画出描写夹丝网防盗玻璃特点的句子，用 </a:t>
            </a:r>
            <a:r>
              <a:rPr lang="en-US" altLang="zh-CN" sz="3200"/>
              <a:t>“</a:t>
            </a:r>
            <a:r>
              <a:rPr lang="en-US" altLang="zh-CN" sz="3200">
                <a:latin typeface="Arial" panose="020B0604020202020204" pitchFamily="34" charset="0"/>
              </a:rPr>
              <a:t>᷉᷉ ᷉᷉᷉᷉᷉᷉᷉᷉᷉᷉ ᷉ ᷉ ᷉ </a:t>
            </a:r>
            <a:r>
              <a:rPr lang="en-US" altLang="zh-CN" sz="3200"/>
              <a:t>”</a:t>
            </a:r>
            <a:r>
              <a:rPr lang="zh-CN" altLang="en-US" sz="3200"/>
              <a:t>画出描写它用途的句子。</a:t>
            </a:r>
            <a:endParaRPr lang="zh-CN" altLang="en-US" sz="3200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68_101_c6881e08af0812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8890"/>
            <a:ext cx="9173210" cy="6830695"/>
          </a:xfrm>
          <a:prstGeom prst="rect">
            <a:avLst/>
          </a:prstGeom>
        </p:spPr>
      </p:pic>
      <p:graphicFrame>
        <p:nvGraphicFramePr>
          <p:cNvPr id="8194" name="Group 2"/>
          <p:cNvGraphicFramePr>
            <a:graphicFrameLocks noGrp="1"/>
          </p:cNvGraphicFramePr>
          <p:nvPr/>
        </p:nvGraphicFramePr>
        <p:xfrm>
          <a:off x="228600" y="4721225"/>
          <a:ext cx="8550275" cy="1770380"/>
        </p:xfrm>
        <a:graphic>
          <a:graphicData uri="http://schemas.openxmlformats.org/drawingml/2006/table">
            <a:tbl>
              <a:tblPr/>
              <a:tblGrid>
                <a:gridCol w="3384550"/>
                <a:gridCol w="2674938"/>
                <a:gridCol w="2490787"/>
              </a:tblGrid>
              <a:tr h="894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黑体" panose="02010609060101010101" pitchFamily="49" charset="-122"/>
                        </a:rPr>
                        <a:t>新型玻璃名称</a:t>
                      </a:r>
                      <a:endParaRPr kumimoji="0" 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黑体" panose="02010609060101010101" pitchFamily="49" charset="-122"/>
                        </a:rPr>
                        <a:t>特点</a:t>
                      </a:r>
                      <a:endParaRPr kumimoji="0" 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黑体" panose="02010609060101010101" pitchFamily="49" charset="-122"/>
                        </a:rPr>
                        <a:t>作用（用途）</a:t>
                      </a:r>
                      <a:endParaRPr kumimoji="0" 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33"/>
                    </a:solidFill>
                  </a:tcPr>
                </a:tc>
              </a:tr>
              <a:tr h="876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8208" name="Text Box 16"/>
          <p:cNvSpPr txBox="1"/>
          <p:nvPr/>
        </p:nvSpPr>
        <p:spPr>
          <a:xfrm>
            <a:off x="3985260" y="5749290"/>
            <a:ext cx="1981200" cy="5794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自动报警</a:t>
            </a:r>
            <a:endParaRPr lang="zh-CN" altLang="en-US" sz="3200" b="1" dirty="0">
              <a:solidFill>
                <a:srgbClr val="FF66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9" name="Text Box 17"/>
          <p:cNvSpPr txBox="1"/>
          <p:nvPr/>
        </p:nvSpPr>
        <p:spPr>
          <a:xfrm>
            <a:off x="6850380" y="5749290"/>
            <a:ext cx="1116013" cy="5794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防盗</a:t>
            </a:r>
            <a:endParaRPr lang="zh-CN" altLang="en-US" sz="3200" b="1" dirty="0">
              <a:solidFill>
                <a:srgbClr val="FF66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10" name="Text Box 18">
            <a:hlinkClick r:id="rId2" action="ppaction://hlinkfile"/>
          </p:cNvPr>
          <p:cNvSpPr txBox="1"/>
          <p:nvPr/>
        </p:nvSpPr>
        <p:spPr>
          <a:xfrm>
            <a:off x="323850" y="5749290"/>
            <a:ext cx="3132138" cy="5794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夹丝网防盗玻璃</a:t>
            </a:r>
            <a:endParaRPr lang="zh-CN" altLang="en-US" sz="3200" b="1" dirty="0">
              <a:solidFill>
                <a:srgbClr val="FF66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12" name="Text Box 20"/>
          <p:cNvSpPr txBox="1"/>
          <p:nvPr/>
        </p:nvSpPr>
        <p:spPr>
          <a:xfrm>
            <a:off x="323850" y="2997200"/>
            <a:ext cx="51847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        </a:t>
            </a:r>
            <a:endParaRPr lang="zh-CN" altLang="en-US" sz="4400" b="1" dirty="0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13" name="Rectangle 21"/>
          <p:cNvSpPr/>
          <p:nvPr/>
        </p:nvSpPr>
        <p:spPr>
          <a:xfrm>
            <a:off x="137160" y="528955"/>
            <a:ext cx="6021070" cy="31972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46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       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你也许不会相信，报警的不是值夜班的工作人员，而是被划破的玻璃！这是一种特殊的玻璃，里面有一层极细的金属丝网。金属丝网接通电源，跟自动报警器相连。犯罪嫌疑人划破玻璃，碰着了金属丝网，警报就响起来了。这种玻璃叫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“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夹丝网防盗玻璃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”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。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3" name="Picture 19" descr="image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8230" y="528955"/>
            <a:ext cx="3006725" cy="316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0" grpId="0" animBg="1"/>
      <p:bldP spid="8208" grpId="0" animBg="1"/>
      <p:bldP spid="820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/>
          <p:nvPr/>
        </p:nvSpPr>
        <p:spPr>
          <a:xfrm>
            <a:off x="684530" y="1861503"/>
            <a:ext cx="7775575" cy="166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b="1" dirty="0">
                <a:latin typeface="+mj-ea"/>
                <a:ea typeface="+mj-ea"/>
              </a:rPr>
              <a:t> </a:t>
            </a:r>
            <a:r>
              <a:rPr lang="zh-CN" altLang="en-US" sz="32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  小组合作：</a:t>
            </a:r>
            <a:endParaRPr lang="zh-CN" altLang="en-US" sz="32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学习</a:t>
            </a:r>
            <a:r>
              <a:rPr lang="en-US" altLang="zh-CN" sz="32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2—5</a:t>
            </a:r>
            <a:r>
              <a:rPr lang="zh-CN" altLang="en-US" sz="32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自然段，找出另外四种新型玻璃的特点和用途，完成第一个表格。</a:t>
            </a:r>
            <a:r>
              <a:rPr lang="zh-CN" altLang="en-US" sz="3200" b="1" dirty="0">
                <a:latin typeface="+mj-ea"/>
                <a:ea typeface="+mj-ea"/>
              </a:rPr>
              <a:t>  </a:t>
            </a:r>
            <a:endParaRPr lang="zh-CN" altLang="en-US" sz="3200" b="1" dirty="0">
              <a:latin typeface="+mj-ea"/>
              <a:ea typeface="+mj-ea"/>
            </a:endParaRPr>
          </a:p>
        </p:txBody>
      </p:sp>
      <p:pic>
        <p:nvPicPr>
          <p:cNvPr id="7172" name="Picture 4" descr="9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914400"/>
            <a:ext cx="9144000" cy="5181600"/>
          </a:xfrm>
          <a:prstGeom prst="rect">
            <a:avLst/>
          </a:prstGeom>
          <a:solidFill>
            <a:schemeClr val="hlink">
              <a:alpha val="50000"/>
            </a:schemeClr>
          </a:solidFill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smtClean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Tahoma" panose="020B0604030504040204" pitchFamily="34" charset="0"/>
                <a:ea typeface="方正舒体" panose="02010601030101010101" pitchFamily="2" charset="-122"/>
                <a:cs typeface="+mn-cs"/>
              </a:rPr>
              <a:t>产品推销会</a:t>
            </a:r>
            <a:endParaRPr kumimoji="0" lang="zh-CN" altLang="en-US" sz="9600" b="1" i="0" u="none" strike="noStrike" kern="1200" cap="none" spc="0" normalizeH="0" baseline="0" noProof="0" smtClean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Tahoma" panose="020B0604030504040204" pitchFamily="34" charset="0"/>
              <a:ea typeface="方正舒体" panose="02010601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Blip>
                <a:blip r:embed="rId1"/>
              </a:buBlip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楷体_GB2312" panose="02010609030101010101" pitchFamily="1" charset="-122"/>
                <a:cs typeface="+mn-cs"/>
              </a:rPr>
              <a:t>        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ahoma" panose="020B0604030504040204" pitchFamily="34" charset="0"/>
                <a:ea typeface="楷体_GB2312" panose="02010609030101010101" pitchFamily="1" charset="-122"/>
                <a:cs typeface="+mn-cs"/>
              </a:rPr>
              <a:t>大家好！我是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华文中宋" panose="02010600040101010101" pitchFamily="2" charset="-122"/>
                <a:ea typeface="楷体_GB2312" panose="02010609030101010101" pitchFamily="1" charset="-122"/>
                <a:cs typeface="+mn-cs"/>
              </a:rPr>
              <a:t>“</a:t>
            </a:r>
            <a:r>
              <a:rPr kumimoji="0" lang="zh-CN" altLang="en-US" sz="4400" b="1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ahoma" panose="020B0604030504040204" pitchFamily="34" charset="0"/>
                <a:ea typeface="楷体_GB2312" panose="02010609030101010101" pitchFamily="1" charset="-122"/>
                <a:cs typeface="+mn-cs"/>
              </a:rPr>
              <a:t>　　　　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华文中宋" panose="02010600040101010101" pitchFamily="2" charset="-122"/>
                <a:ea typeface="楷体_GB2312" panose="02010609030101010101" pitchFamily="1" charset="-122"/>
                <a:cs typeface="+mn-cs"/>
              </a:rPr>
              <a:t>”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ahoma" panose="020B0604030504040204" pitchFamily="34" charset="0"/>
                <a:ea typeface="楷体_GB2312" panose="02010609030101010101" pitchFamily="1" charset="-122"/>
                <a:cs typeface="+mn-cs"/>
              </a:rPr>
              <a:t>玻璃的产品代言人。现在我给大家推销的产品是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华文中宋" panose="02010600040101010101" pitchFamily="2" charset="-122"/>
                <a:ea typeface="楷体_GB2312" panose="02010609030101010101" pitchFamily="1" charset="-122"/>
                <a:cs typeface="+mn-cs"/>
              </a:rPr>
              <a:t>“</a:t>
            </a:r>
            <a:r>
              <a:rPr kumimoji="0" lang="zh-CN" altLang="en-US" sz="4400" b="1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ahoma" panose="020B0604030504040204" pitchFamily="34" charset="0"/>
                <a:ea typeface="楷体_GB2312" panose="02010609030101010101" pitchFamily="1" charset="-122"/>
                <a:cs typeface="+mn-cs"/>
              </a:rPr>
              <a:t>　　　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华文中宋" panose="02010600040101010101" pitchFamily="2" charset="-122"/>
                <a:ea typeface="楷体_GB2312" panose="02010609030101010101" pitchFamily="1" charset="-122"/>
                <a:cs typeface="+mn-cs"/>
              </a:rPr>
              <a:t>”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ahoma" panose="020B0604030504040204" pitchFamily="34" charset="0"/>
                <a:ea typeface="楷体_GB2312" panose="02010609030101010101" pitchFamily="1" charset="-122"/>
                <a:cs typeface="+mn-cs"/>
              </a:rPr>
              <a:t>这种新产品的特点是：</a:t>
            </a:r>
            <a:r>
              <a:rPr kumimoji="0" lang="zh-CN" altLang="en-US" sz="4400" b="1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ahoma" panose="020B0604030504040204" pitchFamily="34" charset="0"/>
                <a:ea typeface="楷体_GB2312" panose="02010609030101010101" pitchFamily="1" charset="-122"/>
                <a:cs typeface="+mn-cs"/>
              </a:rPr>
              <a:t>　　　　　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ahoma" panose="020B0604030504040204" pitchFamily="34" charset="0"/>
                <a:ea typeface="楷体_GB2312" panose="02010609030101010101" pitchFamily="1" charset="-122"/>
                <a:cs typeface="+mn-cs"/>
              </a:rPr>
              <a:t>。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panose="020B0604030504040204" pitchFamily="34" charset="0"/>
              <a:ea typeface="楷体_GB2312" panose="02010609030101010101" pitchFamily="1" charset="-122"/>
              <a:cs typeface="+mn-cs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0" y="0"/>
          <a:ext cx="36449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2" imgW="1984375" imgH="1487805" progId="PowerPoint.Slide.8">
                  <p:embed/>
                </p:oleObj>
              </mc:Choice>
              <mc:Fallback>
                <p:oleObj name="" r:id="rId2" imgW="1984375" imgH="1487805" progId="PowerPoint.Slide.8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3644900" cy="1219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Object 4"/>
          <p:cNvGraphicFramePr>
            <a:graphicFrameLocks noChangeAspect="1"/>
          </p:cNvGraphicFramePr>
          <p:nvPr/>
        </p:nvGraphicFramePr>
        <p:xfrm>
          <a:off x="5486400" y="0"/>
          <a:ext cx="36576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4" imgW="4572000" imgH="3429000" progId="PowerPoint.Slide.8">
                  <p:embed/>
                </p:oleObj>
              </mc:Choice>
              <mc:Fallback>
                <p:oleObj name="" r:id="rId4" imgW="4572000" imgH="3429000" progId="PowerPoint.Slide.8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86400" y="0"/>
                        <a:ext cx="3657600" cy="1295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9" name="Object 5"/>
          <p:cNvGraphicFramePr>
            <a:graphicFrameLocks noChangeAspect="1"/>
          </p:cNvGraphicFramePr>
          <p:nvPr/>
        </p:nvGraphicFramePr>
        <p:xfrm>
          <a:off x="0" y="5334000"/>
          <a:ext cx="36576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6" imgW="4572000" imgH="3429000" progId="PowerPoint.Slide.8">
                  <p:embed/>
                </p:oleObj>
              </mc:Choice>
              <mc:Fallback>
                <p:oleObj name="" r:id="rId6" imgW="4572000" imgH="3429000" progId="PowerPoint.Slide.8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0" y="5334000"/>
                        <a:ext cx="3657600" cy="152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0" name="Object 6"/>
          <p:cNvGraphicFramePr>
            <a:graphicFrameLocks noChangeAspect="1"/>
          </p:cNvGraphicFramePr>
          <p:nvPr/>
        </p:nvGraphicFramePr>
        <p:xfrm>
          <a:off x="5562600" y="5334000"/>
          <a:ext cx="35814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8" imgW="4572000" imgH="3429000" progId="PowerPoint.Slide.8">
                  <p:embed/>
                </p:oleObj>
              </mc:Choice>
              <mc:Fallback>
                <p:oleObj name="" r:id="rId8" imgW="4572000" imgH="3429000" progId="PowerPoint.Slide.8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62600" y="5334000"/>
                        <a:ext cx="3581400" cy="152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6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图片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4978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WordArt 3"/>
          <p:cNvSpPr/>
          <p:nvPr/>
        </p:nvSpPr>
        <p:spPr>
          <a:xfrm>
            <a:off x="900113" y="260350"/>
            <a:ext cx="4968875" cy="18716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3175" cap="flat" cmpd="sng">
                  <a:solidFill>
                    <a:srgbClr val="3366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>
                    <a:alpha val="92155"/>
                  </a:srgbClr>
                </a:solidFill>
                <a:effectLst>
                  <a:outerShdw dist="53882" dir="2699999" algn="ctr" rotWithShape="0">
                    <a:srgbClr val="9999FF">
                      <a:alpha val="75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争当</a:t>
            </a:r>
            <a:endParaRPr lang="zh-CN" altLang="en-US" sz="3600">
              <a:ln w="3175" cap="flat" cmpd="sng">
                <a:solidFill>
                  <a:srgbClr val="3366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>
                  <a:alpha val="92155"/>
                </a:srgbClr>
              </a:solidFill>
              <a:effectLst>
                <a:outerShdw dist="53882" dir="2699999" algn="ctr" rotWithShape="0">
                  <a:srgbClr val="9999FF">
                    <a:alpha val="75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>
                <a:ln w="3175" cap="flat" cmpd="sng">
                  <a:solidFill>
                    <a:srgbClr val="3366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>
                    <a:alpha val="92155"/>
                  </a:srgbClr>
                </a:solidFill>
                <a:effectLst>
                  <a:outerShdw dist="53882" dir="2699999" algn="ctr" rotWithShape="0">
                    <a:srgbClr val="9999FF">
                      <a:alpha val="75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“小小发明家”</a:t>
            </a:r>
            <a:endParaRPr lang="zh-CN" altLang="en-US" sz="3600">
              <a:ln w="3175" cap="flat" cmpd="sng">
                <a:solidFill>
                  <a:srgbClr val="3366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>
                  <a:alpha val="92155"/>
                </a:srgbClr>
              </a:solidFill>
              <a:effectLst>
                <a:outerShdw dist="53882" dir="2699999" algn="ctr" rotWithShape="0">
                  <a:srgbClr val="9999FF">
                    <a:alpha val="75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755650" y="2060575"/>
            <a:ext cx="5688013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仿宋_GB2312" panose="02010609030101010101" pitchFamily="1" charset="-122"/>
              </a:rPr>
              <a:t>放飞想象的翅膀，发挥创造的潜能，大胆设计一种你喜欢新型产品！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仿宋_GB2312" panose="02010609030101010101" pitchFamily="1" charset="-122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611188" y="3933825"/>
            <a:ext cx="4608513" cy="822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（把你想发明的产品仿照课文的方式写出来）</a:t>
            </a:r>
            <a:endParaRPr kumimoji="0" lang="zh-CN" altLang="en-US" b="1" kern="1200" cap="none" spc="0" normalizeH="0" baseline="0" noProof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FR_007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rcRect l="5000" t="5556" r="14166" b="12222"/>
          <a:stretch>
            <a:fillRect/>
          </a:stretch>
        </p:blipFill>
        <p:spPr>
          <a:xfrm>
            <a:off x="0" y="685800"/>
            <a:ext cx="9144000" cy="556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3" descr="ty196_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1676400"/>
            <a:ext cx="1481138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Text Box 4"/>
          <p:cNvSpPr txBox="1"/>
          <p:nvPr/>
        </p:nvSpPr>
        <p:spPr>
          <a:xfrm>
            <a:off x="1462088" y="793750"/>
            <a:ext cx="65897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33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21</a:t>
            </a:r>
            <a:r>
              <a:rPr lang="zh-CN" altLang="en-US" sz="4000" b="1" dirty="0">
                <a:solidFill>
                  <a:srgbClr val="FF33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世纪新型玻璃设计方案</a:t>
            </a:r>
            <a:endParaRPr lang="zh-CN" altLang="en-US" sz="4000" b="1" dirty="0">
              <a:solidFill>
                <a:srgbClr val="FF33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437" name="Text Box 5"/>
          <p:cNvSpPr txBox="1"/>
          <p:nvPr/>
        </p:nvSpPr>
        <p:spPr>
          <a:xfrm>
            <a:off x="900113" y="2133600"/>
            <a:ext cx="26050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华文细黑" panose="02010600040101010101" pitchFamily="2" charset="-122"/>
              </a:rPr>
              <a:t>产品名称：</a:t>
            </a:r>
            <a:endParaRPr lang="zh-CN" altLang="en-US" sz="4000" b="1" dirty="0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18438" name="Line 6"/>
          <p:cNvSpPr/>
          <p:nvPr/>
        </p:nvSpPr>
        <p:spPr>
          <a:xfrm>
            <a:off x="3708400" y="4005263"/>
            <a:ext cx="43434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39" name="Text Box 7"/>
          <p:cNvSpPr txBox="1"/>
          <p:nvPr/>
        </p:nvSpPr>
        <p:spPr>
          <a:xfrm>
            <a:off x="827088" y="3357563"/>
            <a:ext cx="2895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华文细黑" panose="02010600040101010101" pitchFamily="2" charset="-122"/>
              </a:rPr>
              <a:t>特点和作用：</a:t>
            </a:r>
            <a:endParaRPr lang="zh-CN" altLang="en-US" sz="4000" b="1" dirty="0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18440" name="Text Box 8"/>
          <p:cNvSpPr txBox="1"/>
          <p:nvPr/>
        </p:nvSpPr>
        <p:spPr>
          <a:xfrm>
            <a:off x="755650" y="4495800"/>
            <a:ext cx="25971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华文细黑" panose="02010600040101010101" pitchFamily="2" charset="-122"/>
              </a:rPr>
              <a:t>设计人：</a:t>
            </a:r>
            <a:endParaRPr lang="zh-CN" altLang="en-US" sz="4000" b="1" dirty="0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18441" name="Line 9"/>
          <p:cNvSpPr/>
          <p:nvPr/>
        </p:nvSpPr>
        <p:spPr>
          <a:xfrm flipV="1">
            <a:off x="3635375" y="2743200"/>
            <a:ext cx="2917825" cy="381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2" name="Line 10"/>
          <p:cNvSpPr/>
          <p:nvPr/>
        </p:nvSpPr>
        <p:spPr>
          <a:xfrm>
            <a:off x="2700338" y="5084763"/>
            <a:ext cx="20574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3" name="Text Box 11"/>
          <p:cNvSpPr txBox="1"/>
          <p:nvPr/>
        </p:nvSpPr>
        <p:spPr>
          <a:xfrm>
            <a:off x="827088" y="5562600"/>
            <a:ext cx="28305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华文细黑" panose="02010600040101010101" pitchFamily="2" charset="-122"/>
              </a:rPr>
              <a:t>日期：</a:t>
            </a:r>
            <a:endParaRPr lang="zh-CN" altLang="en-US" sz="4000" b="1" dirty="0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18444" name="Line 12"/>
          <p:cNvSpPr/>
          <p:nvPr/>
        </p:nvSpPr>
        <p:spPr>
          <a:xfrm>
            <a:off x="2268538" y="6165850"/>
            <a:ext cx="2247900" cy="635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5" name="AutoShape 13">
            <a:hlinkClick r:id="rId1" action="ppaction://hlinksldjump"/>
          </p:cNvPr>
          <p:cNvSpPr/>
          <p:nvPr/>
        </p:nvSpPr>
        <p:spPr>
          <a:xfrm>
            <a:off x="8534400" y="6400800"/>
            <a:ext cx="304800" cy="228600"/>
          </a:xfrm>
          <a:prstGeom prst="curvedLeftArrow">
            <a:avLst>
              <a:gd name="adj1" fmla="val 20000"/>
              <a:gd name="adj2" fmla="val 40000"/>
              <a:gd name="adj3" fmla="val 4444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orient="vert"/>
  </p:transition>
</p:sld>
</file>

<file path=ppt/theme/theme1.xml><?xml version="1.0" encoding="utf-8"?>
<a:theme xmlns:a="http://schemas.openxmlformats.org/drawingml/2006/main" name="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Designs\Sumi Painting.pot</Template>
  <TotalTime>0</TotalTime>
  <Words>589</Words>
  <Application>WPS 演示</Application>
  <PresentationFormat>全屏显示(4:3)</PresentationFormat>
  <Paragraphs>52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11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Tahoma</vt:lpstr>
      <vt:lpstr>楷体_GB2312</vt:lpstr>
      <vt:lpstr>黑体</vt:lpstr>
      <vt:lpstr>华文细黑</vt:lpstr>
      <vt:lpstr>方正舒体</vt:lpstr>
      <vt:lpstr>华文中宋</vt:lpstr>
      <vt:lpstr>仿宋_GB2312</vt:lpstr>
      <vt:lpstr>方正姚体</vt:lpstr>
      <vt:lpstr>新宋体</vt:lpstr>
      <vt:lpstr>微软雅黑</vt:lpstr>
      <vt:lpstr>Arial Unicode MS</vt:lpstr>
      <vt:lpstr>Calibri</vt:lpstr>
      <vt:lpstr>Sumi Painting</vt:lpstr>
      <vt:lpstr>1_Sumi Painting</vt:lpstr>
      <vt:lpstr>2_Sumi Painting</vt:lpstr>
      <vt:lpstr>3_Sumi Painting</vt:lpstr>
      <vt:lpstr>PowerPoint.Slide.8</vt:lpstr>
      <vt:lpstr>PowerPoint.Slide.8</vt:lpstr>
      <vt:lpstr>PowerPoint.Slide.8</vt:lpstr>
      <vt:lpstr>PowerPoint.Slide.8</vt:lpstr>
      <vt:lpstr>PowerPoint.Slide.8</vt:lpstr>
      <vt:lpstr>PowerPoint.Slide.8</vt:lpstr>
      <vt:lpstr>PowerPoint.Slide.8</vt:lpstr>
      <vt:lpstr>PowerPoint.Slide.8</vt:lpstr>
      <vt:lpstr>PowerPoint.Slide.8</vt:lpstr>
      <vt:lpstr>PowerPoint.Slide.8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人教版五年级语文上册第三组《11新型玻璃》PPT课件.ppt</dc:title>
  <dc:creator>user</dc:creator>
  <cp:lastModifiedBy>Administrator</cp:lastModifiedBy>
  <cp:revision>194</cp:revision>
  <dcterms:created xsi:type="dcterms:W3CDTF">2002-12-01T06:28:00Z</dcterms:created>
  <dcterms:modified xsi:type="dcterms:W3CDTF">2017-10-31T13:54:07Z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