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859282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270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495530" y="1143000"/>
            <a:ext cx="386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363581" y="385762"/>
            <a:ext cx="2416838" cy="19288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363581" y="385762"/>
            <a:ext cx="2416838" cy="19288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363581" y="385762"/>
            <a:ext cx="2416838" cy="19288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兰箩婆糕饼浸尤缠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90783" y="1826040"/>
            <a:ext cx="3652110" cy="18466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50308" y="1826040"/>
            <a:ext cx="3652110" cy="18466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54917" y="13259816"/>
            <a:ext cx="1632618" cy="369332"/>
          </a:xfrm>
        </p:spPr>
        <p:txBody>
          <a:bodyPr wrap="square" numCol="1" anchorCtr="0" compatLnSpc="1"/>
          <a:lstStyle>
            <a:lvl1pPr>
              <a:defRPr>
                <a:solidFill>
                  <a:srgbClr val="898989"/>
                </a:solidFill>
                <a:ea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413435" y="13259816"/>
            <a:ext cx="2271469" cy="36933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5110806" y="13259816"/>
            <a:ext cx="1632618" cy="36933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252FD-6872-4D66-8A8C-2E5CF13ACD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17" y="3279309"/>
            <a:ext cx="6388507" cy="18466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4490" y="2130425"/>
            <a:ext cx="7304220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88980" y="3886200"/>
            <a:ext cx="6015240" cy="36933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727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5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18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917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644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372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10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82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72183" y="952627"/>
            <a:ext cx="7648905" cy="184666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72149" y="2588600"/>
            <a:ext cx="7648905" cy="899279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075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3456" y="228600"/>
            <a:ext cx="8026288" cy="36933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83456" y="1600203"/>
            <a:ext cx="8026288" cy="36933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283461" y="6245227"/>
            <a:ext cx="2151284" cy="36933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936010" y="6245227"/>
            <a:ext cx="2721180" cy="36933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158465" y="6245227"/>
            <a:ext cx="2151284" cy="36933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B4BD07F-AA4D-445C-88B4-A7EBF2A827C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29660" y="1600200"/>
            <a:ext cx="3795330" cy="2790508"/>
          </a:xfrm>
        </p:spPr>
        <p:txBody>
          <a:bodyPr/>
          <a:lstStyle>
            <a:lvl1pPr>
              <a:defRPr sz="3510"/>
            </a:lvl1pPr>
            <a:lvl2pPr>
              <a:defRPr sz="3005"/>
            </a:lvl2pPr>
            <a:lvl3pPr>
              <a:defRPr sz="2505"/>
            </a:lvl3pPr>
            <a:lvl4pPr>
              <a:defRPr sz="2255"/>
            </a:lvl4pPr>
            <a:lvl5pPr>
              <a:defRPr sz="2255"/>
            </a:lvl5pPr>
            <a:lvl6pPr>
              <a:defRPr sz="2255"/>
            </a:lvl6pPr>
            <a:lvl7pPr>
              <a:defRPr sz="2255"/>
            </a:lvl7pPr>
            <a:lvl8pPr>
              <a:defRPr sz="2255"/>
            </a:lvl8pPr>
            <a:lvl9pPr>
              <a:defRPr sz="225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68210" y="1600200"/>
            <a:ext cx="3795330" cy="2790508"/>
          </a:xfrm>
        </p:spPr>
        <p:txBody>
          <a:bodyPr/>
          <a:lstStyle>
            <a:lvl1pPr>
              <a:defRPr sz="3510"/>
            </a:lvl1pPr>
            <a:lvl2pPr>
              <a:defRPr sz="3005"/>
            </a:lvl2pPr>
            <a:lvl3pPr>
              <a:defRPr sz="2505"/>
            </a:lvl3pPr>
            <a:lvl4pPr>
              <a:defRPr sz="2255"/>
            </a:lvl4pPr>
            <a:lvl5pPr>
              <a:defRPr sz="2255"/>
            </a:lvl5pPr>
            <a:lvl6pPr>
              <a:defRPr sz="2255"/>
            </a:lvl6pPr>
            <a:lvl7pPr>
              <a:defRPr sz="2255"/>
            </a:lvl7pPr>
            <a:lvl8pPr>
              <a:defRPr sz="2255"/>
            </a:lvl8pPr>
            <a:lvl9pPr>
              <a:defRPr sz="225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6" Type="http://schemas.openxmlformats.org/officeDocument/2006/relationships/theme" Target="../theme/theme1.xml"/><Relationship Id="rId85" Type="http://schemas.openxmlformats.org/officeDocument/2006/relationships/slideLayout" Target="../slideLayouts/slideLayout85.xml"/><Relationship Id="rId84" Type="http://schemas.openxmlformats.org/officeDocument/2006/relationships/slideLayout" Target="../slideLayouts/slideLayout84.xml"/><Relationship Id="rId83" Type="http://schemas.openxmlformats.org/officeDocument/2006/relationships/slideLayout" Target="../slideLayouts/slideLayout83.xml"/><Relationship Id="rId82" Type="http://schemas.openxmlformats.org/officeDocument/2006/relationships/slideLayout" Target="../slideLayouts/slideLayout82.xml"/><Relationship Id="rId81" Type="http://schemas.openxmlformats.org/officeDocument/2006/relationships/slideLayout" Target="../slideLayouts/slideLayout81.xml"/><Relationship Id="rId80" Type="http://schemas.openxmlformats.org/officeDocument/2006/relationships/slideLayout" Target="../slideLayouts/slideLayout80.xml"/><Relationship Id="rId8" Type="http://schemas.openxmlformats.org/officeDocument/2006/relationships/slideLayout" Target="../slideLayouts/slideLayout8.xml"/><Relationship Id="rId79" Type="http://schemas.openxmlformats.org/officeDocument/2006/relationships/slideLayout" Target="../slideLayouts/slideLayout79.xml"/><Relationship Id="rId78" Type="http://schemas.openxmlformats.org/officeDocument/2006/relationships/slideLayout" Target="../slideLayouts/slideLayout78.xml"/><Relationship Id="rId77" Type="http://schemas.openxmlformats.org/officeDocument/2006/relationships/slideLayout" Target="../slideLayouts/slideLayout77.xml"/><Relationship Id="rId76" Type="http://schemas.openxmlformats.org/officeDocument/2006/relationships/slideLayout" Target="../slideLayouts/slideLayout76.xml"/><Relationship Id="rId75" Type="http://schemas.openxmlformats.org/officeDocument/2006/relationships/slideLayout" Target="../slideLayouts/slideLayout75.xml"/><Relationship Id="rId74" Type="http://schemas.openxmlformats.org/officeDocument/2006/relationships/slideLayout" Target="../slideLayouts/slideLayout74.xml"/><Relationship Id="rId73" Type="http://schemas.openxmlformats.org/officeDocument/2006/relationships/slideLayout" Target="../slideLayouts/slideLayout73.xml"/><Relationship Id="rId72" Type="http://schemas.openxmlformats.org/officeDocument/2006/relationships/slideLayout" Target="../slideLayouts/slideLayout72.xml"/><Relationship Id="rId71" Type="http://schemas.openxmlformats.org/officeDocument/2006/relationships/slideLayout" Target="../slideLayouts/slideLayout71.xml"/><Relationship Id="rId70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.xml"/><Relationship Id="rId69" Type="http://schemas.openxmlformats.org/officeDocument/2006/relationships/slideLayout" Target="../slideLayouts/slideLayout69.xml"/><Relationship Id="rId68" Type="http://schemas.openxmlformats.org/officeDocument/2006/relationships/slideLayout" Target="../slideLayouts/slideLayout68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6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22812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54917" y="3279309"/>
            <a:ext cx="6388507" cy="94101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413435" y="13259816"/>
            <a:ext cx="2271469" cy="7128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54917" y="13259816"/>
            <a:ext cx="1632618" cy="7128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110806" y="13259816"/>
            <a:ext cx="1632618" cy="7128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  <p:sldLayoutId id="2147483728" r:id="rId80"/>
    <p:sldLayoutId id="2147483729" r:id="rId81"/>
    <p:sldLayoutId id="2147483730" r:id="rId82"/>
    <p:sldLayoutId id="2147483731" r:id="rId83"/>
    <p:sldLayoutId id="2147483732" r:id="rId84"/>
    <p:sldLayoutId id="2147483733" r:id="rId85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572770">
        <a:defRPr>
          <a:latin typeface="+mn-lt"/>
          <a:ea typeface="+mn-ea"/>
          <a:cs typeface="+mn-cs"/>
        </a:defRPr>
      </a:lvl2pPr>
      <a:lvl3pPr marL="1145540">
        <a:defRPr>
          <a:latin typeface="+mn-lt"/>
          <a:ea typeface="+mn-ea"/>
          <a:cs typeface="+mn-cs"/>
        </a:defRPr>
      </a:lvl3pPr>
      <a:lvl4pPr marL="1718945">
        <a:defRPr>
          <a:latin typeface="+mn-lt"/>
          <a:ea typeface="+mn-ea"/>
          <a:cs typeface="+mn-cs"/>
        </a:defRPr>
      </a:lvl4pPr>
      <a:lvl5pPr marL="2291715">
        <a:defRPr>
          <a:latin typeface="+mn-lt"/>
          <a:ea typeface="+mn-ea"/>
          <a:cs typeface="+mn-cs"/>
        </a:defRPr>
      </a:lvl5pPr>
      <a:lvl6pPr marL="2864485">
        <a:defRPr>
          <a:latin typeface="+mn-lt"/>
          <a:ea typeface="+mn-ea"/>
          <a:cs typeface="+mn-cs"/>
        </a:defRPr>
      </a:lvl6pPr>
      <a:lvl7pPr marL="3437255">
        <a:defRPr>
          <a:latin typeface="+mn-lt"/>
          <a:ea typeface="+mn-ea"/>
          <a:cs typeface="+mn-cs"/>
        </a:defRPr>
      </a:lvl7pPr>
      <a:lvl8pPr marL="4010025">
        <a:defRPr>
          <a:latin typeface="+mn-lt"/>
          <a:ea typeface="+mn-ea"/>
          <a:cs typeface="+mn-cs"/>
        </a:defRPr>
      </a:lvl8pPr>
      <a:lvl9pPr marL="45827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572770">
        <a:defRPr>
          <a:latin typeface="+mn-lt"/>
          <a:ea typeface="+mn-ea"/>
          <a:cs typeface="+mn-cs"/>
        </a:defRPr>
      </a:lvl2pPr>
      <a:lvl3pPr marL="1145540">
        <a:defRPr>
          <a:latin typeface="+mn-lt"/>
          <a:ea typeface="+mn-ea"/>
          <a:cs typeface="+mn-cs"/>
        </a:defRPr>
      </a:lvl3pPr>
      <a:lvl4pPr marL="1718945">
        <a:defRPr>
          <a:latin typeface="+mn-lt"/>
          <a:ea typeface="+mn-ea"/>
          <a:cs typeface="+mn-cs"/>
        </a:defRPr>
      </a:lvl4pPr>
      <a:lvl5pPr marL="2291715">
        <a:defRPr>
          <a:latin typeface="+mn-lt"/>
          <a:ea typeface="+mn-ea"/>
          <a:cs typeface="+mn-cs"/>
        </a:defRPr>
      </a:lvl5pPr>
      <a:lvl6pPr marL="2864485">
        <a:defRPr>
          <a:latin typeface="+mn-lt"/>
          <a:ea typeface="+mn-ea"/>
          <a:cs typeface="+mn-cs"/>
        </a:defRPr>
      </a:lvl6pPr>
      <a:lvl7pPr marL="3437255">
        <a:defRPr>
          <a:latin typeface="+mn-lt"/>
          <a:ea typeface="+mn-ea"/>
          <a:cs typeface="+mn-cs"/>
        </a:defRPr>
      </a:lvl7pPr>
      <a:lvl8pPr marL="4010025">
        <a:defRPr>
          <a:latin typeface="+mn-lt"/>
          <a:ea typeface="+mn-ea"/>
          <a:cs typeface="+mn-cs"/>
        </a:defRPr>
      </a:lvl8pPr>
      <a:lvl9pPr marL="4582795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8853" y="1662306"/>
            <a:ext cx="7376086" cy="2378075"/>
          </a:xfrm>
          <a:prstGeom prst="rect">
            <a:avLst/>
          </a:prstGeom>
          <a:solidFill>
            <a:schemeClr val="bg1">
              <a:alpha val="65000"/>
            </a:schemeClr>
          </a:solidFill>
          <a:effectLst>
            <a:softEdge rad="127000"/>
          </a:effectLst>
        </p:spPr>
        <p:txBody>
          <a:bodyPr wrap="square" lIns="64449" tIns="32224" rIns="64449" bIns="32224" rtlCol="0">
            <a:spAutoFit/>
          </a:bodyPr>
          <a:lstStyle/>
          <a:p>
            <a:pPr indent="457200" algn="just"/>
            <a:r>
              <a:rPr lang="zh-CN" altLang="en-US" sz="300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小鸟一直以来都是人类的亲密朋友。我们的世界，因为有了小鸟才如此美好多姿，今天，让我们跟随作家冯骥才，一起去感受小鸟的可爱，感受小鸟对人类真挚的信任吧！</a:t>
            </a:r>
            <a:endParaRPr lang="zh-CN" altLang="en-US" sz="2255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85305" y="649076"/>
            <a:ext cx="1454280" cy="43878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0" lang="zh-CN" sz="2255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合作探究</a:t>
            </a:r>
            <a:endParaRPr kumimoji="0" lang="zh-CN" sz="2255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1790" y="1878644"/>
            <a:ext cx="8383144" cy="1597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35">
                <a:latin typeface="楷体" panose="02010609060101010101" pitchFamily="49" charset="-122"/>
                <a:ea typeface="楷体" panose="02010609060101010101" pitchFamily="49" charset="-122"/>
              </a:rPr>
              <a:t>联系实际，理解中心</a:t>
            </a:r>
            <a:endParaRPr lang="zh-CN" altLang="en-US" sz="2635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635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510">
                <a:latin typeface="华文隶书" panose="02010800040101010101" pitchFamily="2" charset="-122"/>
                <a:ea typeface="华文隶书" panose="02010800040101010101" pitchFamily="2" charset="-122"/>
                <a:cs typeface="华文隶书" panose="02010800040101010101" pitchFamily="2" charset="-122"/>
              </a:rPr>
              <a:t>“信赖，往往创造出美好的境界”</a:t>
            </a:r>
            <a:endParaRPr lang="zh-CN" altLang="en-US" sz="4510">
              <a:latin typeface="华文隶书" panose="02010800040101010101" pitchFamily="2" charset="-122"/>
              <a:ea typeface="华文隶书" panose="02010800040101010101" pitchFamily="2" charset="-122"/>
              <a:cs typeface="华文隶书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623" y="3468386"/>
            <a:ext cx="7499954" cy="1481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5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正是因为作者对鸟的关爱和尊重，才换来了鸟儿对人的信赖。</a:t>
            </a:r>
            <a:r>
              <a:rPr lang="zh-CN" altLang="en-US" sz="225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人与小鸟相处的这么友好，真令人羡慕。</a:t>
            </a:r>
            <a:r>
              <a:rPr lang="zh-CN" altLang="en-US" sz="225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作者仅仅是为了给我们讲述这样一个故事吗？他想告诉我们什么？你能举出生活中“信赖创造美好的境界”这样的例子来吗？</a:t>
            </a:r>
            <a:endParaRPr lang="zh-CN" altLang="en-US" sz="2255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51610" y="2369820"/>
            <a:ext cx="62509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作业布置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结合生活实际，把你对“信赖创造美好的境界”的理解写下来。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6040" y="933556"/>
            <a:ext cx="1454280" cy="43878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0" lang="zh-CN" sz="2255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合作探究</a:t>
            </a:r>
            <a:endParaRPr kumimoji="0" lang="zh-CN" sz="2255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6426" y="1593994"/>
            <a:ext cx="8258423" cy="2896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【板书设计】</a:t>
            </a:r>
            <a:endParaRPr lang="zh-CN" altLang="en-US" sz="3005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00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珍珠鸟 </a:t>
            </a:r>
            <a:r>
              <a:rPr lang="zh-CN" altLang="en-US" sz="6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00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</a:t>
            </a:r>
            <a:endParaRPr lang="zh-CN" altLang="en-US" sz="3005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00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endParaRPr lang="zh-CN" altLang="en-US" sz="3005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00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</a:t>
            </a:r>
            <a:endParaRPr lang="zh-CN" altLang="en-US" sz="3005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00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</a:t>
            </a:r>
            <a:r>
              <a:rPr lang="zh-CN" altLang="en-US" sz="3005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信赖创造美好的境界</a:t>
            </a:r>
            <a:endParaRPr lang="zh-CN" altLang="en-US" sz="3005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073742871" name="直接箭头连接符 1073742870"/>
          <p:cNvCxnSpPr/>
          <p:nvPr/>
        </p:nvCxnSpPr>
        <p:spPr>
          <a:xfrm flipV="1">
            <a:off x="1673287" y="2723045"/>
            <a:ext cx="867674" cy="9548"/>
          </a:xfrm>
          <a:prstGeom prst="straightConnector1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cxnSp>
      <p:cxnSp>
        <p:nvCxnSpPr>
          <p:cNvPr id="7" name="直接箭头连接符 6"/>
          <p:cNvCxnSpPr/>
          <p:nvPr/>
        </p:nvCxnSpPr>
        <p:spPr>
          <a:xfrm flipV="1">
            <a:off x="3041038" y="2723045"/>
            <a:ext cx="867674" cy="9548"/>
          </a:xfrm>
          <a:prstGeom prst="straightConnector1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cxnSp>
      <p:cxnSp>
        <p:nvCxnSpPr>
          <p:cNvPr id="8" name="直接箭头连接符 7"/>
          <p:cNvCxnSpPr/>
          <p:nvPr/>
        </p:nvCxnSpPr>
        <p:spPr>
          <a:xfrm flipV="1">
            <a:off x="4564541" y="2723045"/>
            <a:ext cx="867674" cy="9548"/>
          </a:xfrm>
          <a:prstGeom prst="straightConnector1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cxnSp>
      <p:cxnSp>
        <p:nvCxnSpPr>
          <p:cNvPr id="9" name="直接箭头连接符 8"/>
          <p:cNvCxnSpPr/>
          <p:nvPr/>
        </p:nvCxnSpPr>
        <p:spPr>
          <a:xfrm flipV="1">
            <a:off x="5729993" y="2732593"/>
            <a:ext cx="867674" cy="9548"/>
          </a:xfrm>
          <a:prstGeom prst="straightConnector1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cxnSp>
      <p:cxnSp>
        <p:nvCxnSpPr>
          <p:cNvPr id="10" name="直接箭头连接符 9"/>
          <p:cNvCxnSpPr/>
          <p:nvPr/>
        </p:nvCxnSpPr>
        <p:spPr>
          <a:xfrm flipV="1">
            <a:off x="6895446" y="2703949"/>
            <a:ext cx="867674" cy="9548"/>
          </a:xfrm>
          <a:prstGeom prst="straightConnector1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1073742876" name="左大括号 1073742875"/>
          <p:cNvSpPr/>
          <p:nvPr/>
        </p:nvSpPr>
        <p:spPr>
          <a:xfrm rot="16200000">
            <a:off x="4107135" y="2158221"/>
            <a:ext cx="259586" cy="2542155"/>
          </a:xfrm>
          <a:prstGeom prst="leftBrace">
            <a:avLst>
              <a:gd name="adj1" fmla="val 81609"/>
              <a:gd name="adj2" fmla="val 51366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690"/>
          </a:p>
        </p:txBody>
      </p:sp>
      <p:sp>
        <p:nvSpPr>
          <p:cNvPr id="11" name="文本框 10"/>
          <p:cNvSpPr txBox="1"/>
          <p:nvPr/>
        </p:nvSpPr>
        <p:spPr>
          <a:xfrm>
            <a:off x="3908716" y="2523136"/>
            <a:ext cx="655828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喜</a:t>
            </a:r>
            <a:endParaRPr lang="zh-CN" altLang="en-US" sz="1690"/>
          </a:p>
        </p:txBody>
      </p:sp>
      <p:sp>
        <p:nvSpPr>
          <p:cNvPr id="12" name="文本框 11"/>
          <p:cNvSpPr txBox="1"/>
          <p:nvPr/>
        </p:nvSpPr>
        <p:spPr>
          <a:xfrm>
            <a:off x="2540965" y="2523136"/>
            <a:ext cx="655828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怕</a:t>
            </a:r>
            <a:endParaRPr lang="zh-CN" altLang="en-US" sz="1690"/>
          </a:p>
        </p:txBody>
      </p:sp>
      <p:sp>
        <p:nvSpPr>
          <p:cNvPr id="13" name="文本框 12"/>
          <p:cNvSpPr txBox="1"/>
          <p:nvPr/>
        </p:nvSpPr>
        <p:spPr>
          <a:xfrm>
            <a:off x="5299741" y="2463460"/>
            <a:ext cx="655828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近</a:t>
            </a:r>
            <a:endParaRPr lang="zh-CN" altLang="en-US" sz="1690"/>
          </a:p>
        </p:txBody>
      </p:sp>
      <p:sp>
        <p:nvSpPr>
          <p:cNvPr id="14" name="文本框 13"/>
          <p:cNvSpPr txBox="1"/>
          <p:nvPr/>
        </p:nvSpPr>
        <p:spPr>
          <a:xfrm>
            <a:off x="6458032" y="2523136"/>
            <a:ext cx="655828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亲</a:t>
            </a:r>
            <a:endParaRPr lang="zh-CN" altLang="en-US" sz="1690"/>
          </a:p>
        </p:txBody>
      </p:sp>
      <p:sp>
        <p:nvSpPr>
          <p:cNvPr id="15" name="文本框 14"/>
          <p:cNvSpPr txBox="1"/>
          <p:nvPr/>
        </p:nvSpPr>
        <p:spPr>
          <a:xfrm>
            <a:off x="7763125" y="2463460"/>
            <a:ext cx="655828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爱</a:t>
            </a:r>
            <a:endParaRPr lang="zh-CN" altLang="en-US" sz="169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73742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73742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3742876" grpId="0" bldLvl="0" animBg="1"/>
      <p:bldP spid="11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793" y="1502646"/>
            <a:ext cx="8515026" cy="4609465"/>
          </a:xfrm>
          <a:prstGeom prst="rec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>
            <a:spAutoFit/>
          </a:bodyPr>
          <a:lstStyle/>
          <a:p>
            <a:pPr indent="0"/>
            <a:r>
              <a:rPr lang="zh-CN" sz="2255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一、连一连。</a:t>
            </a:r>
            <a:endParaRPr lang="zh-CN" sz="2255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/>
            <a:r>
              <a:rPr lang="zh-CN" sz="2255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màn    </a:t>
            </a:r>
            <a:r>
              <a:rPr lang="en-US" altLang="zh-CN" sz="2255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pā</a:t>
            </a:r>
            <a:r>
              <a:rPr lang="zh-CN" sz="2255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āi     xiǎng     jiǎn     péi    móu    zā</a:t>
            </a:r>
            <a:endParaRPr lang="zh-CN" sz="2255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/>
            <a:endParaRPr lang="zh-CN" sz="2255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/>
            <a:r>
              <a:rPr lang="zh-CN" sz="2255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蔓      趴     享      挨       睑       眸     陪     咂</a:t>
            </a:r>
            <a:endParaRPr lang="zh-CN" sz="2255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/>
            <a:r>
              <a:rPr lang="zh-CN" sz="2255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二、在括号里填入合适的词语。</a:t>
            </a:r>
            <a:endParaRPr lang="zh-CN" sz="2255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/>
            <a:r>
              <a:rPr lang="zh-CN" sz="2255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    ）的丛林   （    ）的鸣叫    （    ）的绒毛</a:t>
            </a:r>
            <a:endParaRPr lang="zh-CN" sz="2255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/>
            <a:r>
              <a:rPr lang="zh-CN" sz="2255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    ）的境界   （    ）的吊兰    （    ）的球儿</a:t>
            </a:r>
            <a:endParaRPr lang="zh-CN" sz="2255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/>
            <a:r>
              <a:rPr lang="zh-CN" sz="2255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三、对下列句子理解正确的一项是（    ）。</a:t>
            </a:r>
            <a:endParaRPr lang="zh-CN" sz="2255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/>
            <a:r>
              <a:rPr lang="zh-CN" sz="2255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信赖，往往创造出美好的境界。</a:t>
            </a:r>
            <a:endParaRPr lang="zh-CN" sz="2255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/>
            <a:r>
              <a:rPr lang="zh-CN" sz="2255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A信赖是美好的，能让人心里感到非常美好。</a:t>
            </a:r>
            <a:endParaRPr lang="zh-CN" sz="2255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/>
            <a:r>
              <a:rPr lang="zh-CN" sz="2255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B这是作者的感觉，别人不一定有这种感觉。</a:t>
            </a:r>
            <a:endParaRPr lang="zh-CN" sz="2255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/>
            <a:endParaRPr lang="zh-CN" sz="2255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/>
            <a:endParaRPr lang="zh-CN" sz="2255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804" y="1044603"/>
            <a:ext cx="1375509" cy="43878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0" lang="zh-CN" sz="2255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课堂作业</a:t>
            </a:r>
            <a:endParaRPr kumimoji="0" lang="zh-CN" sz="2255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H="1">
            <a:off x="303750" y="2156730"/>
            <a:ext cx="162913" cy="4606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293758" y="2186566"/>
            <a:ext cx="160526" cy="4308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430563" y="2198503"/>
            <a:ext cx="1053860" cy="4189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2604817" y="2208647"/>
            <a:ext cx="775178" cy="3413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837853" y="2159116"/>
            <a:ext cx="114576" cy="4583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7951097" y="2143603"/>
            <a:ext cx="337760" cy="4738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366129" y="2267726"/>
            <a:ext cx="908254" cy="2822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191282" y="2188954"/>
            <a:ext cx="1094440" cy="4284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807709" y="3616977"/>
            <a:ext cx="818741" cy="380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80"/>
              <a:t>  茂盛   </a:t>
            </a:r>
            <a:endParaRPr lang="zh-CN" altLang="en-US" sz="1880"/>
          </a:p>
        </p:txBody>
      </p:sp>
      <p:sp>
        <p:nvSpPr>
          <p:cNvPr id="13" name="文本框 12"/>
          <p:cNvSpPr txBox="1"/>
          <p:nvPr/>
        </p:nvSpPr>
        <p:spPr>
          <a:xfrm>
            <a:off x="371475" y="3242310"/>
            <a:ext cx="686435" cy="380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80">
                <a:sym typeface="+mn-ea"/>
              </a:rPr>
              <a:t>幽深</a:t>
            </a:r>
            <a:endParaRPr lang="zh-CN" altLang="en-US" sz="1690"/>
          </a:p>
        </p:txBody>
      </p:sp>
      <p:sp>
        <p:nvSpPr>
          <p:cNvPr id="14" name="文本框 13"/>
          <p:cNvSpPr txBox="1"/>
          <p:nvPr/>
        </p:nvSpPr>
        <p:spPr>
          <a:xfrm>
            <a:off x="2817257" y="3241621"/>
            <a:ext cx="809193" cy="380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80">
                <a:sym typeface="+mn-ea"/>
              </a:rPr>
              <a:t>清脆</a:t>
            </a:r>
            <a:endParaRPr lang="zh-CN" altLang="en-US" sz="1690"/>
          </a:p>
        </p:txBody>
      </p:sp>
      <p:sp>
        <p:nvSpPr>
          <p:cNvPr id="15" name="文本框 14"/>
          <p:cNvSpPr txBox="1"/>
          <p:nvPr/>
        </p:nvSpPr>
        <p:spPr>
          <a:xfrm>
            <a:off x="5330171" y="3241621"/>
            <a:ext cx="1145760" cy="380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80">
                <a:sym typeface="+mn-ea"/>
              </a:rPr>
              <a:t>嫩黄</a:t>
            </a:r>
            <a:endParaRPr lang="zh-CN" altLang="en-US" sz="1690"/>
          </a:p>
        </p:txBody>
      </p:sp>
      <p:sp>
        <p:nvSpPr>
          <p:cNvPr id="16" name="文本框 15"/>
          <p:cNvSpPr txBox="1"/>
          <p:nvPr/>
        </p:nvSpPr>
        <p:spPr>
          <a:xfrm>
            <a:off x="337164" y="3616977"/>
            <a:ext cx="720874" cy="380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80">
                <a:sym typeface="+mn-ea"/>
              </a:rPr>
              <a:t>美好</a:t>
            </a:r>
            <a:endParaRPr lang="zh-CN" altLang="en-US" sz="1880"/>
          </a:p>
        </p:txBody>
      </p:sp>
      <p:sp>
        <p:nvSpPr>
          <p:cNvPr id="17" name="文本框 16"/>
          <p:cNvSpPr txBox="1"/>
          <p:nvPr/>
        </p:nvSpPr>
        <p:spPr>
          <a:xfrm>
            <a:off x="5152940" y="3616977"/>
            <a:ext cx="925559" cy="380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80"/>
              <a:t>    蓬松</a:t>
            </a:r>
            <a:endParaRPr lang="zh-CN" altLang="en-US" sz="1880"/>
          </a:p>
        </p:txBody>
      </p:sp>
      <p:sp>
        <p:nvSpPr>
          <p:cNvPr id="18" name="文本框 17"/>
          <p:cNvSpPr txBox="1"/>
          <p:nvPr/>
        </p:nvSpPr>
        <p:spPr>
          <a:xfrm>
            <a:off x="4778774" y="3991737"/>
            <a:ext cx="551397" cy="438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255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A</a:t>
            </a:r>
            <a:endParaRPr lang="zh-CN" altLang="en-US" sz="2255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13392" y="1162066"/>
            <a:ext cx="2604837" cy="23682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90">
              <a:ea typeface="黑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569291" y="372443"/>
            <a:ext cx="729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部编教材  </a:t>
            </a:r>
            <a:r>
              <a:rPr kumimoji="1" lang="zh-CN" altLang="en-US" sz="40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语文  </a:t>
            </a:r>
            <a:r>
              <a:rPr kumimoji="1"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五年级  上册</a:t>
            </a:r>
            <a:endParaRPr kumimoji="1" lang="zh-CN" altLang="en-US" sz="40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026" name="Picture 2" descr="C:\Users\Administrator\Desktop\图片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35" y="1646555"/>
            <a:ext cx="7544435" cy="4893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48"/>
          <p:cNvSpPr txBox="1"/>
          <p:nvPr/>
        </p:nvSpPr>
        <p:spPr>
          <a:xfrm>
            <a:off x="1574165" y="1646555"/>
            <a:ext cx="5083175" cy="1104265"/>
          </a:xfrm>
          <a:prstGeom prst="rect">
            <a:avLst/>
          </a:prstGeom>
          <a:solidFill>
            <a:srgbClr val="FFFFFF">
              <a:alpha val="32000"/>
            </a:srgb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4449" tIns="32224" rIns="64449" bIns="32224" rtlCol="0">
            <a:spAutoFit/>
          </a:bodyPr>
          <a:lstStyle/>
          <a:p>
            <a:pPr algn="ctr"/>
            <a:r>
              <a:rPr lang="en-US" altLang="zh-CN" sz="6765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en-US" altLang="zh-CN" sz="6765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6765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珍珠鸟</a:t>
            </a:r>
            <a:endParaRPr lang="zh-CN" altLang="en-US" sz="6765" b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占位符 14337"/>
          <p:cNvSpPr>
            <a:spLocks noGrp="1"/>
          </p:cNvSpPr>
          <p:nvPr>
            <p:ph type="body" sz="half" idx="1"/>
          </p:nvPr>
        </p:nvSpPr>
        <p:spPr>
          <a:xfrm>
            <a:off x="608965" y="1582420"/>
            <a:ext cx="3929380" cy="3693160"/>
          </a:xfrm>
        </p:spPr>
        <p:txBody>
          <a:bodyPr wrap="square"/>
          <a:lstStyle/>
          <a:p>
            <a:pPr indent="457200" algn="l" eaLnBrk="1" fontAlgn="auto" latinLnBrk="0" hangingPunct="1">
              <a:lnSpc>
                <a:spcPct val="150000"/>
              </a:lnSpc>
            </a:pPr>
            <a:r>
              <a:rPr lang="zh-CN" altLang="en-US" sz="2000" b="1" kern="1200">
                <a:latin typeface="楷体_GB2312" pitchFamily="49" charset="-122"/>
                <a:ea typeface="楷体_GB2312" pitchFamily="49" charset="-122"/>
              </a:rPr>
              <a:t>珍珠鸟，是“金山珍珠”的别名，又叫“锦花鸟”、“锦华鸟”、“小珍珠”。属雀形目，文鸟科，原产于澳洲东部，现已培育成人们喜爱的笼养种类，这种鸟羽色艳丽，体形娇小玲珑，叫声细柔，给人以美的享受，是驰名世界的人工繁育鸟。</a:t>
            </a:r>
            <a:r>
              <a:rPr lang="zh-CN" altLang="en-US" sz="1690" b="1" kern="120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1690" b="1" kern="120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4339" name="内容占位符 14338" descr="3972f4dc8dd899b38c10293a"/>
          <p:cNvPicPr>
            <a:picLocks noGrp="1"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611370" y="1581785"/>
            <a:ext cx="3580130" cy="3693795"/>
          </a:xfrm>
        </p:spPr>
      </p:pic>
    </p:spTree>
  </p:cSld>
  <p:clrMapOvr>
    <a:masterClrMapping/>
  </p:clrMapOvr>
  <p:transition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de6952194472ca1a4f63265429ce482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040" y="1283970"/>
            <a:ext cx="3263900" cy="42945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42388" y="1283685"/>
            <a:ext cx="3867537" cy="4232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35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冯骥才： </a:t>
            </a:r>
            <a:endParaRPr lang="zh-CN" altLang="en-US" sz="2635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635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当代作家和画家。现任中国文联副主席、中国小说学会会长等职。主要作品有长篇历史小说《义和拳》、《神灯》，中篇小说《三寸金莲》等。他的散文哲理深邃，意境高远，想象丰富奇特，给人以心灵的陶冶，美的享受。</a:t>
            </a:r>
            <a:endParaRPr lang="zh-CN" altLang="en-US" sz="2635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文本框 64"/>
          <p:cNvSpPr txBox="1"/>
          <p:nvPr/>
        </p:nvSpPr>
        <p:spPr>
          <a:xfrm>
            <a:off x="2593269" y="2338362"/>
            <a:ext cx="939109" cy="469265"/>
          </a:xfrm>
          <a:prstGeom prst="rect">
            <a:avLst/>
          </a:prstGeom>
          <a:noFill/>
          <a:ln w="9525">
            <a:noFill/>
          </a:ln>
        </p:spPr>
        <p:txBody>
          <a:bodyPr wrap="square" lIns="64449" tIns="32224" rIns="64449" bIns="32224">
            <a:spAutoFit/>
          </a:bodyPr>
          <a:lstStyle/>
          <a:p>
            <a:pPr eaLnBrk="1" hangingPunct="1"/>
            <a:r>
              <a:rPr lang="zh-CN" altLang="en-US" sz="26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兰</a:t>
            </a:r>
            <a:endParaRPr lang="zh-CN" altLang="en-US" sz="26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811339" y="2338362"/>
            <a:ext cx="887632" cy="469265"/>
          </a:xfrm>
          <a:prstGeom prst="rect">
            <a:avLst/>
          </a:prstGeom>
          <a:noFill/>
          <a:ln w="9525">
            <a:noFill/>
          </a:ln>
        </p:spPr>
        <p:txBody>
          <a:bodyPr wrap="square" lIns="64449" tIns="32224" rIns="64449" bIns="32224">
            <a:spAutoFit/>
          </a:bodyPr>
          <a:lstStyle/>
          <a:p>
            <a:pPr eaLnBrk="1" hangingPunct="1"/>
            <a:r>
              <a:rPr lang="zh-CN" altLang="en-US" sz="26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箩</a:t>
            </a:r>
            <a:endParaRPr lang="zh-CN" altLang="en-US" sz="26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961738" y="2338362"/>
            <a:ext cx="887632" cy="469265"/>
          </a:xfrm>
          <a:prstGeom prst="rect">
            <a:avLst/>
          </a:prstGeom>
          <a:noFill/>
          <a:ln w="9525">
            <a:noFill/>
          </a:ln>
        </p:spPr>
        <p:txBody>
          <a:bodyPr wrap="square" lIns="64449" tIns="32224" rIns="64449" bIns="32224">
            <a:spAutoFit/>
          </a:bodyPr>
          <a:lstStyle/>
          <a:p>
            <a:pPr eaLnBrk="1" hangingPunct="1"/>
            <a:r>
              <a:rPr lang="zh-CN" altLang="en-US" sz="26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婆</a:t>
            </a:r>
            <a:endParaRPr lang="zh-CN" altLang="en-US" sz="26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112136" y="2338362"/>
            <a:ext cx="879128" cy="469265"/>
          </a:xfrm>
          <a:prstGeom prst="rect">
            <a:avLst/>
          </a:prstGeom>
          <a:noFill/>
          <a:ln w="9525">
            <a:noFill/>
          </a:ln>
        </p:spPr>
        <p:txBody>
          <a:bodyPr wrap="square" lIns="64449" tIns="32224" rIns="64449" bIns="32224">
            <a:spAutoFit/>
          </a:bodyPr>
          <a:lstStyle/>
          <a:p>
            <a:pPr eaLnBrk="1" hangingPunct="1"/>
            <a:r>
              <a:rPr lang="zh-CN" altLang="en-US" sz="26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糕</a:t>
            </a:r>
            <a:endParaRPr lang="zh-CN" altLang="en-US" sz="26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1535753" y="3130536"/>
            <a:ext cx="571836" cy="469265"/>
          </a:xfrm>
          <a:prstGeom prst="rect">
            <a:avLst/>
          </a:prstGeom>
          <a:noFill/>
          <a:ln w="9525">
            <a:noFill/>
          </a:ln>
        </p:spPr>
        <p:txBody>
          <a:bodyPr lIns="64449" tIns="32224" rIns="64449" bIns="32224">
            <a:spAutoFit/>
          </a:bodyPr>
          <a:lstStyle/>
          <a:p>
            <a:pPr eaLnBrk="1" hangingPunct="1"/>
            <a:r>
              <a:rPr lang="zh-CN" altLang="en-US" sz="26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饼</a:t>
            </a:r>
            <a:endParaRPr lang="zh-CN" altLang="en-US" sz="26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2686151" y="3130536"/>
            <a:ext cx="532668" cy="469265"/>
          </a:xfrm>
          <a:prstGeom prst="rect">
            <a:avLst/>
          </a:prstGeom>
          <a:noFill/>
          <a:ln w="9525">
            <a:noFill/>
          </a:ln>
        </p:spPr>
        <p:txBody>
          <a:bodyPr wrap="square" lIns="64449" tIns="32224" rIns="64449" bIns="32224">
            <a:spAutoFit/>
          </a:bodyPr>
          <a:lstStyle/>
          <a:p>
            <a:pPr eaLnBrk="1" hangingPunct="1"/>
            <a:r>
              <a:rPr lang="zh-CN" altLang="en-US" sz="26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浸</a:t>
            </a:r>
            <a:endParaRPr lang="zh-CN" altLang="en-US" sz="26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3941417" y="3130536"/>
            <a:ext cx="571835" cy="469265"/>
          </a:xfrm>
          <a:prstGeom prst="rect">
            <a:avLst/>
          </a:prstGeom>
          <a:noFill/>
          <a:ln w="9525">
            <a:noFill/>
          </a:ln>
        </p:spPr>
        <p:txBody>
          <a:bodyPr lIns="64449" tIns="32224" rIns="64449" bIns="32224">
            <a:spAutoFit/>
          </a:bodyPr>
          <a:lstStyle/>
          <a:p>
            <a:pPr eaLnBrk="1" hangingPunct="1"/>
            <a:r>
              <a:rPr lang="zh-CN" altLang="en-US" sz="26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缠</a:t>
            </a:r>
            <a:endParaRPr lang="zh-CN" altLang="en-US" sz="26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0" name="文本框 64"/>
          <p:cNvSpPr txBox="1"/>
          <p:nvPr/>
        </p:nvSpPr>
        <p:spPr>
          <a:xfrm>
            <a:off x="4986949" y="3130536"/>
            <a:ext cx="571836" cy="469265"/>
          </a:xfrm>
          <a:prstGeom prst="rect">
            <a:avLst/>
          </a:prstGeom>
          <a:noFill/>
          <a:ln w="9525">
            <a:noFill/>
          </a:ln>
        </p:spPr>
        <p:txBody>
          <a:bodyPr lIns="64449" tIns="32224" rIns="64449" bIns="32224">
            <a:spAutoFit/>
          </a:bodyPr>
          <a:lstStyle/>
          <a:p>
            <a:pPr eaLnBrk="1" hangingPunct="1"/>
            <a:r>
              <a:rPr lang="zh-CN" altLang="en-US" sz="26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茶</a:t>
            </a:r>
            <a:endParaRPr lang="zh-CN" altLang="en-US" sz="26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427426" y="1986359"/>
            <a:ext cx="5379104" cy="438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55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dǒng    lán</a:t>
            </a:r>
            <a:r>
              <a:rPr lang="en-US" altLang="zh-CN" sz="225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255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luó</a:t>
            </a:r>
            <a:r>
              <a:rPr lang="en-US" altLang="zh-CN" sz="225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255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pó</a:t>
            </a:r>
            <a:r>
              <a:rPr lang="en-US" altLang="zh-CN" sz="225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2255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gāo</a:t>
            </a:r>
            <a:endParaRPr lang="en-US" altLang="zh-CN" sz="2255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426845" y="2689860"/>
            <a:ext cx="5723890" cy="438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55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bǐng</a:t>
            </a:r>
            <a:r>
              <a:rPr lang="en-US" altLang="zh-CN" sz="225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255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jìn</a:t>
            </a:r>
            <a:r>
              <a:rPr lang="en-US" altLang="zh-CN" sz="225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2255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yóu</a:t>
            </a:r>
            <a:r>
              <a:rPr lang="en-US" altLang="zh-CN" sz="225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255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chán   jiǎn</a:t>
            </a:r>
            <a:r>
              <a:rPr lang="en-US" altLang="zh-CN" sz="225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255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64"/>
          <p:cNvSpPr txBox="1"/>
          <p:nvPr/>
        </p:nvSpPr>
        <p:spPr>
          <a:xfrm>
            <a:off x="1427335" y="2317764"/>
            <a:ext cx="571836" cy="469265"/>
          </a:xfrm>
          <a:prstGeom prst="rect">
            <a:avLst/>
          </a:prstGeom>
          <a:noFill/>
          <a:ln w="9525">
            <a:noFill/>
          </a:ln>
        </p:spPr>
        <p:txBody>
          <a:bodyPr lIns="64449" tIns="32224" rIns="64449" bIns="32224">
            <a:spAutoFit/>
          </a:bodyPr>
          <a:lstStyle/>
          <a:p>
            <a:pPr eaLnBrk="1" hangingPunct="1"/>
            <a:r>
              <a:rPr lang="zh-CN" altLang="en-US" sz="26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懂</a:t>
            </a:r>
            <a:endParaRPr lang="zh-CN" altLang="en-US" sz="26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4"/>
          <p:cNvSpPr txBox="1"/>
          <p:nvPr/>
        </p:nvSpPr>
        <p:spPr>
          <a:xfrm>
            <a:off x="6111823" y="3122780"/>
            <a:ext cx="571836" cy="469265"/>
          </a:xfrm>
          <a:prstGeom prst="rect">
            <a:avLst/>
          </a:prstGeom>
          <a:noFill/>
          <a:ln w="9525">
            <a:noFill/>
          </a:ln>
        </p:spPr>
        <p:txBody>
          <a:bodyPr lIns="64449" tIns="32224" rIns="64449" bIns="32224">
            <a:spAutoFit/>
          </a:bodyPr>
          <a:lstStyle/>
          <a:p>
            <a:pPr eaLnBrk="1" hangingPunct="1"/>
            <a:r>
              <a:rPr lang="zh-CN" altLang="en-US" sz="26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捡</a:t>
            </a:r>
            <a:endParaRPr lang="zh-CN" altLang="en-US" sz="26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7" grpId="1"/>
      <p:bldP spid="48" grpId="0"/>
      <p:bldP spid="4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1790" y="1333813"/>
            <a:ext cx="1454280" cy="43878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0" lang="zh-CN" sz="2255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整体感知</a:t>
            </a:r>
            <a:endParaRPr kumimoji="0" lang="zh-CN" altLang="en-US" sz="2255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391" y="1766455"/>
            <a:ext cx="7563209" cy="3743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3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1.学生默读课文，疏通生字词，正确认读</a:t>
            </a:r>
            <a:r>
              <a:rPr lang="en-US" altLang="zh-CN" sz="263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263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个生字。 </a:t>
            </a:r>
            <a:endParaRPr lang="zh-CN" altLang="en-US" sz="2635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635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635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635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635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63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2.浏览课文，思考：从哪里可以看出怕人的珍珠鸟后来会一点都不害怕人，而且和作者相处得非常好？这些变化是怎么来的？从哪里体现了“我”对珍珠鸟的喜爱之情？文章最后一句话是什么意思？ </a:t>
            </a:r>
            <a:endParaRPr lang="zh-CN" altLang="en-US" sz="2635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543739" y="2410568"/>
            <a:ext cx="939109" cy="469265"/>
          </a:xfrm>
          <a:prstGeom prst="rect">
            <a:avLst/>
          </a:prstGeom>
          <a:noFill/>
          <a:ln w="9525">
            <a:noFill/>
          </a:ln>
        </p:spPr>
        <p:txBody>
          <a:bodyPr wrap="square" lIns="64449" tIns="32224" rIns="64449" bIns="32224">
            <a:spAutoFit/>
          </a:bodyPr>
          <a:lstStyle/>
          <a:p>
            <a:pPr eaLnBrk="1" hangingPunct="1"/>
            <a:r>
              <a:rPr lang="zh-CN" altLang="en-US" sz="26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兰</a:t>
            </a:r>
            <a:endParaRPr lang="zh-CN" altLang="en-US" sz="26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761809" y="2410568"/>
            <a:ext cx="887632" cy="469265"/>
          </a:xfrm>
          <a:prstGeom prst="rect">
            <a:avLst/>
          </a:prstGeom>
          <a:noFill/>
          <a:ln w="9525">
            <a:noFill/>
          </a:ln>
        </p:spPr>
        <p:txBody>
          <a:bodyPr wrap="square" lIns="64449" tIns="32224" rIns="64449" bIns="32224">
            <a:spAutoFit/>
          </a:bodyPr>
          <a:lstStyle/>
          <a:p>
            <a:pPr eaLnBrk="1" hangingPunct="1"/>
            <a:r>
              <a:rPr lang="zh-CN" altLang="en-US" sz="26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箩</a:t>
            </a:r>
            <a:endParaRPr lang="zh-CN" altLang="en-US" sz="26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912207" y="2410568"/>
            <a:ext cx="887632" cy="469265"/>
          </a:xfrm>
          <a:prstGeom prst="rect">
            <a:avLst/>
          </a:prstGeom>
          <a:noFill/>
          <a:ln w="9525">
            <a:noFill/>
          </a:ln>
        </p:spPr>
        <p:txBody>
          <a:bodyPr wrap="square" lIns="64449" tIns="32224" rIns="64449" bIns="32224">
            <a:spAutoFit/>
          </a:bodyPr>
          <a:lstStyle/>
          <a:p>
            <a:pPr eaLnBrk="1" hangingPunct="1"/>
            <a:r>
              <a:rPr lang="zh-CN" altLang="en-US" sz="26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婆</a:t>
            </a:r>
            <a:endParaRPr lang="zh-CN" altLang="en-US" sz="26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062606" y="2410568"/>
            <a:ext cx="879128" cy="469265"/>
          </a:xfrm>
          <a:prstGeom prst="rect">
            <a:avLst/>
          </a:prstGeom>
          <a:noFill/>
          <a:ln w="9525">
            <a:noFill/>
          </a:ln>
        </p:spPr>
        <p:txBody>
          <a:bodyPr wrap="square" lIns="64449" tIns="32224" rIns="64449" bIns="32224">
            <a:spAutoFit/>
          </a:bodyPr>
          <a:lstStyle/>
          <a:p>
            <a:pPr eaLnBrk="1" hangingPunct="1"/>
            <a:r>
              <a:rPr lang="zh-CN" altLang="en-US" sz="26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糕</a:t>
            </a:r>
            <a:endParaRPr lang="zh-CN" altLang="en-US" sz="26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1486223" y="3202743"/>
            <a:ext cx="571836" cy="469265"/>
          </a:xfrm>
          <a:prstGeom prst="rect">
            <a:avLst/>
          </a:prstGeom>
          <a:noFill/>
          <a:ln w="9525">
            <a:noFill/>
          </a:ln>
        </p:spPr>
        <p:txBody>
          <a:bodyPr lIns="64449" tIns="32224" rIns="64449" bIns="32224">
            <a:spAutoFit/>
          </a:bodyPr>
          <a:lstStyle/>
          <a:p>
            <a:pPr eaLnBrk="1" hangingPunct="1"/>
            <a:r>
              <a:rPr lang="zh-CN" altLang="en-US" sz="26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饼</a:t>
            </a:r>
            <a:endParaRPr lang="zh-CN" altLang="en-US" sz="26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2636621" y="3202743"/>
            <a:ext cx="532668" cy="469265"/>
          </a:xfrm>
          <a:prstGeom prst="rect">
            <a:avLst/>
          </a:prstGeom>
          <a:noFill/>
          <a:ln w="9525">
            <a:noFill/>
          </a:ln>
        </p:spPr>
        <p:txBody>
          <a:bodyPr wrap="square" lIns="64449" tIns="32224" rIns="64449" bIns="32224">
            <a:spAutoFit/>
          </a:bodyPr>
          <a:lstStyle/>
          <a:p>
            <a:pPr eaLnBrk="1" hangingPunct="1"/>
            <a:r>
              <a:rPr lang="zh-CN" altLang="en-US" sz="2635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浸</a:t>
            </a:r>
            <a:endParaRPr lang="zh-CN" altLang="en-US" sz="2635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3891886" y="3202743"/>
            <a:ext cx="571835" cy="469265"/>
          </a:xfrm>
          <a:prstGeom prst="rect">
            <a:avLst/>
          </a:prstGeom>
          <a:noFill/>
          <a:ln w="9525">
            <a:noFill/>
          </a:ln>
        </p:spPr>
        <p:txBody>
          <a:bodyPr lIns="64449" tIns="32224" rIns="64449" bIns="32224">
            <a:spAutoFit/>
          </a:bodyPr>
          <a:lstStyle/>
          <a:p>
            <a:pPr eaLnBrk="1" hangingPunct="1"/>
            <a:r>
              <a:rPr lang="zh-CN" altLang="en-US" sz="26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缠</a:t>
            </a:r>
            <a:endParaRPr lang="zh-CN" altLang="en-US" sz="26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0" name="文本框 64"/>
          <p:cNvSpPr txBox="1"/>
          <p:nvPr/>
        </p:nvSpPr>
        <p:spPr>
          <a:xfrm>
            <a:off x="4937419" y="3202743"/>
            <a:ext cx="571836" cy="469265"/>
          </a:xfrm>
          <a:prstGeom prst="rect">
            <a:avLst/>
          </a:prstGeom>
          <a:noFill/>
          <a:ln w="9525">
            <a:noFill/>
          </a:ln>
        </p:spPr>
        <p:txBody>
          <a:bodyPr lIns="64449" tIns="32224" rIns="64449" bIns="32224">
            <a:spAutoFit/>
          </a:bodyPr>
          <a:lstStyle/>
          <a:p>
            <a:pPr eaLnBrk="1" hangingPunct="1"/>
            <a:r>
              <a:rPr lang="zh-CN" altLang="en-US" sz="26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茶</a:t>
            </a:r>
            <a:endParaRPr lang="zh-CN" altLang="en-US" sz="26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377896" y="2058566"/>
            <a:ext cx="5379104" cy="438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55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dǒng    lán</a:t>
            </a:r>
            <a:r>
              <a:rPr lang="en-US" altLang="zh-CN" sz="225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255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luó</a:t>
            </a:r>
            <a:r>
              <a:rPr lang="en-US" altLang="zh-CN" sz="225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255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pó</a:t>
            </a:r>
            <a:r>
              <a:rPr lang="en-US" altLang="zh-CN" sz="225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2255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gāo</a:t>
            </a:r>
            <a:endParaRPr lang="en-US" altLang="zh-CN" sz="2255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377315" y="2762250"/>
            <a:ext cx="5723890" cy="438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55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bǐng</a:t>
            </a:r>
            <a:r>
              <a:rPr lang="en-US" altLang="zh-CN" sz="225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255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jìn</a:t>
            </a:r>
            <a:r>
              <a:rPr lang="en-US" altLang="zh-CN" sz="225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2255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yóu</a:t>
            </a:r>
            <a:r>
              <a:rPr lang="en-US" altLang="zh-CN" sz="225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255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chán   jiǎn</a:t>
            </a:r>
            <a:r>
              <a:rPr lang="en-US" altLang="zh-CN" sz="2255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255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64"/>
          <p:cNvSpPr txBox="1"/>
          <p:nvPr/>
        </p:nvSpPr>
        <p:spPr>
          <a:xfrm>
            <a:off x="1377802" y="2389971"/>
            <a:ext cx="571836" cy="469265"/>
          </a:xfrm>
          <a:prstGeom prst="rect">
            <a:avLst/>
          </a:prstGeom>
          <a:noFill/>
          <a:ln w="9525">
            <a:noFill/>
          </a:ln>
        </p:spPr>
        <p:txBody>
          <a:bodyPr lIns="64449" tIns="32224" rIns="64449" bIns="32224">
            <a:spAutoFit/>
          </a:bodyPr>
          <a:lstStyle/>
          <a:p>
            <a:pPr eaLnBrk="1" hangingPunct="1"/>
            <a:r>
              <a:rPr lang="zh-CN" altLang="en-US" sz="26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懂</a:t>
            </a:r>
            <a:endParaRPr lang="zh-CN" altLang="en-US" sz="26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4"/>
          <p:cNvSpPr txBox="1"/>
          <p:nvPr/>
        </p:nvSpPr>
        <p:spPr>
          <a:xfrm>
            <a:off x="6062291" y="3194985"/>
            <a:ext cx="571836" cy="469265"/>
          </a:xfrm>
          <a:prstGeom prst="rect">
            <a:avLst/>
          </a:prstGeom>
          <a:noFill/>
          <a:ln w="9525">
            <a:noFill/>
          </a:ln>
        </p:spPr>
        <p:txBody>
          <a:bodyPr lIns="64449" tIns="32224" rIns="64449" bIns="32224">
            <a:spAutoFit/>
          </a:bodyPr>
          <a:lstStyle/>
          <a:p>
            <a:pPr eaLnBrk="1" hangingPunct="1"/>
            <a:r>
              <a:rPr lang="zh-CN" altLang="en-US" sz="26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捡</a:t>
            </a:r>
            <a:endParaRPr lang="zh-CN" altLang="en-US" sz="26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7" grpId="0"/>
      <p:bldP spid="47" grpId="1"/>
      <p:bldP spid="48" grpId="0"/>
      <p:bldP spid="4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8585" y="693526"/>
            <a:ext cx="1454280" cy="43878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0" lang="zh-CN" sz="2255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品读课文</a:t>
            </a:r>
            <a:endParaRPr kumimoji="0" lang="zh-CN" sz="2255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4697" y="2266531"/>
            <a:ext cx="5944227" cy="2526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3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1．读课文，说一说：珍珠鸟在“我”的照料和呵护下发生了哪些变化?珍珠鸟为什么会发生这些变化？ </a:t>
            </a:r>
            <a:endParaRPr lang="zh-CN" altLang="en-US" sz="2635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635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63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2．找出文中重点句子，深入体会“我”对珍珠鸟的喜爱之情。</a:t>
            </a:r>
            <a:r>
              <a:rPr lang="zh-CN" altLang="en-US" sz="2635"/>
              <a:t> </a:t>
            </a:r>
            <a:endParaRPr lang="zh-CN" altLang="en-US" sz="2635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89065" y="786871"/>
            <a:ext cx="1454280" cy="43878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0" lang="zh-CN" sz="2255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合作探究</a:t>
            </a:r>
            <a:endParaRPr kumimoji="0" lang="zh-CN" sz="2255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4921" y="2048718"/>
            <a:ext cx="7946323" cy="3218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5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1．分组合作，讨论探究某一方面，解决文中的难点、疑点。 </a:t>
            </a:r>
            <a:endParaRPr lang="zh-CN" altLang="en-US" sz="2255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25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（1）为什么文章在起始部分用单独一段强调珍珠鸟“是一种怕人的鸟”？ </a:t>
            </a:r>
            <a:endParaRPr lang="zh-CN" altLang="en-US" sz="2255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25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（2）珍珠鸟在“我”的照料与呵护下发生了哪些变化？ </a:t>
            </a:r>
            <a:endParaRPr lang="zh-CN" altLang="en-US" sz="2255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25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（3）为什么写小珍珠鸟啄那些大文豪的名字，有何用意？ </a:t>
            </a:r>
            <a:endParaRPr lang="zh-CN" altLang="en-US" sz="2255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25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（4）珍珠鸟开始怕人后来不怕人，这是一种什么写法？有什么作用？</a:t>
            </a:r>
            <a:endParaRPr lang="zh-CN" altLang="en-US" sz="2255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255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（5）“信赖，往往创造出美好的境界”这句话对全文有什么作用？ </a:t>
            </a:r>
            <a:endParaRPr lang="zh-CN" altLang="en-US" sz="2255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31903" y="626033"/>
            <a:ext cx="1454280" cy="43878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255">
                <a:sym typeface="+mn-ea"/>
              </a:rPr>
              <a:t>讨论汇报</a:t>
            </a:r>
            <a:endParaRPr kumimoji="0" lang="zh-CN" altLang="en-US" sz="2255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2479" y="1802260"/>
            <a:ext cx="8328243" cy="2932430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63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小组推荐代表汇报讨论结果，全班讨论。 </a:t>
            </a:r>
            <a:endParaRPr lang="zh-CN" altLang="en-US" sz="2635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63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总结：</a:t>
            </a:r>
            <a:r>
              <a:rPr lang="zh-CN" altLang="en-US" sz="263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在起始部分强调珍珠鸟“是一种怕人的鸟”</a:t>
            </a:r>
            <a:r>
              <a:rPr lang="en-US" altLang="zh-CN" sz="263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63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在情节上构成对比，突出“我”对珍珠鸟的关爱。</a:t>
            </a:r>
            <a:r>
              <a:rPr lang="zh-CN" altLang="en-US" sz="263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珍珠鸟对人的情感经历了怕---喜----近---亲----爱这个过程，从中我们可以看出小珍珠鸟对人的情感变化， 而这一变化来自于 “信赖”。有力地突出了中心思想。</a:t>
            </a:r>
            <a:endParaRPr lang="zh-CN" altLang="en-US" sz="2635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635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1535</Words>
  <Application>WPS 演示</Application>
  <PresentationFormat>宽屏</PresentationFormat>
  <Paragraphs>148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楷体</vt:lpstr>
      <vt:lpstr>黑体</vt:lpstr>
      <vt:lpstr>楷体_GB2312</vt:lpstr>
      <vt:lpstr>新宋体</vt:lpstr>
      <vt:lpstr>Calibri</vt:lpstr>
      <vt:lpstr>华文隶书</vt:lpstr>
      <vt:lpstr>Arial Unicode MS</vt:lpstr>
      <vt:lpstr>Theme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陈蓉</cp:lastModifiedBy>
  <cp:revision>5</cp:revision>
  <dcterms:created xsi:type="dcterms:W3CDTF">2019-07-10T04:42:00Z</dcterms:created>
  <dcterms:modified xsi:type="dcterms:W3CDTF">2019-07-23T07:08:40Z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