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6" r:id="rId2"/>
    <p:sldId id="256" r:id="rId3"/>
    <p:sldId id="265" r:id="rId4"/>
    <p:sldId id="264" r:id="rId5"/>
    <p:sldId id="263" r:id="rId6"/>
    <p:sldId id="262" r:id="rId7"/>
    <p:sldId id="261" r:id="rId8"/>
    <p:sldId id="267" r:id="rId9"/>
    <p:sldId id="268" r:id="rId10"/>
    <p:sldId id="269" r:id="rId11"/>
    <p:sldId id="270" r:id="rId12"/>
    <p:sldId id="271" r:id="rId13"/>
    <p:sldId id="272" r:id="rId14"/>
    <p:sldId id="273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46D7E4-31B1-4EEB-87DC-A26CF8230F29}" type="datetimeFigureOut">
              <a:rPr lang="zh-CN" altLang="en-US" smtClean="0"/>
              <a:t>2013/5/13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B9A9B8-3FE7-4B97-961D-7221CB1C6B9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69C317F-3791-4D1F-B63F-D45FD863D14D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6717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5531B1-D731-4BA9-A668-CDA99508EB99}" type="slidenum">
              <a:rPr lang="en-US" altLang="zh-CN"/>
              <a:pPr/>
              <a:t>11</a:t>
            </a:fld>
            <a:endParaRPr lang="en-US" altLang="zh-CN"/>
          </a:p>
        </p:txBody>
      </p:sp>
      <p:sp>
        <p:nvSpPr>
          <p:cNvPr id="67481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CC3E9D4-5CA8-4FD3-A7A7-AA2E48CF3FF4}" type="slidenum">
              <a:rPr lang="en-US" altLang="zh-CN"/>
              <a:pPr/>
              <a:t>12</a:t>
            </a:fld>
            <a:endParaRPr lang="en-US" altLang="zh-CN"/>
          </a:p>
        </p:txBody>
      </p:sp>
      <p:sp>
        <p:nvSpPr>
          <p:cNvPr id="67686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8589F0D-6B6B-475D-8981-A8A11BA428AE}" type="slidenum">
              <a:rPr lang="en-US" altLang="zh-CN"/>
              <a:pPr/>
              <a:t>13</a:t>
            </a:fld>
            <a:endParaRPr lang="en-US" altLang="zh-CN"/>
          </a:p>
        </p:txBody>
      </p:sp>
      <p:sp>
        <p:nvSpPr>
          <p:cNvPr id="64921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2013/5/13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2013/5/13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2013/5/13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2013/5/13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2013/5/13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2013/5/13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2013/5/13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ge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5" name="WordArt 7"/>
          <p:cNvSpPr>
            <a:spLocks noChangeArrowheads="1" noChangeShapeType="1" noTextEdit="1"/>
          </p:cNvSpPr>
          <p:nvPr/>
        </p:nvSpPr>
        <p:spPr bwMode="auto">
          <a:xfrm>
            <a:off x="1897063" y="2636838"/>
            <a:ext cx="5133975" cy="169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/>
                <a:ea typeface="华文行楷"/>
              </a:rPr>
              <a:t>两位数减两位数（退位）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59459" name="Text Box 3"/>
          <p:cNvSpPr txBox="1">
            <a:spLocks noChangeArrowheads="1"/>
          </p:cNvSpPr>
          <p:nvPr/>
        </p:nvSpPr>
        <p:spPr bwMode="auto">
          <a:xfrm>
            <a:off x="1311275" y="1225550"/>
            <a:ext cx="50609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9600">
                <a:solidFill>
                  <a:srgbClr val="FF33CC"/>
                </a:solidFill>
                <a:latin typeface="Arial" charset="0"/>
                <a:ea typeface="华文彩云" pitchFamily="2" charset="-122"/>
              </a:rPr>
              <a:t>智慧城堡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529138" y="3213100"/>
            <a:ext cx="3895725" cy="2519363"/>
            <a:chOff x="2853" y="2024"/>
            <a:chExt cx="2454" cy="1587"/>
          </a:xfrm>
        </p:grpSpPr>
        <p:sp>
          <p:nvSpPr>
            <p:cNvPr id="659461" name="Text Box 5"/>
            <p:cNvSpPr txBox="1">
              <a:spLocks noChangeArrowheads="1"/>
            </p:cNvSpPr>
            <p:nvPr/>
          </p:nvSpPr>
          <p:spPr bwMode="auto">
            <a:xfrm>
              <a:off x="2853" y="3022"/>
              <a:ext cx="1524" cy="482"/>
            </a:xfrm>
            <a:prstGeom prst="rect">
              <a:avLst/>
            </a:prstGeom>
            <a:noFill/>
            <a:ln w="3175">
              <a:solidFill>
                <a:srgbClr val="0000FF"/>
              </a:solidFill>
              <a:miter lim="800000"/>
              <a:headEnd/>
              <a:tailEnd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r>
                <a:rPr lang="zh-CN" altLang="en-US" sz="4400">
                  <a:solidFill>
                    <a:srgbClr val="0000FF"/>
                  </a:solidFill>
                  <a:latin typeface="方正舒体" pitchFamily="2" charset="-122"/>
                  <a:ea typeface="方正舒体" pitchFamily="2" charset="-122"/>
                </a:rPr>
                <a:t>加油啊！</a:t>
              </a:r>
            </a:p>
          </p:txBody>
        </p:sp>
        <p:pic>
          <p:nvPicPr>
            <p:cNvPr id="659462" name="Picture 6" descr="女孩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513" y="2024"/>
              <a:ext cx="794" cy="1587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5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94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5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5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945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794" name="Rectangle 2" descr="粉色面巾纸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673795" name="Text Box 3"/>
          <p:cNvSpPr txBox="1">
            <a:spLocks noChangeArrowheads="1"/>
          </p:cNvSpPr>
          <p:nvPr/>
        </p:nvSpPr>
        <p:spPr bwMode="auto">
          <a:xfrm>
            <a:off x="3846513" y="1825625"/>
            <a:ext cx="29114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en-US" altLang="zh-CN" sz="4400">
                <a:latin typeface="Times New Roman" pitchFamily="18" charset="0"/>
              </a:rPr>
              <a:t>85</a:t>
            </a:r>
            <a:r>
              <a:rPr kumimoji="1" lang="zh-CN" altLang="en-US" sz="4400">
                <a:latin typeface="Times New Roman" pitchFamily="18" charset="0"/>
              </a:rPr>
              <a:t>－</a:t>
            </a:r>
            <a:r>
              <a:rPr kumimoji="1" lang="en-US" altLang="zh-CN" sz="4400">
                <a:latin typeface="Times New Roman" pitchFamily="18" charset="0"/>
              </a:rPr>
              <a:t>58</a:t>
            </a:r>
            <a:r>
              <a:rPr kumimoji="1" lang="zh-CN" altLang="en-US" sz="4400">
                <a:latin typeface="Times New Roman" pitchFamily="18" charset="0"/>
              </a:rPr>
              <a:t>＝</a:t>
            </a:r>
          </a:p>
        </p:txBody>
      </p:sp>
      <p:sp>
        <p:nvSpPr>
          <p:cNvPr id="673796" name="Text Box 4"/>
          <p:cNvSpPr txBox="1">
            <a:spLocks noChangeArrowheads="1"/>
          </p:cNvSpPr>
          <p:nvPr/>
        </p:nvSpPr>
        <p:spPr bwMode="auto">
          <a:xfrm>
            <a:off x="403225" y="817563"/>
            <a:ext cx="2514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>
                <a:latin typeface="Times New Roman" pitchFamily="18" charset="0"/>
                <a:ea typeface="隶书" pitchFamily="49" charset="-122"/>
              </a:rPr>
              <a:t>用竖式计算</a:t>
            </a:r>
            <a:r>
              <a:rPr kumimoji="1" lang="zh-CN" altLang="en-US" sz="2400">
                <a:latin typeface="Times New Roman" pitchFamily="18" charset="0"/>
              </a:rPr>
              <a:t>：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605213" y="2974975"/>
            <a:ext cx="3538537" cy="1325563"/>
            <a:chOff x="240" y="1920"/>
            <a:chExt cx="1370" cy="835"/>
          </a:xfrm>
        </p:grpSpPr>
        <p:sp>
          <p:nvSpPr>
            <p:cNvPr id="673798" name="Text Box 6"/>
            <p:cNvSpPr txBox="1">
              <a:spLocks noChangeArrowheads="1"/>
            </p:cNvSpPr>
            <p:nvPr/>
          </p:nvSpPr>
          <p:spPr bwMode="auto">
            <a:xfrm>
              <a:off x="624" y="1920"/>
              <a:ext cx="672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4400" b="1">
                  <a:solidFill>
                    <a:srgbClr val="9933FF"/>
                  </a:solidFill>
                  <a:latin typeface="Times New Roman" pitchFamily="18" charset="0"/>
                </a:rPr>
                <a:t> 8  5</a:t>
              </a:r>
            </a:p>
          </p:txBody>
        </p:sp>
        <p:sp>
          <p:nvSpPr>
            <p:cNvPr id="673799" name="Text Box 7"/>
            <p:cNvSpPr txBox="1">
              <a:spLocks noChangeArrowheads="1"/>
            </p:cNvSpPr>
            <p:nvPr/>
          </p:nvSpPr>
          <p:spPr bwMode="auto">
            <a:xfrm>
              <a:off x="356" y="2275"/>
              <a:ext cx="1254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4400" b="1">
                  <a:solidFill>
                    <a:srgbClr val="9933FF"/>
                  </a:solidFill>
                  <a:latin typeface="Times New Roman" pitchFamily="18" charset="0"/>
                </a:rPr>
                <a:t>－  </a:t>
              </a:r>
              <a:r>
                <a:rPr kumimoji="1" lang="en-US" altLang="zh-CN" sz="4400" b="1">
                  <a:solidFill>
                    <a:srgbClr val="9933FF"/>
                  </a:solidFill>
                  <a:latin typeface="Times New Roman" pitchFamily="18" charset="0"/>
                </a:rPr>
                <a:t>5 </a:t>
              </a:r>
              <a:r>
                <a:rPr kumimoji="1" lang="zh-CN" altLang="en-US" sz="4400" b="1">
                  <a:solidFill>
                    <a:srgbClr val="9933FF"/>
                  </a:solidFill>
                  <a:latin typeface="Times New Roman" pitchFamily="18" charset="0"/>
                </a:rPr>
                <a:t>８</a:t>
              </a:r>
            </a:p>
          </p:txBody>
        </p:sp>
        <p:sp>
          <p:nvSpPr>
            <p:cNvPr id="673800" name="Line 8"/>
            <p:cNvSpPr>
              <a:spLocks noChangeShapeType="1"/>
            </p:cNvSpPr>
            <p:nvPr/>
          </p:nvSpPr>
          <p:spPr bwMode="auto">
            <a:xfrm>
              <a:off x="240" y="2687"/>
              <a:ext cx="1104" cy="1"/>
            </a:xfrm>
            <a:prstGeom prst="lin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73801" name="Text Box 9"/>
          <p:cNvSpPr txBox="1">
            <a:spLocks noChangeArrowheads="1"/>
          </p:cNvSpPr>
          <p:nvPr/>
        </p:nvSpPr>
        <p:spPr bwMode="auto">
          <a:xfrm>
            <a:off x="4748213" y="2409825"/>
            <a:ext cx="38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>
                <a:solidFill>
                  <a:srgbClr val="FF3300"/>
                </a:solidFill>
                <a:latin typeface="Times New Roman" pitchFamily="18" charset="0"/>
              </a:rPr>
              <a:t>．</a:t>
            </a:r>
          </a:p>
        </p:txBody>
      </p:sp>
      <p:sp>
        <p:nvSpPr>
          <p:cNvPr id="673802" name="Text Box 10"/>
          <p:cNvSpPr txBox="1">
            <a:spLocks noChangeArrowheads="1"/>
          </p:cNvSpPr>
          <p:nvPr/>
        </p:nvSpPr>
        <p:spPr bwMode="auto">
          <a:xfrm>
            <a:off x="5008563" y="4167188"/>
            <a:ext cx="838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400" b="1">
                <a:solidFill>
                  <a:srgbClr val="9933FF"/>
                </a:solidFill>
                <a:latin typeface="Times New Roman" pitchFamily="18" charset="0"/>
              </a:rPr>
              <a:t>  7</a:t>
            </a:r>
          </a:p>
        </p:txBody>
      </p:sp>
      <p:sp>
        <p:nvSpPr>
          <p:cNvPr id="673803" name="Text Box 11"/>
          <p:cNvSpPr txBox="1">
            <a:spLocks noChangeArrowheads="1"/>
          </p:cNvSpPr>
          <p:nvPr/>
        </p:nvSpPr>
        <p:spPr bwMode="auto">
          <a:xfrm>
            <a:off x="4418013" y="4210050"/>
            <a:ext cx="838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400" b="1">
                <a:solidFill>
                  <a:srgbClr val="9933FF"/>
                </a:solidFill>
                <a:latin typeface="Times New Roman" pitchFamily="18" charset="0"/>
              </a:rPr>
              <a:t>  2</a:t>
            </a:r>
          </a:p>
        </p:txBody>
      </p:sp>
      <p:sp>
        <p:nvSpPr>
          <p:cNvPr id="673804" name="Text Box 12"/>
          <p:cNvSpPr txBox="1">
            <a:spLocks noChangeArrowheads="1"/>
          </p:cNvSpPr>
          <p:nvPr/>
        </p:nvSpPr>
        <p:spPr bwMode="auto">
          <a:xfrm>
            <a:off x="6149975" y="1831975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400" b="1">
                <a:solidFill>
                  <a:schemeClr val="accent2"/>
                </a:solidFill>
                <a:latin typeface="Times New Roman" pitchFamily="18" charset="0"/>
              </a:rPr>
              <a:t>27</a:t>
            </a:r>
          </a:p>
        </p:txBody>
      </p:sp>
      <p:pic>
        <p:nvPicPr>
          <p:cNvPr id="673805" name="Picture 13" descr="rtr rt rt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390775"/>
            <a:ext cx="2109788" cy="2959100"/>
          </a:xfrm>
          <a:prstGeom prst="rect">
            <a:avLst/>
          </a:prstGeom>
          <a:noFill/>
        </p:spPr>
      </p:pic>
    </p:spTree>
  </p:cSld>
  <p:clrMapOvr>
    <a:masterClrMapping/>
  </p:clrMapOvr>
  <p:transition>
    <p:blinds dir="vert"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67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67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73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73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3801" grpId="0" autoUpdateAnimBg="0"/>
      <p:bldP spid="673802" grpId="0" autoUpdateAnimBg="0"/>
      <p:bldP spid="673803" grpId="0" autoUpdateAnimBg="0"/>
      <p:bldP spid="673804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42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675843" name="Text Box 3"/>
          <p:cNvSpPr txBox="1">
            <a:spLocks noChangeArrowheads="1"/>
          </p:cNvSpPr>
          <p:nvPr/>
        </p:nvSpPr>
        <p:spPr bwMode="auto">
          <a:xfrm>
            <a:off x="2411413" y="1871663"/>
            <a:ext cx="32480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en-US" altLang="zh-CN" sz="4400">
                <a:latin typeface="Times New Roman" pitchFamily="18" charset="0"/>
              </a:rPr>
              <a:t>44</a:t>
            </a:r>
            <a:r>
              <a:rPr kumimoji="1" lang="zh-CN" altLang="en-US" sz="4400">
                <a:latin typeface="Times New Roman" pitchFamily="18" charset="0"/>
              </a:rPr>
              <a:t>－</a:t>
            </a:r>
            <a:r>
              <a:rPr kumimoji="1" lang="en-US" altLang="zh-CN" sz="4400">
                <a:latin typeface="Times New Roman" pitchFamily="18" charset="0"/>
              </a:rPr>
              <a:t>27</a:t>
            </a:r>
            <a:r>
              <a:rPr kumimoji="1" lang="zh-CN" altLang="en-US" sz="4400">
                <a:latin typeface="Times New Roman" pitchFamily="18" charset="0"/>
              </a:rPr>
              <a:t>＝</a:t>
            </a:r>
          </a:p>
        </p:txBody>
      </p:sp>
      <p:sp>
        <p:nvSpPr>
          <p:cNvPr id="675844" name="Text Box 4"/>
          <p:cNvSpPr txBox="1">
            <a:spLocks noChangeArrowheads="1"/>
          </p:cNvSpPr>
          <p:nvPr/>
        </p:nvSpPr>
        <p:spPr bwMode="auto">
          <a:xfrm>
            <a:off x="358775" y="815975"/>
            <a:ext cx="2514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>
                <a:latin typeface="Times New Roman" pitchFamily="18" charset="0"/>
                <a:ea typeface="隶书" pitchFamily="49" charset="-122"/>
              </a:rPr>
              <a:t>用竖式计算</a:t>
            </a:r>
            <a:r>
              <a:rPr kumimoji="1" lang="zh-CN" altLang="en-US" sz="2400">
                <a:latin typeface="Times New Roman" pitchFamily="18" charset="0"/>
              </a:rPr>
              <a:t>：</a:t>
            </a:r>
          </a:p>
        </p:txBody>
      </p:sp>
      <p:sp>
        <p:nvSpPr>
          <p:cNvPr id="675845" name="Text Box 5"/>
          <p:cNvSpPr txBox="1">
            <a:spLocks noChangeArrowheads="1"/>
          </p:cNvSpPr>
          <p:nvPr/>
        </p:nvSpPr>
        <p:spPr bwMode="auto">
          <a:xfrm>
            <a:off x="3519488" y="2454275"/>
            <a:ext cx="381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>
                <a:solidFill>
                  <a:srgbClr val="FF3300"/>
                </a:solidFill>
                <a:latin typeface="Times New Roman" pitchFamily="18" charset="0"/>
              </a:rPr>
              <a:t>．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438400" y="3048000"/>
            <a:ext cx="3044825" cy="1325563"/>
            <a:chOff x="240" y="1920"/>
            <a:chExt cx="1370" cy="835"/>
          </a:xfrm>
        </p:grpSpPr>
        <p:sp>
          <p:nvSpPr>
            <p:cNvPr id="675847" name="Text Box 7"/>
            <p:cNvSpPr txBox="1">
              <a:spLocks noChangeArrowheads="1"/>
            </p:cNvSpPr>
            <p:nvPr/>
          </p:nvSpPr>
          <p:spPr bwMode="auto">
            <a:xfrm>
              <a:off x="624" y="1920"/>
              <a:ext cx="672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4400" b="1">
                  <a:solidFill>
                    <a:srgbClr val="9933FF"/>
                  </a:solidFill>
                  <a:latin typeface="Times New Roman" pitchFamily="18" charset="0"/>
                </a:rPr>
                <a:t> 4  4</a:t>
              </a:r>
            </a:p>
          </p:txBody>
        </p:sp>
        <p:sp>
          <p:nvSpPr>
            <p:cNvPr id="675848" name="Text Box 8"/>
            <p:cNvSpPr txBox="1">
              <a:spLocks noChangeArrowheads="1"/>
            </p:cNvSpPr>
            <p:nvPr/>
          </p:nvSpPr>
          <p:spPr bwMode="auto">
            <a:xfrm>
              <a:off x="356" y="2275"/>
              <a:ext cx="1254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4400" b="1">
                  <a:solidFill>
                    <a:srgbClr val="9933FF"/>
                  </a:solidFill>
                  <a:latin typeface="Times New Roman" pitchFamily="18" charset="0"/>
                </a:rPr>
                <a:t>－ </a:t>
              </a:r>
              <a:r>
                <a:rPr kumimoji="1" lang="en-US" altLang="zh-CN" sz="4400" b="1">
                  <a:solidFill>
                    <a:srgbClr val="9933FF"/>
                  </a:solidFill>
                  <a:latin typeface="Times New Roman" pitchFamily="18" charset="0"/>
                </a:rPr>
                <a:t>2  7</a:t>
              </a:r>
            </a:p>
          </p:txBody>
        </p:sp>
        <p:sp>
          <p:nvSpPr>
            <p:cNvPr id="675849" name="Line 9"/>
            <p:cNvSpPr>
              <a:spLocks noChangeShapeType="1"/>
            </p:cNvSpPr>
            <p:nvPr/>
          </p:nvSpPr>
          <p:spPr bwMode="auto">
            <a:xfrm>
              <a:off x="240" y="2687"/>
              <a:ext cx="1104" cy="1"/>
            </a:xfrm>
            <a:prstGeom prst="lin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75850" name="Text Box 10"/>
          <p:cNvSpPr txBox="1">
            <a:spLocks noChangeArrowheads="1"/>
          </p:cNvSpPr>
          <p:nvPr/>
        </p:nvSpPr>
        <p:spPr bwMode="auto">
          <a:xfrm>
            <a:off x="3095625" y="4267200"/>
            <a:ext cx="838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400" b="1">
                <a:solidFill>
                  <a:srgbClr val="9933FF"/>
                </a:solidFill>
                <a:latin typeface="Times New Roman" pitchFamily="18" charset="0"/>
              </a:rPr>
              <a:t>  1</a:t>
            </a:r>
          </a:p>
        </p:txBody>
      </p:sp>
      <p:sp>
        <p:nvSpPr>
          <p:cNvPr id="675851" name="Text Box 11"/>
          <p:cNvSpPr txBox="1">
            <a:spLocks noChangeArrowheads="1"/>
          </p:cNvSpPr>
          <p:nvPr/>
        </p:nvSpPr>
        <p:spPr bwMode="auto">
          <a:xfrm>
            <a:off x="3656013" y="4281488"/>
            <a:ext cx="838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400" b="1">
                <a:solidFill>
                  <a:srgbClr val="9933FF"/>
                </a:solidFill>
                <a:latin typeface="Times New Roman" pitchFamily="18" charset="0"/>
              </a:rPr>
              <a:t>  7</a:t>
            </a:r>
          </a:p>
        </p:txBody>
      </p:sp>
      <p:sp>
        <p:nvSpPr>
          <p:cNvPr id="675852" name="Text Box 12"/>
          <p:cNvSpPr txBox="1">
            <a:spLocks noChangeArrowheads="1"/>
          </p:cNvSpPr>
          <p:nvPr/>
        </p:nvSpPr>
        <p:spPr bwMode="auto">
          <a:xfrm>
            <a:off x="4779963" y="1912938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400" b="1">
                <a:solidFill>
                  <a:schemeClr val="accent2"/>
                </a:solidFill>
                <a:latin typeface="Times New Roman" pitchFamily="18" charset="0"/>
              </a:rPr>
              <a:t>17</a:t>
            </a:r>
          </a:p>
        </p:txBody>
      </p:sp>
      <p:pic>
        <p:nvPicPr>
          <p:cNvPr id="675853" name="Picture 13" descr="bear021s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3538" y="2835275"/>
            <a:ext cx="2081212" cy="353695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67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67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758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758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45" grpId="0" autoUpdateAnimBg="0"/>
      <p:bldP spid="675850" grpId="0" autoUpdateAnimBg="0"/>
      <p:bldP spid="675851" grpId="0" autoUpdateAnimBg="0"/>
      <p:bldP spid="675852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024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9800" y="415925"/>
            <a:ext cx="7319963" cy="4591050"/>
          </a:xfrm>
          <a:prstGeom prst="rect">
            <a:avLst/>
          </a:prstGeom>
          <a:noFill/>
        </p:spPr>
      </p:pic>
      <p:sp>
        <p:nvSpPr>
          <p:cNvPr id="650244" name="Text Box 4"/>
          <p:cNvSpPr txBox="1">
            <a:spLocks noChangeArrowheads="1"/>
          </p:cNvSpPr>
          <p:nvPr/>
        </p:nvSpPr>
        <p:spPr bwMode="auto">
          <a:xfrm>
            <a:off x="1411288" y="4284663"/>
            <a:ext cx="2754312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600" b="1">
                <a:latin typeface="Arial" charset="0"/>
                <a:ea typeface="楷体_GB2312" pitchFamily="49" charset="-122"/>
              </a:rPr>
              <a:t>还剩多少本</a:t>
            </a:r>
            <a:r>
              <a:rPr lang="en-US" altLang="zh-CN" sz="3600" b="1">
                <a:latin typeface="Arial" charset="0"/>
                <a:ea typeface="楷体_GB2312" pitchFamily="49" charset="-122"/>
              </a:rPr>
              <a:t>?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319338" y="5413375"/>
            <a:ext cx="3817937" cy="914400"/>
            <a:chOff x="1882" y="3612"/>
            <a:chExt cx="2405" cy="576"/>
          </a:xfrm>
        </p:grpSpPr>
        <p:sp>
          <p:nvSpPr>
            <p:cNvPr id="650246" name="Rectangle 6"/>
            <p:cNvSpPr>
              <a:spLocks noChangeArrowheads="1"/>
            </p:cNvSpPr>
            <p:nvPr/>
          </p:nvSpPr>
          <p:spPr bwMode="auto">
            <a:xfrm>
              <a:off x="1882" y="3702"/>
              <a:ext cx="454" cy="454"/>
            </a:xfrm>
            <a:prstGeom prst="rect">
              <a:avLst/>
            </a:prstGeom>
            <a:noFill/>
            <a:ln w="25400">
              <a:solidFill>
                <a:srgbClr val="FF66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0247" name="Oval 7"/>
            <p:cNvSpPr>
              <a:spLocks noChangeArrowheads="1"/>
            </p:cNvSpPr>
            <p:nvPr/>
          </p:nvSpPr>
          <p:spPr bwMode="auto">
            <a:xfrm>
              <a:off x="2426" y="3702"/>
              <a:ext cx="454" cy="454"/>
            </a:xfrm>
            <a:prstGeom prst="ellipse">
              <a:avLst/>
            </a:prstGeom>
            <a:noFill/>
            <a:ln w="25400">
              <a:solidFill>
                <a:srgbClr val="00CC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0248" name="Rectangle 8"/>
            <p:cNvSpPr>
              <a:spLocks noChangeArrowheads="1"/>
            </p:cNvSpPr>
            <p:nvPr/>
          </p:nvSpPr>
          <p:spPr bwMode="auto">
            <a:xfrm>
              <a:off x="2925" y="3702"/>
              <a:ext cx="454" cy="454"/>
            </a:xfrm>
            <a:prstGeom prst="rect">
              <a:avLst/>
            </a:prstGeom>
            <a:noFill/>
            <a:ln w="25400">
              <a:solidFill>
                <a:srgbClr val="FF66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0249" name="Rectangle 9"/>
            <p:cNvSpPr>
              <a:spLocks noChangeArrowheads="1"/>
            </p:cNvSpPr>
            <p:nvPr/>
          </p:nvSpPr>
          <p:spPr bwMode="auto">
            <a:xfrm>
              <a:off x="3833" y="3702"/>
              <a:ext cx="454" cy="454"/>
            </a:xfrm>
            <a:prstGeom prst="rect">
              <a:avLst/>
            </a:prstGeom>
            <a:noFill/>
            <a:ln w="25400">
              <a:solidFill>
                <a:srgbClr val="FF66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0250" name="Text Box 10"/>
            <p:cNvSpPr txBox="1">
              <a:spLocks noChangeArrowheads="1"/>
            </p:cNvSpPr>
            <p:nvPr/>
          </p:nvSpPr>
          <p:spPr bwMode="auto">
            <a:xfrm>
              <a:off x="3334" y="3612"/>
              <a:ext cx="590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5400" b="1">
                  <a:latin typeface="Comic Sans MS" pitchFamily="66" charset="0"/>
                </a:rPr>
                <a:t>＝</a:t>
              </a:r>
            </a:p>
          </p:txBody>
        </p:sp>
      </p:grpSp>
      <p:sp>
        <p:nvSpPr>
          <p:cNvPr id="650251" name="Text Box 11"/>
          <p:cNvSpPr txBox="1">
            <a:spLocks noChangeArrowheads="1"/>
          </p:cNvSpPr>
          <p:nvPr/>
        </p:nvSpPr>
        <p:spPr bwMode="auto">
          <a:xfrm>
            <a:off x="2247900" y="5635625"/>
            <a:ext cx="7921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66"/>
                </a:solidFill>
                <a:latin typeface="Comic Sans MS" pitchFamily="66" charset="0"/>
              </a:rPr>
              <a:t>64</a:t>
            </a:r>
          </a:p>
        </p:txBody>
      </p:sp>
      <p:sp>
        <p:nvSpPr>
          <p:cNvPr id="650252" name="Text Box 12"/>
          <p:cNvSpPr txBox="1">
            <a:spLocks noChangeArrowheads="1"/>
          </p:cNvSpPr>
          <p:nvPr/>
        </p:nvSpPr>
        <p:spPr bwMode="auto">
          <a:xfrm>
            <a:off x="3182938" y="5557838"/>
            <a:ext cx="7921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latin typeface="Comic Sans MS" pitchFamily="66" charset="0"/>
              </a:rPr>
              <a:t>－</a:t>
            </a:r>
          </a:p>
        </p:txBody>
      </p:sp>
      <p:sp>
        <p:nvSpPr>
          <p:cNvPr id="650253" name="Text Box 13"/>
          <p:cNvSpPr txBox="1">
            <a:spLocks noChangeArrowheads="1"/>
          </p:cNvSpPr>
          <p:nvPr/>
        </p:nvSpPr>
        <p:spPr bwMode="auto">
          <a:xfrm>
            <a:off x="3903663" y="5629275"/>
            <a:ext cx="7921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>
                <a:solidFill>
                  <a:srgbClr val="FF0066"/>
                </a:solidFill>
                <a:latin typeface="Comic Sans MS" pitchFamily="66" charset="0"/>
              </a:rPr>
              <a:t>28</a:t>
            </a:r>
          </a:p>
        </p:txBody>
      </p:sp>
      <p:sp>
        <p:nvSpPr>
          <p:cNvPr id="650254" name="Text Box 14"/>
          <p:cNvSpPr txBox="1">
            <a:spLocks noChangeArrowheads="1"/>
          </p:cNvSpPr>
          <p:nvPr/>
        </p:nvSpPr>
        <p:spPr bwMode="auto">
          <a:xfrm>
            <a:off x="5343525" y="5635625"/>
            <a:ext cx="7921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>
                <a:solidFill>
                  <a:srgbClr val="FF0066"/>
                </a:solidFill>
                <a:latin typeface="Comic Sans MS" pitchFamily="66" charset="0"/>
              </a:rPr>
              <a:t>36</a:t>
            </a:r>
          </a:p>
        </p:txBody>
      </p:sp>
      <p:sp>
        <p:nvSpPr>
          <p:cNvPr id="650255" name="Text Box 15"/>
          <p:cNvSpPr txBox="1">
            <a:spLocks noChangeArrowheads="1"/>
          </p:cNvSpPr>
          <p:nvPr/>
        </p:nvSpPr>
        <p:spPr bwMode="auto">
          <a:xfrm>
            <a:off x="5919788" y="5772150"/>
            <a:ext cx="14398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omic Sans MS" pitchFamily="66" charset="0"/>
              </a:rPr>
              <a:t>（本）</a:t>
            </a:r>
          </a:p>
        </p:txBody>
      </p:sp>
    </p:spTree>
  </p:cSld>
  <p:clrMapOvr>
    <a:masterClrMapping/>
  </p:clrMapOvr>
  <p:transition>
    <p:blinds dir="vert"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5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5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5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50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5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50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65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65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65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65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0244" grpId="0"/>
      <p:bldP spid="650251" grpId="0"/>
      <p:bldP spid="650252" grpId="0"/>
      <p:bldP spid="650253" grpId="0"/>
      <p:bldP spid="650254" grpId="0"/>
      <p:bldP spid="65025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01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>
              <a:latin typeface="Arial" charset="0"/>
            </a:endParaRPr>
          </a:p>
        </p:txBody>
      </p:sp>
      <p:pic>
        <p:nvPicPr>
          <p:cNvPr id="683011" name="Picture 3" descr="台湾卡通矢量图 - 人物篇 - 儿童小孩26 - 儿童向量图2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10388" y="765175"/>
            <a:ext cx="1838325" cy="4032250"/>
          </a:xfrm>
          <a:prstGeom prst="rect">
            <a:avLst/>
          </a:prstGeom>
          <a:noFill/>
        </p:spPr>
      </p:pic>
      <p:pic>
        <p:nvPicPr>
          <p:cNvPr id="683012" name="Picture 4" descr="台湾卡通矢量图 - 人物篇 - 儿童小孩33 - 儿童向量图3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0513" y="1700213"/>
            <a:ext cx="1760537" cy="4797425"/>
          </a:xfrm>
          <a:prstGeom prst="rect">
            <a:avLst/>
          </a:prstGeom>
          <a:noFill/>
        </p:spPr>
      </p:pic>
      <p:sp>
        <p:nvSpPr>
          <p:cNvPr id="683013" name="AutoShape 5"/>
          <p:cNvSpPr>
            <a:spLocks noChangeArrowheads="1"/>
          </p:cNvSpPr>
          <p:nvPr/>
        </p:nvSpPr>
        <p:spPr bwMode="auto">
          <a:xfrm>
            <a:off x="1908175" y="836613"/>
            <a:ext cx="3024188" cy="1079500"/>
          </a:xfrm>
          <a:prstGeom prst="wedgeRoundRectCallout">
            <a:avLst>
              <a:gd name="adj1" fmla="val -48583"/>
              <a:gd name="adj2" fmla="val 107204"/>
              <a:gd name="adj3" fmla="val 16667"/>
            </a:avLst>
          </a:prstGeom>
          <a:solidFill>
            <a:srgbClr val="FFFFCC"/>
          </a:solidFill>
          <a:ln w="9525">
            <a:solidFill>
              <a:srgbClr val="9900CC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800">
                <a:latin typeface="Comic Sans MS" pitchFamily="66" charset="0"/>
              </a:rPr>
              <a:t>小红有</a:t>
            </a:r>
            <a:r>
              <a:rPr lang="en-US" altLang="zh-CN" sz="2800">
                <a:latin typeface="Comic Sans MS" pitchFamily="66" charset="0"/>
              </a:rPr>
              <a:t>42</a:t>
            </a:r>
            <a:r>
              <a:rPr lang="zh-CN" altLang="en-US" sz="2800">
                <a:latin typeface="Comic Sans MS" pitchFamily="66" charset="0"/>
              </a:rPr>
              <a:t>科学书。</a:t>
            </a:r>
          </a:p>
        </p:txBody>
      </p:sp>
      <p:sp>
        <p:nvSpPr>
          <p:cNvPr id="683014" name="AutoShape 6"/>
          <p:cNvSpPr>
            <a:spLocks noChangeArrowheads="1"/>
          </p:cNvSpPr>
          <p:nvPr/>
        </p:nvSpPr>
        <p:spPr bwMode="auto">
          <a:xfrm>
            <a:off x="4284663" y="1989138"/>
            <a:ext cx="2303462" cy="1079500"/>
          </a:xfrm>
          <a:prstGeom prst="wedgeRoundRectCallout">
            <a:avLst>
              <a:gd name="adj1" fmla="val 78185"/>
              <a:gd name="adj2" fmla="val -47352"/>
              <a:gd name="adj3" fmla="val 16667"/>
            </a:avLst>
          </a:prstGeom>
          <a:solidFill>
            <a:srgbClr val="FFFFCC"/>
          </a:solidFill>
          <a:ln w="9525">
            <a:solidFill>
              <a:srgbClr val="9900CC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800">
                <a:latin typeface="Comic Sans MS" pitchFamily="66" charset="0"/>
              </a:rPr>
              <a:t>小华有</a:t>
            </a:r>
            <a:r>
              <a:rPr lang="en-US" altLang="zh-CN" sz="2800">
                <a:latin typeface="Comic Sans MS" pitchFamily="66" charset="0"/>
              </a:rPr>
              <a:t>15</a:t>
            </a:r>
            <a:r>
              <a:rPr lang="zh-CN" altLang="en-US" sz="2800">
                <a:latin typeface="Comic Sans MS" pitchFamily="66" charset="0"/>
              </a:rPr>
              <a:t>本。</a:t>
            </a:r>
          </a:p>
        </p:txBody>
      </p:sp>
      <p:sp>
        <p:nvSpPr>
          <p:cNvPr id="683015" name="AutoShape 7" descr="轮廓式菱形"/>
          <p:cNvSpPr>
            <a:spLocks noChangeArrowheads="1"/>
          </p:cNvSpPr>
          <p:nvPr/>
        </p:nvSpPr>
        <p:spPr bwMode="auto">
          <a:xfrm>
            <a:off x="2051050" y="3644900"/>
            <a:ext cx="5761038" cy="2422525"/>
          </a:xfrm>
          <a:prstGeom prst="roundRect">
            <a:avLst>
              <a:gd name="adj" fmla="val 16667"/>
            </a:avLst>
          </a:prstGeom>
          <a:pattFill prst="openDmnd">
            <a:fgClr>
              <a:srgbClr val="CC99FF"/>
            </a:fgClr>
            <a:bgClr>
              <a:schemeClr val="bg1"/>
            </a:bgClr>
          </a:pattFill>
          <a:ln w="9525">
            <a:solidFill>
              <a:srgbClr val="9900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83016" name="Text Box 8"/>
          <p:cNvSpPr txBox="1">
            <a:spLocks noChangeArrowheads="1"/>
          </p:cNvSpPr>
          <p:nvPr/>
        </p:nvSpPr>
        <p:spPr bwMode="auto">
          <a:xfrm>
            <a:off x="2484438" y="4076700"/>
            <a:ext cx="50419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Comic Sans MS" pitchFamily="66" charset="0"/>
              </a:rPr>
              <a:t>小华比小红少多少本科学书？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2627313" y="4608513"/>
            <a:ext cx="3817937" cy="914400"/>
            <a:chOff x="1882" y="3612"/>
            <a:chExt cx="2405" cy="576"/>
          </a:xfrm>
        </p:grpSpPr>
        <p:sp>
          <p:nvSpPr>
            <p:cNvPr id="683018" name="Rectangle 10"/>
            <p:cNvSpPr>
              <a:spLocks noChangeArrowheads="1"/>
            </p:cNvSpPr>
            <p:nvPr/>
          </p:nvSpPr>
          <p:spPr bwMode="auto">
            <a:xfrm>
              <a:off x="1882" y="3702"/>
              <a:ext cx="454" cy="45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66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83019" name="Oval 11"/>
            <p:cNvSpPr>
              <a:spLocks noChangeArrowheads="1"/>
            </p:cNvSpPr>
            <p:nvPr/>
          </p:nvSpPr>
          <p:spPr bwMode="auto">
            <a:xfrm>
              <a:off x="2426" y="3702"/>
              <a:ext cx="454" cy="454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83020" name="Rectangle 12"/>
            <p:cNvSpPr>
              <a:spLocks noChangeArrowheads="1"/>
            </p:cNvSpPr>
            <p:nvPr/>
          </p:nvSpPr>
          <p:spPr bwMode="auto">
            <a:xfrm>
              <a:off x="2925" y="3702"/>
              <a:ext cx="454" cy="45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66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83021" name="Rectangle 13"/>
            <p:cNvSpPr>
              <a:spLocks noChangeArrowheads="1"/>
            </p:cNvSpPr>
            <p:nvPr/>
          </p:nvSpPr>
          <p:spPr bwMode="auto">
            <a:xfrm>
              <a:off x="3833" y="3702"/>
              <a:ext cx="454" cy="45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66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83022" name="Text Box 14"/>
            <p:cNvSpPr txBox="1">
              <a:spLocks noChangeArrowheads="1"/>
            </p:cNvSpPr>
            <p:nvPr/>
          </p:nvSpPr>
          <p:spPr bwMode="auto">
            <a:xfrm>
              <a:off x="3334" y="3612"/>
              <a:ext cx="590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5400" b="1">
                  <a:latin typeface="Comic Sans MS" pitchFamily="66" charset="0"/>
                </a:rPr>
                <a:t>＝</a:t>
              </a:r>
            </a:p>
          </p:txBody>
        </p:sp>
      </p:grpSp>
      <p:sp>
        <p:nvSpPr>
          <p:cNvPr id="683023" name="Text Box 15"/>
          <p:cNvSpPr txBox="1">
            <a:spLocks noChangeArrowheads="1"/>
          </p:cNvSpPr>
          <p:nvPr/>
        </p:nvSpPr>
        <p:spPr bwMode="auto">
          <a:xfrm>
            <a:off x="2557463" y="4830763"/>
            <a:ext cx="7921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66"/>
                </a:solidFill>
                <a:latin typeface="Comic Sans MS" pitchFamily="66" charset="0"/>
              </a:rPr>
              <a:t>42</a:t>
            </a:r>
          </a:p>
        </p:txBody>
      </p:sp>
      <p:sp>
        <p:nvSpPr>
          <p:cNvPr id="683024" name="Text Box 16"/>
          <p:cNvSpPr txBox="1">
            <a:spLocks noChangeArrowheads="1"/>
          </p:cNvSpPr>
          <p:nvPr/>
        </p:nvSpPr>
        <p:spPr bwMode="auto">
          <a:xfrm>
            <a:off x="3492500" y="4752975"/>
            <a:ext cx="7921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latin typeface="Comic Sans MS" pitchFamily="66" charset="0"/>
              </a:rPr>
              <a:t>－</a:t>
            </a:r>
          </a:p>
        </p:txBody>
      </p:sp>
      <p:sp>
        <p:nvSpPr>
          <p:cNvPr id="683025" name="Text Box 17"/>
          <p:cNvSpPr txBox="1">
            <a:spLocks noChangeArrowheads="1"/>
          </p:cNvSpPr>
          <p:nvPr/>
        </p:nvSpPr>
        <p:spPr bwMode="auto">
          <a:xfrm>
            <a:off x="4213225" y="4824413"/>
            <a:ext cx="7921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>
                <a:solidFill>
                  <a:srgbClr val="FF0066"/>
                </a:solidFill>
                <a:latin typeface="Comic Sans MS" pitchFamily="66" charset="0"/>
              </a:rPr>
              <a:t>15</a:t>
            </a:r>
          </a:p>
        </p:txBody>
      </p:sp>
      <p:sp>
        <p:nvSpPr>
          <p:cNvPr id="683026" name="Text Box 18"/>
          <p:cNvSpPr txBox="1">
            <a:spLocks noChangeArrowheads="1"/>
          </p:cNvSpPr>
          <p:nvPr/>
        </p:nvSpPr>
        <p:spPr bwMode="auto">
          <a:xfrm>
            <a:off x="5653088" y="4830763"/>
            <a:ext cx="7921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>
                <a:solidFill>
                  <a:srgbClr val="FF0066"/>
                </a:solidFill>
                <a:latin typeface="Comic Sans MS" pitchFamily="66" charset="0"/>
              </a:rPr>
              <a:t>27</a:t>
            </a:r>
          </a:p>
        </p:txBody>
      </p:sp>
      <p:sp>
        <p:nvSpPr>
          <p:cNvPr id="683027" name="Text Box 19"/>
          <p:cNvSpPr txBox="1">
            <a:spLocks noChangeArrowheads="1"/>
          </p:cNvSpPr>
          <p:nvPr/>
        </p:nvSpPr>
        <p:spPr bwMode="auto">
          <a:xfrm>
            <a:off x="6459538" y="4827588"/>
            <a:ext cx="14398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Comic Sans MS" pitchFamily="66" charset="0"/>
              </a:rPr>
              <a:t>（本）</a:t>
            </a:r>
          </a:p>
        </p:txBody>
      </p:sp>
      <p:pic>
        <p:nvPicPr>
          <p:cNvPr id="20" name="Picture 4" descr="图片1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400" y="152400"/>
            <a:ext cx="9144000" cy="6858000"/>
          </a:xfrm>
          <a:prstGeom prst="rect">
            <a:avLst/>
          </a:prstGeom>
          <a:noFill/>
        </p:spPr>
      </p:pic>
      <p:sp>
        <p:nvSpPr>
          <p:cNvPr id="21" name="Rectangle 2"/>
          <p:cNvSpPr txBox="1">
            <a:spLocks/>
          </p:cNvSpPr>
          <p:nvPr/>
        </p:nvSpPr>
        <p:spPr>
          <a:xfrm>
            <a:off x="914400" y="5715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1200" cap="none" spc="0" normalizeH="0" baseline="0" noProof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华文新魏" pitchFamily="2" charset="-122"/>
                <a:cs typeface="+mj-cs"/>
              </a:rPr>
              <a:t>本课总结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+mj-lt"/>
              <a:ea typeface="华文新魏" pitchFamily="2" charset="-122"/>
              <a:cs typeface="+mj-cs"/>
            </a:endParaRPr>
          </a:p>
        </p:txBody>
      </p:sp>
      <p:sp>
        <p:nvSpPr>
          <p:cNvPr id="22" name="Rectangle 3"/>
          <p:cNvSpPr txBox="1">
            <a:spLocks/>
          </p:cNvSpPr>
          <p:nvPr/>
        </p:nvSpPr>
        <p:spPr>
          <a:xfrm>
            <a:off x="1509713" y="1736725"/>
            <a:ext cx="7223125" cy="42973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zh-CN" altLang="en-US" sz="4800" b="1" i="0" u="none" strike="noStrike" kern="1200" cap="none" spc="0" normalizeH="0" baseline="0" noProof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n-lt"/>
                <a:ea typeface="华文新魏" pitchFamily="2" charset="-122"/>
                <a:cs typeface="+mn-cs"/>
              </a:rPr>
              <a:t>会用列竖式的方法计算两位数减两位数退位减，并能正确的计算其结果。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+mn-lt"/>
              <a:ea typeface="华文新魏" pitchFamily="2" charset="-122"/>
              <a:cs typeface="+mn-cs"/>
            </a:endParaRPr>
          </a:p>
        </p:txBody>
      </p:sp>
    </p:spTree>
  </p:cSld>
  <p:clrMapOvr>
    <a:masterClrMapping/>
  </p:clrMapOvr>
  <p:transition>
    <p:pull dir="ru"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68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68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1000"/>
                                        <p:tgtEl>
                                          <p:spTgt spid="68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6830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6830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6830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6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6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83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83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83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683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683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683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683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3013" grpId="0" animBg="1"/>
      <p:bldP spid="683014" grpId="0" animBg="1"/>
      <p:bldP spid="683015" grpId="0" animBg="1"/>
      <p:bldP spid="683016" grpId="0"/>
      <p:bldP spid="683023" grpId="0"/>
      <p:bldP spid="683024" grpId="0"/>
      <p:bldP spid="683025" grpId="0"/>
      <p:bldP spid="683026" grpId="0"/>
      <p:bldP spid="6830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ge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6" name="Rectangle 2"/>
          <p:cNvSpPr txBox="1">
            <a:spLocks/>
          </p:cNvSpPr>
          <p:nvPr/>
        </p:nvSpPr>
        <p:spPr>
          <a:xfrm>
            <a:off x="457200" y="638175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smtClean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  <a:latin typeface="+mj-lt"/>
                <a:ea typeface="华文行楷" pitchFamily="2" charset="-122"/>
                <a:cs typeface="+mj-cs"/>
              </a:rPr>
              <a:t>教学目标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6600CC"/>
              </a:solidFill>
              <a:effectLst/>
              <a:uLnTx/>
              <a:uFillTx/>
              <a:latin typeface="+mj-lt"/>
              <a:ea typeface="华文行楷" pitchFamily="2" charset="-122"/>
              <a:cs typeface="+mj-cs"/>
            </a:endParaRPr>
          </a:p>
        </p:txBody>
      </p:sp>
      <p:sp>
        <p:nvSpPr>
          <p:cNvPr id="7" name="Rectangle 3"/>
          <p:cNvSpPr txBox="1">
            <a:spLocks/>
          </p:cNvSpPr>
          <p:nvPr/>
        </p:nvSpPr>
        <p:spPr>
          <a:xfrm>
            <a:off x="482600" y="1851025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1.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使同学们理解和掌握笔算退位减的方法，能正确地进行计算。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2.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能运用数学知识解决一些简单的实际问题，逐步培养同学们的数学思考能力。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3.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具有初步的自主探索精神和与人合作意识。 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6600CC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6" name="Group 7"/>
          <p:cNvGrpSpPr>
            <a:grpSpLocks/>
          </p:cNvGrpSpPr>
          <p:nvPr/>
        </p:nvGrpSpPr>
        <p:grpSpPr bwMode="auto">
          <a:xfrm>
            <a:off x="0" y="0"/>
            <a:ext cx="9144000" cy="6643710"/>
            <a:chOff x="-137" y="402"/>
            <a:chExt cx="5780" cy="3744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3" y="402"/>
              <a:ext cx="5520" cy="3744"/>
            </a:xfrm>
            <a:prstGeom prst="rect">
              <a:avLst/>
            </a:prstGeom>
            <a:noFill/>
          </p:spPr>
        </p:pic>
        <p:sp>
          <p:nvSpPr>
            <p:cNvPr id="8" name="AutoShape 3"/>
            <p:cNvSpPr>
              <a:spLocks noChangeArrowheads="1"/>
            </p:cNvSpPr>
            <p:nvPr/>
          </p:nvSpPr>
          <p:spPr bwMode="auto">
            <a:xfrm>
              <a:off x="-137" y="795"/>
              <a:ext cx="1582" cy="1125"/>
            </a:xfrm>
            <a:prstGeom prst="wedgeEllipseCallout">
              <a:avLst>
                <a:gd name="adj1" fmla="val 50444"/>
                <a:gd name="adj2" fmla="val 61111"/>
              </a:avLst>
            </a:prstGeom>
            <a:solidFill>
              <a:srgbClr val="FFFFCC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46800" anchor="ctr"/>
            <a:lstStyle/>
            <a:p>
              <a:pPr algn="ctr"/>
              <a:r>
                <a:rPr lang="zh-CN" altLang="en-US" sz="3600" b="1">
                  <a:latin typeface="Arial" charset="0"/>
                  <a:ea typeface="楷体_GB2312" pitchFamily="49" charset="-122"/>
                </a:rPr>
                <a:t>我有</a:t>
              </a:r>
              <a:r>
                <a:rPr lang="en-US" altLang="zh-CN" sz="3600" b="1">
                  <a:latin typeface="Arial" charset="0"/>
                  <a:ea typeface="楷体_GB2312" pitchFamily="49" charset="-122"/>
                </a:rPr>
                <a:t>50</a:t>
              </a:r>
              <a:r>
                <a:rPr lang="zh-CN" altLang="en-US" sz="3600" b="1">
                  <a:latin typeface="Arial" charset="0"/>
                  <a:ea typeface="楷体_GB2312" pitchFamily="49" charset="-122"/>
                </a:rPr>
                <a:t>张邮票。</a:t>
              </a:r>
            </a:p>
          </p:txBody>
        </p:sp>
        <p:sp>
          <p:nvSpPr>
            <p:cNvPr id="9" name="AutoShape 4"/>
            <p:cNvSpPr>
              <a:spLocks noChangeArrowheads="1"/>
            </p:cNvSpPr>
            <p:nvPr/>
          </p:nvSpPr>
          <p:spPr bwMode="auto">
            <a:xfrm>
              <a:off x="3857" y="767"/>
              <a:ext cx="1692" cy="1125"/>
            </a:xfrm>
            <a:prstGeom prst="wedgeEllipseCallout">
              <a:avLst>
                <a:gd name="adj1" fmla="val -48995"/>
                <a:gd name="adj2" fmla="val 59333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0000" tIns="46800" rIns="90000" bIns="46800" anchor="ctr"/>
            <a:lstStyle/>
            <a:p>
              <a:pPr algn="ctr"/>
              <a:r>
                <a:rPr lang="zh-CN" altLang="en-US" sz="3600" b="1">
                  <a:latin typeface="Arial" charset="0"/>
                  <a:ea typeface="楷体_GB2312" pitchFamily="49" charset="-122"/>
                </a:rPr>
                <a:t>我有</a:t>
              </a:r>
              <a:r>
                <a:rPr lang="en-US" altLang="zh-CN" sz="3600" b="1">
                  <a:latin typeface="Arial" charset="0"/>
                  <a:ea typeface="楷体_GB2312" pitchFamily="49" charset="-122"/>
                </a:rPr>
                <a:t>26</a:t>
              </a:r>
              <a:r>
                <a:rPr lang="zh-CN" altLang="en-US" sz="3600" b="1">
                  <a:latin typeface="Arial" charset="0"/>
                  <a:ea typeface="楷体_GB2312" pitchFamily="49" charset="-122"/>
                </a:rPr>
                <a:t>张邮票。</a:t>
              </a:r>
            </a:p>
          </p:txBody>
        </p:sp>
        <p:sp>
          <p:nvSpPr>
            <p:cNvPr id="10" name="Text Box 5"/>
            <p:cNvSpPr txBox="1">
              <a:spLocks noChangeArrowheads="1"/>
            </p:cNvSpPr>
            <p:nvPr/>
          </p:nvSpPr>
          <p:spPr bwMode="auto">
            <a:xfrm>
              <a:off x="1388" y="3523"/>
              <a:ext cx="720" cy="375"/>
            </a:xfrm>
            <a:prstGeom prst="rect">
              <a:avLst/>
            </a:prstGeom>
            <a:solidFill>
              <a:srgbClr val="CCECFF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zh-CN" altLang="en-US" sz="3600" b="1">
                  <a:latin typeface="Arial" charset="0"/>
                  <a:ea typeface="楷体_GB2312" pitchFamily="49" charset="-122"/>
                </a:rPr>
                <a:t>小星</a:t>
              </a:r>
            </a:p>
          </p:txBody>
        </p:sp>
        <p:sp>
          <p:nvSpPr>
            <p:cNvPr id="11" name="Text Box 6"/>
            <p:cNvSpPr txBox="1">
              <a:spLocks noChangeArrowheads="1"/>
            </p:cNvSpPr>
            <p:nvPr/>
          </p:nvSpPr>
          <p:spPr bwMode="auto">
            <a:xfrm>
              <a:off x="2950" y="3586"/>
              <a:ext cx="720" cy="375"/>
            </a:xfrm>
            <a:prstGeom prst="rect">
              <a:avLst/>
            </a:prstGeom>
            <a:solidFill>
              <a:srgbClr val="CCECFF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zh-CN" altLang="en-US" sz="3600" b="1">
                  <a:latin typeface="Arial" charset="0"/>
                  <a:ea typeface="楷体_GB2312" pitchFamily="49" charset="-122"/>
                </a:rPr>
                <a:t>小梅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ge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grpSp>
        <p:nvGrpSpPr>
          <p:cNvPr id="7" name="Group 3"/>
          <p:cNvGrpSpPr>
            <a:grpSpLocks/>
          </p:cNvGrpSpPr>
          <p:nvPr/>
        </p:nvGrpSpPr>
        <p:grpSpPr bwMode="auto">
          <a:xfrm>
            <a:off x="-274638" y="1630363"/>
            <a:ext cx="8242301" cy="1143000"/>
            <a:chOff x="-173" y="1027"/>
            <a:chExt cx="5192" cy="720"/>
          </a:xfrm>
        </p:grpSpPr>
        <p:sp>
          <p:nvSpPr>
            <p:cNvPr id="8" name="Rectangle 4"/>
            <p:cNvSpPr>
              <a:spLocks noChangeArrowheads="1"/>
            </p:cNvSpPr>
            <p:nvPr/>
          </p:nvSpPr>
          <p:spPr bwMode="auto">
            <a:xfrm>
              <a:off x="-173" y="1027"/>
              <a:ext cx="4128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 eaLnBrk="0" hangingPunct="0"/>
              <a:r>
                <a:rPr lang="en-US" altLang="zh-CN" sz="5400" dirty="0">
                  <a:ea typeface="楷体_GB2312" pitchFamily="49" charset="-122"/>
                </a:rPr>
                <a:t>50  </a:t>
              </a:r>
              <a:r>
                <a:rPr lang="en-US" altLang="zh-CN" sz="5400" dirty="0">
                  <a:ea typeface="楷体_GB2312" pitchFamily="49" charset="-122"/>
                  <a:cs typeface="Times New Roman" pitchFamily="18" charset="0"/>
                </a:rPr>
                <a:t>–  26  =</a:t>
              </a:r>
              <a:endParaRPr lang="en-US" altLang="zh-CN" sz="5400" dirty="0">
                <a:ea typeface="楷体_GB2312" pitchFamily="49" charset="-122"/>
              </a:endParaRPr>
            </a:p>
          </p:txBody>
        </p:sp>
        <p:sp>
          <p:nvSpPr>
            <p:cNvPr id="9" name="Rectangle 5"/>
            <p:cNvSpPr>
              <a:spLocks noChangeArrowheads="1"/>
            </p:cNvSpPr>
            <p:nvPr/>
          </p:nvSpPr>
          <p:spPr bwMode="auto">
            <a:xfrm>
              <a:off x="2958" y="1095"/>
              <a:ext cx="684" cy="62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zh-CN" altLang="zh-CN" sz="5400">
                <a:solidFill>
                  <a:srgbClr val="FF0000"/>
                </a:solidFill>
                <a:latin typeface="Arial" charset="0"/>
                <a:ea typeface="楷体_GB2312" pitchFamily="49" charset="-122"/>
              </a:endParaRPr>
            </a:p>
          </p:txBody>
        </p:sp>
        <p:sp>
          <p:nvSpPr>
            <p:cNvPr id="10" name="Text Box 6"/>
            <p:cNvSpPr txBox="1">
              <a:spLocks noChangeArrowheads="1"/>
            </p:cNvSpPr>
            <p:nvPr/>
          </p:nvSpPr>
          <p:spPr bwMode="auto">
            <a:xfrm>
              <a:off x="3524" y="1131"/>
              <a:ext cx="1495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5400">
                  <a:latin typeface="Arial" charset="0"/>
                  <a:ea typeface="楷体_GB2312" pitchFamily="49" charset="-122"/>
                </a:rPr>
                <a:t>（张）</a:t>
              </a:r>
            </a:p>
          </p:txBody>
        </p:sp>
      </p:grp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2003425" y="3219450"/>
            <a:ext cx="4803775" cy="1306513"/>
          </a:xfrm>
          <a:prstGeom prst="cloudCallout">
            <a:avLst>
              <a:gd name="adj1" fmla="val -41870"/>
              <a:gd name="adj2" fmla="val 134449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/>
            <a:r>
              <a:rPr lang="zh-CN" altLang="en-US" sz="3600" b="1">
                <a:latin typeface="Arial" charset="0"/>
                <a:ea typeface="楷体_GB2312" pitchFamily="49" charset="-122"/>
              </a:rPr>
              <a:t>你是怎么算的</a:t>
            </a:r>
            <a:r>
              <a:rPr lang="en-US" altLang="zh-CN" sz="3600" b="1">
                <a:latin typeface="Arial" charset="0"/>
                <a:ea typeface="楷体_GB2312" pitchFamily="49" charset="-122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ge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5" name="Text Box 20"/>
          <p:cNvSpPr txBox="1">
            <a:spLocks noChangeArrowheads="1"/>
          </p:cNvSpPr>
          <p:nvPr/>
        </p:nvSpPr>
        <p:spPr bwMode="auto">
          <a:xfrm>
            <a:off x="2203450" y="1476375"/>
            <a:ext cx="395605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4000" b="1" dirty="0">
                <a:latin typeface="Arial" charset="0"/>
                <a:ea typeface="楷体_GB2312" pitchFamily="49" charset="-122"/>
              </a:rPr>
              <a:t>50</a:t>
            </a:r>
            <a:r>
              <a:rPr lang="zh-CN" altLang="en-US" sz="4000" b="1" dirty="0">
                <a:latin typeface="Arial" charset="0"/>
                <a:ea typeface="楷体_GB2312" pitchFamily="49" charset="-122"/>
              </a:rPr>
              <a:t>－</a:t>
            </a:r>
            <a:r>
              <a:rPr lang="en-US" altLang="zh-CN" sz="4000" b="1" dirty="0">
                <a:latin typeface="Arial" charset="0"/>
                <a:ea typeface="楷体_GB2312" pitchFamily="49" charset="-122"/>
              </a:rPr>
              <a:t>26=       (</a:t>
            </a:r>
            <a:r>
              <a:rPr lang="zh-CN" altLang="en-US" sz="4000" b="1" dirty="0">
                <a:latin typeface="Arial" charset="0"/>
                <a:ea typeface="楷体_GB2312" pitchFamily="49" charset="-122"/>
              </a:rPr>
              <a:t>张</a:t>
            </a:r>
            <a:r>
              <a:rPr lang="en-US" altLang="zh-CN" sz="4000" b="1" dirty="0">
                <a:latin typeface="Arial" charset="0"/>
                <a:ea typeface="楷体_GB2312" pitchFamily="49" charset="-122"/>
              </a:rPr>
              <a:t>)</a:t>
            </a:r>
          </a:p>
        </p:txBody>
      </p:sp>
      <p:pic>
        <p:nvPicPr>
          <p:cNvPr id="6" name="Picture 27" descr="200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175" y="2877734"/>
            <a:ext cx="2267404" cy="2257830"/>
          </a:xfrm>
          <a:prstGeom prst="rect">
            <a:avLst/>
          </a:prstGeom>
          <a:noFill/>
        </p:spPr>
      </p:pic>
      <p:pic>
        <p:nvPicPr>
          <p:cNvPr id="7" name="Picture 4" descr="200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68550" y="3159125"/>
            <a:ext cx="2168525" cy="2159000"/>
          </a:xfrm>
          <a:prstGeom prst="rect">
            <a:avLst/>
          </a:prstGeom>
          <a:noFill/>
        </p:spPr>
      </p:pic>
      <p:pic>
        <p:nvPicPr>
          <p:cNvPr id="8" name="Picture 3" descr="200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03375" y="3070225"/>
            <a:ext cx="2255838" cy="2246313"/>
          </a:xfrm>
          <a:prstGeom prst="rect">
            <a:avLst/>
          </a:prstGeom>
          <a:noFill/>
        </p:spPr>
      </p:pic>
      <p:pic>
        <p:nvPicPr>
          <p:cNvPr id="9" name="Picture 10" descr="a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48" y="3429000"/>
            <a:ext cx="219075" cy="1635125"/>
          </a:xfrm>
          <a:prstGeom prst="rect">
            <a:avLst/>
          </a:prstGeom>
          <a:noFill/>
        </p:spPr>
      </p:pic>
      <p:pic>
        <p:nvPicPr>
          <p:cNvPr id="10" name="Picture 10" descr="a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9124" y="3429000"/>
            <a:ext cx="219075" cy="1635125"/>
          </a:xfrm>
          <a:prstGeom prst="rect">
            <a:avLst/>
          </a:prstGeom>
          <a:noFill/>
        </p:spPr>
      </p:pic>
      <p:pic>
        <p:nvPicPr>
          <p:cNvPr id="11" name="Picture 10" descr="a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8" y="3500438"/>
            <a:ext cx="219075" cy="1635125"/>
          </a:xfrm>
          <a:prstGeom prst="rect">
            <a:avLst/>
          </a:prstGeom>
          <a:noFill/>
        </p:spPr>
      </p:pic>
      <p:pic>
        <p:nvPicPr>
          <p:cNvPr id="12" name="Picture 10" descr="a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3357562"/>
            <a:ext cx="219075" cy="1635125"/>
          </a:xfrm>
          <a:prstGeom prst="rect">
            <a:avLst/>
          </a:prstGeom>
          <a:noFill/>
        </p:spPr>
      </p:pic>
      <p:pic>
        <p:nvPicPr>
          <p:cNvPr id="13" name="Picture 10" descr="a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4" y="3429000"/>
            <a:ext cx="219075" cy="1635125"/>
          </a:xfrm>
          <a:prstGeom prst="rect">
            <a:avLst/>
          </a:prstGeom>
          <a:noFill/>
        </p:spPr>
      </p:pic>
      <p:pic>
        <p:nvPicPr>
          <p:cNvPr id="14" name="Picture 10" descr="a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28" y="3500438"/>
            <a:ext cx="219075" cy="1635125"/>
          </a:xfrm>
          <a:prstGeom prst="rect">
            <a:avLst/>
          </a:prstGeom>
          <a:noFill/>
        </p:spPr>
      </p:pic>
      <p:pic>
        <p:nvPicPr>
          <p:cNvPr id="15" name="Picture 10" descr="a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3500438"/>
            <a:ext cx="219075" cy="1635125"/>
          </a:xfrm>
          <a:prstGeom prst="rect">
            <a:avLst/>
          </a:prstGeom>
          <a:noFill/>
        </p:spPr>
      </p:pic>
      <p:pic>
        <p:nvPicPr>
          <p:cNvPr id="16" name="Picture 10" descr="a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94" y="3500438"/>
            <a:ext cx="219075" cy="1635125"/>
          </a:xfrm>
          <a:prstGeom prst="rect">
            <a:avLst/>
          </a:prstGeom>
          <a:noFill/>
        </p:spPr>
      </p:pic>
      <p:pic>
        <p:nvPicPr>
          <p:cNvPr id="17" name="Picture 10" descr="a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3571876"/>
            <a:ext cx="219075" cy="1635125"/>
          </a:xfrm>
          <a:prstGeom prst="rect">
            <a:avLst/>
          </a:prstGeom>
          <a:noFill/>
        </p:spPr>
      </p:pic>
      <p:sp>
        <p:nvSpPr>
          <p:cNvPr id="18" name="Rectangle 19"/>
          <p:cNvSpPr>
            <a:spLocks noChangeArrowheads="1"/>
          </p:cNvSpPr>
          <p:nvPr/>
        </p:nvSpPr>
        <p:spPr bwMode="auto">
          <a:xfrm>
            <a:off x="2357438" y="3133725"/>
            <a:ext cx="2525712" cy="2074863"/>
          </a:xfrm>
          <a:prstGeom prst="rect">
            <a:avLst/>
          </a:prstGeom>
          <a:noFill/>
          <a:ln w="41275" algn="ctr">
            <a:solidFill>
              <a:srgbClr val="0000FF"/>
            </a:solidFill>
            <a:prstDash val="dash"/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pic>
        <p:nvPicPr>
          <p:cNvPr id="19" name="Picture 10" descr="a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AFF"/>
              </a:clrFrom>
              <a:clrTo>
                <a:srgbClr val="FF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1934" y="3500438"/>
            <a:ext cx="219075" cy="1635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ge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709613" y="608013"/>
            <a:ext cx="7231062" cy="5530850"/>
            <a:chOff x="432" y="0"/>
            <a:chExt cx="4224" cy="4231"/>
          </a:xfrm>
        </p:grpSpPr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432" y="3600"/>
              <a:ext cx="2112" cy="528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2544" y="3600"/>
              <a:ext cx="2112" cy="52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Line 6"/>
            <p:cNvSpPr>
              <a:spLocks noChangeShapeType="1"/>
            </p:cNvSpPr>
            <p:nvPr/>
          </p:nvSpPr>
          <p:spPr bwMode="auto">
            <a:xfrm flipV="1">
              <a:off x="1440" y="0"/>
              <a:ext cx="0" cy="36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auto">
            <a:xfrm flipV="1">
              <a:off x="3600" y="0"/>
              <a:ext cx="0" cy="360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768" y="3600"/>
              <a:ext cx="1680" cy="6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4800">
                  <a:latin typeface="Times New Roman" pitchFamily="18" charset="0"/>
                  <a:ea typeface="黑体" pitchFamily="2" charset="-122"/>
                </a:rPr>
                <a:t>十      位</a:t>
              </a:r>
            </a:p>
          </p:txBody>
        </p:sp>
        <p:sp>
          <p:nvSpPr>
            <p:cNvPr id="11" name="Text Box 9"/>
            <p:cNvSpPr txBox="1">
              <a:spLocks noChangeArrowheads="1"/>
            </p:cNvSpPr>
            <p:nvPr/>
          </p:nvSpPr>
          <p:spPr bwMode="auto">
            <a:xfrm>
              <a:off x="2880" y="3596"/>
              <a:ext cx="1632" cy="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4800">
                  <a:latin typeface="Times New Roman" pitchFamily="18" charset="0"/>
                  <a:ea typeface="黑体" pitchFamily="2" charset="-122"/>
                </a:rPr>
                <a:t>个      位</a:t>
              </a:r>
            </a:p>
          </p:txBody>
        </p:sp>
      </p:grpSp>
      <p:sp>
        <p:nvSpPr>
          <p:cNvPr id="12" name="Oval 20"/>
          <p:cNvSpPr>
            <a:spLocks noChangeArrowheads="1"/>
          </p:cNvSpPr>
          <p:nvPr/>
        </p:nvSpPr>
        <p:spPr bwMode="auto">
          <a:xfrm>
            <a:off x="1928794" y="3500438"/>
            <a:ext cx="1143000" cy="317500"/>
          </a:xfrm>
          <a:prstGeom prst="ellipse">
            <a:avLst/>
          </a:prstGeom>
          <a:solidFill>
            <a:srgbClr val="FF9933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Oval 20"/>
          <p:cNvSpPr>
            <a:spLocks noChangeArrowheads="1"/>
          </p:cNvSpPr>
          <p:nvPr/>
        </p:nvSpPr>
        <p:spPr bwMode="auto">
          <a:xfrm>
            <a:off x="1928794" y="3857628"/>
            <a:ext cx="1143000" cy="317500"/>
          </a:xfrm>
          <a:prstGeom prst="ellipse">
            <a:avLst/>
          </a:prstGeom>
          <a:solidFill>
            <a:srgbClr val="FF9933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Oval 20"/>
          <p:cNvSpPr>
            <a:spLocks noChangeArrowheads="1"/>
          </p:cNvSpPr>
          <p:nvPr/>
        </p:nvSpPr>
        <p:spPr bwMode="auto">
          <a:xfrm>
            <a:off x="1857356" y="4214818"/>
            <a:ext cx="1143000" cy="317500"/>
          </a:xfrm>
          <a:prstGeom prst="ellipse">
            <a:avLst/>
          </a:prstGeom>
          <a:solidFill>
            <a:srgbClr val="FF9933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Oval 20"/>
          <p:cNvSpPr>
            <a:spLocks noChangeArrowheads="1"/>
          </p:cNvSpPr>
          <p:nvPr/>
        </p:nvSpPr>
        <p:spPr bwMode="auto">
          <a:xfrm>
            <a:off x="1857356" y="4572008"/>
            <a:ext cx="1143000" cy="317500"/>
          </a:xfrm>
          <a:prstGeom prst="ellipse">
            <a:avLst/>
          </a:prstGeom>
          <a:solidFill>
            <a:srgbClr val="FF9933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Oval 20"/>
          <p:cNvSpPr>
            <a:spLocks noChangeArrowheads="1"/>
          </p:cNvSpPr>
          <p:nvPr/>
        </p:nvSpPr>
        <p:spPr bwMode="auto">
          <a:xfrm>
            <a:off x="1857356" y="4929198"/>
            <a:ext cx="1143000" cy="317500"/>
          </a:xfrm>
          <a:prstGeom prst="ellipse">
            <a:avLst/>
          </a:prstGeom>
          <a:solidFill>
            <a:srgbClr val="FF9933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Oval 11"/>
          <p:cNvSpPr>
            <a:spLocks noChangeArrowheads="1"/>
          </p:cNvSpPr>
          <p:nvPr/>
        </p:nvSpPr>
        <p:spPr bwMode="auto">
          <a:xfrm>
            <a:off x="5572132" y="4929198"/>
            <a:ext cx="1143000" cy="33337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Oval 11"/>
          <p:cNvSpPr>
            <a:spLocks noChangeArrowheads="1"/>
          </p:cNvSpPr>
          <p:nvPr/>
        </p:nvSpPr>
        <p:spPr bwMode="auto">
          <a:xfrm>
            <a:off x="5572132" y="4572008"/>
            <a:ext cx="1143000" cy="33337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Oval 11"/>
          <p:cNvSpPr>
            <a:spLocks noChangeArrowheads="1"/>
          </p:cNvSpPr>
          <p:nvPr/>
        </p:nvSpPr>
        <p:spPr bwMode="auto">
          <a:xfrm>
            <a:off x="5572132" y="4214818"/>
            <a:ext cx="1143000" cy="33337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Oval 11"/>
          <p:cNvSpPr>
            <a:spLocks noChangeArrowheads="1"/>
          </p:cNvSpPr>
          <p:nvPr/>
        </p:nvSpPr>
        <p:spPr bwMode="auto">
          <a:xfrm>
            <a:off x="5572132" y="3857628"/>
            <a:ext cx="1143000" cy="33337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Oval 11"/>
          <p:cNvSpPr>
            <a:spLocks noChangeArrowheads="1"/>
          </p:cNvSpPr>
          <p:nvPr/>
        </p:nvSpPr>
        <p:spPr bwMode="auto">
          <a:xfrm>
            <a:off x="5572132" y="3500438"/>
            <a:ext cx="1143000" cy="33337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Oval 11"/>
          <p:cNvSpPr>
            <a:spLocks noChangeArrowheads="1"/>
          </p:cNvSpPr>
          <p:nvPr/>
        </p:nvSpPr>
        <p:spPr bwMode="auto">
          <a:xfrm>
            <a:off x="5572132" y="3143248"/>
            <a:ext cx="1143000" cy="33337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Oval 11"/>
          <p:cNvSpPr>
            <a:spLocks noChangeArrowheads="1"/>
          </p:cNvSpPr>
          <p:nvPr/>
        </p:nvSpPr>
        <p:spPr bwMode="auto">
          <a:xfrm>
            <a:off x="5572132" y="2786058"/>
            <a:ext cx="1143000" cy="33337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Oval 11"/>
          <p:cNvSpPr>
            <a:spLocks noChangeArrowheads="1"/>
          </p:cNvSpPr>
          <p:nvPr/>
        </p:nvSpPr>
        <p:spPr bwMode="auto">
          <a:xfrm>
            <a:off x="5500694" y="2428868"/>
            <a:ext cx="1143000" cy="33337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Oval 11"/>
          <p:cNvSpPr>
            <a:spLocks noChangeArrowheads="1"/>
          </p:cNvSpPr>
          <p:nvPr/>
        </p:nvSpPr>
        <p:spPr bwMode="auto">
          <a:xfrm>
            <a:off x="5500694" y="2071678"/>
            <a:ext cx="1143000" cy="33337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Oval 11"/>
          <p:cNvSpPr>
            <a:spLocks noChangeArrowheads="1"/>
          </p:cNvSpPr>
          <p:nvPr/>
        </p:nvSpPr>
        <p:spPr bwMode="auto">
          <a:xfrm>
            <a:off x="5500694" y="1714488"/>
            <a:ext cx="1143000" cy="33337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" name="Oval 30"/>
          <p:cNvSpPr>
            <a:spLocks noChangeArrowheads="1"/>
          </p:cNvSpPr>
          <p:nvPr/>
        </p:nvSpPr>
        <p:spPr bwMode="auto">
          <a:xfrm>
            <a:off x="2946400" y="3425825"/>
            <a:ext cx="2293938" cy="739775"/>
          </a:xfrm>
          <a:prstGeom prst="ellipse">
            <a:avLst/>
          </a:prstGeom>
          <a:solidFill>
            <a:srgbClr val="FFFFCC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>
                <a:latin typeface="Arial" charset="0"/>
                <a:ea typeface="楷体_GB2312" pitchFamily="49" charset="-122"/>
              </a:rPr>
              <a:t>退一当十</a:t>
            </a:r>
          </a:p>
        </p:txBody>
      </p:sp>
      <p:sp>
        <p:nvSpPr>
          <p:cNvPr id="31" name="AutoShape 26"/>
          <p:cNvSpPr>
            <a:spLocks noChangeArrowheads="1"/>
          </p:cNvSpPr>
          <p:nvPr/>
        </p:nvSpPr>
        <p:spPr bwMode="auto">
          <a:xfrm>
            <a:off x="1016000" y="493713"/>
            <a:ext cx="4179888" cy="1670050"/>
          </a:xfrm>
          <a:prstGeom prst="horizontalScroll">
            <a:avLst>
              <a:gd name="adj" fmla="val 12500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/>
            <a:r>
              <a:rPr lang="en-US" altLang="zh-CN" sz="4400" b="1" dirty="0">
                <a:latin typeface="Arial" charset="0"/>
                <a:ea typeface="楷体_GB2312" pitchFamily="49" charset="-122"/>
              </a:rPr>
              <a:t>50</a:t>
            </a:r>
            <a:r>
              <a:rPr lang="zh-CN" altLang="en-US" sz="4400" b="1" dirty="0">
                <a:latin typeface="Arial" charset="0"/>
                <a:ea typeface="楷体_GB2312" pitchFamily="49" charset="-122"/>
              </a:rPr>
              <a:t>－</a:t>
            </a:r>
            <a:r>
              <a:rPr lang="en-US" altLang="zh-CN" sz="4400" b="1" dirty="0">
                <a:latin typeface="Arial" charset="0"/>
                <a:ea typeface="楷体_GB2312" pitchFamily="49" charset="-122"/>
              </a:rPr>
              <a:t>26=24(</a:t>
            </a:r>
            <a:r>
              <a:rPr lang="zh-CN" altLang="en-US" sz="4400" b="1" dirty="0">
                <a:latin typeface="Arial" charset="0"/>
                <a:ea typeface="楷体_GB2312" pitchFamily="49" charset="-122"/>
              </a:rPr>
              <a:t>张</a:t>
            </a:r>
            <a:r>
              <a:rPr lang="en-US" altLang="zh-CN" sz="4400" b="1" dirty="0">
                <a:latin typeface="Arial" charset="0"/>
                <a:ea typeface="楷体_GB2312" pitchFamily="49" charset="-122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9" grpId="0" animBg="1"/>
      <p:bldP spid="20" grpId="0" animBg="1"/>
      <p:bldP spid="21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0" grpId="1" animBg="1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ge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3071813" y="1427163"/>
            <a:ext cx="2392362" cy="143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8800" dirty="0">
                <a:latin typeface="Times New Roman" pitchFamily="18" charset="0"/>
              </a:rPr>
              <a:t>5  0 </a:t>
            </a:r>
          </a:p>
        </p:txBody>
      </p:sp>
      <p:sp>
        <p:nvSpPr>
          <p:cNvPr id="6" name="Text Box 14"/>
          <p:cNvSpPr txBox="1">
            <a:spLocks noChangeArrowheads="1"/>
          </p:cNvSpPr>
          <p:nvPr/>
        </p:nvSpPr>
        <p:spPr bwMode="auto">
          <a:xfrm>
            <a:off x="3078163" y="2743200"/>
            <a:ext cx="1905000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8800" dirty="0">
                <a:latin typeface="Times New Roman" pitchFamily="18" charset="0"/>
              </a:rPr>
              <a:t>2  6</a:t>
            </a:r>
          </a:p>
        </p:txBody>
      </p:sp>
      <p:sp>
        <p:nvSpPr>
          <p:cNvPr id="7" name="Line 11"/>
          <p:cNvSpPr>
            <a:spLocks noChangeShapeType="1"/>
          </p:cNvSpPr>
          <p:nvPr/>
        </p:nvSpPr>
        <p:spPr bwMode="auto">
          <a:xfrm>
            <a:off x="1938338" y="3495675"/>
            <a:ext cx="533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8" name="Line 12"/>
          <p:cNvSpPr>
            <a:spLocks noChangeShapeType="1"/>
          </p:cNvSpPr>
          <p:nvPr/>
        </p:nvSpPr>
        <p:spPr bwMode="auto">
          <a:xfrm>
            <a:off x="1252538" y="4371975"/>
            <a:ext cx="46482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036888" y="4446588"/>
            <a:ext cx="1371600" cy="143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8800" dirty="0">
                <a:solidFill>
                  <a:srgbClr val="FF00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4200525" y="4432300"/>
            <a:ext cx="990600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8800" dirty="0">
                <a:solidFill>
                  <a:srgbClr val="FF0000"/>
                </a:solidFill>
                <a:latin typeface="Times New Roman" pitchFamily="18" charset="0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0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0741" name="Picture 21" descr="图片1淡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70723" name="Oval 3"/>
          <p:cNvSpPr>
            <a:spLocks noChangeArrowheads="1"/>
          </p:cNvSpPr>
          <p:nvPr/>
        </p:nvSpPr>
        <p:spPr bwMode="auto">
          <a:xfrm>
            <a:off x="3406775" y="1382713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zh-CN" altLang="zh-CN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70724" name="Text Box 4"/>
          <p:cNvSpPr txBox="1">
            <a:spLocks noChangeArrowheads="1"/>
          </p:cNvSpPr>
          <p:nvPr/>
        </p:nvSpPr>
        <p:spPr bwMode="auto">
          <a:xfrm>
            <a:off x="4200525" y="4432300"/>
            <a:ext cx="990600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8800">
                <a:solidFill>
                  <a:srgbClr val="FF0000"/>
                </a:solidFill>
                <a:latin typeface="Times New Roman" pitchFamily="18" charset="0"/>
              </a:rPr>
              <a:t>6</a:t>
            </a:r>
          </a:p>
        </p:txBody>
      </p:sp>
      <p:sp>
        <p:nvSpPr>
          <p:cNvPr id="670725" name="Text Box 5"/>
          <p:cNvSpPr txBox="1">
            <a:spLocks noChangeArrowheads="1"/>
          </p:cNvSpPr>
          <p:nvPr/>
        </p:nvSpPr>
        <p:spPr bwMode="auto">
          <a:xfrm>
            <a:off x="3036888" y="4446588"/>
            <a:ext cx="1371600" cy="143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8800">
                <a:solidFill>
                  <a:srgbClr val="FF00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670726" name="Text Box 6"/>
          <p:cNvSpPr txBox="1">
            <a:spLocks noChangeArrowheads="1"/>
          </p:cNvSpPr>
          <p:nvPr/>
        </p:nvSpPr>
        <p:spPr bwMode="auto">
          <a:xfrm>
            <a:off x="4154488" y="1100138"/>
            <a:ext cx="7032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>
                <a:solidFill>
                  <a:srgbClr val="FF0000"/>
                </a:solidFill>
                <a:latin typeface="Times New Roman" pitchFamily="18" charset="0"/>
              </a:rPr>
              <a:t>10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4786313" y="1308100"/>
            <a:ext cx="2300287" cy="663575"/>
            <a:chOff x="3024" y="714"/>
            <a:chExt cx="1440" cy="528"/>
          </a:xfrm>
        </p:grpSpPr>
        <p:sp>
          <p:nvSpPr>
            <p:cNvPr id="670728" name="Line 8"/>
            <p:cNvSpPr>
              <a:spLocks noChangeShapeType="1"/>
            </p:cNvSpPr>
            <p:nvPr/>
          </p:nvSpPr>
          <p:spPr bwMode="auto">
            <a:xfrm>
              <a:off x="3024" y="714"/>
              <a:ext cx="1440" cy="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0729" name="Line 9"/>
            <p:cNvSpPr>
              <a:spLocks noChangeShapeType="1"/>
            </p:cNvSpPr>
            <p:nvPr/>
          </p:nvSpPr>
          <p:spPr bwMode="auto">
            <a:xfrm flipH="1">
              <a:off x="3024" y="1002"/>
              <a:ext cx="1440" cy="2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70730" name="Text Box 10"/>
          <p:cNvSpPr txBox="1">
            <a:spLocks noChangeArrowheads="1"/>
          </p:cNvSpPr>
          <p:nvPr/>
        </p:nvSpPr>
        <p:spPr bwMode="auto">
          <a:xfrm>
            <a:off x="7467600" y="1133475"/>
            <a:ext cx="1905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6000">
                <a:latin typeface="Times New Roman" pitchFamily="18" charset="0"/>
              </a:rPr>
              <a:t>13</a:t>
            </a:r>
          </a:p>
        </p:txBody>
      </p:sp>
      <p:sp>
        <p:nvSpPr>
          <p:cNvPr id="670731" name="Line 11"/>
          <p:cNvSpPr>
            <a:spLocks noChangeShapeType="1"/>
          </p:cNvSpPr>
          <p:nvPr/>
        </p:nvSpPr>
        <p:spPr bwMode="auto">
          <a:xfrm>
            <a:off x="1938338" y="3495675"/>
            <a:ext cx="533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70732" name="Line 12"/>
          <p:cNvSpPr>
            <a:spLocks noChangeShapeType="1"/>
          </p:cNvSpPr>
          <p:nvPr/>
        </p:nvSpPr>
        <p:spPr bwMode="auto">
          <a:xfrm>
            <a:off x="1252538" y="4371975"/>
            <a:ext cx="46482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70733" name="Text Box 13"/>
          <p:cNvSpPr txBox="1">
            <a:spLocks noChangeArrowheads="1"/>
          </p:cNvSpPr>
          <p:nvPr/>
        </p:nvSpPr>
        <p:spPr bwMode="auto">
          <a:xfrm>
            <a:off x="3071813" y="1427163"/>
            <a:ext cx="2392362" cy="143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8800">
                <a:latin typeface="Times New Roman" pitchFamily="18" charset="0"/>
              </a:rPr>
              <a:t>4  3 </a:t>
            </a:r>
          </a:p>
        </p:txBody>
      </p:sp>
      <p:sp>
        <p:nvSpPr>
          <p:cNvPr id="670734" name="Text Box 14"/>
          <p:cNvSpPr txBox="1">
            <a:spLocks noChangeArrowheads="1"/>
          </p:cNvSpPr>
          <p:nvPr/>
        </p:nvSpPr>
        <p:spPr bwMode="auto">
          <a:xfrm>
            <a:off x="3078163" y="2743200"/>
            <a:ext cx="1905000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8800">
                <a:latin typeface="Times New Roman" pitchFamily="18" charset="0"/>
              </a:rPr>
              <a:t>2  7</a:t>
            </a:r>
          </a:p>
        </p:txBody>
      </p:sp>
      <p:sp>
        <p:nvSpPr>
          <p:cNvPr id="670736" name="AutoShape 16"/>
          <p:cNvSpPr>
            <a:spLocks noChangeArrowheads="1"/>
          </p:cNvSpPr>
          <p:nvPr/>
        </p:nvSpPr>
        <p:spPr bwMode="auto">
          <a:xfrm>
            <a:off x="4816475" y="2276475"/>
            <a:ext cx="3805238" cy="1511300"/>
          </a:xfrm>
          <a:prstGeom prst="cloudCallout">
            <a:avLst>
              <a:gd name="adj1" fmla="val -55884"/>
              <a:gd name="adj2" fmla="val -61870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/>
            <a:r>
              <a:rPr lang="zh-CN" altLang="en-US" sz="2800" b="1">
                <a:latin typeface="Arial" charset="0"/>
                <a:ea typeface="楷体_GB2312" pitchFamily="49" charset="-122"/>
              </a:rPr>
              <a:t>个位上的</a:t>
            </a:r>
            <a:r>
              <a:rPr lang="en-US" altLang="zh-CN" sz="2800" b="1">
                <a:latin typeface="Arial" charset="0"/>
                <a:ea typeface="楷体_GB2312" pitchFamily="49" charset="-122"/>
              </a:rPr>
              <a:t>3</a:t>
            </a:r>
            <a:r>
              <a:rPr lang="zh-CN" altLang="en-US" sz="2800" b="1">
                <a:latin typeface="Arial" charset="0"/>
                <a:ea typeface="楷体_GB2312" pitchFamily="49" charset="-122"/>
              </a:rPr>
              <a:t>减</a:t>
            </a:r>
            <a:r>
              <a:rPr lang="en-US" altLang="zh-CN" sz="2800" b="1">
                <a:latin typeface="Arial" charset="0"/>
                <a:ea typeface="楷体_GB2312" pitchFamily="49" charset="-122"/>
              </a:rPr>
              <a:t>7</a:t>
            </a:r>
            <a:r>
              <a:rPr lang="zh-CN" altLang="en-US" sz="2800" b="1">
                <a:latin typeface="Arial" charset="0"/>
                <a:ea typeface="楷体_GB2312" pitchFamily="49" charset="-122"/>
              </a:rPr>
              <a:t>不够减</a:t>
            </a:r>
            <a:r>
              <a:rPr lang="en-US" altLang="zh-CN" sz="2800" b="1">
                <a:latin typeface="Arial" charset="0"/>
                <a:ea typeface="楷体_GB2312" pitchFamily="49" charset="-122"/>
              </a:rPr>
              <a:t>,</a:t>
            </a:r>
            <a:r>
              <a:rPr lang="zh-CN" altLang="en-US" sz="2800" b="1">
                <a:latin typeface="Arial" charset="0"/>
                <a:ea typeface="楷体_GB2312" pitchFamily="49" charset="-122"/>
              </a:rPr>
              <a:t>从十位借一。</a:t>
            </a:r>
          </a:p>
        </p:txBody>
      </p:sp>
      <p:sp>
        <p:nvSpPr>
          <p:cNvPr id="670737" name="AutoShape 17"/>
          <p:cNvSpPr>
            <a:spLocks noChangeArrowheads="1"/>
          </p:cNvSpPr>
          <p:nvPr/>
        </p:nvSpPr>
        <p:spPr bwMode="auto">
          <a:xfrm>
            <a:off x="203200" y="4397375"/>
            <a:ext cx="3252788" cy="1816100"/>
          </a:xfrm>
          <a:prstGeom prst="cloudCallout">
            <a:avLst>
              <a:gd name="adj1" fmla="val 49269"/>
              <a:gd name="adj2" fmla="val -153759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/>
            <a:r>
              <a:rPr lang="zh-CN" altLang="en-US" sz="2800" b="1">
                <a:latin typeface="Arial" charset="0"/>
                <a:ea typeface="楷体_GB2312" pitchFamily="49" charset="-122"/>
              </a:rPr>
              <a:t>十位上的</a:t>
            </a:r>
            <a:r>
              <a:rPr lang="en-US" altLang="zh-CN" sz="2800" b="1">
                <a:latin typeface="Arial" charset="0"/>
                <a:ea typeface="楷体_GB2312" pitchFamily="49" charset="-122"/>
              </a:rPr>
              <a:t>4</a:t>
            </a:r>
            <a:r>
              <a:rPr lang="zh-CN" altLang="en-US" sz="2800" b="1">
                <a:latin typeface="Arial" charset="0"/>
                <a:ea typeface="楷体_GB2312" pitchFamily="49" charset="-122"/>
              </a:rPr>
              <a:t>借走</a:t>
            </a:r>
            <a:r>
              <a:rPr lang="en-US" altLang="zh-CN" sz="2800" b="1">
                <a:latin typeface="Arial" charset="0"/>
                <a:ea typeface="楷体_GB2312" pitchFamily="49" charset="-122"/>
              </a:rPr>
              <a:t>1</a:t>
            </a:r>
            <a:r>
              <a:rPr lang="zh-CN" altLang="en-US" sz="2800" b="1">
                <a:latin typeface="Arial" charset="0"/>
                <a:ea typeface="楷体_GB2312" pitchFamily="49" charset="-122"/>
              </a:rPr>
              <a:t>还剩</a:t>
            </a:r>
            <a:r>
              <a:rPr lang="en-US" altLang="zh-CN" sz="2800" b="1">
                <a:solidFill>
                  <a:srgbClr val="FF3300"/>
                </a:solidFill>
                <a:latin typeface="Arial" charset="0"/>
                <a:ea typeface="楷体_GB2312" pitchFamily="49" charset="-122"/>
              </a:rPr>
              <a:t>3</a:t>
            </a:r>
            <a:r>
              <a:rPr lang="zh-CN" altLang="en-US" sz="2800" b="1">
                <a:solidFill>
                  <a:srgbClr val="FF3300"/>
                </a:solidFill>
                <a:latin typeface="Arial" charset="0"/>
                <a:ea typeface="楷体_GB2312" pitchFamily="49" charset="-122"/>
              </a:rPr>
              <a:t>。</a:t>
            </a:r>
          </a:p>
          <a:p>
            <a:pPr algn="ctr"/>
            <a:r>
              <a:rPr lang="en-US" altLang="zh-CN" sz="2800" b="1">
                <a:solidFill>
                  <a:srgbClr val="9933FF"/>
                </a:solidFill>
                <a:latin typeface="Arial" charset="0"/>
                <a:ea typeface="楷体_GB2312" pitchFamily="49" charset="-122"/>
              </a:rPr>
              <a:t>3</a:t>
            </a:r>
            <a:r>
              <a:rPr lang="zh-CN" altLang="en-US" sz="2800" b="1">
                <a:solidFill>
                  <a:srgbClr val="9933FF"/>
                </a:solidFill>
                <a:latin typeface="Arial" charset="0"/>
                <a:ea typeface="楷体_GB2312" pitchFamily="49" charset="-122"/>
              </a:rPr>
              <a:t>－</a:t>
            </a:r>
            <a:r>
              <a:rPr lang="en-US" altLang="zh-CN" sz="2800" b="1">
                <a:solidFill>
                  <a:srgbClr val="9933FF"/>
                </a:solidFill>
                <a:latin typeface="Arial" charset="0"/>
                <a:ea typeface="楷体_GB2312" pitchFamily="49" charset="-122"/>
              </a:rPr>
              <a:t>2=1</a:t>
            </a:r>
          </a:p>
        </p:txBody>
      </p:sp>
    </p:spTree>
  </p:cSld>
  <p:clrMapOvr>
    <a:masterClrMapping/>
  </p:clrMapOvr>
  <p:transition>
    <p:newsflash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7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6707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7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7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7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7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67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6707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0723" grpId="0" animBg="1" autoUpdateAnimBg="0"/>
      <p:bldP spid="670724" grpId="0" autoUpdateAnimBg="0"/>
      <p:bldP spid="670725" grpId="0" autoUpdateAnimBg="0"/>
      <p:bldP spid="670726" grpId="0" autoUpdateAnimBg="0"/>
      <p:bldP spid="670730" grpId="0" autoUpdateAnimBg="0"/>
      <p:bldP spid="670736" grpId="0" animBg="1"/>
      <p:bldP spid="670736" grpId="1" animBg="1"/>
      <p:bldP spid="670737" grpId="0" animBg="1"/>
      <p:bldP spid="67073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2786" name="Picture 18" descr="图片1淡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72772" name="Oval 4"/>
          <p:cNvSpPr>
            <a:spLocks noChangeArrowheads="1"/>
          </p:cNvSpPr>
          <p:nvPr/>
        </p:nvSpPr>
        <p:spPr bwMode="auto">
          <a:xfrm>
            <a:off x="3735388" y="1768475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zh-CN" altLang="zh-CN" sz="24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72773" name="Text Box 5"/>
          <p:cNvSpPr txBox="1">
            <a:spLocks noChangeArrowheads="1"/>
          </p:cNvSpPr>
          <p:nvPr/>
        </p:nvSpPr>
        <p:spPr bwMode="auto">
          <a:xfrm>
            <a:off x="4500563" y="4746625"/>
            <a:ext cx="990600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8800">
                <a:solidFill>
                  <a:srgbClr val="FF0000"/>
                </a:solidFill>
                <a:latin typeface="Times New Roman" pitchFamily="18" charset="0"/>
              </a:rPr>
              <a:t>8</a:t>
            </a:r>
          </a:p>
        </p:txBody>
      </p:sp>
      <p:sp>
        <p:nvSpPr>
          <p:cNvPr id="672774" name="Text Box 6"/>
          <p:cNvSpPr txBox="1">
            <a:spLocks noChangeArrowheads="1"/>
          </p:cNvSpPr>
          <p:nvPr/>
        </p:nvSpPr>
        <p:spPr bwMode="auto">
          <a:xfrm>
            <a:off x="4654550" y="1557338"/>
            <a:ext cx="7032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>
                <a:solidFill>
                  <a:srgbClr val="FF0000"/>
                </a:solidFill>
                <a:latin typeface="Times New Roman" pitchFamily="18" charset="0"/>
              </a:rPr>
              <a:t>10</a:t>
            </a:r>
          </a:p>
        </p:txBody>
      </p:sp>
      <p:sp>
        <p:nvSpPr>
          <p:cNvPr id="672779" name="Line 11"/>
          <p:cNvSpPr>
            <a:spLocks noChangeShapeType="1"/>
          </p:cNvSpPr>
          <p:nvPr/>
        </p:nvSpPr>
        <p:spPr bwMode="auto">
          <a:xfrm>
            <a:off x="2266950" y="3881438"/>
            <a:ext cx="533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72780" name="Line 12"/>
          <p:cNvSpPr>
            <a:spLocks noChangeShapeType="1"/>
          </p:cNvSpPr>
          <p:nvPr/>
        </p:nvSpPr>
        <p:spPr bwMode="auto">
          <a:xfrm>
            <a:off x="1871663" y="4700588"/>
            <a:ext cx="46482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72781" name="Text Box 13"/>
          <p:cNvSpPr txBox="1">
            <a:spLocks noChangeArrowheads="1"/>
          </p:cNvSpPr>
          <p:nvPr/>
        </p:nvSpPr>
        <p:spPr bwMode="auto">
          <a:xfrm>
            <a:off x="3400425" y="1812925"/>
            <a:ext cx="2392363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8800">
                <a:latin typeface="Times New Roman" pitchFamily="18" charset="0"/>
              </a:rPr>
              <a:t>7  0 </a:t>
            </a:r>
          </a:p>
        </p:txBody>
      </p:sp>
      <p:sp>
        <p:nvSpPr>
          <p:cNvPr id="672782" name="Text Box 14"/>
          <p:cNvSpPr txBox="1">
            <a:spLocks noChangeArrowheads="1"/>
          </p:cNvSpPr>
          <p:nvPr/>
        </p:nvSpPr>
        <p:spPr bwMode="auto">
          <a:xfrm>
            <a:off x="3406775" y="3128963"/>
            <a:ext cx="1905000" cy="143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8800">
                <a:latin typeface="Times New Roman" pitchFamily="18" charset="0"/>
              </a:rPr>
              <a:t>6  2</a:t>
            </a:r>
          </a:p>
        </p:txBody>
      </p:sp>
    </p:spTree>
  </p:cSld>
  <p:clrMapOvr>
    <a:masterClrMapping/>
  </p:clrMapOvr>
  <p:transition>
    <p:wheel spokes="8"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2772" grpId="0" animBg="1" autoUpdateAnimBg="0"/>
      <p:bldP spid="672773" grpId="0" autoUpdateAnimBg="0"/>
      <p:bldP spid="672774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284</Words>
  <PresentationFormat>全屏显示(4:3)</PresentationFormat>
  <Paragraphs>74</Paragraphs>
  <Slides>14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china</cp:lastModifiedBy>
  <cp:revision>3</cp:revision>
  <dcterms:created xsi:type="dcterms:W3CDTF">2013-05-13T10:07:42Z</dcterms:created>
  <dcterms:modified xsi:type="dcterms:W3CDTF">2013-05-13T10:29:18Z</dcterms:modified>
</cp:coreProperties>
</file>