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wav" ContentType="audio/x-wav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12"/>
  </p:notesMasterIdLst>
  <p:sldIdLst>
    <p:sldId id="368" r:id="rId5"/>
    <p:sldId id="398" r:id="rId6"/>
    <p:sldId id="269" r:id="rId7"/>
    <p:sldId id="369" r:id="rId8"/>
    <p:sldId id="370" r:id="rId9"/>
    <p:sldId id="325" r:id="rId10"/>
    <p:sldId id="263" r:id="rId11"/>
    <p:sldId id="372" r:id="rId13"/>
    <p:sldId id="373" r:id="rId14"/>
    <p:sldId id="404" r:id="rId15"/>
    <p:sldId id="399" r:id="rId16"/>
    <p:sldId id="401" r:id="rId17"/>
    <p:sldId id="405" r:id="rId18"/>
    <p:sldId id="406" r:id="rId19"/>
    <p:sldId id="457" r:id="rId20"/>
    <p:sldId id="432" r:id="rId21"/>
    <p:sldId id="434" r:id="rId22"/>
    <p:sldId id="435" r:id="rId23"/>
    <p:sldId id="315" r:id="rId24"/>
    <p:sldId id="264" r:id="rId25"/>
    <p:sldId id="338" r:id="rId26"/>
    <p:sldId id="271" r:id="rId27"/>
    <p:sldId id="296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3" r:id="rId38"/>
    <p:sldId id="314" r:id="rId39"/>
    <p:sldId id="305" r:id="rId40"/>
    <p:sldId id="308" r:id="rId4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650007"/>
    <a:srgbClr val="FF0066"/>
    <a:srgbClr val="003300"/>
    <a:srgbClr val="00FFCC"/>
    <a:srgbClr val="665602"/>
    <a:srgbClr val="663300"/>
    <a:srgbClr val="66CCFF"/>
    <a:srgbClr val="00FFF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76" autoAdjust="0"/>
  </p:normalViewPr>
  <p:slideViewPr>
    <p:cSldViewPr snapToObjects="1">
      <p:cViewPr>
        <p:scale>
          <a:sx n="107" d="100"/>
          <a:sy n="107" d="100"/>
        </p:scale>
        <p:origin x="-90" y="-108"/>
      </p:cViewPr>
      <p:guideLst>
        <p:guide orient="horz" pos="214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>
            <p:ph type="sldImg" idx="2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8195" name="Rectangle 3"/>
          <p:cNvSpPr>
            <a:spLocks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8196" name="Rectangle 4"/>
          <p:cNvSpPr>
            <a:spLocks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8197" name="Rectangle 5"/>
          <p:cNvSpPr>
            <a:spLocks noChangeArrowheads="1"/>
          </p:cNvSpPr>
          <p:nvPr>
            <p:ph type="dt" idx="1"/>
          </p:nvPr>
        </p:nvSpPr>
        <p:spPr bwMode="auto">
          <a:xfrm>
            <a:off x="3884613" y="0"/>
            <a:ext cx="2973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8199" name="Rectangle 7"/>
          <p:cNvSpPr>
            <a:spLocks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1E899705-6D3D-467A-85B7-929E027A232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5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4339" name="Rectangle 3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6387" name="Rectangle 3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8435" name="Rectangle 3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200" dirty="0">
              <a:solidFill>
                <a:srgbClr val="EEECE1">
                  <a:lumMod val="25000"/>
                </a:srgb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>
            <p:ph type="sldImg"/>
          </p:nvPr>
        </p:nvSpPr>
        <p:spPr>
          <a:xfrm>
            <a:off x="1141413" y="752475"/>
            <a:ext cx="4391025" cy="3294063"/>
          </a:xfrm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4579" name="Rectangle 3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/>
              <a:t>讲解古诗，了解古诗大意。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9705-6D3D-467A-85B7-929E027A23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noProof="0" smtClean="0"/>
              <a:t>单击此处编辑母版标题样式</a:t>
            </a:r>
            <a:endParaRPr lang="zh-CN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717925"/>
            <a:ext cx="6400800" cy="69532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noProof="0" smtClean="0"/>
              <a:t>单击此处编辑母版副标题样式</a:t>
            </a:r>
            <a:endParaRPr 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8D7D99D-9D3A-4EAD-84F4-56366E7E9C2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9DAF3E-77FE-4C23-8766-3FCB0B26E6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0513" y="765175"/>
            <a:ext cx="2057400" cy="5327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6725" y="765175"/>
            <a:ext cx="6021388" cy="5327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FCFF9E-E824-4C95-B650-5B0DAF70A85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765175"/>
            <a:ext cx="8229600" cy="720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6725" y="1773238"/>
            <a:ext cx="4038600" cy="43195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7725" y="1773238"/>
            <a:ext cx="4038600" cy="2082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57725" y="4008438"/>
            <a:ext cx="4038600" cy="20843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5A12560-FCCF-4BAC-800D-B5850022D7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noProof="0" smtClean="0"/>
              <a:t>单击此处编辑母版标题样式</a:t>
            </a:r>
            <a:endParaRPr lang="zh-CN" noProof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717925"/>
            <a:ext cx="6400800" cy="69532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noProof="0" smtClean="0"/>
              <a:t>单击此处编辑母版副标题样式</a:t>
            </a:r>
            <a:endParaRPr lang="zh-CN" noProof="0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C35410B-C207-4765-AB3E-36417D06B61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912F37-0E79-4C5A-B217-34F92F68F2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57F2B0-DCDA-4765-BAD6-C6EAC507A7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6725" y="1773238"/>
            <a:ext cx="40386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725" y="1773238"/>
            <a:ext cx="40386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8C5393-BDC7-4EC1-9DE3-5FFD1ABE4E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32B118-EA31-4341-9953-FAF0001CE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38CB74-610D-42C8-BA54-4A51EE0333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21C23-624D-4A47-B680-870BA07588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80DF0D-5D9C-4021-BA51-CD89E6CA20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45A93C-D3E6-418A-9547-15A92C761B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05998E-B236-4872-937B-4F326F357B1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4C750E-4264-4AF0-BE7A-9F454E61FE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0513" y="765175"/>
            <a:ext cx="2057400" cy="5327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6725" y="765175"/>
            <a:ext cx="6021388" cy="5327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8BACA8-E3AA-41DB-9A69-AE49BAD317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A8AA0B-58F4-4B21-B627-A2224F560DF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AF8CA2-FBA5-4977-B184-663FC1D9DE5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AD0D93-8706-4FA7-9003-D133A39B0ED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BD5B29-C5E1-4E2B-ADD3-DE8B46D9B4E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F59437-3BF8-47C8-9361-FED070D4D2E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D19299-FA91-4B3E-BF33-7275B8E33EB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C94866-326B-47C0-A0DF-186B4E944B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76183A-F6FB-4099-B720-A802FE37B52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204A2A-0B85-42EA-AD22-76B771FE0B2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17672C-28C4-41A3-9A31-2C5E205901A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E0E14B-DD69-4C21-9667-802DEF50764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443412-2E6F-47B0-8C48-C63E0E2A201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6725" y="1773238"/>
            <a:ext cx="40386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725" y="1773238"/>
            <a:ext cx="40386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19EFB-A550-44E2-BB53-70005A8FC6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99F577-0C74-4776-9990-B99AB90F7D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2B0B31-5ADE-42FD-8D28-430766686A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523D34-55C5-47D1-85E9-46F34D4FF5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D836D5-20E2-4689-AD2C-F084CCE359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80E583-784E-46B2-8513-2D8FF1F1C4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audio" Target="../media/audio1.wav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audio" Target="../media/audio1.wav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audio" Target="../media/audio1.wav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65175"/>
            <a:ext cx="82296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6725" y="1773238"/>
            <a:ext cx="82296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AF7F5936-5C85-4714-A840-E39DF6965C0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14" name="chimes.wav"/>
          </p:stSnd>
        </p:sndAc>
      </p:transition>
    </mc:Choice>
    <mc:Fallback>
      <p:transition advClick="0">
        <p:sndAc>
          <p:stSnd>
            <p:snd r:embed="rId14" name="chimes.wav"/>
          </p:stSnd>
        </p:sndAc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65175"/>
            <a:ext cx="82296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6725" y="1773238"/>
            <a:ext cx="82296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zh-CN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D9F9A538-3C4F-41F8-B3B1-FAF5E8D3AAB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13" name="chimes.wav"/>
          </p:stSnd>
        </p:sndAc>
      </p:transition>
    </mc:Choice>
    <mc:Fallback>
      <p:transition advClick="0">
        <p:sndAc>
          <p:stSnd>
            <p:snd r:embed="rId13" name="chimes.wav"/>
          </p:stSnd>
        </p:sndAc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1"/>
            <a:r>
              <a:rPr lang="zh-CN" dirty="0" smtClean="0"/>
              <a:t>第二级</a:t>
            </a:r>
            <a:endParaRPr lang="zh-CN" dirty="0" smtClean="0"/>
          </a:p>
          <a:p>
            <a:pPr lvl="2"/>
            <a:r>
              <a:rPr lang="zh-CN" dirty="0" smtClean="0"/>
              <a:t>第三级</a:t>
            </a:r>
            <a:endParaRPr lang="zh-CN" dirty="0" smtClean="0"/>
          </a:p>
          <a:p>
            <a:pPr lvl="3"/>
            <a:r>
              <a:rPr lang="zh-CN" dirty="0" smtClean="0"/>
              <a:t>第四级</a:t>
            </a:r>
            <a:endParaRPr lang="zh-CN" dirty="0" smtClean="0"/>
          </a:p>
          <a:p>
            <a:pPr lvl="4"/>
            <a:r>
              <a:rPr lang="zh-CN" dirty="0" smtClean="0"/>
              <a:t>第五级</a:t>
            </a:r>
            <a:endParaRPr lang="zh-CN" dirty="0" smtClean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6DEB021D-3D92-4D9E-9DDF-B324489C5459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12" name="chimes.wav"/>
          </p:stSnd>
        </p:sndAc>
      </p:transition>
    </mc:Choice>
    <mc:Fallback>
      <p:transition advClick="0">
        <p:sndAc>
          <p:stSnd>
            <p:snd r:embed="rId12" name="chimes.wav"/>
          </p:stSnd>
        </p:sndAc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audio" Target="../media/audio1.wav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audio" Target="../media/audio1.wav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audio" Target="../media/audio1.wav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audio" Target="../media/audio1.wav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5.wmf"/><Relationship Id="rId1" Type="http://schemas.openxmlformats.org/officeDocument/2006/relationships/control" Target="../activeX/activeX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4.xml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audio1.wav"/><Relationship Id="rId1" Type="http://schemas.openxmlformats.org/officeDocument/2006/relationships/image" Target="../media/image26.GIF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4.xml"/><Relationship Id="rId6" Type="http://schemas.openxmlformats.org/officeDocument/2006/relationships/audio" Target="../media/audio1.wav"/><Relationship Id="rId5" Type="http://schemas.openxmlformats.org/officeDocument/2006/relationships/image" Target="../media/image29.png"/><Relationship Id="rId4" Type="http://schemas.microsoft.com/office/2007/relationships/media" Target="file:///C:\Documents%20and%20Settings\Administrator\&#26700;&#38754;\&#65360;&#65360;&#65364;\ppt\&#31532;&#21313;&#19977;&#35838;%20&#23567;&#27744;%20&#27468;&#26354;.mp3" TargetMode="External"/><Relationship Id="rId3" Type="http://schemas.openxmlformats.org/officeDocument/2006/relationships/audio" Target="file:///C:\Documents%20and%20Settings\Administrator\&#26700;&#38754;\&#65360;&#65360;&#65364;\ppt\&#31532;&#21313;&#19977;&#35838;%20&#23567;&#27744;%20&#27468;&#26354;.mp3" TargetMode="Externa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audio" Target="../media/audio1.wav"/><Relationship Id="rId2" Type="http://schemas.openxmlformats.org/officeDocument/2006/relationships/image" Target="../media/image28.jpeg"/><Relationship Id="rId1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audio" Target="../media/audio1.wav"/><Relationship Id="rId2" Type="http://schemas.openxmlformats.org/officeDocument/2006/relationships/image" Target="../media/image28.jpeg"/><Relationship Id="rId1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audio" Target="../media/audio1.wav"/><Relationship Id="rId2" Type="http://schemas.openxmlformats.org/officeDocument/2006/relationships/image" Target="../media/image28.jpeg"/><Relationship Id="rId1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audio" Target="../media/audio1.wav"/><Relationship Id="rId2" Type="http://schemas.openxmlformats.org/officeDocument/2006/relationships/image" Target="../media/image28.jpeg"/><Relationship Id="rId1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audio" Target="../media/audio1.wav"/><Relationship Id="rId2" Type="http://schemas.openxmlformats.org/officeDocument/2006/relationships/image" Target="../media/image34.jpeg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audio" Target="../media/audio1.wav"/><Relationship Id="rId2" Type="http://schemas.openxmlformats.org/officeDocument/2006/relationships/image" Target="../media/image28.jpeg"/><Relationship Id="rId1" Type="http://schemas.openxmlformats.org/officeDocument/2006/relationships/image" Target="../media/image35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audio" Target="../media/audio1.wav"/><Relationship Id="rId2" Type="http://schemas.openxmlformats.org/officeDocument/2006/relationships/image" Target="../media/image28.jpeg"/><Relationship Id="rId1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4.xml"/><Relationship Id="rId6" Type="http://schemas.openxmlformats.org/officeDocument/2006/relationships/audio" Target="../media/audio1.wav"/><Relationship Id="rId5" Type="http://schemas.openxmlformats.org/officeDocument/2006/relationships/image" Target="../media/image29.png"/><Relationship Id="rId4" Type="http://schemas.microsoft.com/office/2007/relationships/media" Target="file:///C:\Documents%20and%20Settings\Administrator\&#26700;&#38754;\&#65360;&#65360;&#65364;\ppt\&#31532;&#21313;&#19977;&#35838;%20&#23567;&#27744;%20&#27468;&#26354;.mp3" TargetMode="External"/><Relationship Id="rId3" Type="http://schemas.openxmlformats.org/officeDocument/2006/relationships/audio" Target="file:///C:\Documents%20and%20Settings\Administrator\&#26700;&#38754;\&#65360;&#65360;&#65364;\ppt\&#31532;&#21313;&#19977;&#35838;%20&#23567;&#27744;%20&#27468;&#26354;.mp3" TargetMode="External"/><Relationship Id="rId2" Type="http://schemas.openxmlformats.org/officeDocument/2006/relationships/image" Target="../media/image28.jpeg"/><Relationship Id="rId1" Type="http://schemas.openxmlformats.org/officeDocument/2006/relationships/image" Target="../media/image37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audio" Target="../media/audio1.wav"/><Relationship Id="rId2" Type="http://schemas.openxmlformats.org/officeDocument/2006/relationships/image" Target="../media/image28.jpeg"/><Relationship Id="rId1" Type="http://schemas.openxmlformats.org/officeDocument/2006/relationships/image" Target="../media/image38.jpe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4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4.GIF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image" Target="../media/image4.GIF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audio" Target="../media/audio1.wav"/><Relationship Id="rId2" Type="http://schemas.openxmlformats.org/officeDocument/2006/relationships/image" Target="../media/image40.GIF"/><Relationship Id="rId1" Type="http://schemas.openxmlformats.org/officeDocument/2006/relationships/image" Target="../media/image3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audio" Target="../media/audio1.wav"/><Relationship Id="rId2" Type="http://schemas.openxmlformats.org/officeDocument/2006/relationships/image" Target="../media/image13.GIF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685800" y="2538095"/>
            <a:ext cx="7772400" cy="1470025"/>
          </a:xfrm>
        </p:spPr>
        <p:txBody>
          <a:bodyPr/>
          <a:p>
            <a:r>
              <a:rPr lang="zh-CN" altLang="en-US" sz="9600" b="1"/>
              <a:t>古诗两首</a:t>
            </a:r>
            <a:endParaRPr lang="zh-CN" altLang="en-US" sz="9600" b="1"/>
          </a:p>
        </p:txBody>
      </p:sp>
    </p:spTree>
  </p:cSld>
  <p:clrMapOvr>
    <a:masterClrMapping/>
  </p:clrMapOvr>
  <p:transition advClick="0">
    <p:sndAc>
      <p:stSnd>
        <p:snd r:embed="rId2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99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我会认</a:t>
            </a:r>
            <a:endParaRPr lang="zh-CN" altLang="en-US" sz="4800" b="1">
              <a:ln w="10160">
                <a:solidFill>
                  <a:schemeClr val="accent5"/>
                </a:solidFill>
                <a:prstDash val="solid"/>
              </a:ln>
              <a:solidFill>
                <a:srgbClr val="FF99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>
                <a:solidFill>
                  <a:srgbClr val="9900CC"/>
                </a:solidFill>
              </a:rPr>
              <a:t>sh</a:t>
            </a:r>
            <a:r>
              <a:rPr lang="en-US" altLang="zh-CN"/>
              <a:t>óu           </a:t>
            </a:r>
            <a:r>
              <a:rPr lang="en-US" altLang="zh-CN">
                <a:solidFill>
                  <a:srgbClr val="9900CC"/>
                </a:solidFill>
              </a:rPr>
              <a:t>z</a:t>
            </a:r>
            <a:r>
              <a:rPr lang="en-US" altLang="zh-CN"/>
              <a:t>ōng             </a:t>
            </a:r>
            <a:r>
              <a:rPr lang="en-US" altLang="zh-CN">
                <a:solidFill>
                  <a:srgbClr val="9900CC"/>
                </a:solidFill>
              </a:rPr>
              <a:t> j</a:t>
            </a:r>
            <a:r>
              <a:rPr lang="en-US" altLang="zh-CN"/>
              <a:t>ì                  </a:t>
            </a:r>
            <a:r>
              <a:rPr lang="en-US" altLang="zh-CN">
                <a:solidFill>
                  <a:srgbClr val="9900CC"/>
                </a:solidFill>
              </a:rPr>
              <a:t>f</a:t>
            </a:r>
            <a:r>
              <a:rPr lang="en-US" altLang="zh-CN"/>
              <a:t>ú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</a:t>
            </a:r>
            <a:r>
              <a:rPr lang="zh-CN" altLang="en-US" b="1"/>
              <a:t>首</a:t>
            </a:r>
            <a:r>
              <a:rPr lang="zh-CN" altLang="en-US">
                <a:solidFill>
                  <a:srgbClr val="FF0000"/>
                </a:solidFill>
              </a:rPr>
              <a:t>（首先）</a:t>
            </a:r>
            <a:r>
              <a:rPr lang="zh-CN" altLang="en-US" b="1"/>
              <a:t> 踪</a:t>
            </a:r>
            <a:r>
              <a:rPr lang="zh-CN" altLang="en-US">
                <a:solidFill>
                  <a:srgbClr val="FF0000"/>
                </a:solidFill>
              </a:rPr>
              <a:t>（失踪）</a:t>
            </a:r>
            <a:r>
              <a:rPr lang="zh-CN" altLang="en-US"/>
              <a:t> </a:t>
            </a:r>
            <a:r>
              <a:rPr lang="zh-CN" altLang="en-US" b="1"/>
              <a:t> 迹</a:t>
            </a:r>
            <a:r>
              <a:rPr lang="zh-CN" altLang="en-US">
                <a:solidFill>
                  <a:srgbClr val="FF0000"/>
                </a:solidFill>
              </a:rPr>
              <a:t>（足迹）</a:t>
            </a:r>
            <a:r>
              <a:rPr lang="zh-CN" altLang="en-US" b="1"/>
              <a:t>  浮</a:t>
            </a:r>
            <a:r>
              <a:rPr lang="zh-CN" altLang="en-US">
                <a:solidFill>
                  <a:srgbClr val="FF0000"/>
                </a:solidFill>
              </a:rPr>
              <a:t>（浮力）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9900CC"/>
                </a:solidFill>
              </a:rPr>
              <a:t> p</a:t>
            </a:r>
            <a:r>
              <a:rPr lang="en-US" altLang="zh-CN"/>
              <a:t>íng           </a:t>
            </a:r>
            <a:r>
              <a:rPr lang="en-US" altLang="zh-CN">
                <a:solidFill>
                  <a:srgbClr val="9900CC"/>
                </a:solidFill>
              </a:rPr>
              <a:t>q</a:t>
            </a:r>
            <a:r>
              <a:rPr lang="en-US" altLang="zh-CN">
                <a:solidFill>
                  <a:srgbClr val="006600"/>
                </a:solidFill>
              </a:rPr>
              <a:t>u</a:t>
            </a:r>
            <a:r>
              <a:rPr lang="en-US" altLang="zh-CN"/>
              <a:t>án            </a:t>
            </a:r>
            <a:r>
              <a:rPr lang="en-US" altLang="zh-CN">
                <a:solidFill>
                  <a:srgbClr val="9900CC"/>
                </a:solidFill>
              </a:rPr>
              <a:t>l</a:t>
            </a:r>
            <a:r>
              <a:rPr lang="en-US" altLang="zh-CN"/>
              <a:t>iú                  ài</a:t>
            </a:r>
            <a:endParaRPr lang="en-US" altLang="zh-CN"/>
          </a:p>
          <a:p>
            <a:pPr marL="0" indent="0">
              <a:buNone/>
            </a:pPr>
            <a:r>
              <a:rPr lang="en-US" altLang="zh-CN">
                <a:latin typeface="+mj-lt"/>
                <a:ea typeface="黑体" panose="02010609060101010101" pitchFamily="2" charset="-122"/>
              </a:rPr>
              <a:t> </a:t>
            </a:r>
            <a:r>
              <a:rPr lang="zh-CN" altLang="en-US" b="1">
                <a:latin typeface="+mj-lt"/>
                <a:ea typeface="黑体" panose="02010609060101010101" pitchFamily="2" charset="-122"/>
              </a:rPr>
              <a:t>萍</a:t>
            </a:r>
            <a:r>
              <a:rPr lang="zh-CN" altLang="en-US">
                <a:solidFill>
                  <a:srgbClr val="FF0000"/>
                </a:solidFill>
                <a:latin typeface="+mj-lt"/>
                <a:ea typeface="黑体" panose="02010609060101010101" pitchFamily="2" charset="-122"/>
              </a:rPr>
              <a:t>（浮萍）</a:t>
            </a:r>
            <a:r>
              <a:rPr lang="zh-CN" altLang="en-US" b="1"/>
              <a:t>泉</a:t>
            </a:r>
            <a:r>
              <a:rPr lang="zh-CN" altLang="en-US">
                <a:solidFill>
                  <a:srgbClr val="FF0000"/>
                </a:solidFill>
              </a:rPr>
              <a:t>（泉水）</a:t>
            </a:r>
            <a:r>
              <a:rPr lang="zh-CN" altLang="en-US"/>
              <a:t>  </a:t>
            </a:r>
            <a:r>
              <a:rPr lang="zh-CN" altLang="en-US" b="1"/>
              <a:t>流</a:t>
            </a:r>
            <a:r>
              <a:rPr lang="zh-CN" altLang="en-US">
                <a:solidFill>
                  <a:srgbClr val="FF0000"/>
                </a:solidFill>
              </a:rPr>
              <a:t>（流水）</a:t>
            </a:r>
            <a:r>
              <a:rPr lang="zh-CN" altLang="en-US"/>
              <a:t>   </a:t>
            </a:r>
            <a:r>
              <a:rPr lang="zh-CN" altLang="en-US" b="1"/>
              <a:t>爱</a:t>
            </a:r>
            <a:r>
              <a:rPr lang="zh-CN" altLang="en-US">
                <a:solidFill>
                  <a:srgbClr val="FF0000"/>
                </a:solidFill>
              </a:rPr>
              <a:t>（友爱）</a:t>
            </a:r>
            <a:r>
              <a:rPr lang="zh-CN" altLang="en-US"/>
              <a:t>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</a:t>
            </a:r>
            <a:r>
              <a:rPr lang="en-US" altLang="zh-CN">
                <a:solidFill>
                  <a:srgbClr val="9900CC"/>
                </a:solidFill>
              </a:rPr>
              <a:t>r</a:t>
            </a:r>
            <a:r>
              <a:rPr lang="en-US" altLang="zh-CN"/>
              <a:t>óu            </a:t>
            </a:r>
            <a:r>
              <a:rPr lang="zh-CN" altLang="en-US">
                <a:solidFill>
                  <a:srgbClr val="9900CC"/>
                </a:solidFill>
              </a:rPr>
              <a:t>  </a:t>
            </a:r>
            <a:r>
              <a:rPr lang="en-US" altLang="zh-CN">
                <a:solidFill>
                  <a:srgbClr val="9900CC"/>
                </a:solidFill>
              </a:rPr>
              <a:t>h</a:t>
            </a:r>
            <a:r>
              <a:rPr lang="en-US" altLang="zh-CN"/>
              <a:t>é                </a:t>
            </a:r>
            <a:r>
              <a:rPr lang="en-US" altLang="zh-CN">
                <a:solidFill>
                  <a:srgbClr val="9900CC"/>
                </a:solidFill>
              </a:rPr>
              <a:t>l</a:t>
            </a:r>
            <a:r>
              <a:rPr lang="en-US" altLang="zh-CN"/>
              <a:t>ù               </a:t>
            </a:r>
            <a:r>
              <a:rPr lang="en-US" altLang="zh-CN">
                <a:solidFill>
                  <a:srgbClr val="9900CC"/>
                </a:solidFill>
              </a:rPr>
              <a:t> j</a:t>
            </a:r>
            <a:r>
              <a:rPr lang="en-US" altLang="zh-CN">
                <a:solidFill>
                  <a:srgbClr val="006600"/>
                </a:solidFill>
              </a:rPr>
              <a:t>i</a:t>
            </a:r>
            <a:r>
              <a:rPr lang="en-US" altLang="zh-CN"/>
              <a:t>ǎo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</a:t>
            </a:r>
            <a:r>
              <a:rPr lang="zh-CN" altLang="zh-CN" b="1"/>
              <a:t>柔</a:t>
            </a:r>
            <a:r>
              <a:rPr lang="zh-CN" altLang="zh-CN">
                <a:solidFill>
                  <a:srgbClr val="FF0000"/>
                </a:solidFill>
              </a:rPr>
              <a:t>（柔和）</a:t>
            </a:r>
            <a:r>
              <a:rPr lang="zh-CN" altLang="zh-CN"/>
              <a:t> </a:t>
            </a:r>
            <a:r>
              <a:rPr lang="zh-CN" altLang="zh-CN" b="1"/>
              <a:t>荷</a:t>
            </a:r>
            <a:r>
              <a:rPr lang="zh-CN" altLang="zh-CN">
                <a:solidFill>
                  <a:srgbClr val="FF0000"/>
                </a:solidFill>
              </a:rPr>
              <a:t>（荷花</a:t>
            </a:r>
            <a:r>
              <a:rPr lang="en-US" altLang="zh-CN">
                <a:solidFill>
                  <a:srgbClr val="FF0000"/>
                </a:solidFill>
              </a:rPr>
              <a:t>)  </a:t>
            </a:r>
            <a:r>
              <a:rPr lang="zh-CN" altLang="zh-CN"/>
              <a:t>  </a:t>
            </a:r>
            <a:r>
              <a:rPr lang="zh-CN" altLang="zh-CN" b="1"/>
              <a:t>露 </a:t>
            </a:r>
            <a:r>
              <a:rPr lang="zh-CN" altLang="zh-CN">
                <a:solidFill>
                  <a:srgbClr val="FF0000"/>
                </a:solidFill>
              </a:rPr>
              <a:t>（露珠）</a:t>
            </a:r>
            <a:r>
              <a:rPr lang="zh-CN" altLang="zh-CN"/>
              <a:t>  </a:t>
            </a:r>
            <a:r>
              <a:rPr lang="zh-CN" altLang="zh-CN" b="1"/>
              <a:t>角</a:t>
            </a:r>
            <a:r>
              <a:rPr lang="zh-CN" altLang="zh-CN">
                <a:solidFill>
                  <a:srgbClr val="FF0000"/>
                </a:solidFill>
              </a:rPr>
              <a:t>（牛角） </a:t>
            </a:r>
            <a:r>
              <a:rPr lang="zh-CN" altLang="zh-CN"/>
              <a:t> </a:t>
            </a:r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                </a:t>
            </a:r>
            <a:r>
              <a:rPr lang="en-US" altLang="zh-CN">
                <a:solidFill>
                  <a:srgbClr val="FF0066"/>
                </a:solidFill>
              </a:rPr>
              <a:t> </a:t>
            </a:r>
            <a:r>
              <a:rPr lang="zh-CN" altLang="en-US" sz="3600">
                <a:solidFill>
                  <a:srgbClr val="FF0066"/>
                </a:solidFill>
              </a:rPr>
              <a:t>白莲</a:t>
            </a:r>
            <a:endParaRPr lang="zh-CN" altLang="en-US" sz="3600">
              <a:ln w="10160">
                <a:solidFill>
                  <a:schemeClr val="accent5"/>
                </a:solidFill>
                <a:prstDash val="solid"/>
              </a:ln>
              <a:solidFill>
                <a:srgbClr val="FF0066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en-US" altLang="zh-CN"/>
              <a:t>                </a:t>
            </a:r>
            <a:r>
              <a:rPr lang="en-US" altLang="zh-CN" sz="400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莲子</a:t>
            </a:r>
            <a:endParaRPr lang="zh-CN" altLang="en-US" sz="4000">
              <a:ln w="10160">
                <a:solidFill>
                  <a:schemeClr val="accent5"/>
                </a:solidFill>
                <a:prstDash val="solid"/>
              </a:ln>
              <a:solidFill>
                <a:srgbClr val="008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" name="内容占位符 7" descr="图片6"/>
          <p:cNvPicPr>
            <a:picLocks noChangeAspect="1"/>
          </p:cNvPicPr>
          <p:nvPr>
            <p:ph sz="quarter" idx="4"/>
          </p:nvPr>
        </p:nvPicPr>
        <p:blipFill>
          <a:blip r:embed="rId1"/>
          <a:stretch>
            <a:fillRect/>
          </a:stretch>
        </p:blipFill>
        <p:spPr>
          <a:xfrm>
            <a:off x="4645025" y="2634615"/>
            <a:ext cx="4041775" cy="3030855"/>
          </a:xfrm>
          <a:prstGeom prst="rect">
            <a:avLst/>
          </a:prstGeom>
        </p:spPr>
      </p:pic>
      <p:pic>
        <p:nvPicPr>
          <p:cNvPr id="4" name="内容占位符 3" descr="494382649094621885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200" y="2799715"/>
            <a:ext cx="4040505" cy="2701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3" name="chimes.wav"/>
          </p:stSnd>
        </p:sndAc>
      </p:transition>
    </mc:Choice>
    <mc:Fallback>
      <p:transition advClick="0"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         </a:t>
            </a:r>
            <a:r>
              <a:rPr lang="en-US" altLang="zh-CN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  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浮萍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7" name="内容占位符 6" descr="2716621520070223183732523_7_640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57200" y="2805430"/>
            <a:ext cx="4040505" cy="2689225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en-US" altLang="zh-CN"/>
              <a:t>     </a:t>
            </a:r>
            <a:r>
              <a:rPr lang="en-US" altLang="zh-CN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            </a:t>
            </a:r>
            <a:r>
              <a:rPr lang="zh-CN" altLang="en-US" sz="4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小艇</a:t>
            </a:r>
            <a:endParaRPr lang="zh-CN" altLang="en-US" sz="4000">
              <a:ln w="10160">
                <a:solidFill>
                  <a:schemeClr val="accent5"/>
                </a:solidFill>
                <a:prstDash val="solid"/>
              </a:ln>
              <a:solidFill>
                <a:srgbClr val="00B0F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" name="内容占位符 7" descr="111028-040059-ocpzd8"/>
          <p:cNvPicPr>
            <a:picLocks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645025" y="2802890"/>
            <a:ext cx="4041775" cy="26943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3" name="chimes.wav"/>
          </p:stSnd>
        </p:sndAc>
      </p:transition>
    </mc:Choice>
    <mc:Fallback>
      <p:transition advClick="0"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              </a:t>
            </a:r>
            <a:r>
              <a:rPr lang="en-US" altLang="zh-CN" sz="4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 </a:t>
            </a:r>
            <a:r>
              <a:rPr lang="zh-CN" altLang="en-US" sz="4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泉眼</a:t>
            </a:r>
            <a:endParaRPr lang="zh-CN" altLang="en-US" sz="4400">
              <a:ln w="10160">
                <a:solidFill>
                  <a:schemeClr val="accent5"/>
                </a:solidFill>
                <a:prstDash val="solid"/>
              </a:ln>
              <a:solidFill>
                <a:srgbClr val="00B0F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内容占位符 6" descr="200881214349192_2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57200" y="2715895"/>
            <a:ext cx="4040505" cy="2868295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en-US" altLang="zh-CN"/>
              <a:t>           </a:t>
            </a:r>
            <a:r>
              <a:rPr lang="en-US" altLang="zh-CN" sz="4400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</a:t>
            </a:r>
            <a:r>
              <a:rPr lang="zh-CN" altLang="en-US" sz="4400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树阴</a:t>
            </a:r>
            <a:endParaRPr lang="zh-CN" altLang="en-US" sz="4400"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内容占位符 7" descr="060532r9gcddac8vg7gc0v"/>
          <p:cNvPicPr>
            <a:picLocks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645025" y="2715260"/>
            <a:ext cx="4041775" cy="2868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3" name="chimes.wav"/>
          </p:stSnd>
        </p:sndAc>
      </p:transition>
    </mc:Choice>
    <mc:Fallback>
      <p:transition advClick="0"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                </a:t>
            </a:r>
            <a:r>
              <a:rPr lang="en-US" altLang="zh-CN" sz="4400">
                <a:solidFill>
                  <a:srgbClr val="665602"/>
                </a:solidFill>
              </a:rPr>
              <a:t> </a:t>
            </a:r>
            <a:r>
              <a:rPr lang="zh-CN" altLang="en-US" sz="4400">
                <a:solidFill>
                  <a:srgbClr val="66560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小荷</a:t>
            </a:r>
            <a:endParaRPr lang="zh-CN" altLang="en-US" sz="4400">
              <a:solidFill>
                <a:srgbClr val="66560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内容占位符 6" descr="197469-113682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54025" y="2734310"/>
            <a:ext cx="4083050" cy="2922905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en-US" altLang="zh-CN"/>
              <a:t>                </a:t>
            </a:r>
            <a:r>
              <a:rPr lang="en-US" altLang="zh-CN" sz="440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</a:t>
            </a:r>
            <a:r>
              <a:rPr lang="zh-CN" altLang="en-US" sz="440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蜻蜓</a:t>
            </a:r>
            <a:endParaRPr lang="zh-CN" altLang="en-US" sz="4400"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内容占位符 7" descr="tp097_06"/>
          <p:cNvPicPr>
            <a:picLocks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852670" y="2734310"/>
            <a:ext cx="3965575" cy="2922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3" name="chimes.wav"/>
          </p:stSnd>
        </p:sndAc>
      </p:transition>
    </mc:Choice>
    <mc:Fallback>
      <p:transition advClick="0"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池上</a:t>
            </a:r>
            <a:br>
              <a:rPr lang="zh-CN" altLang="en-US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240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唐】白居易</a:t>
            </a:r>
            <a:endParaRPr lang="zh-CN" altLang="en-US" sz="240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56790" y="1707198"/>
            <a:ext cx="8229600" cy="4319587"/>
          </a:xfrm>
        </p:spPr>
        <p:txBody>
          <a:bodyPr/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xiǎo   </a:t>
            </a: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wá    chēnɡ  xiǎo   tǐnɡ</a:t>
            </a:r>
            <a:endParaRPr lang="zh-CN" altLang="en-US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pPr marL="0" indent="0">
              <a:buNone/>
            </a:pPr>
            <a:r>
              <a: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小     娃    </a:t>
            </a:r>
            <a:r>
              <a:rPr lang="en-US" altLang="zh-CN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</a:t>
            </a:r>
            <a:r>
              <a:rPr lang="zh-CN" altLang="en-US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撑    </a:t>
            </a:r>
            <a:r>
              <a:rPr lang="zh-CN" altLang="en-US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 </a:t>
            </a:r>
            <a:r>
              <a:rPr lang="en-US" altLang="zh-CN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/</a:t>
            </a:r>
            <a:r>
              <a:rPr lang="zh-CN" altLang="en-US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小      艇，</a:t>
            </a:r>
            <a:endParaRPr lang="zh-CN" altLang="en-US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tōu    cǎi     bái     lián      huí</a:t>
            </a:r>
            <a:endParaRPr lang="zh-CN" altLang="en-US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偷      采    </a:t>
            </a:r>
            <a:r>
              <a:rPr lang="en-US" altLang="zh-CN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白      莲  </a:t>
            </a:r>
            <a:r>
              <a:rPr lang="zh-CN" altLang="en-US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altLang="zh-CN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CN" altLang="en-US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回。</a:t>
            </a:r>
            <a:endParaRPr lang="zh-CN" altLang="en-US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bù     jiě    cánɡ   zōnɡ       jì</a:t>
            </a:r>
            <a:endParaRPr lang="zh-CN" altLang="en-US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不     解    </a:t>
            </a:r>
            <a:r>
              <a:rPr lang="zh-CN" altLang="en-US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藏</a:t>
            </a:r>
            <a:r>
              <a:rPr lang="zh-CN" altLang="en-US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altLang="zh-CN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CN" altLang="en-US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踪       迹，</a:t>
            </a:r>
            <a:endParaRPr lang="zh-CN" altLang="en-US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fú     pínɡ     yí     dào        kāi</a:t>
            </a:r>
            <a:endParaRPr lang="zh-CN" altLang="en-US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浮     萍     </a:t>
            </a:r>
            <a:r>
              <a:rPr lang="en-US" altLang="zh-CN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     道    </a:t>
            </a:r>
            <a:r>
              <a:rPr lang="zh-CN" altLang="en-US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开。</a:t>
            </a:r>
            <a:endParaRPr lang="zh-CN" altLang="en-US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1" name="标题 8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zh-CN" sz="3600" b="1">
                <a:solidFill>
                  <a:srgbClr val="003300"/>
                </a:solidFill>
              </a:rPr>
              <a:t>我会组词语</a:t>
            </a:r>
            <a:endParaRPr lang="zh-CN" altLang="zh-CN" sz="3600" b="1">
              <a:solidFill>
                <a:srgbClr val="003300"/>
              </a:solidFill>
            </a:endParaRPr>
          </a:p>
        </p:txBody>
      </p:sp>
      <p:sp>
        <p:nvSpPr>
          <p:cNvPr id="10547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850265" y="1485583"/>
            <a:ext cx="8229600" cy="4319587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chēng</a:t>
            </a:r>
            <a:r>
              <a:rPr kumimoji="0" lang="en-US" altLang="zh-CN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</a:t>
            </a:r>
            <a:r>
              <a:rPr kumimoji="0" lang="en-US" altLang="zh-CN" sz="4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fú</a:t>
            </a:r>
            <a:r>
              <a:rPr kumimoji="0" lang="en-US" altLang="zh-CN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</a:t>
            </a:r>
            <a:endParaRPr kumimoji="0" lang="en-US" altLang="zh-CN" sz="4800" b="0" i="0" u="none" strike="noStrike" kern="0" cap="none" spc="0" normalizeH="0" baseline="0" noProof="0" dirty="0" smtClean="0">
              <a:ln>
                <a:noFill/>
              </a:ln>
              <a:solidFill>
                <a:srgbClr val="CC00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撑 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sym typeface="+mn-ea"/>
              </a:rPr>
              <a:t>撑腰   支撑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浮 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sym typeface="+mn-ea"/>
              </a:rPr>
              <a:t>浮力  沉浮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lang="en-US" altLang="zh-CN" sz="4800" noProof="0" dirty="0" err="1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sym typeface="+mn-ea"/>
              </a:rPr>
              <a:t>tǐng                 píng</a:t>
            </a:r>
            <a:r>
              <a:rPr lang="en-US" altLang="zh-CN" sz="480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sym typeface="+mn-ea"/>
              </a:rPr>
              <a:t>   </a:t>
            </a:r>
            <a:endParaRPr lang="en-US" altLang="zh-CN" sz="4800" noProof="0" dirty="0" err="1" smtClean="0">
              <a:ln>
                <a:noFill/>
              </a:ln>
              <a:solidFill>
                <a:srgbClr val="CC00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lang="zh-CN" altLang="en-US" sz="480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sym typeface="+mn-ea"/>
              </a:rPr>
              <a:t>艇 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sym typeface="+mn-ea"/>
              </a:rPr>
              <a:t>潜水艇  快艇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lang="en-US" altLang="zh-CN" sz="480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sym typeface="+mn-ea"/>
              </a:rPr>
              <a:t> </a:t>
            </a:r>
            <a:r>
              <a:rPr lang="zh-CN" altLang="en-US" sz="480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sym typeface="+mn-ea"/>
              </a:rPr>
              <a:t>萍 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sym typeface="+mn-ea"/>
              </a:rPr>
              <a:t>浮萍</a:t>
            </a:r>
            <a:r>
              <a:rPr lang="zh-CN" altLang="en-US" sz="480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sym typeface="+mn-ea"/>
              </a:rPr>
              <a:t> </a:t>
            </a:r>
            <a:r>
              <a:rPr lang="en-US" altLang="zh-CN" sz="480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sym typeface="+mn-ea"/>
              </a:rPr>
              <a:t> 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sym typeface="+mn-ea"/>
              </a:rPr>
              <a:t>萍水相逢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CC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CC00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5475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5475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5475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5475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05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05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05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05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105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105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05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05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10547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10547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10547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10547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457200" lvl="1" indent="0">
              <a:buNone/>
            </a:pPr>
            <a:r>
              <a:rPr lang="en-US" altLang="zh-CN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  </a:t>
            </a:r>
            <a:r>
              <a:rPr lang="zh-CN" altLang="en-US" sz="4800" b="1" noProof="0" dirty="0" smtClean="0">
                <a:ln>
                  <a:noFill/>
                </a:ln>
                <a:solidFill>
                  <a:srgbClr val="00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小娃撑小</a:t>
            </a:r>
            <a:r>
              <a:rPr lang="zh-CN" altLang="en-US" sz="4800" b="1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艇</a:t>
            </a:r>
            <a:r>
              <a:rPr lang="zh-CN" altLang="en-US" sz="4800" b="1" noProof="0" dirty="0" smtClean="0">
                <a:ln>
                  <a:noFill/>
                </a:ln>
                <a:solidFill>
                  <a:srgbClr val="00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，偷采</a:t>
            </a:r>
            <a:r>
              <a:rPr lang="zh-CN" altLang="en-US" sz="4800" b="1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白莲</a:t>
            </a:r>
            <a:r>
              <a:rPr lang="zh-CN" altLang="en-US" sz="4800" b="1" noProof="0" dirty="0" smtClean="0">
                <a:ln>
                  <a:noFill/>
                </a:ln>
                <a:solidFill>
                  <a:srgbClr val="00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回。</a:t>
            </a:r>
            <a:endParaRPr lang="zh-CN" altLang="en-US" sz="4800" b="1" noProof="0" dirty="0" smtClean="0">
              <a:ln>
                <a:noFill/>
              </a:ln>
              <a:solidFill>
                <a:srgbClr val="00FFC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cs"/>
              <a:sym typeface="+mn-ea"/>
            </a:endParaRPr>
          </a:p>
          <a:p>
            <a:pPr marL="457200" lvl="1" indent="0">
              <a:buNone/>
            </a:pPr>
            <a:r>
              <a:rPr lang="zh-CN" altLang="en-US" sz="320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艇</a:t>
            </a:r>
            <a:r>
              <a:rPr lang="en-US" altLang="zh-CN" sz="320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:</a:t>
            </a:r>
            <a:r>
              <a:rPr lang="zh-CN" altLang="en-US" sz="320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比较轻便的船。</a:t>
            </a:r>
            <a:endParaRPr lang="zh-CN" altLang="en-US" sz="320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cs"/>
              <a:sym typeface="+mn-ea"/>
            </a:endParaRPr>
          </a:p>
          <a:p>
            <a:pPr marL="457200" lvl="1" indent="0">
              <a:buNone/>
            </a:pPr>
            <a:r>
              <a:rPr lang="zh-CN" altLang="en-US" sz="320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白莲：白色的莲花</a:t>
            </a:r>
            <a:endParaRPr lang="en-US" altLang="zh-CN" sz="3200" b="1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cs"/>
              <a:sym typeface="+mn-ea"/>
            </a:endParaRPr>
          </a:p>
          <a:p>
            <a:pPr marL="457200" lvl="1" indent="0">
              <a:buNone/>
            </a:pPr>
            <a:endParaRPr lang="zh-CN" altLang="en-US" sz="4800" b="1" noProof="0" dirty="0" smtClean="0">
              <a:ln>
                <a:noFill/>
              </a:ln>
              <a:solidFill>
                <a:srgbClr val="00FFC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cs"/>
              <a:sym typeface="+mn-ea"/>
            </a:endParaRPr>
          </a:p>
          <a:p>
            <a:pPr marL="457200" lvl="1" indent="0">
              <a:buNone/>
            </a:pPr>
            <a:r>
              <a:rPr lang="zh-CN" altLang="en-US" sz="4000" noProof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    </a:t>
            </a:r>
            <a:r>
              <a:rPr lang="zh-CN" altLang="en-US" sz="4000" noProof="0" dirty="0" smtClean="0">
                <a:ln>
                  <a:noFill/>
                </a:ln>
                <a:solidFill>
                  <a:schemeClr val="tx2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译文：</a:t>
            </a:r>
            <a:r>
              <a:rPr lang="zh-CN" altLang="en-US" sz="4000" noProof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一个小孩子撑着小船</a:t>
            </a:r>
            <a:r>
              <a:rPr lang="en-US" altLang="zh-CN" sz="4000" noProof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,</a:t>
            </a:r>
            <a:r>
              <a:rPr lang="zh-CN" altLang="en-US" sz="4000" noProof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偷偷地采了白莲回来。</a:t>
            </a:r>
            <a:endParaRPr lang="en-US" altLang="zh-CN" sz="4000" noProof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cs"/>
              <a:sym typeface="+mn-ea"/>
            </a:endParaRPr>
          </a:p>
        </p:txBody>
      </p:sp>
      <p:sp>
        <p:nvSpPr>
          <p:cNvPr id="24589" name="WordArt 13"/>
          <p:cNvSpPr>
            <a:spLocks noChangeArrowheads="1" noChangeShapeType="1"/>
          </p:cNvSpPr>
          <p:nvPr/>
        </p:nvSpPr>
        <p:spPr bwMode="auto">
          <a:xfrm>
            <a:off x="2431733" y="476250"/>
            <a:ext cx="3408362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p>
            <a:r>
              <a:rPr lang="zh-CN" altLang="en-US" sz="4400" b="1" kern="10">
                <a:ln w="12700" cmpd="sng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我会理解句子</a:t>
            </a:r>
            <a:endParaRPr lang="zh-CN" altLang="en-US" sz="4400" b="1" kern="10">
              <a:ln w="12700" cmpd="sng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6725" y="1299210"/>
            <a:ext cx="8439150" cy="5452110"/>
          </a:xfrm>
        </p:spPr>
        <p:txBody>
          <a:bodyPr/>
          <a:p>
            <a:pPr marL="457200" lvl="1" indent="0">
              <a:buNone/>
            </a:pPr>
            <a:r>
              <a:rPr lang="en-US" altLang="zh-CN" sz="2000" noProof="0" dirty="0" smtClean="0">
                <a:ln>
                  <a:noFill/>
                </a:ln>
                <a:solidFill>
                  <a:schemeClr val="tx2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 </a:t>
            </a:r>
            <a:r>
              <a:rPr lang="zh-CN" altLang="en-US" sz="4800" b="1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  <a:sym typeface="+mn-ea"/>
              </a:rPr>
              <a:t>不解</a:t>
            </a:r>
            <a:r>
              <a:rPr lang="zh-CN" altLang="en-US" sz="4800" b="1" noProof="0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  <a:sym typeface="+mn-ea"/>
              </a:rPr>
              <a:t>藏</a:t>
            </a:r>
            <a:r>
              <a:rPr lang="zh-CN" altLang="en-US" sz="4800" b="1" noProof="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  <a:sym typeface="+mn-ea"/>
              </a:rPr>
              <a:t>踪迹，</a:t>
            </a:r>
            <a:r>
              <a:rPr lang="zh-CN" altLang="en-US" sz="4800" b="1" noProof="0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  <a:sym typeface="+mn-ea"/>
              </a:rPr>
              <a:t>浮萍</a:t>
            </a:r>
            <a:r>
              <a:rPr lang="zh-CN" altLang="en-US" sz="4800" b="1" noProof="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  <a:sym typeface="+mn-ea"/>
              </a:rPr>
              <a:t>一道</a:t>
            </a:r>
            <a:r>
              <a:rPr lang="zh-CN" altLang="en-US" sz="4800" b="1" noProof="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cs"/>
                <a:sym typeface="+mn-ea"/>
              </a:rPr>
              <a:t>开</a:t>
            </a:r>
            <a:r>
              <a:rPr lang="zh-CN" altLang="en-US" sz="4400" b="1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。</a:t>
            </a:r>
            <a:endParaRPr lang="zh-CN" altLang="en-US" sz="4400" b="1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cs"/>
              <a:sym typeface="+mn-ea"/>
            </a:endParaRPr>
          </a:p>
          <a:p>
            <a:pPr marL="457200" lvl="1" indent="0">
              <a:buNone/>
            </a:pPr>
            <a:r>
              <a:rPr lang="zh-CN" altLang="en-US" sz="320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不</a:t>
            </a: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解</a:t>
            </a:r>
            <a:r>
              <a:rPr lang="en-US" altLang="zh-CN" sz="280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:</a:t>
            </a: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不懂得。</a:t>
            </a:r>
            <a:endParaRPr lang="zh-CN" altLang="en-US" sz="280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cs"/>
              <a:sym typeface="+mn-ea"/>
            </a:endParaRPr>
          </a:p>
          <a:p>
            <a:pPr marL="457200" lvl="1" indent="0">
              <a:buNone/>
            </a:pPr>
            <a:r>
              <a:rPr lang="zh-CN" altLang="en-US" sz="280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藏</a:t>
            </a:r>
            <a:r>
              <a:rPr lang="en-US" altLang="zh-CN" sz="280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:</a:t>
            </a:r>
            <a:r>
              <a:rPr lang="zh-CN" altLang="en-US" sz="280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隐藏。</a:t>
            </a: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    </a:t>
            </a:r>
            <a:endParaRPr lang="zh-CN" altLang="en-US" sz="280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cs"/>
              <a:sym typeface="+mn-ea"/>
            </a:endParaRPr>
          </a:p>
          <a:p>
            <a:pPr marL="457200" lvl="1" indent="0">
              <a:buNone/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浮萍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: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一种漂浮在水面上的草本植物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.</a:t>
            </a:r>
            <a:endParaRPr kumimoji="0" lang="en-US" altLang="zh-CN" b="0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457200" lvl="1" indent="0">
              <a:buNone/>
            </a:pPr>
            <a:r>
              <a:rPr lang="zh-CN" altLang="en-US" sz="280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一道</a:t>
            </a:r>
            <a:r>
              <a:rPr lang="en-US" altLang="zh-CN" sz="280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:</a:t>
            </a:r>
            <a:r>
              <a:rPr lang="zh-CN" altLang="en-US" sz="280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指浮萍被小船分开后</a:t>
            </a:r>
            <a:r>
              <a:rPr lang="en-US" altLang="zh-CN" sz="280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,</a:t>
            </a:r>
            <a:r>
              <a:rPr lang="zh-CN" altLang="en-US" sz="280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一时难以合拢而留下的踪迹</a:t>
            </a:r>
            <a:r>
              <a:rPr lang="en-US" altLang="zh-CN" sz="280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.</a:t>
            </a:r>
            <a:r>
              <a:rPr lang="zh-CN" altLang="en-US" sz="280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 </a:t>
            </a:r>
            <a:endParaRPr lang="zh-CN" altLang="en-US" sz="2800" noProof="0" dirty="0" smtClean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cs"/>
              <a:sym typeface="+mn-ea"/>
            </a:endParaRPr>
          </a:p>
          <a:p>
            <a:pPr marL="457200" lvl="1" indent="0">
              <a:buNone/>
            </a:pPr>
            <a:r>
              <a:rPr lang="zh-CN" altLang="en-US" sz="3600" noProof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译文：</a:t>
            </a:r>
            <a:r>
              <a:rPr lang="zh-CN" altLang="en-US" sz="360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他不懂得隐藏踪迹</a:t>
            </a:r>
            <a:r>
              <a:rPr lang="en-US" altLang="zh-CN" sz="360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,</a:t>
            </a:r>
            <a:r>
              <a:rPr lang="zh-CN" altLang="en-US" sz="360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浮萍被他的小船荡开</a:t>
            </a:r>
            <a:r>
              <a:rPr lang="en-US" altLang="zh-CN" sz="360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,</a:t>
            </a:r>
            <a:r>
              <a:rPr lang="zh-CN" altLang="en-US" sz="360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留下一条长长的水路</a:t>
            </a:r>
            <a:r>
              <a:rPr lang="en-US" altLang="zh-CN" sz="360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cs"/>
                <a:sym typeface="+mn-ea"/>
              </a:rPr>
              <a:t>.</a:t>
            </a:r>
            <a:endParaRPr kumimoji="0" lang="en-US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CC00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457200" lvl="1" indent="0">
              <a:buNone/>
            </a:pPr>
            <a:endParaRPr lang="zh-CN" altLang="en-US" sz="4000" noProof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cs"/>
              <a:sym typeface="+mn-ea"/>
            </a:endParaRPr>
          </a:p>
        </p:txBody>
      </p:sp>
      <p:sp>
        <p:nvSpPr>
          <p:cNvPr id="24589" name="WordArt 13"/>
          <p:cNvSpPr>
            <a:spLocks noChangeArrowheads="1" noChangeShapeType="1"/>
          </p:cNvSpPr>
          <p:nvPr/>
        </p:nvSpPr>
        <p:spPr bwMode="auto">
          <a:xfrm>
            <a:off x="2431733" y="476250"/>
            <a:ext cx="3408362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p>
            <a:r>
              <a:rPr lang="zh-CN" altLang="en-US" sz="4400" b="1" kern="10">
                <a:ln w="12700" cmpd="sng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我会理解句子</a:t>
            </a:r>
            <a:endParaRPr lang="zh-CN" altLang="en-US" sz="4400" b="1" kern="10">
              <a:ln w="12700" cmpd="sng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1" name="chimes.wav"/>
          </p:stSnd>
        </p:sndAc>
      </p:transition>
    </mc:Choice>
    <mc:Fallback>
      <p:transition advClick="0">
        <p:sndAc>
          <p:stSnd>
            <p:snd r:embed="rId1" name="chimes.wav"/>
          </p:stSnd>
        </p:sndAc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/>
              <a:t>听古诗范读 ，思考：古诗中都提到了那些景物？他们都是什么样子的？</a:t>
            </a:r>
            <a:br>
              <a:rPr lang="zh-CN" altLang="en-US" sz="2800"/>
            </a:br>
            <a:endParaRPr lang="zh-CN" altLang="en-US" sz="280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6725" y="1773238"/>
            <a:ext cx="8499475" cy="4319587"/>
          </a:xfrm>
        </p:spPr>
        <p:txBody>
          <a:bodyPr/>
          <a:lstStyle/>
          <a:p>
            <a:endParaRPr lang="zh-CN" altLang="zh-CN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5364" name="" r:id="rId1" imgW="8983663" imgH="4535487"/>
        </mc:Choice>
        <mc:Fallback>
          <p:control name="" r:id="rId1" imgW="8983663" imgH="4535487">
            <p:pic>
              <p:nvPicPr>
                <p:cNvPr id="0" name="Host Control  15363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-17463" y="1878648"/>
                  <a:ext cx="8983663" cy="45354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 advClick="0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c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c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500" ac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1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44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79413" y="1567180"/>
            <a:ext cx="8385175" cy="109696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朗读提示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: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445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549593" y="2904808"/>
            <a:ext cx="8377238" cy="23034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(1)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朗读古诗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借助拼音读准字音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把诗句读通顺。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rgbClr val="CC00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(2)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认读生字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学记生字。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rgbClr val="CC00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(3)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边朗读边试着理解古诗大意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想一想两首诗的池塘上分别发生了什么事。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rgbClr val="CC00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sndAc>
          <p:stSnd>
            <p:snd r:embed="rId2" name="chimes.wav"/>
          </p:stSnd>
        </p:sndAc>
      </p:transition>
    </mc:Choice>
    <mc:Fallback>
      <p:transition advClick="0">
        <p:sndAc>
          <p:stSnd>
            <p:snd r:embed="rId2" name="chimes.wav"/>
          </p:stSnd>
        </p:sndAc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720725"/>
          </a:xfrm>
        </p:spPr>
        <p:txBody>
          <a:bodyPr/>
          <a:lstStyle/>
          <a:p>
            <a:r>
              <a:rPr lang="zh-CN" altLang="en-US" dirty="0"/>
              <a:t>xiaŏ</a:t>
            </a:r>
            <a:r>
              <a:rPr lang="zh-CN" altLang="en-US" dirty="0">
                <a:solidFill>
                  <a:schemeClr val="tx1"/>
                </a:solidFill>
              </a:rPr>
              <a:t>chĬ</a:t>
            </a:r>
            <a:br>
              <a:rPr lang="zh-CN" altLang="en-US" dirty="0"/>
            </a:br>
            <a:r>
              <a:rPr lang="zh-CN" altLang="en-US" sz="4000" b="1" dirty="0"/>
              <a:t>小 </a:t>
            </a:r>
            <a:r>
              <a:rPr lang="zh-CN" altLang="en-US" sz="4000" b="1" dirty="0">
                <a:solidFill>
                  <a:schemeClr val="tx1"/>
                </a:solidFill>
              </a:rPr>
              <a:t>池 </a:t>
            </a:r>
            <a:br>
              <a:rPr lang="zh-CN" altLang="en-US" b="1" dirty="0"/>
            </a:br>
            <a:r>
              <a:rPr lang="zh-CN" altLang="en-US" b="1" dirty="0"/>
              <a:t>   </a:t>
            </a:r>
            <a:r>
              <a:rPr lang="zh-CN" altLang="en-US" dirty="0"/>
              <a:t>　</a:t>
            </a:r>
            <a:r>
              <a:rPr lang="en-US" altLang="zh-CN" dirty="0"/>
              <a:t>[</a:t>
            </a:r>
            <a:r>
              <a:rPr lang="zh-CN" altLang="en-US" dirty="0"/>
              <a:t>宋</a:t>
            </a:r>
            <a:r>
              <a:rPr lang="en-US" altLang="zh-CN" dirty="0"/>
              <a:t>]</a:t>
            </a:r>
            <a:r>
              <a:rPr lang="zh-CN" altLang="en-US" dirty="0"/>
              <a:t> 杨万里</a:t>
            </a:r>
            <a:endParaRPr lang="zh-CN" altLang="en-US" sz="2800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solidFill>
                  <a:srgbClr val="7030A0"/>
                </a:solidFill>
              </a:rPr>
              <a:t>quán　 yǎn 　wú shēng  xī 　　 xī 　　liú</a:t>
            </a:r>
            <a:r>
              <a:rPr lang="zh-CN" altLang="en-US" b="1" dirty="0"/>
              <a:t>   </a:t>
            </a:r>
            <a:endParaRPr lang="zh-CN" altLang="en-US" b="1" dirty="0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/>
              <a:t>泉 　眼　 无　声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　 </a:t>
            </a:r>
            <a:r>
              <a:rPr lang="zh-CN" altLang="en-US" sz="3600" b="1" dirty="0">
                <a:solidFill>
                  <a:schemeClr val="tx1"/>
                </a:solidFill>
              </a:rPr>
              <a:t>惜</a:t>
            </a:r>
            <a:r>
              <a:rPr lang="zh-CN" altLang="en-US" sz="3600" b="1" dirty="0"/>
              <a:t>　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 细　  流 ，</a:t>
            </a:r>
            <a:r>
              <a:rPr lang="zh-CN" altLang="en-US" b="1" dirty="0"/>
              <a:t> </a:t>
            </a:r>
            <a:endParaRPr lang="zh-CN" altLang="en-US" b="1" dirty="0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solidFill>
                  <a:srgbClr val="7030A0"/>
                </a:solidFill>
              </a:rPr>
              <a:t>shù 　yīn 　zhào  shuǐ 　 ài　   qíng　 róu</a:t>
            </a:r>
            <a:r>
              <a:rPr lang="zh-CN" altLang="en-US" b="1" dirty="0">
                <a:solidFill>
                  <a:schemeClr val="tx1"/>
                </a:solidFill>
              </a:rPr>
              <a:t> </a:t>
            </a:r>
            <a:r>
              <a:rPr lang="zh-CN" altLang="en-US" b="1" dirty="0"/>
              <a:t>  </a:t>
            </a:r>
            <a:endParaRPr lang="zh-CN" altLang="en-US" b="1" dirty="0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/>
              <a:t>树　 阴 　照　 水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　 爱　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 </a:t>
            </a:r>
            <a:r>
              <a:rPr lang="zh-CN" altLang="en-US" sz="3600" b="1" dirty="0">
                <a:solidFill>
                  <a:schemeClr val="tx1"/>
                </a:solidFill>
              </a:rPr>
              <a:t>晴　 柔</a:t>
            </a:r>
            <a:r>
              <a:rPr lang="zh-CN" altLang="en-US" sz="3600" b="1" dirty="0"/>
              <a:t> 。</a:t>
            </a:r>
            <a:r>
              <a:rPr lang="zh-CN" altLang="en-US" b="1" dirty="0"/>
              <a:t> </a:t>
            </a:r>
            <a:endParaRPr lang="zh-CN" altLang="en-US" b="1" dirty="0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solidFill>
                  <a:srgbClr val="7030A0"/>
                </a:solidFill>
              </a:rPr>
              <a:t>xiǎo 　hé 　cái 　  l</a:t>
            </a:r>
            <a:r>
              <a:rPr lang="zh-CN" altLang="en-US" b="1" dirty="0">
                <a:solidFill>
                  <a:srgbClr val="7030A0"/>
                </a:solidFill>
                <a:sym typeface="Calibri" panose="020F0502020204030204" pitchFamily="34" charset="0"/>
              </a:rPr>
              <a:t>ù</a:t>
            </a:r>
            <a:r>
              <a:rPr lang="zh-CN" altLang="en-US" b="1" dirty="0">
                <a:solidFill>
                  <a:srgbClr val="7030A0"/>
                </a:solidFill>
              </a:rPr>
              <a:t>　    jiān  　jiān 　 jiǎo </a:t>
            </a:r>
            <a:r>
              <a:rPr lang="zh-CN" altLang="en-US" b="1" dirty="0"/>
              <a:t>  </a:t>
            </a:r>
            <a:endParaRPr lang="zh-CN" altLang="en-US" b="1" dirty="0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/>
              <a:t>小　 荷　 才 　</a:t>
            </a:r>
            <a:r>
              <a:rPr lang="zh-CN" altLang="en-US" sz="3600" b="1" dirty="0">
                <a:solidFill>
                  <a:schemeClr val="tx1"/>
                </a:solidFill>
              </a:rPr>
              <a:t>露</a:t>
            </a:r>
            <a:r>
              <a:rPr lang="zh-CN" altLang="en-US" sz="3600" b="1" dirty="0"/>
              <a:t>  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　尖 　尖 　角 ，</a:t>
            </a:r>
            <a:r>
              <a:rPr lang="zh-CN" altLang="en-US" b="1" dirty="0"/>
              <a:t> </a:t>
            </a:r>
            <a:endParaRPr lang="zh-CN" altLang="en-US" b="1" dirty="0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solidFill>
                  <a:srgbClr val="7030A0"/>
                </a:solidFill>
              </a:rPr>
              <a:t>zǎo　 yǒu   qīng    tíng 　 lì 　  shàng  tóu  </a:t>
            </a:r>
            <a:r>
              <a:rPr lang="zh-CN" altLang="en-US" b="1" dirty="0"/>
              <a:t> </a:t>
            </a:r>
            <a:endParaRPr lang="zh-CN" altLang="en-US" b="1" dirty="0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/>
              <a:t>早 　有　 蜻　 蜓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　 立　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 上 　头 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 advClick="0"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600200" y="5181600"/>
            <a:ext cx="5921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>
                <a:solidFill>
                  <a:srgbClr val="FF0000"/>
                </a:solidFill>
                <a:ea typeface="楷体_GB2312" pitchFamily="49" charset="-122"/>
              </a:rPr>
              <a:t>露</a:t>
            </a:r>
            <a:endParaRPr lang="zh-CN" sz="32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600200" y="1980883"/>
            <a:ext cx="5921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>
                <a:solidFill>
                  <a:srgbClr val="FF0000"/>
                </a:solidFill>
                <a:ea typeface="楷体_GB2312" pitchFamily="49" charset="-122"/>
              </a:rPr>
              <a:t>阴</a:t>
            </a:r>
            <a:endParaRPr lang="zh-CN" sz="32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600200" y="3094038"/>
            <a:ext cx="5921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>
                <a:solidFill>
                  <a:srgbClr val="FF0000"/>
                </a:solidFill>
                <a:ea typeface="楷体_GB2312" pitchFamily="49" charset="-122"/>
              </a:rPr>
              <a:t>晴</a:t>
            </a:r>
            <a:endParaRPr lang="zh-CN" sz="32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600200" y="4191000"/>
            <a:ext cx="5921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>
                <a:solidFill>
                  <a:srgbClr val="FF0000"/>
                </a:solidFill>
                <a:ea typeface="楷体_GB2312" pitchFamily="49" charset="-122"/>
              </a:rPr>
              <a:t>柔</a:t>
            </a:r>
            <a:endParaRPr lang="zh-CN" sz="32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1600200" y="754063"/>
            <a:ext cx="592138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3200" b="1">
                <a:solidFill>
                  <a:srgbClr val="FF0000"/>
                </a:solidFill>
                <a:ea typeface="楷体_GB2312" pitchFamily="49" charset="-122"/>
              </a:rPr>
              <a:t>惜</a:t>
            </a:r>
            <a:endParaRPr lang="zh-CN" sz="32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2651125" y="754063"/>
            <a:ext cx="1000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>
                <a:ea typeface="楷体_GB2312" pitchFamily="49" charset="-122"/>
              </a:rPr>
              <a:t>爱惜</a:t>
            </a:r>
            <a:endParaRPr lang="zh-CN" sz="3200" b="1">
              <a:ea typeface="楷体_GB2312" pitchFamily="49" charset="-122"/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4022725" y="754063"/>
            <a:ext cx="1000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>
                <a:ea typeface="楷体_GB2312" pitchFamily="49" charset="-122"/>
              </a:rPr>
              <a:t>可惜</a:t>
            </a:r>
            <a:endParaRPr lang="zh-CN" sz="3200" b="1">
              <a:ea typeface="楷体_GB2312" pitchFamily="49" charset="-122"/>
            </a:endParaRP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5470525" y="677863"/>
            <a:ext cx="1000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>
                <a:ea typeface="楷体_GB2312" pitchFamily="49" charset="-122"/>
              </a:rPr>
              <a:t>珍惜</a:t>
            </a:r>
            <a:endParaRPr lang="zh-CN" sz="3200" b="1">
              <a:ea typeface="楷体_GB2312" pitchFamily="49" charset="-122"/>
            </a:endParaRP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2590800" y="1981200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>
                <a:ea typeface="楷体_GB2312" pitchFamily="49" charset="-122"/>
              </a:rPr>
              <a:t>树阴</a:t>
            </a:r>
            <a:endParaRPr lang="zh-CN" sz="3200" b="1">
              <a:ea typeface="楷体_GB2312" pitchFamily="49" charset="-122"/>
            </a:endParaRP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4114800" y="1981200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>
                <a:ea typeface="楷体_GB2312" pitchFamily="49" charset="-122"/>
              </a:rPr>
              <a:t>阴天</a:t>
            </a:r>
            <a:endParaRPr lang="zh-CN" sz="3200" b="1">
              <a:ea typeface="楷体_GB2312" pitchFamily="49" charset="-122"/>
            </a:endParaRP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5562600" y="1981200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>
                <a:ea typeface="楷体_GB2312" pitchFamily="49" charset="-122"/>
              </a:rPr>
              <a:t>阴雨</a:t>
            </a:r>
            <a:endParaRPr lang="zh-CN" sz="3200" b="1">
              <a:ea typeface="楷体_GB2312" pitchFamily="49" charset="-122"/>
            </a:endParaRPr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2667000" y="3048000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>
                <a:ea typeface="楷体_GB2312" pitchFamily="49" charset="-122"/>
              </a:rPr>
              <a:t>晴空</a:t>
            </a:r>
            <a:endParaRPr lang="zh-CN" sz="3200" b="1">
              <a:ea typeface="楷体_GB2312" pitchFamily="49" charset="-122"/>
            </a:endParaRP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4114800" y="3124200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>
                <a:ea typeface="楷体_GB2312" pitchFamily="49" charset="-122"/>
              </a:rPr>
              <a:t>晴朗</a:t>
            </a:r>
            <a:endParaRPr lang="zh-CN" sz="3200" b="1">
              <a:ea typeface="楷体_GB2312" pitchFamily="49" charset="-122"/>
            </a:endParaRP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5562600" y="3048000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>
                <a:ea typeface="楷体_GB2312" pitchFamily="49" charset="-122"/>
              </a:rPr>
              <a:t>晴天</a:t>
            </a:r>
            <a:endParaRPr lang="zh-CN" sz="3200" b="1">
              <a:ea typeface="楷体_GB2312" pitchFamily="49" charset="-122"/>
            </a:endParaRPr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2667000" y="4267200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>
                <a:ea typeface="楷体_GB2312" pitchFamily="49" charset="-122"/>
              </a:rPr>
              <a:t>柔和</a:t>
            </a:r>
            <a:endParaRPr lang="zh-CN" sz="3200" b="1">
              <a:ea typeface="楷体_GB2312" pitchFamily="49" charset="-122"/>
            </a:endParaRPr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4114800" y="4267200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>
                <a:ea typeface="楷体_GB2312" pitchFamily="49" charset="-122"/>
              </a:rPr>
              <a:t>温柔</a:t>
            </a:r>
            <a:endParaRPr lang="zh-CN" sz="3200" b="1">
              <a:ea typeface="楷体_GB2312" pitchFamily="49" charset="-122"/>
            </a:endParaRPr>
          </a:p>
        </p:txBody>
      </p:sp>
      <p:sp>
        <p:nvSpPr>
          <p:cNvPr id="19474" name="Text Box 18"/>
          <p:cNvSpPr txBox="1">
            <a:spLocks noChangeArrowheads="1"/>
          </p:cNvSpPr>
          <p:nvPr/>
        </p:nvSpPr>
        <p:spPr bwMode="auto">
          <a:xfrm>
            <a:off x="5562600" y="4267200"/>
            <a:ext cx="14081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>
                <a:ea typeface="楷体_GB2312" pitchFamily="49" charset="-122"/>
              </a:rPr>
              <a:t>柔柔的</a:t>
            </a:r>
            <a:endParaRPr lang="zh-CN" sz="3200" b="1">
              <a:ea typeface="楷体_GB2312" pitchFamily="49" charset="-122"/>
            </a:endParaRPr>
          </a:p>
        </p:txBody>
      </p:sp>
      <p:sp>
        <p:nvSpPr>
          <p:cNvPr id="19475" name="Text Box 19"/>
          <p:cNvSpPr txBox="1">
            <a:spLocks noChangeArrowheads="1"/>
          </p:cNvSpPr>
          <p:nvPr/>
        </p:nvSpPr>
        <p:spPr bwMode="auto">
          <a:xfrm>
            <a:off x="2667000" y="5257800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>
                <a:ea typeface="楷体_GB2312" pitchFamily="49" charset="-122"/>
              </a:rPr>
              <a:t>露珠</a:t>
            </a:r>
            <a:endParaRPr lang="zh-CN" sz="3200" b="1">
              <a:ea typeface="楷体_GB2312" pitchFamily="49" charset="-122"/>
            </a:endParaRPr>
          </a:p>
        </p:txBody>
      </p:sp>
      <p:sp>
        <p:nvSpPr>
          <p:cNvPr id="19476" name="Text Box 20"/>
          <p:cNvSpPr txBox="1">
            <a:spLocks noChangeArrowheads="1"/>
          </p:cNvSpPr>
          <p:nvPr/>
        </p:nvSpPr>
        <p:spPr bwMode="auto">
          <a:xfrm>
            <a:off x="4038600" y="5257800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>
                <a:ea typeface="楷体_GB2312" pitchFamily="49" charset="-122"/>
              </a:rPr>
              <a:t>露水</a:t>
            </a:r>
            <a:endParaRPr lang="zh-CN" sz="3200" b="1">
              <a:ea typeface="楷体_GB2312" pitchFamily="49" charset="-122"/>
            </a:endParaRPr>
          </a:p>
        </p:txBody>
      </p:sp>
      <p:sp>
        <p:nvSpPr>
          <p:cNvPr id="19477" name="Text Box 21"/>
          <p:cNvSpPr txBox="1">
            <a:spLocks noChangeArrowheads="1"/>
          </p:cNvSpPr>
          <p:nvPr/>
        </p:nvSpPr>
        <p:spPr bwMode="auto">
          <a:xfrm>
            <a:off x="5638800" y="5257800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 b="1">
                <a:ea typeface="楷体_GB2312" pitchFamily="49" charset="-122"/>
              </a:rPr>
              <a:t>雨露</a:t>
            </a:r>
            <a:endParaRPr lang="zh-CN" sz="3200" b="1">
              <a:ea typeface="楷体_GB2312" pitchFamily="49" charset="-122"/>
            </a:endParaRPr>
          </a:p>
        </p:txBody>
      </p:sp>
    </p:spTree>
  </p:cSld>
  <p:clrMapOvr>
    <a:masterClrMapping/>
  </p:clrMapOvr>
  <p:transition advClick="0"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800" decel="100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800" decel="100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800" decel="100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800" decel="100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800" decel="100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800" decel="100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800" decel="100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800" decel="100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800" decel="100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800" decel="100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800" decel="100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800" decel="100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800" decel="100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800" decel="100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1" bldLvl="0" animBg="1" autoUpdateAnimBg="0"/>
      <p:bldP spid="19459" grpId="1" bldLvl="0" animBg="1" autoUpdateAnimBg="0"/>
      <p:bldP spid="19460" grpId="1" bldLvl="0" animBg="1" autoUpdateAnimBg="0"/>
      <p:bldP spid="19461" grpId="1" bldLvl="0" animBg="1" autoUpdateAnimBg="0"/>
      <p:bldP spid="19462" grpId="0" bldLvl="0" animBg="1" autoUpdateAnimBg="0"/>
      <p:bldP spid="19463" grpId="0" autoUpdateAnimBg="0"/>
      <p:bldP spid="19464" grpId="0" autoUpdateAnimBg="0"/>
      <p:bldP spid="19465" grpId="0" autoUpdateAnimBg="0"/>
      <p:bldP spid="19466" grpId="0" autoUpdateAnimBg="0"/>
      <p:bldP spid="19467" grpId="0" autoUpdateAnimBg="0"/>
      <p:bldP spid="19468" grpId="0" autoUpdateAnimBg="0"/>
      <p:bldP spid="19469" grpId="0" autoUpdateAnimBg="0"/>
      <p:bldP spid="19470" grpId="0" autoUpdateAnimBg="0"/>
      <p:bldP spid="19471" grpId="0" autoUpdateAnimBg="0"/>
      <p:bldP spid="19472" grpId="0" autoUpdateAnimBg="0"/>
      <p:bldP spid="19473" grpId="0" autoUpdateAnimBg="0"/>
      <p:bldP spid="19474" grpId="0" autoUpdateAnimBg="0"/>
      <p:bldP spid="19475" grpId="0" autoUpdateAnimBg="0"/>
      <p:bldP spid="19476" grpId="0" autoUpdateAnimBg="0"/>
      <p:bldP spid="19477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813"/>
            <a:ext cx="8229600" cy="720725"/>
          </a:xfrm>
        </p:spPr>
        <p:txBody>
          <a:bodyPr/>
          <a:lstStyle/>
          <a:p>
            <a:r>
              <a:rPr lang="zh-CN" altLang="en-US" b="1"/>
              <a:t>小 池</a:t>
            </a:r>
            <a:r>
              <a:rPr lang="zh-CN" altLang="en-US" b="1">
                <a:solidFill>
                  <a:srgbClr val="FF33CC"/>
                </a:solidFill>
              </a:rPr>
              <a:t> </a:t>
            </a:r>
            <a:br>
              <a:rPr lang="zh-CN" altLang="en-US" b="1"/>
            </a:br>
            <a:r>
              <a:rPr lang="zh-CN" altLang="en-US" b="1"/>
              <a:t>　　　　        杨万里</a:t>
            </a:r>
            <a:endParaRPr lang="zh-CN" altLang="en-US" sz="280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6725" y="1412875"/>
            <a:ext cx="8229600" cy="496887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/>
              <a:t> </a:t>
            </a:r>
            <a:endParaRPr lang="zh-CN" altLang="en-US" b="1"/>
          </a:p>
          <a:p>
            <a:pPr>
              <a:buFontTx/>
              <a:buNone/>
            </a:pPr>
            <a:r>
              <a:rPr lang="zh-CN" altLang="en-US" sz="3600" b="1" u="sng">
                <a:solidFill>
                  <a:srgbClr val="FF33CC"/>
                </a:solidFill>
              </a:rPr>
              <a:t>泉 　眼</a:t>
            </a:r>
            <a:r>
              <a:rPr lang="zh-CN" altLang="en-US" sz="3600" b="1"/>
              <a:t>　 无　声　 </a:t>
            </a:r>
            <a:r>
              <a:rPr lang="zh-CN" altLang="en-US" sz="3600" b="1" u="sng">
                <a:solidFill>
                  <a:srgbClr val="FF33CC"/>
                </a:solidFill>
              </a:rPr>
              <a:t>惜</a:t>
            </a:r>
            <a:r>
              <a:rPr lang="zh-CN" altLang="en-US" sz="3600" b="1"/>
              <a:t>　 </a:t>
            </a:r>
            <a:r>
              <a:rPr lang="zh-CN" altLang="en-US" sz="3600" b="1" u="sng">
                <a:solidFill>
                  <a:srgbClr val="FF33CC"/>
                </a:solidFill>
              </a:rPr>
              <a:t>细　 流</a:t>
            </a:r>
            <a:r>
              <a:rPr lang="zh-CN" altLang="en-US" sz="3600" b="1"/>
              <a:t> ，</a:t>
            </a:r>
            <a:r>
              <a:rPr lang="zh-CN" altLang="en-US" b="1"/>
              <a:t> </a:t>
            </a:r>
            <a:endParaRPr lang="zh-CN" altLang="en-US" b="1"/>
          </a:p>
          <a:p>
            <a:pPr>
              <a:buFontTx/>
              <a:buNone/>
            </a:pPr>
            <a:r>
              <a:rPr lang="zh-CN" altLang="en-US" b="1"/>
              <a:t>  </a:t>
            </a:r>
            <a:endParaRPr lang="zh-CN" altLang="en-US" b="1"/>
          </a:p>
          <a:p>
            <a:pPr>
              <a:buFontTx/>
              <a:buNone/>
            </a:pPr>
            <a:r>
              <a:rPr lang="zh-CN" altLang="en-US" sz="3600" b="1"/>
              <a:t>树　 阴 　照　 水　 爱　 </a:t>
            </a:r>
            <a:r>
              <a:rPr lang="zh-CN" altLang="en-US" sz="3600" b="1" u="sng">
                <a:solidFill>
                  <a:srgbClr val="FF33CC"/>
                </a:solidFill>
              </a:rPr>
              <a:t>晴　 柔</a:t>
            </a:r>
            <a:r>
              <a:rPr lang="zh-CN" altLang="en-US" sz="3600" b="1"/>
              <a:t> 。</a:t>
            </a:r>
            <a:r>
              <a:rPr lang="zh-CN" altLang="en-US" b="1"/>
              <a:t> </a:t>
            </a:r>
            <a:endParaRPr lang="zh-CN" altLang="en-US" b="1"/>
          </a:p>
          <a:p>
            <a:pPr>
              <a:buFontTx/>
              <a:buNone/>
            </a:pPr>
            <a:endParaRPr lang="zh-CN" altLang="en-US" b="1"/>
          </a:p>
          <a:p>
            <a:pPr>
              <a:buFontTx/>
              <a:buNone/>
            </a:pPr>
            <a:r>
              <a:rPr lang="zh-CN" altLang="en-US" sz="3600" b="1" u="sng">
                <a:solidFill>
                  <a:srgbClr val="FF33CC"/>
                </a:solidFill>
              </a:rPr>
              <a:t>小　 荷</a:t>
            </a:r>
            <a:r>
              <a:rPr lang="zh-CN" altLang="en-US" sz="3600" b="1"/>
              <a:t>　 才 　露 　尖 　尖 　角 ，</a:t>
            </a:r>
            <a:r>
              <a:rPr lang="zh-CN" altLang="en-US" b="1"/>
              <a:t> </a:t>
            </a:r>
            <a:endParaRPr lang="zh-CN" altLang="en-US" b="1"/>
          </a:p>
          <a:p>
            <a:pPr>
              <a:buFontTx/>
              <a:buNone/>
            </a:pPr>
            <a:r>
              <a:rPr lang="zh-CN" altLang="en-US" b="1"/>
              <a:t>   </a:t>
            </a:r>
            <a:endParaRPr lang="zh-CN" altLang="en-US" b="1"/>
          </a:p>
          <a:p>
            <a:pPr>
              <a:buFontTx/>
              <a:buNone/>
            </a:pPr>
            <a:r>
              <a:rPr lang="zh-CN" altLang="en-US" sz="3600" b="1"/>
              <a:t>早 　有　 蜻　 蜓　 立　 上 　头 。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 flipV="1">
            <a:off x="755650" y="2546350"/>
            <a:ext cx="1873250" cy="719138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/>
            <a:r>
              <a:rPr lang="zh-CN" altLang="en-US"/>
              <a:t>泉水的出口</a:t>
            </a:r>
            <a:endParaRPr lang="zh-CN" altLang="en-US"/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4718050" y="1412875"/>
            <a:ext cx="1655763" cy="55245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/>
              <a:t>爱惜、珍惜</a:t>
            </a:r>
            <a:endParaRPr lang="zh-CN" altLang="en-US"/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755650" y="3721100"/>
            <a:ext cx="2305050" cy="719138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/>
              <a:t>刚长出水面的荷叶</a:t>
            </a:r>
            <a:endParaRPr lang="zh-CN"/>
          </a:p>
        </p:txBody>
      </p:sp>
      <p:sp>
        <p:nvSpPr>
          <p:cNvPr id="23559" name="AutoShape 7"/>
          <p:cNvSpPr>
            <a:spLocks noChangeArrowheads="1"/>
          </p:cNvSpPr>
          <p:nvPr/>
        </p:nvSpPr>
        <p:spPr bwMode="auto">
          <a:xfrm flipV="1">
            <a:off x="6373813" y="3730625"/>
            <a:ext cx="1727200" cy="50165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/>
            <a:r>
              <a:rPr lang="zh-CN"/>
              <a:t>晴天的柔光</a:t>
            </a:r>
            <a:endParaRPr lang="zh-CN"/>
          </a:p>
        </p:txBody>
      </p:sp>
      <p:sp>
        <p:nvSpPr>
          <p:cNvPr id="23560" name="AutoShape 8"/>
          <p:cNvSpPr>
            <a:spLocks noChangeArrowheads="1"/>
          </p:cNvSpPr>
          <p:nvPr/>
        </p:nvSpPr>
        <p:spPr bwMode="auto">
          <a:xfrm flipV="1">
            <a:off x="6373813" y="2546350"/>
            <a:ext cx="1727200" cy="522288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/>
            <a:r>
              <a:rPr lang="zh-CN" altLang="en-US"/>
              <a:t>细小的流水</a:t>
            </a:r>
            <a:endParaRPr lang="zh-CN" altLang="en-US"/>
          </a:p>
        </p:txBody>
      </p:sp>
    </p:spTree>
  </p:cSld>
  <p:clrMapOvr>
    <a:masterClrMapping/>
  </p:clrMapOvr>
  <p:transition advClick="0"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3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mph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2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 animBg="1" autoUpdateAnimBg="0"/>
      <p:bldP spid="23556" grpId="1" bldLvl="0" autoUpdateAnimBg="0"/>
      <p:bldP spid="23556" grpId="2" bldLvl="0" autoUpdateAnimBg="0"/>
      <p:bldP spid="23556" grpId="3" bldLvl="0" animBg="1" autoUpdateAnimBg="0"/>
      <p:bldP spid="23557" grpId="0" bldLvl="0" animBg="1" autoUpdateAnimBg="0"/>
      <p:bldP spid="23557" grpId="1" bldLvl="0" animBg="1" autoUpdateAnimBg="0"/>
      <p:bldP spid="23558" grpId="0" bldLvl="0" animBg="1" autoUpdateAnimBg="0"/>
      <p:bldP spid="23558" grpId="1" bldLvl="0" animBg="1" autoUpdateAnimBg="0"/>
      <p:bldP spid="23559" grpId="0" bldLvl="0" animBg="1" autoUpdateAnimBg="0"/>
      <p:bldP spid="23559" grpId="1" bldLvl="0" animBg="1" autoUpdateAnimBg="0"/>
      <p:bldP spid="23560" grpId="0" bldLvl="0" animBg="1" autoUpdateAnimBg="0"/>
      <p:bldP spid="23560" grpId="1" bldLvl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196752"/>
            <a:ext cx="8229600" cy="4318000"/>
          </a:xfrm>
        </p:spPr>
        <p:txBody>
          <a:bodyPr/>
          <a:lstStyle/>
          <a:p>
            <a:pPr lvl="1">
              <a:buFontTx/>
              <a:buBlip>
                <a:blip r:embed="rId1"/>
              </a:buBlip>
            </a:pPr>
            <a:r>
              <a:rPr lang="zh-CN" altLang="en-US" sz="4000" dirty="0"/>
              <a:t>同学们都表现的非常棒！下面，我们一边欣赏图片，一边在歌声中来记忆《小池》这首古诗吧。</a:t>
            </a:r>
            <a:endParaRPr lang="zh-CN" altLang="en-US" sz="4000" dirty="0"/>
          </a:p>
        </p:txBody>
      </p:sp>
    </p:spTree>
  </p:cSld>
  <p:clrMapOvr>
    <a:masterClrMapping/>
  </p:clrMapOvr>
  <p:transition advClick="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119D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08400" y="-22225"/>
            <a:ext cx="5472113" cy="772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0725" name="Picture 5" descr="8323282_122620013000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8" y="-22225"/>
            <a:ext cx="3706812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第十三课 小池 歌曲.mp3" descr="第十三课 小池 歌曲"/>
          <p:cNvPicPr>
            <a:picLocks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64579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sndAc>
      <p:stSnd>
        <p:snd r:embed="rId6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strips(downLeft)">
                                      <p:cBhvr>
                                        <p:cTn id="14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u=995138525,1248846868&amp;fm=52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71775" y="-598488"/>
            <a:ext cx="6484938" cy="7429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1749" name="Picture 5" descr="8323282_122620013000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2225"/>
            <a:ext cx="37084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1" presetClass="exit" presetSubtype="4" fill="hold" nodeType="withEffect">
                                  <p:stCondLst>
                                    <p:cond delay="4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wheel(4)">
                                      <p:cBhvr>
                                        <p:cTn id="12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u=1201051064,2901417190&amp;fm=52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7113" y="190500"/>
            <a:ext cx="6645275" cy="664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2773" name="Picture 5" descr="8323282_122620013000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2225"/>
            <a:ext cx="37084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u=1276294267,2208662225&amp;fm=5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32138" y="-22225"/>
            <a:ext cx="59055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3797" name="Picture 5" descr="8323282_122620013000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2225"/>
            <a:ext cx="37084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8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u=1693707510,2203175822&amp;fm=15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19475" y="-22225"/>
            <a:ext cx="6007100" cy="633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4821" name="Picture 5" descr="8323282_122620013000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2225"/>
            <a:ext cx="37084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xit" presetSubtype="1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5844" name="Picture 4" descr="8323282_122620013000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-22225"/>
            <a:ext cx="37084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5" descr="u=2786109923,3309812474&amp;fm=5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4300" y="260350"/>
            <a:ext cx="4749800" cy="598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9" presetClass="exit" presetSubtype="1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999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999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800" b="1">
                <a:solidFill>
                  <a:srgbClr val="FF33CC"/>
                </a:solidFill>
              </a:rPr>
              <a:t>作者简介</a:t>
            </a:r>
            <a:endParaRPr lang="zh-CN" altLang="en-US" sz="4800" b="1">
              <a:solidFill>
                <a:srgbClr val="FF33CC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SzPct val="95000"/>
              <a:buFontTx/>
              <a:buBlip>
                <a:blip r:embed="rId1"/>
              </a:buBlip>
            </a:pPr>
            <a:endParaRPr lang="zh-CN" altLang="en-US" sz="2400" dirty="0"/>
          </a:p>
          <a:p>
            <a:pPr>
              <a:lnSpc>
                <a:spcPct val="90000"/>
              </a:lnSpc>
              <a:buFontTx/>
              <a:buNone/>
            </a:pP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2"/>
          </p:nvPr>
        </p:nvSpPr>
        <p:spPr>
          <a:xfrm>
            <a:off x="1242695" y="1866265"/>
            <a:ext cx="6354445" cy="4134485"/>
          </a:xfrm>
        </p:spPr>
        <p:txBody>
          <a:bodyPr/>
          <a:p>
            <a:pPr marL="0" indent="0">
              <a:spcBef>
                <a:spcPct val="50000"/>
              </a:spcBef>
              <a:buNone/>
            </a:pPr>
            <a:r>
              <a:rPr lang="en-US" altLang="zh-CN" b="1" dirty="0">
                <a:solidFill>
                  <a:schemeClr val="accent2"/>
                </a:solidFill>
                <a:sym typeface="+mn-ea"/>
              </a:rPr>
              <a:t> 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《池上》</a:t>
            </a:r>
            <a:r>
              <a:rPr lang="zh-CN" altLang="en-US" b="1" dirty="0">
                <a:solidFill>
                  <a:schemeClr val="accent2"/>
                </a:solidFill>
                <a:sym typeface="+mn-ea"/>
              </a:rPr>
              <a:t>白居易，</a:t>
            </a:r>
            <a:r>
              <a:rPr lang="zh-CN" altLang="en-US" b="1" dirty="0">
                <a:solidFill>
                  <a:schemeClr val="tx1"/>
                </a:solidFill>
                <a:sym typeface="+mn-ea"/>
              </a:rPr>
              <a:t>唐代诗人</a:t>
            </a:r>
            <a:r>
              <a:rPr lang="zh-CN" altLang="en-US" b="1" dirty="0">
                <a:solidFill>
                  <a:srgbClr val="FF0066"/>
                </a:solidFill>
                <a:sym typeface="+mn-ea"/>
              </a:rPr>
              <a:t>（772年－846年），字乐天，号香山居士，又号醉吟先生，祖籍太原，到其曾祖父时迁居下邽，生于河南新郑。</a:t>
            </a:r>
            <a:endParaRPr lang="zh-CN" altLang="en-US" b="1" dirty="0">
              <a:solidFill>
                <a:srgbClr val="FF0066"/>
              </a:solidFill>
              <a:sym typeface="+mn-ea"/>
            </a:endParaRPr>
          </a:p>
          <a:p>
            <a:pPr marL="0" indent="0">
              <a:spcBef>
                <a:spcPct val="50000"/>
              </a:spcBef>
              <a:buNone/>
            </a:pPr>
            <a:endParaRPr lang="zh-CN" altLang="en-US" b="1" dirty="0">
              <a:solidFill>
                <a:srgbClr val="FF0066"/>
              </a:solidFill>
              <a:sym typeface="+mn-ea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《小池》</a:t>
            </a:r>
            <a:r>
              <a:rPr lang="zh-CN" altLang="en-US" b="1" dirty="0">
                <a:solidFill>
                  <a:schemeClr val="accent2"/>
                </a:solidFill>
                <a:sym typeface="+mn-ea"/>
              </a:rPr>
              <a:t>杨万里</a:t>
            </a:r>
            <a:endParaRPr lang="zh-CN" altLang="en-US" b="1" dirty="0">
              <a:solidFill>
                <a:schemeClr val="accent2"/>
              </a:solidFill>
              <a:sym typeface="+mn-ea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zh-CN" altLang="en-US" b="1" dirty="0">
                <a:solidFill>
                  <a:schemeClr val="tx2">
                    <a:lumMod val="85000"/>
                    <a:lumOff val="15000"/>
                  </a:schemeClr>
                </a:solidFill>
                <a:sym typeface="+mn-ea"/>
              </a:rPr>
              <a:t>南宋诗人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。他一生写过2万多首诗，保留到现在的有</a:t>
            </a:r>
            <a:r>
              <a:rPr lang="zh-CN" altLang="en-US" b="1" dirty="0">
                <a:solidFill>
                  <a:schemeClr val="tx2">
                    <a:lumMod val="85000"/>
                    <a:lumOff val="15000"/>
                  </a:schemeClr>
                </a:solidFill>
                <a:sym typeface="+mn-ea"/>
              </a:rPr>
              <a:t>4200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多首。他对自然景物有浓厚的兴趣，写了许多这方面的诗。</a:t>
            </a:r>
            <a:endParaRPr lang="zh-CN" altLang="en-US" b="1" dirty="0">
              <a:solidFill>
                <a:srgbClr val="FF0000"/>
              </a:solidFill>
              <a:sym typeface="+mn-ea"/>
            </a:endParaRPr>
          </a:p>
          <a:p>
            <a:endParaRPr lang="zh-CN" altLang="en-US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 advClick="0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图片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08400" y="-22225"/>
            <a:ext cx="6100763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6869" name="Picture 5" descr="8323282_122620013000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2225"/>
            <a:ext cx="37084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xit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" dur="3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u=2884400175,1464646580&amp;fm=5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28900" y="-22225"/>
            <a:ext cx="7326313" cy="668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7893" name="Picture 5" descr="8323282_122620013000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2225"/>
            <a:ext cx="37084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xit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u=1921057106,260437275&amp;fm=52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48038" y="-22225"/>
            <a:ext cx="7100887" cy="640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8917" name="Picture 5" descr="8323282_122620013000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2225"/>
            <a:ext cx="37084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第十三课 小池 歌曲.mp3" descr="第十三课 小池 歌曲"/>
          <p:cNvPicPr>
            <a:picLocks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6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sndAc>
      <p:stSnd>
        <p:snd r:embed="rId6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ldLvl="0" autoUpdateAnimBg="0"/>
      <p:bldP spid="38915" grpId="2" bldLvl="0" autoUpdateAnimBg="0"/>
      <p:bldP spid="38915" grpId="3" bldLvl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u=2290511320,505770383&amp;fm=5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09988" y="188913"/>
            <a:ext cx="5915025" cy="664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9941" name="Picture 5" descr="8323282_122620013000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2225"/>
            <a:ext cx="37084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u=3228404313,3796618054&amp;fm=51&amp;gp=0"/>
          <p:cNvPicPr>
            <a:picLocks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827088" y="3213100"/>
            <a:ext cx="3486150" cy="3486150"/>
          </a:xfrm>
          <a:noFill/>
        </p:spPr>
      </p:pic>
      <p:sp>
        <p:nvSpPr>
          <p:cNvPr id="409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2486025" y="476250"/>
            <a:ext cx="6213475" cy="273685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2400" dirty="0">
                <a:solidFill>
                  <a:srgbClr val="0000FF"/>
                </a:solidFill>
              </a:rPr>
              <a:t>诗人拥有一双善于观察的眼睛，我们</a:t>
            </a:r>
            <a:endParaRPr lang="zh-CN" altLang="en-US" sz="2400" dirty="0">
              <a:solidFill>
                <a:srgbClr val="0000FF"/>
              </a:solidFill>
            </a:endParaRPr>
          </a:p>
          <a:p>
            <a:r>
              <a:rPr lang="zh-CN" altLang="en-US" sz="2400" dirty="0">
                <a:solidFill>
                  <a:srgbClr val="0000FF"/>
                </a:solidFill>
              </a:rPr>
              <a:t>要向他学习，用自己的眼睛去发现生</a:t>
            </a:r>
            <a:endParaRPr lang="zh-CN" altLang="en-US" sz="2400" dirty="0">
              <a:solidFill>
                <a:srgbClr val="0000FF"/>
              </a:solidFill>
            </a:endParaRPr>
          </a:p>
          <a:p>
            <a:r>
              <a:rPr lang="zh-CN" altLang="en-US" sz="2400" dirty="0">
                <a:solidFill>
                  <a:srgbClr val="0000FF"/>
                </a:solidFill>
              </a:rPr>
              <a:t>活中习以为常的美丽。记得把你看</a:t>
            </a:r>
            <a:endParaRPr lang="zh-CN" altLang="en-US" sz="2400" dirty="0">
              <a:solidFill>
                <a:srgbClr val="0000FF"/>
              </a:solidFill>
            </a:endParaRPr>
          </a:p>
          <a:p>
            <a:r>
              <a:rPr lang="zh-CN" altLang="en-US" sz="2400" dirty="0">
                <a:solidFill>
                  <a:srgbClr val="0000FF"/>
                </a:solidFill>
              </a:rPr>
              <a:t>到的美丽景色告诉身边的人哦。</a:t>
            </a:r>
            <a:endParaRPr lang="zh-CN" altLang="en-US" sz="2400" dirty="0">
              <a:solidFill>
                <a:srgbClr val="0000FF"/>
              </a:solidFill>
            </a:endParaRPr>
          </a:p>
          <a:p>
            <a:endParaRPr lang="zh-CN" altLang="en-US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advClick="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bldLvl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4800" dirty="0">
                <a:solidFill>
                  <a:schemeClr val="tx1"/>
                </a:solidFill>
              </a:rPr>
              <a:t>作业布置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Blip>
                <a:blip r:embed="rId1"/>
              </a:buBlip>
            </a:pPr>
            <a:r>
              <a:rPr lang="zh-CN" altLang="en-US" sz="4800" dirty="0"/>
              <a:t>朗读、背诵古诗。</a:t>
            </a:r>
            <a:endParaRPr lang="zh-CN" altLang="en-US" sz="4800" dirty="0"/>
          </a:p>
          <a:p>
            <a:pPr>
              <a:buFontTx/>
              <a:buBlip>
                <a:blip r:embed="rId1"/>
              </a:buBlip>
            </a:pPr>
            <a:r>
              <a:rPr lang="zh-CN" altLang="en-US" sz="4800" dirty="0"/>
              <a:t>完成《小博士》</a:t>
            </a:r>
            <a:endParaRPr lang="zh-CN" altLang="en-US" sz="4800" dirty="0"/>
          </a:p>
          <a:p>
            <a:pPr>
              <a:buFontTx/>
              <a:buBlip>
                <a:blip r:embed="rId1"/>
              </a:buBlip>
            </a:pPr>
            <a:r>
              <a:rPr lang="zh-CN" altLang="en-US" sz="4800" dirty="0"/>
              <a:t>把你想象中的《小池》美景用笔画出来</a:t>
            </a:r>
            <a:r>
              <a:rPr lang="zh-CN" altLang="en-US" sz="4800" dirty="0" smtClean="0"/>
              <a:t>。　</a:t>
            </a:r>
            <a:endParaRPr lang="zh-CN" altLang="en-US" sz="4800" dirty="0"/>
          </a:p>
        </p:txBody>
      </p:sp>
    </p:spTree>
  </p:cSld>
  <p:clrMapOvr>
    <a:masterClrMapping/>
  </p:clrMapOvr>
  <p:transition advClick="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bldLvl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被１"/>
          <p:cNvPicPr>
            <a:picLocks noChangeAspect="1" noChangeArrowheads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963613" y="-1562100"/>
            <a:ext cx="10712451" cy="8483600"/>
          </a:xfrm>
          <a:noFill/>
        </p:spPr>
      </p:pic>
      <p:sp>
        <p:nvSpPr>
          <p:cNvPr id="43012" name="WordArt 4"/>
          <p:cNvSpPr>
            <a:spLocks noChangeArrowheads="1" noChangeShapeType="1"/>
          </p:cNvSpPr>
          <p:nvPr/>
        </p:nvSpPr>
        <p:spPr bwMode="auto">
          <a:xfrm>
            <a:off x="3276600" y="117475"/>
            <a:ext cx="4600575" cy="23764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3600">
                <a:ln w="9525" cmpd="sng">
                  <a:solidFill>
                    <a:srgbClr val="99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再见</a:t>
            </a:r>
            <a:endParaRPr lang="zh-CN" altLang="en-US" sz="3600">
              <a:ln w="9525" cmpd="sng">
                <a:solidFill>
                  <a:srgbClr val="99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013" name="Picture 5" descr="u=967233050,691440770&amp;fm=11&amp;gp=0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701675" y="1989138"/>
            <a:ext cx="2124075" cy="4281487"/>
          </a:xfrm>
          <a:noFill/>
        </p:spPr>
      </p:pic>
    </p:spTree>
  </p:cSld>
  <p:clrMapOvr>
    <a:masterClrMapping/>
  </p:clrMapOvr>
  <p:transition advClick="0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430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4" name="WordArt 4"/>
          <p:cNvSpPr>
            <a:spLocks noChangeArrowheads="1" noChangeShapeType="1"/>
          </p:cNvSpPr>
          <p:nvPr/>
        </p:nvSpPr>
        <p:spPr bwMode="auto">
          <a:xfrm>
            <a:off x="2562910" y="2244119"/>
            <a:ext cx="4176712" cy="215989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p>
            <a:pPr algn="ctr"/>
            <a:r>
              <a:rPr lang="zh-CN" altLang="en-US" sz="3600" b="1" kern="10" dirty="0">
                <a:ln w="19050" cmpd="sng">
                  <a:solidFill>
                    <a:srgbClr val="99CCFF"/>
                  </a:solidFill>
                  <a:rou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池上</a:t>
            </a:r>
            <a:endParaRPr lang="zh-CN" altLang="en-US" sz="3600" b="1" kern="10" dirty="0">
              <a:ln w="19050" cmpd="sng">
                <a:solidFill>
                  <a:srgbClr val="99CCFF"/>
                </a:solidFill>
                <a:round/>
              </a:ln>
              <a:solidFill>
                <a:schemeClr val="tx2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池上</a:t>
            </a:r>
            <a:br>
              <a:rPr lang="zh-CN" altLang="en-US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240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唐】白居易</a:t>
            </a:r>
            <a:endParaRPr lang="zh-CN" altLang="en-US" sz="240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56790" y="1707198"/>
            <a:ext cx="8229600" cy="4319587"/>
          </a:xfrm>
        </p:spPr>
        <p:txBody>
          <a:bodyPr/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xiǎo   </a:t>
            </a: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wá  chēnɡ  xiǎo   tǐnɡ</a:t>
            </a:r>
            <a:endParaRPr lang="zh-CN" altLang="en-US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pPr marL="0" indent="0">
              <a:buNone/>
            </a:pPr>
            <a:r>
              <a: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小     娃     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撑       小      艇，</a:t>
            </a:r>
            <a:endParaRPr lang="zh-CN" altLang="en-US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tōu    cǎi    bái     lián     huí</a:t>
            </a:r>
            <a:endParaRPr lang="zh-CN" altLang="en-US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偷      采     白      莲       回。</a:t>
            </a:r>
            <a:endParaRPr lang="zh-CN" altLang="en-US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bù     jiě   cánɡ   zōnɡ     jì</a:t>
            </a:r>
            <a:endParaRPr lang="zh-CN" altLang="en-US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不     解     藏       踪       迹，</a:t>
            </a:r>
            <a:endParaRPr lang="zh-CN" altLang="en-US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fú     pínɡ    yí     dào     kāi</a:t>
            </a:r>
            <a:endParaRPr lang="zh-CN" altLang="en-US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浮     萍      一     道        开。</a:t>
            </a:r>
            <a:endParaRPr lang="zh-CN" altLang="en-US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WordArt 4"/>
          <p:cNvSpPr>
            <a:spLocks noChangeArrowheads="1" noChangeShapeType="1"/>
          </p:cNvSpPr>
          <p:nvPr/>
        </p:nvSpPr>
        <p:spPr bwMode="auto">
          <a:xfrm>
            <a:off x="2194610" y="2230784"/>
            <a:ext cx="4176712" cy="215989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 cmpd="sng">
                  <a:solidFill>
                    <a:srgbClr val="99CCFF"/>
                  </a:solidFill>
                  <a:rou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小池</a:t>
            </a:r>
            <a:endParaRPr lang="zh-CN" altLang="en-US" sz="3600" b="1" kern="10" dirty="0">
              <a:ln w="19050" cmpd="sng">
                <a:solidFill>
                  <a:srgbClr val="99CCFF"/>
                </a:solidFill>
                <a:round/>
              </a:ln>
              <a:solidFill>
                <a:schemeClr val="tx2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dirty="0"/>
              <a:t>  </a:t>
            </a:r>
            <a:r>
              <a:rPr lang="zh-CN" altLang="en-US" sz="2800" b="1" dirty="0"/>
              <a:t>xia</a:t>
            </a:r>
            <a:r>
              <a:rPr lang="zh-CN" altLang="en-US" sz="2800" b="1" dirty="0">
                <a:sym typeface="Calibri" panose="020F0502020204030204" pitchFamily="34" charset="0"/>
              </a:rPr>
              <a:t>ŏ</a:t>
            </a:r>
            <a:r>
              <a:rPr lang="zh-CN" altLang="en-US" sz="2800" b="1" dirty="0"/>
              <a:t>chĬ</a:t>
            </a:r>
            <a:br>
              <a:rPr lang="zh-CN" altLang="en-US" sz="2800" b="1" dirty="0"/>
            </a:br>
            <a:r>
              <a:rPr lang="zh-CN" altLang="en-US" sz="2800" b="1" dirty="0">
                <a:solidFill>
                  <a:srgbClr val="C00000"/>
                </a:solidFill>
              </a:rPr>
              <a:t> </a:t>
            </a:r>
            <a:r>
              <a:rPr lang="zh-CN" altLang="en-US" sz="3600" b="1" dirty="0">
                <a:solidFill>
                  <a:srgbClr val="C00000"/>
                </a:solidFill>
              </a:rPr>
              <a:t>小 池 </a:t>
            </a:r>
            <a:br>
              <a:rPr lang="zh-CN" altLang="en-US" sz="3600" b="1" dirty="0"/>
            </a:br>
            <a:r>
              <a:rPr lang="zh-CN" altLang="en-US" sz="3600" b="1" dirty="0"/>
              <a:t> </a:t>
            </a:r>
            <a:r>
              <a:rPr lang="en-US" altLang="zh-CN" sz="2800" dirty="0"/>
              <a:t>[</a:t>
            </a:r>
            <a:r>
              <a:rPr lang="zh-CN" altLang="zh-CN" sz="2800" dirty="0"/>
              <a:t>宋</a:t>
            </a:r>
            <a:r>
              <a:rPr lang="en-US" altLang="zh-CN" sz="2800" dirty="0"/>
              <a:t>]</a:t>
            </a:r>
            <a:r>
              <a:rPr lang="zh-CN" altLang="en-US" sz="2800" dirty="0">
                <a:solidFill>
                  <a:schemeClr val="accent2"/>
                </a:solidFill>
              </a:rPr>
              <a:t>杨万里</a:t>
            </a:r>
            <a:endParaRPr lang="zh-CN" altLang="en-US" sz="2800" dirty="0">
              <a:solidFill>
                <a:schemeClr val="accent2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77290" y="1878013"/>
            <a:ext cx="8229600" cy="431958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quán　yǎn 　wú  shēng    xī 　   xì　　liú  </a:t>
            </a:r>
            <a:r>
              <a:rPr lang="zh-CN" altLang="en-US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zh-CN" altLang="en-US" dirty="0">
              <a:ln w="10160">
                <a:solidFill>
                  <a:schemeClr val="accent5"/>
                </a:solidFill>
                <a:prstDash val="solid"/>
              </a:ln>
              <a:solidFill>
                <a:srgbClr val="00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>
                <a:solidFill>
                  <a:srgbClr val="FF33CC"/>
                </a:solidFill>
              </a:rPr>
              <a:t>泉 　眼　 无　声　 惜　 细　 流 </a:t>
            </a:r>
            <a:r>
              <a:rPr lang="zh-CN" altLang="en-US" sz="3600" dirty="0">
                <a:solidFill>
                  <a:srgbClr val="FF33CC"/>
                </a:solidFill>
              </a:rPr>
              <a:t>，</a:t>
            </a:r>
            <a:r>
              <a:rPr lang="zh-CN" altLang="en-US" dirty="0">
                <a:solidFill>
                  <a:srgbClr val="FF33CC"/>
                </a:solidFill>
              </a:rPr>
              <a:t> </a:t>
            </a:r>
            <a:endParaRPr lang="zh-CN" altLang="en-US" dirty="0">
              <a:solidFill>
                <a:srgbClr val="FF33CC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shù 　yīn 　zhào　shuǐ 　 ài　 qíng　 róu</a:t>
            </a:r>
            <a:r>
              <a:rPr lang="zh-CN" altLang="en-US" dirty="0">
                <a:solidFill>
                  <a:srgbClr val="FF33CC"/>
                </a:solidFill>
              </a:rPr>
              <a:t>   </a:t>
            </a:r>
            <a:endParaRPr lang="zh-CN" altLang="en-US" dirty="0">
              <a:solidFill>
                <a:srgbClr val="FF33CC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>
                <a:solidFill>
                  <a:srgbClr val="FF33CC"/>
                </a:solidFill>
              </a:rPr>
              <a:t>树　 阴 　照　 水　 爱　 晴　 柔 。</a:t>
            </a:r>
            <a:r>
              <a:rPr lang="zh-CN" altLang="en-US" dirty="0">
                <a:solidFill>
                  <a:srgbClr val="FF33CC"/>
                </a:solidFill>
              </a:rPr>
              <a:t> </a:t>
            </a:r>
            <a:endParaRPr lang="zh-CN" altLang="en-US" dirty="0">
              <a:solidFill>
                <a:srgbClr val="FF33CC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xiǎo 　hé 　 cái 　   lù　  jiān  　jiān 　jiǎo </a:t>
            </a:r>
            <a:r>
              <a:rPr lang="zh-CN" altLang="en-US" dirty="0">
                <a:solidFill>
                  <a:srgbClr val="FF33CC"/>
                </a:solidFill>
              </a:rPr>
              <a:t>  </a:t>
            </a:r>
            <a:endParaRPr lang="zh-CN" altLang="en-US" dirty="0">
              <a:solidFill>
                <a:srgbClr val="FF33CC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>
                <a:solidFill>
                  <a:srgbClr val="FF33CC"/>
                </a:solidFill>
              </a:rPr>
              <a:t>小　 荷　 才 　露 　尖 　尖 　角 </a:t>
            </a:r>
            <a:r>
              <a:rPr lang="zh-CN" altLang="en-US" sz="3600" dirty="0">
                <a:solidFill>
                  <a:srgbClr val="FF33CC"/>
                </a:solidFill>
              </a:rPr>
              <a:t>，</a:t>
            </a:r>
            <a:r>
              <a:rPr lang="zh-CN" altLang="en-US" dirty="0">
                <a:solidFill>
                  <a:srgbClr val="FF33CC"/>
                </a:solidFill>
              </a:rPr>
              <a:t> </a:t>
            </a:r>
            <a:endParaRPr lang="zh-CN" altLang="en-US" dirty="0">
              <a:solidFill>
                <a:srgbClr val="FF33CC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6633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zǎo　 yǒu 　qīng 　tíng 　lì 　shàng 　tóu</a:t>
            </a:r>
            <a:r>
              <a:rPr lang="zh-CN" altLang="en-US" dirty="0">
                <a:solidFill>
                  <a:srgbClr val="FF33CC"/>
                </a:solidFill>
              </a:rPr>
              <a:t>   </a:t>
            </a:r>
            <a:endParaRPr lang="zh-CN" altLang="en-US" dirty="0">
              <a:solidFill>
                <a:srgbClr val="FF33CC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>
                <a:solidFill>
                  <a:srgbClr val="FF33CC"/>
                </a:solidFill>
              </a:rPr>
              <a:t>早 　有　 蜻　 蜓　 立　 上 　头 </a:t>
            </a:r>
            <a:r>
              <a:rPr lang="zh-CN" altLang="en-US" sz="3600" dirty="0">
                <a:solidFill>
                  <a:srgbClr val="FF33CC"/>
                </a:solidFill>
              </a:rPr>
              <a:t>。</a:t>
            </a:r>
            <a:r>
              <a:rPr lang="zh-CN" altLang="en-US" dirty="0">
                <a:solidFill>
                  <a:srgbClr val="00B0F0"/>
                </a:solidFill>
              </a:rPr>
              <a:t> 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advClick="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decel="100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800" decel="100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800" decel="100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800" decel="100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800" decel="1000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20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700" decel="1000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800" decel="1000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0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utoUpdateAnimBg="0"/>
      <p:bldP spid="13314" grpId="1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_imgloadCAKAFO5A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4800" y="304800"/>
            <a:ext cx="8578850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-152083" y="168275"/>
            <a:ext cx="8785225" cy="6553200"/>
          </a:xfrm>
          <a:prstGeom prst="rect">
            <a:avLst/>
          </a:prstGeom>
          <a:solidFill>
            <a:schemeClr val="bg1">
              <a:alpha val="45999"/>
            </a:schemeClr>
          </a:soli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/>
          </a:p>
        </p:txBody>
      </p:sp>
      <p:pic>
        <p:nvPicPr>
          <p:cNvPr id="6149" name="Picture 5" descr="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076700"/>
            <a:ext cx="1435100" cy="264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6150" name="Group 6"/>
          <p:cNvGrpSpPr/>
          <p:nvPr/>
        </p:nvGrpSpPr>
        <p:grpSpPr bwMode="auto">
          <a:xfrm>
            <a:off x="684213" y="549275"/>
            <a:ext cx="1655762" cy="1266825"/>
            <a:chOff x="0" y="0"/>
            <a:chExt cx="1043" cy="798"/>
          </a:xfrm>
        </p:grpSpPr>
        <p:pic>
          <p:nvPicPr>
            <p:cNvPr id="6151" name="Picture 7" descr="1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952" cy="7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6152" name="Rectangle 8"/>
            <p:cNvSpPr>
              <a:spLocks noChangeArrowheads="1"/>
            </p:cNvSpPr>
            <p:nvPr/>
          </p:nvSpPr>
          <p:spPr bwMode="auto">
            <a:xfrm>
              <a:off x="136" y="91"/>
              <a:ext cx="907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r>
                <a:rPr lang="zh-CN" altLang="en-US" sz="2600" b="1" dirty="0">
                  <a:latin typeface="楷体_GB2312" pitchFamily="49" charset="-122"/>
                  <a:ea typeface="楷体_GB2312" pitchFamily="49" charset="-122"/>
                </a:rPr>
                <a:t>我会认 </a:t>
              </a:r>
              <a:endParaRPr lang="zh-CN" altLang="en-US" sz="26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304800" y="1981200"/>
            <a:ext cx="8763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</a:rPr>
              <a:t>sh</a:t>
            </a:r>
            <a:r>
              <a:rPr lang="en-US" altLang="zh-CN" sz="3600" b="1" dirty="0"/>
              <a:t>ǒu </a:t>
            </a:r>
            <a:r>
              <a:rPr lang="zh-CN" altLang="en-US" sz="3600" b="1" dirty="0"/>
              <a:t> </a:t>
            </a:r>
            <a:r>
              <a:rPr lang="en-US" altLang="zh-CN" sz="3600" b="1" dirty="0">
                <a:solidFill>
                  <a:srgbClr val="0000FF"/>
                </a:solidFill>
              </a:rPr>
              <a:t>w</a:t>
            </a:r>
            <a:r>
              <a:rPr lang="en-US" altLang="zh-CN" sz="3600" b="1" dirty="0"/>
              <a:t>ú  </a:t>
            </a:r>
            <a:r>
              <a:rPr lang="zh-CN" altLang="en-US" sz="4400" b="1" dirty="0"/>
              <a:t> à</a:t>
            </a:r>
            <a:r>
              <a:rPr lang="en-US" altLang="zh-CN" sz="4400" b="1" dirty="0"/>
              <a:t>i</a:t>
            </a:r>
            <a:r>
              <a:rPr lang="zh-CN" altLang="en-US" sz="4400" b="1" dirty="0">
                <a:solidFill>
                  <a:srgbClr val="0000FF"/>
                </a:solidFill>
              </a:rPr>
              <a:t>   </a:t>
            </a:r>
            <a:r>
              <a:rPr lang="en-US" altLang="zh-CN" sz="4400" b="1" dirty="0">
                <a:solidFill>
                  <a:srgbClr val="0000FF"/>
                </a:solidFill>
              </a:rPr>
              <a:t>j</a:t>
            </a:r>
            <a:r>
              <a:rPr lang="en-US" altLang="zh-CN" sz="4400" b="1" dirty="0">
                <a:solidFill>
                  <a:srgbClr val="FF0000"/>
                </a:solidFill>
              </a:rPr>
              <a:t>i</a:t>
            </a:r>
            <a:r>
              <a:rPr lang="en-US" altLang="zh-CN" sz="4400" b="1" dirty="0"/>
              <a:t>ǎo</a:t>
            </a:r>
            <a:r>
              <a:rPr lang="zh-CN" altLang="en-US" sz="4400" b="1" dirty="0">
                <a:solidFill>
                  <a:srgbClr val="CC0066"/>
                </a:solidFill>
              </a:rPr>
              <a:t> </a:t>
            </a:r>
            <a:r>
              <a:rPr lang="zh-CN" altLang="en-US" sz="4400" b="1" dirty="0">
                <a:solidFill>
                  <a:srgbClr val="0000FF"/>
                </a:solidFill>
              </a:rPr>
              <a:t> </a:t>
            </a:r>
            <a:r>
              <a:rPr lang="en-US" altLang="zh-CN" sz="4400" b="1" dirty="0">
                <a:solidFill>
                  <a:srgbClr val="0000FF"/>
                </a:solidFill>
              </a:rPr>
              <a:t>c</a:t>
            </a:r>
            <a:r>
              <a:rPr lang="en-US" altLang="zh-CN" sz="4400" b="1" dirty="0"/>
              <a:t>ǎi </a:t>
            </a:r>
            <a:r>
              <a:rPr lang="en-US" altLang="zh-CN" sz="4400" b="1" dirty="0">
                <a:solidFill>
                  <a:srgbClr val="0000FF"/>
                </a:solidFill>
              </a:rPr>
              <a:t> sh</a:t>
            </a:r>
            <a:r>
              <a:rPr lang="en-US" altLang="zh-CN" sz="4400" b="1" dirty="0"/>
              <a:t>ù </a:t>
            </a:r>
            <a:r>
              <a:rPr lang="en-US" altLang="zh-CN" sz="4400" b="1" dirty="0">
                <a:solidFill>
                  <a:srgbClr val="0000FF"/>
                </a:solidFill>
              </a:rPr>
              <a:t> j</a:t>
            </a:r>
            <a:r>
              <a:rPr lang="en-US" altLang="zh-CN" sz="4400" b="1" dirty="0">
                <a:solidFill>
                  <a:srgbClr val="FF0000"/>
                </a:solidFill>
              </a:rPr>
              <a:t>i</a:t>
            </a:r>
            <a:r>
              <a:rPr lang="en-US" altLang="zh-CN" sz="4400" b="1" dirty="0"/>
              <a:t>ān</a:t>
            </a:r>
            <a:endParaRPr lang="en-US" altLang="zh-CN" sz="4400" b="1" dirty="0"/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555625" y="2651760"/>
            <a:ext cx="8077200" cy="1554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800" b="1" dirty="0">
                <a:solidFill>
                  <a:srgbClr val="5C0A2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首</a:t>
            </a:r>
            <a:r>
              <a:rPr lang="zh-CN" altLang="en-US" sz="4800" b="1" dirty="0"/>
              <a:t>   </a:t>
            </a:r>
            <a:r>
              <a:rPr lang="zh-CN" altLang="en-US" sz="4800" b="1" dirty="0">
                <a:solidFill>
                  <a:srgbClr val="5C0A2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无</a:t>
            </a:r>
            <a:r>
              <a:rPr lang="zh-CN" altLang="en-US" sz="4800" b="1" dirty="0">
                <a:solidFill>
                  <a:srgbClr val="5C0A2C"/>
                </a:solidFill>
              </a:rPr>
              <a:t> </a:t>
            </a:r>
            <a:r>
              <a:rPr lang="zh-CN" altLang="en-US" sz="4800" b="1" dirty="0"/>
              <a:t>  </a:t>
            </a:r>
            <a:r>
              <a:rPr lang="zh-CN" altLang="en-US" sz="4800" b="1" dirty="0">
                <a:solidFill>
                  <a:srgbClr val="5C0A2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</a:t>
            </a:r>
            <a:r>
              <a:rPr lang="zh-CN" altLang="en-US" sz="4800" b="1" dirty="0"/>
              <a:t>  </a:t>
            </a:r>
            <a:r>
              <a:rPr lang="zh-CN" altLang="en-US" sz="4800" b="1" dirty="0">
                <a:solidFill>
                  <a:srgbClr val="5C0A2C"/>
                </a:solidFill>
              </a:rPr>
              <a:t> </a:t>
            </a:r>
            <a:r>
              <a:rPr lang="zh-CN" altLang="en-US" sz="4800" b="1" dirty="0">
                <a:solidFill>
                  <a:srgbClr val="5C0A2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角</a:t>
            </a:r>
            <a:r>
              <a:rPr lang="zh-CN" altLang="en-US" sz="4800" b="1" dirty="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800" b="1" dirty="0">
                <a:solidFill>
                  <a:srgbClr val="CC0066"/>
                </a:solidFill>
              </a:rPr>
              <a:t>  </a:t>
            </a:r>
            <a:r>
              <a:rPr lang="zh-CN" altLang="en-US" sz="4800" b="1" dirty="0">
                <a:solidFill>
                  <a:srgbClr val="5C0A2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采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800" b="1" dirty="0">
                <a:solidFill>
                  <a:srgbClr val="5C0A2C"/>
                </a:solidFill>
              </a:rPr>
              <a:t> </a:t>
            </a:r>
            <a:r>
              <a:rPr lang="zh-CN" altLang="en-US" sz="4800" b="1" dirty="0">
                <a:solidFill>
                  <a:srgbClr val="5C0A2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树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4800" b="1" dirty="0">
                <a:solidFill>
                  <a:srgbClr val="5C0A2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尖</a:t>
            </a:r>
            <a:endParaRPr lang="zh-CN" altLang="en-US" sz="4800" b="1" dirty="0">
              <a:solidFill>
                <a:srgbClr val="5C0A2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3260725" y="4670425"/>
            <a:ext cx="1692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Picture 43" descr="胡蝶5"/>
          <p:cNvPicPr>
            <a:picLocks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210820" y="135255"/>
            <a:ext cx="2000250" cy="1240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20955" y="944880"/>
            <a:ext cx="9102090" cy="484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s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h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ǒu</a:t>
            </a:r>
            <a:r>
              <a:rPr lang="en-US" altLang="zh-CN" sz="3200" b="1" dirty="0">
                <a:sym typeface="+mn-ea"/>
              </a:rPr>
              <a:t>  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w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ú          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à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i       </a:t>
            </a:r>
            <a:r>
              <a:rPr lang="en-US" altLang="zh-CN" sz="32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 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5C0A2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首</a:t>
            </a:r>
            <a:r>
              <a:rPr lang="en-US" altLang="zh-CN" sz="32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200" b="1" dirty="0">
                <a:solidFill>
                  <a:srgbClr val="006600"/>
                </a:solidFill>
              </a:rPr>
              <a:t>首先）</a:t>
            </a:r>
            <a:r>
              <a:rPr lang="zh-CN" altLang="en-US" sz="3200" b="1" dirty="0"/>
              <a:t>   </a:t>
            </a:r>
            <a:r>
              <a:rPr lang="zh-CN" altLang="en-US" sz="3200" b="1" dirty="0">
                <a:solidFill>
                  <a:srgbClr val="5C0A2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无</a:t>
            </a:r>
            <a:r>
              <a:rPr lang="zh-CN" altLang="en-US" sz="3200" b="1" dirty="0">
                <a:solidFill>
                  <a:srgbClr val="006600"/>
                </a:solidFill>
              </a:rPr>
              <a:t>（无论</a:t>
            </a:r>
            <a:r>
              <a:rPr lang="zh-CN" altLang="en-US" sz="3200" b="1" dirty="0">
                <a:solidFill>
                  <a:srgbClr val="0066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）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  </a:t>
            </a:r>
            <a:r>
              <a:rPr lang="zh-CN" altLang="en-US" sz="3200" b="1" dirty="0">
                <a:solidFill>
                  <a:schemeClr val="tx2"/>
                </a:solidFill>
              </a:rPr>
              <a:t>  </a:t>
            </a:r>
            <a:r>
              <a:rPr lang="zh-CN" altLang="en-US" sz="3200" b="1" dirty="0">
                <a:solidFill>
                  <a:srgbClr val="5C0A2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（</a:t>
            </a:r>
            <a:r>
              <a:rPr lang="zh-CN" altLang="en-US" sz="3200" b="1" dirty="0">
                <a:solidFill>
                  <a:srgbClr val="006600"/>
                </a:solidFill>
                <a:latin typeface="新宋体" panose="02010609030101010101" charset="-122"/>
                <a:ea typeface="新宋体" panose="02010609030101010101" charset="-122"/>
              </a:rPr>
              <a:t>友爱</a:t>
            </a:r>
            <a:r>
              <a:rPr lang="zh-CN" altLang="en-US" sz="2800" b="1" dirty="0">
                <a:solidFill>
                  <a:srgbClr val="0066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）</a:t>
            </a:r>
            <a:endParaRPr lang="zh-CN" altLang="en-US" sz="2800" b="1" dirty="0">
              <a:solidFill>
                <a:srgbClr val="006600"/>
              </a:solidFill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2400" b="1" dirty="0">
              <a:solidFill>
                <a:schemeClr val="tx1"/>
              </a:solidFill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j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i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ǎo</a:t>
            </a:r>
            <a:r>
              <a:rPr lang="zh-CN" altLang="en-US" sz="3200" b="1" dirty="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c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ǎi</a:t>
            </a:r>
            <a:r>
              <a:rPr lang="zh-CN" altLang="en-US" sz="3200" b="1" dirty="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sh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ù      </a:t>
            </a:r>
            <a:r>
              <a:rPr lang="en-US" altLang="zh-CN" sz="32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  </a:t>
            </a:r>
            <a:r>
              <a:rPr lang="en-US" altLang="zh-CN" sz="32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j</a:t>
            </a:r>
            <a:r>
              <a:rPr lang="en-US" alt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i</a:t>
            </a:r>
            <a:r>
              <a:rPr lang="en-US" altLang="zh-CN" sz="28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ān</a:t>
            </a:r>
            <a:endParaRPr lang="en-US" altLang="zh-CN" sz="2800" b="1" dirty="0"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5C0A2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角</a:t>
            </a:r>
            <a:r>
              <a:rPr lang="zh-CN" altLang="en-US" sz="3200" b="1" dirty="0">
                <a:solidFill>
                  <a:schemeClr val="tx2"/>
                </a:solidFill>
                <a:sym typeface="+mn-ea"/>
              </a:rPr>
              <a:t>（</a:t>
            </a:r>
            <a:r>
              <a:rPr lang="zh-CN" altLang="en-US" sz="3200" b="1" dirty="0">
                <a:solidFill>
                  <a:srgbClr val="006600"/>
                </a:solidFill>
                <a:sym typeface="+mn-ea"/>
              </a:rPr>
              <a:t>牛角）</a:t>
            </a:r>
            <a:r>
              <a:rPr lang="zh-CN" altLang="en-US" sz="3200" b="1" dirty="0">
                <a:solidFill>
                  <a:schemeClr val="tx2"/>
                </a:solidFill>
                <a:sym typeface="+mn-ea"/>
              </a:rPr>
              <a:t> 采 </a:t>
            </a:r>
            <a:r>
              <a:rPr lang="zh-CN" altLang="en-US" sz="3200" b="1" dirty="0">
                <a:solidFill>
                  <a:srgbClr val="006600"/>
                </a:solidFill>
                <a:sym typeface="+mn-ea"/>
              </a:rPr>
              <a:t>（采花）</a:t>
            </a:r>
            <a:r>
              <a:rPr lang="zh-CN" altLang="en-US" sz="3200" b="1" dirty="0">
                <a:solidFill>
                  <a:schemeClr val="tx2"/>
                </a:solidFill>
                <a:sym typeface="+mn-ea"/>
              </a:rPr>
              <a:t>    </a:t>
            </a:r>
            <a:r>
              <a:rPr lang="zh-CN" altLang="en-US" sz="3200" b="1" dirty="0">
                <a:solidFill>
                  <a:srgbClr val="5C0A2C"/>
                </a:solidFill>
                <a:sym typeface="+mn-ea"/>
              </a:rPr>
              <a:t>树</a:t>
            </a:r>
            <a:r>
              <a:rPr lang="zh-CN" altLang="en-US" sz="3200" b="1" dirty="0">
                <a:solidFill>
                  <a:srgbClr val="006600"/>
                </a:solidFill>
                <a:sym typeface="+mn-ea"/>
              </a:rPr>
              <a:t>（树叶）</a:t>
            </a:r>
            <a:r>
              <a:rPr lang="zh-CN" altLang="en-US" sz="3200" b="1" dirty="0">
                <a:solidFill>
                  <a:schemeClr val="tx2"/>
                </a:solidFill>
                <a:sym typeface="+mn-ea"/>
              </a:rPr>
              <a:t>   </a:t>
            </a:r>
            <a:r>
              <a:rPr lang="zh-CN" altLang="en-US" sz="3200" b="1" dirty="0">
                <a:solidFill>
                  <a:srgbClr val="5C0A2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尖</a:t>
            </a:r>
            <a:r>
              <a:rPr lang="zh-CN" altLang="en-US" sz="3200" b="1" dirty="0">
                <a:solidFill>
                  <a:srgbClr val="0066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（尖叫</a:t>
            </a:r>
            <a:r>
              <a:rPr lang="zh-CN" altLang="en-US" sz="3200" b="1" dirty="0">
                <a:solidFill>
                  <a:srgbClr val="006600"/>
                </a:solidFill>
                <a:sym typeface="+mn-ea"/>
              </a:rPr>
              <a:t>）</a:t>
            </a:r>
            <a:endParaRPr lang="zh-CN" altLang="en-US" sz="3200" b="1" dirty="0">
              <a:solidFill>
                <a:srgbClr val="006600"/>
              </a:solidFill>
              <a:latin typeface="新宋体" panose="02010609030101010101" charset="-122"/>
              <a:ea typeface="新宋体" panose="02010609030101010101" charset="-122"/>
              <a:sym typeface="+mn-ea"/>
            </a:endParaRPr>
          </a:p>
        </p:txBody>
      </p:sp>
      <p:sp>
        <p:nvSpPr>
          <p:cNvPr id="6170" name="WordArt 68"/>
          <p:cNvSpPr>
            <a:spLocks noTextEdit="1"/>
          </p:cNvSpPr>
          <p:nvPr/>
        </p:nvSpPr>
        <p:spPr>
          <a:xfrm>
            <a:off x="2807970" y="135255"/>
            <a:ext cx="3371215" cy="89090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8157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4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隶书" charset="0"/>
                <a:ea typeface="隶书" charset="0"/>
              </a:rPr>
              <a:t>我会组词</a:t>
            </a:r>
            <a:endParaRPr lang="zh-CN" altLang="en-US" sz="140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隶书" charset="0"/>
              <a:ea typeface="隶书" charset="0"/>
            </a:endParaRPr>
          </a:p>
        </p:txBody>
      </p:sp>
      <p:pic>
        <p:nvPicPr>
          <p:cNvPr id="34832" name="Picture 16" descr="d0233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57035" y="735965"/>
            <a:ext cx="2366010" cy="245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>
    <p:cut thruBlk="1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简约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简约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简约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简约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简约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简约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简约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简约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简约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简约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简约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简约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简约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简约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　">
  <a:themeElements>
    <a:clrScheme name="简约绿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简约绿_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简约绿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简约绿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简约绿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简约绿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简约绿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简约绿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简约绿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简约绿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简约绿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简约绿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简约绿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简约绿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模板网-WWW.1PPT.COM　　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2553</Words>
  <Application>WPS 演示</Application>
  <PresentationFormat>全屏显示(4:3)</PresentationFormat>
  <Paragraphs>211</Paragraphs>
  <Slides>36</Slides>
  <Notes>7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36</vt:i4>
      </vt:variant>
    </vt:vector>
  </HeadingPairs>
  <TitlesOfParts>
    <vt:vector size="51" baseType="lpstr">
      <vt:lpstr>Arial</vt:lpstr>
      <vt:lpstr>宋体</vt:lpstr>
      <vt:lpstr>Wingdings</vt:lpstr>
      <vt:lpstr>黑体</vt:lpstr>
      <vt:lpstr>楷体</vt:lpstr>
      <vt:lpstr>Calibri</vt:lpstr>
      <vt:lpstr>楷体_GB2312</vt:lpstr>
      <vt:lpstr>新宋体</vt:lpstr>
      <vt:lpstr>隶书</vt:lpstr>
      <vt:lpstr>微软雅黑</vt:lpstr>
      <vt:lpstr>隶书</vt:lpstr>
      <vt:lpstr>Arial Unicode MS</vt:lpstr>
      <vt:lpstr>第一PPT模板网-WWW.1PPT.COM</vt:lpstr>
      <vt:lpstr>第一PPT模板网-WWW.1PPT.COM　</vt:lpstr>
      <vt:lpstr>第一PPT模板网-WWW.1PPT.COM　　</vt:lpstr>
      <vt:lpstr>古诗两首</vt:lpstr>
      <vt:lpstr>朗读提示:</vt:lpstr>
      <vt:lpstr>作者简介</vt:lpstr>
      <vt:lpstr>PowerPoint 演示文稿</vt:lpstr>
      <vt:lpstr>池上 【唐】白居易</vt:lpstr>
      <vt:lpstr>PowerPoint 演示文稿</vt:lpstr>
      <vt:lpstr>  xiaŏchĬ  小 池   [宋]杨万里</vt:lpstr>
      <vt:lpstr>PowerPoint 演示文稿</vt:lpstr>
      <vt:lpstr>PowerPoint 演示文稿</vt:lpstr>
      <vt:lpstr>我会认</vt:lpstr>
      <vt:lpstr>PowerPoint 演示文稿</vt:lpstr>
      <vt:lpstr>PowerPoint 演示文稿</vt:lpstr>
      <vt:lpstr>PowerPoint 演示文稿</vt:lpstr>
      <vt:lpstr>PowerPoint 演示文稿</vt:lpstr>
      <vt:lpstr>池上 【唐】白居易</vt:lpstr>
      <vt:lpstr>我会组词语</vt:lpstr>
      <vt:lpstr>PowerPoint 演示文稿</vt:lpstr>
      <vt:lpstr>PowerPoint 演示文稿</vt:lpstr>
      <vt:lpstr>听古诗范读 ，思考：古诗中都提到了那些景物？他们都是什么样子的？ </vt:lpstr>
      <vt:lpstr>xiaŏchĬ 小 池  　　　　        杨万里</vt:lpstr>
      <vt:lpstr>PowerPoint 演示文稿</vt:lpstr>
      <vt:lpstr>小 池  　　　　        杨万里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作业布置</vt:lpstr>
      <vt:lpstr>PowerPoint 演示文稿</vt:lpstr>
    </vt:vector>
  </TitlesOfParts>
  <Company>123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
</dc:description>
  <dc:subject>第一PPT模板网-WWW.1PPT.COM</dc:subject>
  <cp:category>第一PPT模板网-WWW.1PPT.COM</cp:category>
  <cp:lastModifiedBy>Administrator</cp:lastModifiedBy>
  <cp:revision>71</cp:revision>
  <cp:lastPrinted>2411-12-30T00:00:00Z</cp:lastPrinted>
  <dcterms:created xsi:type="dcterms:W3CDTF">2012-03-28T12:47:00Z</dcterms:created>
  <dcterms:modified xsi:type="dcterms:W3CDTF">2017-05-16T03:36:58Z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