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6" r:id="rId3"/>
    <p:sldId id="460" r:id="rId4"/>
    <p:sldId id="441" r:id="rId6"/>
    <p:sldId id="496" r:id="rId7"/>
    <p:sldId id="432" r:id="rId8"/>
    <p:sldId id="433" r:id="rId9"/>
    <p:sldId id="439" r:id="rId10"/>
    <p:sldId id="434" r:id="rId11"/>
    <p:sldId id="435" r:id="rId12"/>
    <p:sldId id="436" r:id="rId13"/>
    <p:sldId id="316" r:id="rId14"/>
    <p:sldId id="317" r:id="rId15"/>
    <p:sldId id="474" r:id="rId16"/>
    <p:sldId id="367" r:id="rId17"/>
    <p:sldId id="368" r:id="rId18"/>
    <p:sldId id="476" r:id="rId19"/>
    <p:sldId id="475" r:id="rId20"/>
    <p:sldId id="478" r:id="rId2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699"/>
    <a:srgbClr val="A8E1E5"/>
    <a:srgbClr val="FEBD1A"/>
    <a:srgbClr val="7F6000"/>
    <a:srgbClr val="3D7785"/>
    <a:srgbClr val="3F9C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09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120" y="-600"/>
      </p:cViewPr>
      <p:guideLst>
        <p:guide orient="horz" pos="1659"/>
        <p:guide pos="282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B139C7-ACE4-462F-8454-93507E8EA5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DC5E37-ABB0-4EAD-B8D3-F1C18EA2B6E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emf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.emf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1" Type="http://schemas.openxmlformats.org/officeDocument/2006/relationships/image" Target="../media/image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1" Type="http://schemas.openxmlformats.org/officeDocument/2006/relationships/image" Target="../media/image1.em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2" Type="http://schemas.openxmlformats.org/officeDocument/2006/relationships/image" Target="../media/image4.emf"/><Relationship Id="rId1" Type="http://schemas.openxmlformats.org/officeDocument/2006/relationships/image" Target="../media/image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1" Type="http://schemas.openxmlformats.org/officeDocument/2006/relationships/image" Target="../media/image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emf"/><Relationship Id="rId1" Type="http://schemas.openxmlformats.org/officeDocument/2006/relationships/image" Target="../media/image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emf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tags" Target="../tags/tag5.xml"/><Relationship Id="rId2" Type="http://schemas.openxmlformats.org/officeDocument/2006/relationships/image" Target="../media/image20.jpeg"/><Relationship Id="rId1" Type="http://schemas.openxmlformats.org/officeDocument/2006/relationships/image" Target="../media/image1.emf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emf"/><Relationship Id="rId3" Type="http://schemas.microsoft.com/office/2007/relationships/hdphoto" Target="../media/image3.wdp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emf"/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3.wdp"/><Relationship Id="rId5" Type="http://schemas.openxmlformats.org/officeDocument/2006/relationships/image" Target="../media/image2.png"/><Relationship Id="rId4" Type="http://schemas.openxmlformats.org/officeDocument/2006/relationships/image" Target="../media/image13.png"/><Relationship Id="rId3" Type="http://schemas.openxmlformats.org/officeDocument/2006/relationships/image" Target="../media/image1.emf"/><Relationship Id="rId2" Type="http://schemas.openxmlformats.org/officeDocument/2006/relationships/image" Target="../media/image12.png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.emf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openxmlformats.org/officeDocument/2006/relationships/image" Target="../media/image1.emf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email"/>
          <a:srcRect l="3009" t="15023" r="-3009" b="-15023"/>
          <a:stretch>
            <a:fillRect/>
          </a:stretch>
        </p:blipFill>
        <p:spPr>
          <a:xfrm>
            <a:off x="1" y="1"/>
            <a:ext cx="4671851" cy="1550843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-63500" y="1815849"/>
            <a:ext cx="9144000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5400" dirty="0">
                <a:solidFill>
                  <a:srgbClr val="FEBD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08 </a:t>
            </a:r>
            <a:r>
              <a:rPr lang="zh-CN" altLang="zh-CN" sz="5400" dirty="0">
                <a:solidFill>
                  <a:srgbClr val="FEBD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去年的树</a:t>
            </a:r>
            <a:endParaRPr lang="en-US" altLang="zh-CN" sz="5400" dirty="0">
              <a:solidFill>
                <a:srgbClr val="FEBD1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32" b="99474" l="1558" r="98442">
                        <a14:foregroundMark x1="35065" y1="20000" x2="35065" y2="20000"/>
                        <a14:foregroundMark x1="58182" y1="18421" x2="58182" y2="18421"/>
                        <a14:foregroundMark x1="77662" y1="26842" x2="77662" y2="26842"/>
                        <a14:foregroundMark x1="88312" y1="43947" x2="88312" y2="43947"/>
                        <a14:foregroundMark x1="86234" y1="66053" x2="86234" y2="66053"/>
                        <a14:foregroundMark x1="69091" y1="82632" x2="69091" y2="82632"/>
                        <a14:foregroundMark x1="43377" y1="83158" x2="43377" y2="83158"/>
                        <a14:foregroundMark x1="23636" y1="74211" x2="23636" y2="74211"/>
                        <a14:foregroundMark x1="17143" y1="53684" x2="17143" y2="53684"/>
                        <a14:foregroundMark x1="23377" y1="32895" x2="23377" y2="3289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7413" y="117382"/>
            <a:ext cx="1140564" cy="11257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7610" y="2980690"/>
            <a:ext cx="6966585" cy="22523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9134" y="2711291"/>
            <a:ext cx="4567238" cy="22498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/>
          <a:srcRect l="35384" t="15023" r="20119" b="46548"/>
          <a:stretch>
            <a:fillRect/>
          </a:stretch>
        </p:blipFill>
        <p:spPr>
          <a:xfrm>
            <a:off x="1" y="1"/>
            <a:ext cx="2078831" cy="59597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72014" y="797243"/>
            <a:ext cx="7920514" cy="1730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sz="1800" b="1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小鸟向人询问的三次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</a:t>
            </a: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话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endParaRPr sz="1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1.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问树根：</a:t>
            </a: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立在这儿的那棵树，到什么地方去了</a:t>
            </a:r>
            <a:r>
              <a:rPr lang="zh-CN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呀</a:t>
            </a: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？ </a:t>
            </a:r>
            <a:endParaRPr sz="1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2.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问大门：</a:t>
            </a: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门先生</a:t>
            </a: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，我的好朋友树在哪儿，您知道吗？ </a:t>
            </a:r>
            <a:endParaRPr sz="1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3.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问小女孩：</a:t>
            </a: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小姑娘</a:t>
            </a:r>
            <a:r>
              <a:rPr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，请告诉我，你知道火柴在哪儿吗？ 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77766" y="2917984"/>
            <a:ext cx="3702368" cy="17302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800" b="1" dirty="0">
                <a:solidFill>
                  <a:srgbClr val="FEB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zh-CN" altLang="en-US" sz="1800" b="1" dirty="0">
                <a:solidFill>
                  <a:srgbClr val="FEB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着，读着，你们是不是也被小鸟感动了呢？小鸟在寻找大树的过程中，那份焦急、担心、急切，就是奉献给树的最深厚的友情啊！</a:t>
            </a:r>
            <a:endParaRPr lang="zh-CN" altLang="en-US" sz="1800" b="1" dirty="0">
              <a:solidFill>
                <a:srgbClr val="FEB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31193" y="2711291"/>
            <a:ext cx="3107055" cy="2121218"/>
          </a:xfrm>
          <a:prstGeom prst="rect">
            <a:avLst/>
          </a:prstGeom>
          <a:effectLst>
            <a:outerShdw blurRad="292100" dist="139700" dir="5400000" algn="ctr" rotWithShape="0">
              <a:schemeClr val="tx1">
                <a:alpha val="62000"/>
              </a:schemeClr>
            </a:outerShdw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 l="35384" t="15023" r="20119" b="46548"/>
          <a:stretch>
            <a:fillRect/>
          </a:stretch>
        </p:blipFill>
        <p:spPr>
          <a:xfrm>
            <a:off x="1" y="1"/>
            <a:ext cx="2078831" cy="59597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05196" y="295889"/>
            <a:ext cx="1773761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solidFill>
                  <a:srgbClr val="7F6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句段导读</a:t>
            </a:r>
            <a:endParaRPr lang="zh-CN" altLang="en-US" sz="1500" b="1" dirty="0">
              <a:solidFill>
                <a:srgbClr val="7F6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3408" y="1153245"/>
            <a:ext cx="7943850" cy="154590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201295" algn="just">
              <a:lnSpc>
                <a:spcPct val="200000"/>
              </a:lnSpc>
            </a:pPr>
            <a:r>
              <a:rPr lang="en-US" altLang="zh-CN" sz="18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18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鸟儿睁大眼睛，盯着灯火看了一会儿。</a:t>
            </a:r>
            <a:endParaRPr lang="zh-CN" altLang="en-US" sz="18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01295" algn="just">
              <a:lnSpc>
                <a:spcPct val="200000"/>
              </a:lnSpc>
            </a:pPr>
            <a:r>
              <a:rPr lang="zh-CN" altLang="en-US" sz="15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sz="15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这是在鸟儿费尽周折，终于找到了自己的好朋友之时——</a:t>
            </a:r>
            <a:r>
              <a:rPr sz="1500" kern="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虽然只是用自己的好朋友做的火柴点燃的灯火，鸟儿睁大眼睛，</a:t>
            </a:r>
            <a:r>
              <a:rPr sz="1500" kern="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仿佛在说</a:t>
            </a:r>
            <a:r>
              <a:rPr lang="zh-CN" altLang="en-US" sz="15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sz="1500" kern="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树朋友</a:t>
            </a:r>
            <a:r>
              <a:rPr sz="1500" kern="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，我终于找到你了，我来给你唱歌了</a:t>
            </a:r>
            <a:r>
              <a:rPr sz="15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sz="15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297" y="3159591"/>
            <a:ext cx="6151853" cy="1988671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 l="35384" t="15023" r="20119" b="46548"/>
          <a:stretch>
            <a:fillRect/>
          </a:stretch>
        </p:blipFill>
        <p:spPr>
          <a:xfrm>
            <a:off x="1" y="1"/>
            <a:ext cx="2078831" cy="59597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05196" y="295889"/>
            <a:ext cx="1773761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solidFill>
                  <a:srgbClr val="7F6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句段导读</a:t>
            </a:r>
            <a:endParaRPr lang="zh-CN" altLang="en-US" sz="1500" b="1" dirty="0">
              <a:solidFill>
                <a:srgbClr val="7F6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6042" y="969013"/>
            <a:ext cx="7972425" cy="154559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201295" algn="just">
              <a:lnSpc>
                <a:spcPct val="200000"/>
              </a:lnSpc>
            </a:pPr>
            <a:r>
              <a:rPr lang="en-US" altLang="zh-CN" sz="18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1800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唱完了歌，鸟儿又盯着灯火看了一会儿，就飞走了。</a:t>
            </a:r>
            <a:endParaRPr lang="zh-CN" altLang="en-US" sz="1800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01295" algn="just">
              <a:lnSpc>
                <a:spcPct val="200000"/>
              </a:lnSpc>
            </a:pPr>
            <a:r>
              <a:rPr lang="zh-CN" altLang="en-US" sz="15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500" b="1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鸟儿实现了自己的诺言</a:t>
            </a:r>
            <a:r>
              <a:rPr lang="zh-CN" altLang="en-US" sz="15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，仿佛在说：“树朋友，我唱的歌你听见了吗？再见了朋友。”这句话饱含了鸟儿对树无比的深情和留恋，使</a:t>
            </a:r>
            <a:r>
              <a:rPr lang="zh-CN" altLang="en-US" sz="1500" b="1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朋友间的深厚情谊跃然纸上。</a:t>
            </a:r>
            <a:endParaRPr lang="zh-CN" altLang="en-US" sz="1500" b="1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297" y="3159591"/>
            <a:ext cx="6151853" cy="1988671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 l="35384" t="15023" r="20119" b="46548"/>
          <a:stretch>
            <a:fillRect/>
          </a:stretch>
        </p:blipFill>
        <p:spPr>
          <a:xfrm>
            <a:off x="1" y="1"/>
            <a:ext cx="2078831" cy="59597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23515" y="297180"/>
            <a:ext cx="4124325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solidFill>
                  <a:srgbClr val="7F6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写作技巧：四次对话推动故事情节发展</a:t>
            </a:r>
            <a:endParaRPr lang="zh-CN" altLang="en-US" sz="1500" b="1" dirty="0">
              <a:solidFill>
                <a:srgbClr val="7F6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2869" y="626113"/>
            <a:ext cx="780559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201295" algn="just">
              <a:lnSpc>
                <a:spcPct val="200000"/>
              </a:lnSpc>
            </a:pPr>
            <a:r>
              <a:rPr lang="zh-CN" altLang="en-US" sz="15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5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837" y="3364696"/>
            <a:ext cx="6151853" cy="1988671"/>
          </a:xfrm>
          <a:prstGeom prst="rect">
            <a:avLst/>
          </a:prstGeom>
        </p:spPr>
      </p:pic>
      <p:graphicFrame>
        <p:nvGraphicFramePr>
          <p:cNvPr id="4" name="表格 3"/>
          <p:cNvGraphicFramePr/>
          <p:nvPr>
            <p:custDataLst>
              <p:tags r:id="rId3"/>
            </p:custDataLst>
          </p:nvPr>
        </p:nvGraphicFramePr>
        <p:xfrm>
          <a:off x="772160" y="730885"/>
          <a:ext cx="7663180" cy="2842895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1369060"/>
                <a:gridCol w="1438275"/>
                <a:gridCol w="4855845"/>
              </a:tblGrid>
              <a:tr h="60134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对话次数</a:t>
                      </a:r>
                      <a:endParaRPr lang="zh-CN" altLang="en-US" sz="17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人物</a:t>
                      </a:r>
                      <a:endParaRPr lang="zh-CN" altLang="en-US" sz="17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700" b="1" spc="13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对话内容</a:t>
                      </a:r>
                      <a:endParaRPr lang="zh-CN" altLang="en-US" sz="1700" b="1" spc="13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56070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第一次</a:t>
                      </a:r>
                      <a:endParaRPr lang="zh-CN" altLang="en-US" sz="1500" b="0" spc="12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树和鸟</a:t>
                      </a:r>
                      <a:endParaRPr lang="zh-CN" altLang="en-US" sz="1500" b="0" spc="12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约定明年鸟儿再唱歌给树听</a:t>
                      </a:r>
                      <a:endParaRPr lang="zh-CN" altLang="en-US" sz="1500" b="0" spc="12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28575">
                      <a:solidFill>
                        <a:srgbClr val="646464"/>
                      </a:solidFill>
                      <a:prstDash val="solid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56007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第二次</a:t>
                      </a:r>
                      <a:endParaRPr lang="zh-CN" altLang="en-US" sz="1500" b="0" spc="12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鸟和树根</a:t>
                      </a:r>
                      <a:endParaRPr lang="zh-CN" altLang="en-US" sz="1500" b="0" spc="12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树根告诉鸟儿大树被运到山谷里了</a:t>
                      </a:r>
                      <a:endParaRPr lang="zh-CN" altLang="en-US" sz="1500" b="0" spc="12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560705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第三次</a:t>
                      </a:r>
                      <a:endParaRPr lang="zh-CN" altLang="en-US" sz="1500" b="0" spc="12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鸟和门</a:t>
                      </a:r>
                      <a:endParaRPr lang="zh-CN" altLang="en-US" sz="1500" b="0" spc="12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门告诉鸟儿树被做成火柴运到村子里了</a:t>
                      </a:r>
                      <a:endParaRPr lang="zh-CN" altLang="en-US" sz="1500" b="0" spc="12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9525">
                      <a:solidFill>
                        <a:srgbClr val="646464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560070"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646464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第四次</a:t>
                      </a:r>
                      <a:endParaRPr lang="zh-CN" altLang="en-US" sz="1500" b="0" spc="120">
                        <a:solidFill>
                          <a:srgbClr val="646464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鸟和女孩</a:t>
                      </a:r>
                      <a:endParaRPr lang="zh-CN" altLang="en-US" sz="1500" b="0" spc="12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zh-CN" altLang="en-US" sz="1500" b="0" spc="12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火柴用完了，变成了灯里的火</a:t>
                      </a:r>
                      <a:endParaRPr lang="zh-CN" altLang="en-US" sz="1500" b="0" spc="12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77800" marR="177800" marT="107950" marB="107950" anchor="ctr">
                    <a:lnL w="9525">
                      <a:solidFill>
                        <a:srgbClr val="646464"/>
                      </a:solidFill>
                      <a:prstDash val="sysDash"/>
                    </a:lnL>
                    <a:lnR w="9525">
                      <a:solidFill>
                        <a:srgbClr val="646464"/>
                      </a:solidFill>
                      <a:prstDash val="sysDash"/>
                    </a:lnR>
                    <a:lnT w="9525">
                      <a:solidFill>
                        <a:srgbClr val="646464"/>
                      </a:solidFill>
                      <a:prstDash val="sysDash"/>
                    </a:lnT>
                    <a:lnB w="28575">
                      <a:solidFill>
                        <a:srgbClr val="646464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 l="35384" t="15023" r="20119" b="46548"/>
          <a:stretch>
            <a:fillRect/>
          </a:stretch>
        </p:blipFill>
        <p:spPr>
          <a:xfrm>
            <a:off x="1" y="1"/>
            <a:ext cx="2078831" cy="59597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05196" y="295889"/>
            <a:ext cx="1773761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solidFill>
                  <a:srgbClr val="7F6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写作技巧探讨</a:t>
            </a:r>
            <a:endParaRPr lang="zh-CN" altLang="en-US" sz="1500" b="1" dirty="0">
              <a:solidFill>
                <a:srgbClr val="7F6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2869" y="626113"/>
            <a:ext cx="7805598" cy="23768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201295" algn="just">
              <a:lnSpc>
                <a:spcPct val="200000"/>
              </a:lnSpc>
            </a:pPr>
            <a:r>
              <a:rPr lang="en-US" altLang="zh-CN" sz="15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5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这篇童话主要</a:t>
            </a:r>
            <a:r>
              <a:rPr lang="zh-CN" altLang="en-US" sz="1500" b="1" kern="1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通过四次对话展开故事的情节</a:t>
            </a:r>
            <a:r>
              <a:rPr lang="zh-CN" altLang="en-US" sz="15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，文中描写了大树和小鸟之间的深厚感情，带着些许伤感色彩，</a:t>
            </a:r>
            <a:r>
              <a:rPr lang="zh-CN" altLang="en-US" sz="1500" b="1" kern="1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赞美了高尚的、令人荡气回肠的友情</a:t>
            </a:r>
            <a:r>
              <a:rPr lang="zh-CN" altLang="en-US" sz="15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5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01295" algn="just">
              <a:lnSpc>
                <a:spcPct val="200000"/>
              </a:lnSpc>
            </a:pPr>
            <a:r>
              <a:rPr lang="zh-CN" altLang="en-US" sz="15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整篇童话的语言朴实无华，全文没有华丽的词句，用</a:t>
            </a:r>
            <a:r>
              <a:rPr lang="zh-CN" altLang="en-US" sz="1500" b="1" kern="100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白描</a:t>
            </a:r>
            <a:r>
              <a:rPr lang="zh-CN" altLang="en-US" sz="15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的手法，写出了鸟儿对树的真挚情谊，略去了鸟儿在</a:t>
            </a:r>
            <a:r>
              <a:rPr lang="zh-CN" altLang="en-US" sz="1500" b="1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寻找朋友过程中的各种艰辛</a:t>
            </a:r>
            <a:r>
              <a:rPr lang="zh-CN" altLang="en-US" sz="15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以及面</a:t>
            </a:r>
            <a:r>
              <a:rPr lang="zh-CN" altLang="en-US" sz="1500" b="1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对灯火时的心理描写</a:t>
            </a:r>
            <a:r>
              <a:rPr lang="zh-CN" altLang="en-US" sz="15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，给我们留下了很大的想象空间，用平淡的语言带给我们深挚透明的美。</a:t>
            </a:r>
            <a:endParaRPr lang="zh-CN" altLang="en-US" sz="15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297" y="3159591"/>
            <a:ext cx="6151853" cy="1988671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 l="35384" t="15023" r="20119" b="46548"/>
          <a:stretch>
            <a:fillRect/>
          </a:stretch>
        </p:blipFill>
        <p:spPr>
          <a:xfrm>
            <a:off x="1" y="1"/>
            <a:ext cx="2078831" cy="59597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05196" y="295889"/>
            <a:ext cx="1773761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solidFill>
                  <a:srgbClr val="7F6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课文点评</a:t>
            </a:r>
            <a:endParaRPr lang="zh-CN" altLang="en-US" sz="1500" b="1" dirty="0">
              <a:solidFill>
                <a:srgbClr val="7F6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689" y="820423"/>
            <a:ext cx="7860778" cy="23768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201295" algn="just">
              <a:lnSpc>
                <a:spcPct val="200000"/>
              </a:lnSpc>
            </a:pPr>
            <a:r>
              <a:rPr lang="zh-CN" altLang="en-US" sz="15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5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信守</a:t>
            </a:r>
            <a:r>
              <a:rPr lang="zh-CN" altLang="en-US" sz="15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诺言，珍爱友情。这是日本作家通过一只鸟儿和一棵大树的故事想要告诉我们的。这对原本约好第二年再相见的好朋友，却因为树木被砍伐再也无法相见了。这个故事有些许伤感色彩，但却表达出大树和小鸟的深厚情谊，带给我们一种感动、一种震撼。</a:t>
            </a:r>
            <a:endParaRPr lang="zh-CN" altLang="en-US" sz="15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01295" algn="just">
              <a:lnSpc>
                <a:spcPct val="200000"/>
              </a:lnSpc>
            </a:pPr>
            <a:r>
              <a:rPr lang="zh-CN" altLang="en-US" sz="15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这篇童话篇幅短小，却给读者留下了</a:t>
            </a:r>
            <a:r>
              <a:rPr lang="zh-CN" altLang="en-US" sz="1500" b="1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极大的想象空间</a:t>
            </a:r>
            <a:r>
              <a:rPr lang="zh-CN" altLang="en-US" sz="15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。语言朴实无华，故事情节简单，内涵却极其丰富、深厚，体现了</a:t>
            </a:r>
            <a:r>
              <a:rPr lang="zh-CN" altLang="en-US" sz="1500" b="1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新美南吉</a:t>
            </a:r>
            <a:r>
              <a:rPr lang="zh-CN" altLang="en-US" sz="1500" kern="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作品的一贯风格。</a:t>
            </a:r>
            <a:endParaRPr lang="zh-CN" altLang="en-US" sz="1500" kern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297" y="3159591"/>
            <a:ext cx="6151853" cy="1988671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420000">
            <a:off x="1260475" y="2690495"/>
            <a:ext cx="4286250" cy="25209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420000">
            <a:off x="4797425" y="853440"/>
            <a:ext cx="4380865" cy="25761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420000">
            <a:off x="238760" y="668020"/>
            <a:ext cx="3700780" cy="21761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email"/>
          <a:srcRect l="35384" t="15023" r="20119" b="46548"/>
          <a:stretch>
            <a:fillRect/>
          </a:stretch>
        </p:blipFill>
        <p:spPr>
          <a:xfrm>
            <a:off x="7323455" y="635"/>
            <a:ext cx="2457450" cy="7048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10920" y="91440"/>
            <a:ext cx="6548755" cy="614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1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sz="16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根据人物形象类型的不同，童话可以分为：</a:t>
            </a:r>
            <a:r>
              <a:rPr lang="zh-CN" sz="1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常人体童话、拟人体童话和超人体童话三种。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0225" y="1469390"/>
            <a:ext cx="29571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这类童话中的主角以人类为主，但他们的性格、行为、遭遇都很夸张，会具有某种讽刺性和象征性。</a:t>
            </a:r>
            <a:endParaRPr 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l"/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比如《皇帝的新装》。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01590" y="1893570"/>
            <a:ext cx="404241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多是人类以外各种人格化的有生命的和本来没有生命的事物，通过拟人化的手法使它们有思想、感情和人的性格。</a:t>
            </a:r>
            <a:endParaRPr 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如：小兔子、小松鼠、小狗等动物以及本来没有生命的石头、流水等。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707515" y="3684270"/>
            <a:ext cx="3476625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</a:t>
            </a: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这类童话所描写的是超自然的人物及其活动，主人公常为神魔仙妖、巨人侏儒之类，他们大都有变幻莫测的魔法和种种不平凡的技艺。</a:t>
            </a:r>
            <a:endParaRPr lang="zh-CN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/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这类童话多见于民间童话和古典童话之中。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119120" y="3061970"/>
            <a:ext cx="142748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1600" b="1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超人体童话</a:t>
            </a:r>
            <a:endParaRPr lang="zh-CN" altLang="en-US" sz="1600" b="1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605270" y="1132205"/>
            <a:ext cx="142748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1600" b="1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拟人体童话</a:t>
            </a:r>
            <a:endParaRPr lang="zh-CN" altLang="en-US" sz="1600" b="1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91640" y="918845"/>
            <a:ext cx="142748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1600" b="1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常人体童话</a:t>
            </a:r>
            <a:endParaRPr lang="zh-CN" altLang="en-US" sz="1600" b="1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 l="35384" t="15023" r="20119" b="46548"/>
          <a:stretch>
            <a:fillRect/>
          </a:stretch>
        </p:blipFill>
        <p:spPr>
          <a:xfrm>
            <a:off x="1" y="1"/>
            <a:ext cx="2078831" cy="59597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05196" y="295889"/>
            <a:ext cx="1773761" cy="299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b="1" dirty="0">
                <a:solidFill>
                  <a:srgbClr val="7F6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资料补充</a:t>
            </a:r>
            <a:endParaRPr lang="zh-CN" altLang="en-US" sz="1500" b="1" dirty="0">
              <a:solidFill>
                <a:srgbClr val="7F6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 descr="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1830" y="485140"/>
            <a:ext cx="1851025" cy="1948180"/>
          </a:xfrm>
          <a:prstGeom prst="rect">
            <a:avLst/>
          </a:prstGeom>
        </p:spPr>
      </p:pic>
      <p:pic>
        <p:nvPicPr>
          <p:cNvPr id="11" name="PA_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168275" y="403860"/>
            <a:ext cx="6810375" cy="450469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867525" y="2742565"/>
            <a:ext cx="200533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000" b="1">
                <a:solidFill>
                  <a:schemeClr val="accent2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新美南吉（日本）</a:t>
            </a:r>
            <a:endParaRPr lang="zh-CN" altLang="en-US" sz="2000" b="1">
              <a:solidFill>
                <a:schemeClr val="accent2">
                  <a:lumMod val="50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9455" y="1444625"/>
            <a:ext cx="588264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altLang="zh-CN" sz="1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sz="1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日本儿童文学作家。他从中学时代，便对文学产生了浓厚兴趣，广泛阅读并开始创作投稿，展现出他在儿童文学创作上的天赋。后来，他逐渐实现了当作家的梦想。</a:t>
            </a:r>
            <a:r>
              <a:rPr lang="en-US" sz="1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1942</a:t>
            </a:r>
            <a:r>
              <a:rPr lang="zh-CN" sz="1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年出版了第一本童话集《爷爷的煤油灯》，成为儿童文学界的一颗新星。   </a:t>
            </a:r>
            <a:r>
              <a:rPr lang="zh-CN" sz="1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代表作品：</a:t>
            </a:r>
            <a:r>
              <a:rPr lang="zh-CN" sz="1800" b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《毛毯和钵之子》、《新美南吉全集》。</a:t>
            </a:r>
            <a:endParaRPr lang="zh-CN" altLang="en-US" sz="1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email"/>
          <a:srcRect l="3009" t="15023" r="-3009" b="-15023"/>
          <a:stretch>
            <a:fillRect/>
          </a:stretch>
        </p:blipFill>
        <p:spPr>
          <a:xfrm>
            <a:off x="1" y="1"/>
            <a:ext cx="4671851" cy="1550843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-63500" y="1815849"/>
            <a:ext cx="9144000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FEBD1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谢谢观看！</a:t>
            </a:r>
            <a:endParaRPr lang="zh-CN" altLang="en-US" sz="5400" dirty="0">
              <a:solidFill>
                <a:srgbClr val="FEBD1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32" b="99474" l="1558" r="98442">
                        <a14:foregroundMark x1="35065" y1="20000" x2="35065" y2="20000"/>
                        <a14:foregroundMark x1="58182" y1="18421" x2="58182" y2="18421"/>
                        <a14:foregroundMark x1="77662" y1="26842" x2="77662" y2="26842"/>
                        <a14:foregroundMark x1="88312" y1="43947" x2="88312" y2="43947"/>
                        <a14:foregroundMark x1="86234" y1="66053" x2="86234" y2="66053"/>
                        <a14:foregroundMark x1="69091" y1="82632" x2="69091" y2="82632"/>
                        <a14:foregroundMark x1="43377" y1="83158" x2="43377" y2="83158"/>
                        <a14:foregroundMark x1="23636" y1="74211" x2="23636" y2="74211"/>
                        <a14:foregroundMark x1="17143" y1="53684" x2="17143" y2="53684"/>
                        <a14:foregroundMark x1="23377" y1="32895" x2="23377" y2="3289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77413" y="117382"/>
            <a:ext cx="1140564" cy="112575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7610" y="2980690"/>
            <a:ext cx="6966585" cy="22523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6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73" y="879750"/>
            <a:ext cx="7370615" cy="410658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75" y="3093085"/>
            <a:ext cx="1427480" cy="189357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71780" y="128270"/>
            <a:ext cx="7842250" cy="387604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4" cstate="email"/>
          <a:srcRect l="35384" t="15023" r="20119" b="46548"/>
          <a:stretch>
            <a:fillRect/>
          </a:stretch>
        </p:blipFill>
        <p:spPr>
          <a:xfrm>
            <a:off x="7022465" y="0"/>
            <a:ext cx="3066415" cy="879475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8204200" y="879475"/>
            <a:ext cx="470535" cy="154559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7F6000"/>
                </a:solidFill>
                <a:latin typeface="黑体" panose="02010609060101010101" charset="-122"/>
                <a:ea typeface="黑体" panose="02010609060101010101" charset="-122"/>
              </a:rPr>
              <a:t>复习生字</a:t>
            </a:r>
            <a:endParaRPr lang="zh-CN" altLang="en-US" sz="2400" b="1" dirty="0">
              <a:solidFill>
                <a:srgbClr val="7F6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559425" y="2504440"/>
            <a:ext cx="68516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en-US" altLang="zh-CN" sz="2400" dirty="0" err="1">
                <a:latin typeface="黑体" panose="02010609060101010101" charset="-122"/>
                <a:ea typeface="黑体" panose="02010609060101010101" charset="-122"/>
              </a:rPr>
              <a:t>r</a:t>
            </a:r>
            <a:r>
              <a:rPr lang="en-US" altLang="zh-CN" sz="2400" b="1" dirty="0" err="1">
                <a:latin typeface="黑体" panose="02010609060101010101" charset="-122"/>
                <a:ea typeface="黑体" panose="02010609060101010101" charset="-122"/>
              </a:rPr>
              <a:t>á</a:t>
            </a:r>
            <a:r>
              <a:rPr lang="en-US" altLang="zh-CN" sz="2400" dirty="0" err="1">
                <a:latin typeface="黑体" panose="02010609060101010101" charset="-122"/>
                <a:ea typeface="黑体" panose="02010609060101010101" charset="-122"/>
              </a:rPr>
              <a:t>n</a:t>
            </a:r>
            <a:endParaRPr lang="en-US" altLang="zh-CN" sz="2400" dirty="0" err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118485" y="1148715"/>
            <a:ext cx="1062355" cy="1062355"/>
          </a:xfrm>
          <a:prstGeom prst="rect">
            <a:avLst/>
          </a:prstGeom>
          <a:noFill/>
          <a:ln w="28575">
            <a:solidFill>
              <a:srgbClr val="7F6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3209925" y="715967"/>
            <a:ext cx="879475" cy="1355090"/>
            <a:chOff x="3557025" y="335253"/>
            <a:chExt cx="1622055" cy="2499459"/>
          </a:xfrm>
        </p:grpSpPr>
        <p:sp>
          <p:nvSpPr>
            <p:cNvPr id="47" name="Text Box 5"/>
            <p:cNvSpPr txBox="1">
              <a:spLocks noChangeArrowheads="1"/>
            </p:cNvSpPr>
            <p:nvPr/>
          </p:nvSpPr>
          <p:spPr bwMode="auto">
            <a:xfrm>
              <a:off x="3705758" y="1389383"/>
              <a:ext cx="1324580" cy="1445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45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伐</a:t>
              </a:r>
              <a:endParaRPr lang="zh-CN" altLang="en-US" sz="45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557025" y="335253"/>
              <a:ext cx="1622055" cy="849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altLang="zh-CN" sz="2400" dirty="0">
                  <a:latin typeface="黑体" panose="02010609060101010101" charset="-122"/>
                  <a:ea typeface="黑体" panose="02010609060101010101" charset="-122"/>
                </a:rPr>
                <a:t>f</a:t>
              </a:r>
              <a:r>
                <a:rPr altLang="zh-CN" sz="2400" b="1" dirty="0">
                  <a:latin typeface="黑体" panose="02010609060101010101" charset="-122"/>
                  <a:ea typeface="黑体" panose="02010609060101010101" charset="-122"/>
                </a:rPr>
                <a:t>á</a:t>
              </a:r>
              <a:endParaRPr altLang="zh-CN" sz="2400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1685925" y="2941955"/>
            <a:ext cx="1062355" cy="1062355"/>
          </a:xfrm>
          <a:prstGeom prst="rect">
            <a:avLst/>
          </a:prstGeom>
          <a:noFill/>
          <a:ln w="28575">
            <a:solidFill>
              <a:srgbClr val="7F6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1818005" y="2388871"/>
            <a:ext cx="852805" cy="1464945"/>
            <a:chOff x="3669878" y="717075"/>
            <a:chExt cx="1575220" cy="2702086"/>
          </a:xfrm>
        </p:grpSpPr>
        <p:sp>
          <p:nvSpPr>
            <p:cNvPr id="51" name="Text Box 5"/>
            <p:cNvSpPr txBox="1">
              <a:spLocks noChangeArrowheads="1"/>
            </p:cNvSpPr>
            <p:nvPr/>
          </p:nvSpPr>
          <p:spPr bwMode="auto">
            <a:xfrm>
              <a:off x="3682780" y="1973832"/>
              <a:ext cx="1562318" cy="1445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45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切</a:t>
              </a:r>
              <a:endParaRPr lang="zh-CN" altLang="en-US" sz="45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669878" y="717075"/>
              <a:ext cx="1427433" cy="102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000" dirty="0" err="1"/>
                <a:t> </a:t>
              </a:r>
              <a:r>
                <a:rPr lang="en-US" altLang="zh-CN" sz="2400" dirty="0" err="1">
                  <a:latin typeface="黑体" panose="02010609060101010101" charset="-122"/>
                  <a:ea typeface="黑体" panose="02010609060101010101" charset="-122"/>
                </a:rPr>
                <a:t>qiē</a:t>
              </a:r>
              <a:endParaRPr lang="en-US" altLang="zh-CN" sz="2400" dirty="0" err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3517900" y="2941955"/>
            <a:ext cx="1062355" cy="1062355"/>
          </a:xfrm>
          <a:prstGeom prst="rect">
            <a:avLst/>
          </a:prstGeom>
          <a:noFill/>
          <a:ln w="28575">
            <a:solidFill>
              <a:srgbClr val="7F6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5" name="Text Box 5"/>
          <p:cNvSpPr txBox="1">
            <a:spLocks noChangeArrowheads="1"/>
          </p:cNvSpPr>
          <p:nvPr/>
        </p:nvSpPr>
        <p:spPr bwMode="auto">
          <a:xfrm>
            <a:off x="5495925" y="3093085"/>
            <a:ext cx="757555" cy="760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5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燃</a:t>
            </a:r>
            <a:endParaRPr lang="zh-CN" altLang="en-US" sz="45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502410" y="716280"/>
            <a:ext cx="1188720" cy="1504950"/>
            <a:chOff x="2604" y="1128"/>
            <a:chExt cx="1872" cy="2370"/>
          </a:xfrm>
        </p:grpSpPr>
        <p:sp>
          <p:nvSpPr>
            <p:cNvPr id="38" name="矩形 37"/>
            <p:cNvSpPr/>
            <p:nvPr/>
          </p:nvSpPr>
          <p:spPr>
            <a:xfrm>
              <a:off x="2655" y="1826"/>
              <a:ext cx="1673" cy="1673"/>
            </a:xfrm>
            <a:prstGeom prst="rect">
              <a:avLst/>
            </a:prstGeom>
            <a:noFill/>
            <a:ln w="28575">
              <a:solidFill>
                <a:srgbClr val="7F6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Text Box 5"/>
            <p:cNvSpPr txBox="1">
              <a:spLocks noChangeArrowheads="1"/>
            </p:cNvSpPr>
            <p:nvPr/>
          </p:nvSpPr>
          <p:spPr bwMode="auto">
            <a:xfrm>
              <a:off x="2977" y="2063"/>
              <a:ext cx="990" cy="1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68580" tIns="34290" rIns="68580" bIns="34290">
              <a:spAutoFit/>
            </a:bodyPr>
            <a:lstStyle/>
            <a:p>
              <a:r>
                <a:rPr lang="zh-CN" altLang="en-US" sz="45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融</a:t>
              </a:r>
              <a:endParaRPr lang="zh-CN" altLang="en-US" sz="45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604" y="1128"/>
              <a:ext cx="1872" cy="689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algn="ctr"/>
              <a:r>
                <a:rPr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altLang="zh-CN" sz="2400" dirty="0">
                  <a:latin typeface="黑体" panose="02010609060101010101" charset="-122"/>
                  <a:ea typeface="黑体" panose="02010609060101010101" charset="-122"/>
                </a:rPr>
                <a:t>róng </a:t>
              </a:r>
              <a:endParaRPr altLang="zh-CN" sz="2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4706620" y="1159510"/>
            <a:ext cx="1062355" cy="1062355"/>
          </a:xfrm>
          <a:prstGeom prst="rect">
            <a:avLst/>
          </a:prstGeom>
          <a:noFill/>
          <a:ln w="28575">
            <a:solidFill>
              <a:srgbClr val="7F6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662665" y="2466980"/>
            <a:ext cx="815975" cy="1386841"/>
            <a:chOff x="6486571" y="832919"/>
            <a:chExt cx="1505961" cy="2558131"/>
          </a:xfrm>
        </p:grpSpPr>
        <p:sp>
          <p:nvSpPr>
            <p:cNvPr id="26" name="Text Box 5"/>
            <p:cNvSpPr txBox="1">
              <a:spLocks noChangeArrowheads="1"/>
            </p:cNvSpPr>
            <p:nvPr/>
          </p:nvSpPr>
          <p:spPr bwMode="auto">
            <a:xfrm>
              <a:off x="6486571" y="1945660"/>
              <a:ext cx="1427440" cy="14453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45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煤</a:t>
              </a:r>
              <a:endParaRPr lang="zh-CN" altLang="en-US" sz="45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575640" y="832919"/>
              <a:ext cx="1416892" cy="8491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dirty="0">
                  <a:latin typeface="黑体" panose="02010609060101010101" charset="-122"/>
                  <a:ea typeface="黑体" panose="02010609060101010101" charset="-122"/>
                </a:rPr>
                <a:t>méi</a:t>
              </a:r>
              <a:endParaRPr lang="en-US" sz="24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370830" y="2941955"/>
            <a:ext cx="1062355" cy="1062355"/>
          </a:xfrm>
          <a:prstGeom prst="rect">
            <a:avLst/>
          </a:prstGeom>
          <a:noFill/>
          <a:ln w="28575">
            <a:solidFill>
              <a:srgbClr val="7F6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3171" y="1148085"/>
            <a:ext cx="1062355" cy="1062355"/>
          </a:xfrm>
          <a:prstGeom prst="rect">
            <a:avLst/>
          </a:prstGeom>
          <a:noFill/>
          <a:ln w="28575">
            <a:solidFill>
              <a:srgbClr val="7F6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p>
            <a:pPr algn="ctr"/>
            <a:endParaRPr lang="zh-CN" altLang="en-US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77634" y="1287467"/>
            <a:ext cx="773430" cy="783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r>
              <a:rPr lang="zh-CN" altLang="en-US" sz="45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锯</a:t>
            </a:r>
            <a:endParaRPr lang="zh-CN" altLang="en-US" sz="45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77316" y="688345"/>
            <a:ext cx="630555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altLang="zh-CN" sz="2400" dirty="0">
                <a:latin typeface="黑体" panose="02010609060101010101" charset="-122"/>
                <a:ea typeface="黑体" panose="02010609060101010101" charset="-122"/>
              </a:rPr>
              <a:t>jù</a:t>
            </a:r>
            <a:endParaRPr altLang="zh-CN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4851083" y="1298893"/>
            <a:ext cx="773430" cy="783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r>
              <a:rPr lang="zh-CN" altLang="en-US" sz="45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斧</a:t>
            </a:r>
            <a:endParaRPr lang="zh-CN" altLang="en-US" sz="45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22520" y="688340"/>
            <a:ext cx="630555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sz="2400" dirty="0">
                <a:latin typeface="黑体" panose="02010609060101010101" charset="-122"/>
                <a:ea typeface="黑体" panose="02010609060101010101" charset="-122"/>
              </a:rPr>
              <a:t>fǔ</a:t>
            </a:r>
            <a:endParaRPr 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1043940" y="339090"/>
            <a:ext cx="1769110" cy="18224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07390" y="2462530"/>
            <a:ext cx="244221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7F6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走进课文</a:t>
            </a:r>
            <a:endParaRPr lang="zh-CN" altLang="en-US" sz="2800" dirty="0">
              <a:solidFill>
                <a:srgbClr val="7F6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8875" y="1213485"/>
            <a:ext cx="4465955" cy="334962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632" b="99474" l="1558" r="98442">
                        <a14:foregroundMark x1="35065" y1="20000" x2="35065" y2="20000"/>
                        <a14:foregroundMark x1="58182" y1="18421" x2="58182" y2="18421"/>
                        <a14:foregroundMark x1="77662" y1="26842" x2="77662" y2="26842"/>
                        <a14:foregroundMark x1="88312" y1="43947" x2="88312" y2="43947"/>
                        <a14:foregroundMark x1="86234" y1="66053" x2="86234" y2="66053"/>
                        <a14:foregroundMark x1="69091" y1="82632" x2="69091" y2="82632"/>
                        <a14:foregroundMark x1="43377" y1="83158" x2="43377" y2="83158"/>
                        <a14:foregroundMark x1="23636" y1="74211" x2="23636" y2="74211"/>
                        <a14:foregroundMark x1="17143" y1="53684" x2="17143" y2="53684"/>
                        <a14:foregroundMark x1="23377" y1="32895" x2="23377" y2="3289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8928" y="587917"/>
            <a:ext cx="1140564" cy="1125752"/>
          </a:xfrm>
          <a:prstGeom prst="rect">
            <a:avLst/>
          </a:prstGeom>
        </p:spPr>
      </p:pic>
      <p:pic>
        <p:nvPicPr>
          <p:cNvPr id="2" name="图片 1" descr="cbdc38d0b5c84ff8b59d080f4756e2dd_th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4905" y="1524000"/>
            <a:ext cx="3756660" cy="19196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889125" y="2593975"/>
            <a:ext cx="2442210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algn="dist"/>
            <a:r>
              <a:rPr lang="zh-CN" altLang="en-US" sz="2800" dirty="0">
                <a:solidFill>
                  <a:srgbClr val="7F6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音乐</a:t>
            </a:r>
            <a:r>
              <a:rPr lang="zh-CN" altLang="en-US" sz="2800" dirty="0">
                <a:solidFill>
                  <a:srgbClr val="7F6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欣赏</a:t>
            </a:r>
            <a:endParaRPr lang="zh-CN" altLang="en-US" sz="2800" dirty="0">
              <a:solidFill>
                <a:srgbClr val="7F6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A_矩形 8"/>
          <p:cNvSpPr/>
          <p:nvPr>
            <p:custDataLst>
              <p:tags r:id="rId1"/>
            </p:custDataLst>
          </p:nvPr>
        </p:nvSpPr>
        <p:spPr>
          <a:xfrm>
            <a:off x="1407795" y="426085"/>
            <a:ext cx="6328410" cy="11760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.黑体-日本?" panose="02000500000000000000" pitchFamily="2" charset="-122"/>
              </a:rPr>
              <a:t>      </a:t>
            </a:r>
            <a:r>
              <a:rPr sz="24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.黑体-日本?" panose="02000500000000000000" pitchFamily="2" charset="-122"/>
              </a:rPr>
              <a:t>一棵树和一只鸟儿是好朋友。鸟儿站在树枝上，天天给树唱歌。树呢，天天听着鸟儿唱。 </a:t>
            </a:r>
            <a:endParaRPr lang="zh-CN" altLang="en-US" sz="24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.黑体-日本?" panose="02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245" y="2072005"/>
            <a:ext cx="5436235" cy="260540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A_矩形 8"/>
          <p:cNvSpPr/>
          <p:nvPr>
            <p:custDataLst>
              <p:tags r:id="rId1"/>
            </p:custDataLst>
          </p:nvPr>
        </p:nvSpPr>
        <p:spPr>
          <a:xfrm>
            <a:off x="1407795" y="426085"/>
            <a:ext cx="6412865" cy="11760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.黑体-日本?" panose="02000500000000000000" pitchFamily="2" charset="-122"/>
              </a:rPr>
              <a:t>      </a:t>
            </a:r>
            <a:r>
              <a:rPr sz="24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.黑体-日本?" panose="02000500000000000000" pitchFamily="2" charset="-122"/>
              </a:rPr>
              <a:t>一棵树和一只鸟儿是好朋友。鸟儿站在树枝上，</a:t>
            </a:r>
            <a:r>
              <a:rPr lang="en-US" sz="24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.黑体-日本?" panose="02000500000000000000" pitchFamily="2" charset="-122"/>
              </a:rPr>
              <a:t>_____</a:t>
            </a:r>
            <a:r>
              <a:rPr sz="24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.黑体-日本?" panose="02000500000000000000" pitchFamily="2" charset="-122"/>
              </a:rPr>
              <a:t>给树唱歌。树呢，</a:t>
            </a:r>
            <a:r>
              <a:rPr lang="en-US" sz="24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.黑体-日本?" panose="02000500000000000000" pitchFamily="2" charset="-122"/>
                <a:sym typeface="+mn-ea"/>
              </a:rPr>
              <a:t>____</a:t>
            </a:r>
            <a:r>
              <a:rPr lang="en-US" sz="24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.黑体-日本?" panose="02000500000000000000" pitchFamily="2" charset="-122"/>
                <a:sym typeface="+mn-ea"/>
              </a:rPr>
              <a:t>_</a:t>
            </a:r>
            <a:r>
              <a:rPr sz="24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.黑体-日本?" panose="02000500000000000000" pitchFamily="2" charset="-122"/>
              </a:rPr>
              <a:t>听着鸟儿唱。 </a:t>
            </a:r>
            <a:endParaRPr lang="zh-CN" altLang="en-US" sz="24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.黑体-日本?" panose="02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245" y="2072005"/>
            <a:ext cx="5436235" cy="260540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A_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3100070" y="635000"/>
            <a:ext cx="5767705" cy="38144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email"/>
          <a:srcRect l="35384" t="15023" r="20119" b="46548"/>
          <a:stretch>
            <a:fillRect/>
          </a:stretch>
        </p:blipFill>
        <p:spPr>
          <a:xfrm>
            <a:off x="1" y="1"/>
            <a:ext cx="2078831" cy="5959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8162" y="1486694"/>
            <a:ext cx="2199799" cy="2206943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8479" y="712947"/>
            <a:ext cx="3486150" cy="3454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以上两种写法读起来有什么区别？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65221" y="1626235"/>
            <a:ext cx="4319111" cy="1130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没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天天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的写法：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sz="16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.黑体-日本?" panose="02000500000000000000" pitchFamily="2" charset="-122"/>
                <a:sym typeface="+mn-ea"/>
              </a:rPr>
              <a:t>      一棵树和一只鸟儿是好朋友。鸟儿站在树枝上，给树唱歌。树呢，听着鸟儿唱。 </a:t>
            </a:r>
            <a:endParaRPr lang="zh-CN" altLang="en-US" sz="1600" dirty="0" smtClean="0">
              <a:solidFill>
                <a:srgbClr val="FEBD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18536" y="2840355"/>
            <a:ext cx="4319111" cy="391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天天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的写法：</a:t>
            </a:r>
            <a:endParaRPr lang="zh-CN" altLang="en-US" b="1" dirty="0" smtClean="0">
              <a:solidFill>
                <a:srgbClr val="FEBD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632" b="99474" l="1558" r="98442">
                        <a14:foregroundMark x1="35065" y1="20000" x2="35065" y2="20000"/>
                        <a14:foregroundMark x1="58182" y1="18421" x2="58182" y2="18421"/>
                        <a14:foregroundMark x1="77662" y1="26842" x2="77662" y2="26842"/>
                        <a14:foregroundMark x1="88312" y1="43947" x2="88312" y2="43947"/>
                        <a14:foregroundMark x1="86234" y1="66053" x2="86234" y2="66053"/>
                        <a14:foregroundMark x1="69091" y1="82632" x2="69091" y2="82632"/>
                        <a14:foregroundMark x1="43377" y1="83158" x2="43377" y2="83158"/>
                        <a14:foregroundMark x1="23636" y1="74211" x2="23636" y2="74211"/>
                        <a14:foregroundMark x1="17143" y1="53684" x2="17143" y2="53684"/>
                        <a14:foregroundMark x1="23377" y1="32895" x2="23377" y2="3289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66385" y="2755900"/>
            <a:ext cx="481330" cy="4756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65221" y="3231515"/>
            <a:ext cx="4319111" cy="807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16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.黑体-日本?" panose="02000500000000000000" pitchFamily="2" charset="-122"/>
                <a:sym typeface="+mn-ea"/>
              </a:rPr>
              <a:t>一棵树和一只鸟儿是好朋友。鸟儿站在树枝上，天天给树唱歌。树呢，天天听着鸟儿唱。 </a:t>
            </a:r>
            <a:endParaRPr lang="zh-CN" altLang="en-US" sz="1600" dirty="0" smtClean="0">
              <a:solidFill>
                <a:srgbClr val="FEBD1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574" y="1560195"/>
            <a:ext cx="5555456" cy="31984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/>
          <a:srcRect l="35384" t="15023" r="20119" b="46548"/>
          <a:stretch>
            <a:fillRect/>
          </a:stretch>
        </p:blipFill>
        <p:spPr>
          <a:xfrm>
            <a:off x="1" y="1"/>
            <a:ext cx="2078831" cy="59597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66649" y="660877"/>
            <a:ext cx="7317269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“鸟儿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站在树枝上，天天给树唱歌。树呢，天天听着鸟儿唱。”这个句子告诉我们什么呢？ 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14926" y="2425066"/>
            <a:ext cx="3702368" cy="1315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1800" b="1" dirty="0">
                <a:solidFill>
                  <a:srgbClr val="FEB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</a:t>
            </a: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天天</a:t>
            </a:r>
            <a:r>
              <a:rPr lang="zh-CN" altLang="en-US" sz="1800" b="1" dirty="0">
                <a:solidFill>
                  <a:srgbClr val="FEB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唱歌给对方听，一个</a:t>
            </a: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天天</a:t>
            </a:r>
            <a:r>
              <a:rPr lang="zh-CN" altLang="en-US" sz="1800" b="1" dirty="0">
                <a:solidFill>
                  <a:srgbClr val="FEB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听对方唱歌，那样的</a:t>
            </a:r>
            <a:r>
              <a:rPr lang="zh-CN" altLang="en-US" sz="1800" b="1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相依相惜</a:t>
            </a:r>
            <a:r>
              <a:rPr lang="zh-CN" altLang="en-US" sz="1800" b="1" dirty="0">
                <a:solidFill>
                  <a:srgbClr val="FEB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，真是一对</a:t>
            </a:r>
            <a:r>
              <a:rPr lang="zh-CN" altLang="en-US" sz="1800" b="1" u="sng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令人羡慕的好朋友</a:t>
            </a:r>
            <a:r>
              <a:rPr lang="zh-CN" altLang="en-US" sz="1800" b="1" dirty="0">
                <a:solidFill>
                  <a:srgbClr val="FEB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啊！</a:t>
            </a:r>
            <a:endParaRPr lang="zh-CN" altLang="en-US" sz="1800" b="1" dirty="0">
              <a:solidFill>
                <a:srgbClr val="FEB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75020" y="2626043"/>
            <a:ext cx="2908935" cy="2324576"/>
          </a:xfrm>
          <a:prstGeom prst="rect">
            <a:avLst/>
          </a:prstGeom>
          <a:effectLst>
            <a:outerShdw blurRad="292100" dist="139700" dir="2700000" algn="ctr" rotWithShape="0">
              <a:schemeClr val="tx1">
                <a:alpha val="62000"/>
              </a:schemeClr>
            </a:outerShdw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1315" y="3144520"/>
            <a:ext cx="3401060" cy="19989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/>
          <a:srcRect l="35384" t="15023" r="20119" b="46548"/>
          <a:stretch>
            <a:fillRect/>
          </a:stretch>
        </p:blipFill>
        <p:spPr>
          <a:xfrm>
            <a:off x="1" y="1"/>
            <a:ext cx="2078831" cy="595971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1315" y="363220"/>
            <a:ext cx="8421370" cy="214566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日子一天天过去，寒冷的冬天就要来到了。鸟儿必须离开树，飞到</a:t>
            </a:r>
            <a:r>
              <a:rPr lang="zh-CN" altLang="en-US" sz="1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很远很远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的地方去。</a:t>
            </a:r>
            <a:endParaRPr lang="en-US" altLang="zh-CN" sz="1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树对鸟儿说：“再见了，小鸟！明年春天请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你再回来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，还唱歌给我听。”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鸟儿说：“好的，我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明年一定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回来，给你唱歌。请等着我吧！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endParaRPr lang="en-US" altLang="zh-CN" sz="1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鸟儿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说完，就向南方飞去了。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rot="21180000">
            <a:off x="283210" y="4075430"/>
            <a:ext cx="3253740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1800" b="1" dirty="0">
                <a:solidFill>
                  <a:srgbClr val="FEBD1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难舍难分，有些伤感，无奈。</a:t>
            </a:r>
            <a:endParaRPr lang="zh-CN" altLang="en-US" sz="1800" b="1" dirty="0">
              <a:solidFill>
                <a:srgbClr val="FEBD1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016784" y="2728913"/>
            <a:ext cx="2954179" cy="2253615"/>
          </a:xfrm>
          <a:prstGeom prst="rect">
            <a:avLst/>
          </a:prstGeom>
          <a:effectLst>
            <a:outerShdw blurRad="292100" dist="139700" dir="2700000" algn="ctr" rotWithShape="0">
              <a:schemeClr val="tx1">
                <a:alpha val="62000"/>
              </a:scheme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1014730" y="2637790"/>
            <a:ext cx="47548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读着这段对话，你能体会他们当时的心情吗？</a:t>
            </a:r>
            <a:endParaRPr lang="zh-CN" altLang="en-US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PA" val="v3.2.0"/>
</p:tagLst>
</file>

<file path=ppt/tags/tag2.xml><?xml version="1.0" encoding="utf-8"?>
<p:tagLst xmlns:p="http://schemas.openxmlformats.org/presentationml/2006/main">
  <p:tag name="PA" val="v3.2.0"/>
</p:tagLst>
</file>

<file path=ppt/tags/tag3.xml><?xml version="1.0" encoding="utf-8"?>
<p:tagLst xmlns:p="http://schemas.openxmlformats.org/presentationml/2006/main">
  <p:tag name="PA" val="v3.2.0"/>
</p:tagLst>
</file>

<file path=ppt/tags/tag4.xml><?xml version="1.0" encoding="utf-8"?>
<p:tagLst xmlns:p="http://schemas.openxmlformats.org/presentationml/2006/main">
  <p:tag name="KSO_WM_UNIT_TABLE_BEAUTIFY" val="smartTable{9efa687f-facc-42ac-9b49-5d64cd29efc0}"/>
  <p:tag name="TABLE_RECT" val="263.1*49.9318*193.8*195.85"/>
  <p:tag name="TABLE_EMPHASIZE_COLOR" val="6579300"/>
  <p:tag name="TABLE_ONEKEY_SKIN_IDX" val="0"/>
  <p:tag name="TABLE_SKINIDX" val="-1"/>
  <p:tag name="TABLE_COLORIDX" val="l"/>
</p:tagLst>
</file>

<file path=ppt/tags/tag5.xml><?xml version="1.0" encoding="utf-8"?>
<p:tagLst xmlns:p="http://schemas.openxmlformats.org/presentationml/2006/main">
  <p:tag name="PA" val="v3.2.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1857</Words>
  <Application>WPS 演示</Application>
  <PresentationFormat>全屏显示(16:9)</PresentationFormat>
  <Paragraphs>150</Paragraphs>
  <Slides>18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华文楷体</vt:lpstr>
      <vt:lpstr>微软雅黑</vt:lpstr>
      <vt:lpstr>.黑体-日本?</vt:lpstr>
      <vt:lpstr>楷体</vt:lpstr>
      <vt:lpstr>Calibri</vt:lpstr>
      <vt:lpstr>Arial Unicode MS</vt:lpstr>
      <vt:lpstr>Calibri Light</vt:lpstr>
      <vt:lpstr>等线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小西</cp:lastModifiedBy>
  <cp:revision>118</cp:revision>
  <dcterms:created xsi:type="dcterms:W3CDTF">2015-05-05T08:02:00Z</dcterms:created>
  <dcterms:modified xsi:type="dcterms:W3CDTF">2020-04-20T13:08:24Z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2052-11.1.0.9587</vt:lpwstr>
  </property>
</Properties>
</file>